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1"/>
  </p:notesMasterIdLst>
  <p:sldIdLst>
    <p:sldId id="256" r:id="rId2"/>
    <p:sldId id="282" r:id="rId3"/>
    <p:sldId id="257" r:id="rId4"/>
    <p:sldId id="309" r:id="rId5"/>
    <p:sldId id="258" r:id="rId6"/>
    <p:sldId id="284" r:id="rId7"/>
    <p:sldId id="312" r:id="rId8"/>
    <p:sldId id="259" r:id="rId9"/>
    <p:sldId id="286" r:id="rId10"/>
    <p:sldId id="291" r:id="rId11"/>
    <p:sldId id="292" r:id="rId12"/>
    <p:sldId id="261" r:id="rId13"/>
    <p:sldId id="313" r:id="rId14"/>
    <p:sldId id="295" r:id="rId15"/>
    <p:sldId id="314" r:id="rId16"/>
    <p:sldId id="305" r:id="rId17"/>
    <p:sldId id="264" r:id="rId18"/>
    <p:sldId id="276" r:id="rId19"/>
    <p:sldId id="289" r:id="rId20"/>
    <p:sldId id="263" r:id="rId21"/>
    <p:sldId id="265" r:id="rId22"/>
    <p:sldId id="269" r:id="rId23"/>
    <p:sldId id="270" r:id="rId24"/>
    <p:sldId id="273" r:id="rId25"/>
    <p:sldId id="271" r:id="rId26"/>
    <p:sldId id="279" r:id="rId27"/>
    <p:sldId id="278" r:id="rId28"/>
    <p:sldId id="277" r:id="rId29"/>
    <p:sldId id="318" r:id="rId30"/>
    <p:sldId id="307" r:id="rId31"/>
    <p:sldId id="280" r:id="rId32"/>
    <p:sldId id="281" r:id="rId33"/>
    <p:sldId id="274" r:id="rId34"/>
    <p:sldId id="297" r:id="rId35"/>
    <p:sldId id="275" r:id="rId36"/>
    <p:sldId id="308" r:id="rId37"/>
    <p:sldId id="302" r:id="rId38"/>
    <p:sldId id="303" r:id="rId39"/>
    <p:sldId id="300" r:id="rId40"/>
    <p:sldId id="301" r:id="rId41"/>
    <p:sldId id="323" r:id="rId42"/>
    <p:sldId id="324" r:id="rId43"/>
    <p:sldId id="325" r:id="rId44"/>
    <p:sldId id="326" r:id="rId45"/>
    <p:sldId id="327" r:id="rId46"/>
    <p:sldId id="328" r:id="rId47"/>
    <p:sldId id="322" r:id="rId48"/>
    <p:sldId id="296"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029" autoAdjust="0"/>
    <p:restoredTop sz="94624" autoAdjust="0"/>
  </p:normalViewPr>
  <p:slideViewPr>
    <p:cSldViewPr snapToGrid="0">
      <p:cViewPr>
        <p:scale>
          <a:sx n="50" d="100"/>
          <a:sy n="50" d="100"/>
        </p:scale>
        <p:origin x="-1050" y="-5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33B4C-7B5A-48D3-BC1B-01961A5AEEA1}" type="datetimeFigureOut">
              <a:rPr lang="en-US" smtClean="0"/>
              <a:pPr/>
              <a:t>3/18/2020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23DFD-7FB7-4635-B0F3-C640BBED76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2408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47507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6575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390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3066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26628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2916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5657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376"/>
            <a:ext cx="5486400" cy="411478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95" name="Shape 7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5331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4371D78-F043-4C95-AE1E-EAB5049D0D47}" type="datetimeFigureOut">
              <a:rPr lang="en-US" smtClean="0"/>
              <a:pPr/>
              <a:t>3/18/2020</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E20B4918-0D1C-4D53-B359-83E82A318936}" type="slidenum">
              <a:rPr lang="en-US" smtClean="0"/>
              <a:pPr/>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371D78-F043-4C95-AE1E-EAB5049D0D4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B4918-0D1C-4D53-B359-83E82A318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371D78-F043-4C95-AE1E-EAB5049D0D4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B4918-0D1C-4D53-B359-83E82A318936}"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371D78-F043-4C95-AE1E-EAB5049D0D4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B4918-0D1C-4D53-B359-83E82A318936}"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B4371D78-F043-4C95-AE1E-EAB5049D0D47}" type="datetimeFigureOut">
              <a:rPr lang="en-US" smtClean="0"/>
              <a:pPr/>
              <a:t>3/18/2020</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E20B4918-0D1C-4D53-B359-83E82A318936}" type="slidenum">
              <a:rPr lang="en-US" smtClean="0"/>
              <a:pPr/>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371D78-F043-4C95-AE1E-EAB5049D0D4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B4918-0D1C-4D53-B359-83E82A318936}"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371D78-F043-4C95-AE1E-EAB5049D0D47}"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B4918-0D1C-4D53-B359-83E82A318936}"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371D78-F043-4C95-AE1E-EAB5049D0D47}"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B4918-0D1C-4D53-B359-83E82A318936}"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1D78-F043-4C95-AE1E-EAB5049D0D47}"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B4918-0D1C-4D53-B359-83E82A318936}"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371D78-F043-4C95-AE1E-EAB5049D0D4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B4918-0D1C-4D53-B359-83E82A318936}"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371D78-F043-4C95-AE1E-EAB5049D0D4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B4918-0D1C-4D53-B359-83E82A318936}"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4371D78-F043-4C95-AE1E-EAB5049D0D47}" type="datetimeFigureOut">
              <a:rPr lang="en-US" smtClean="0"/>
              <a:pPr/>
              <a:t>3/18/2020</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E20B4918-0D1C-4D53-B359-83E82A318936}"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psf.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mage.slidesharecdn.com/2safetyinanesthesia-100526031749-phpapp01/95/2-safety-in-anesthesia-15-728.jpg?cb=127484406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image.slidesharecdn.com/2safetyinanesthesia-100526031749-phpapp01/95/2-safety-in-anesthesia-50-728.jpg?cb=127484406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419350"/>
            <a:ext cx="9144000" cy="895350"/>
          </a:xfrm>
        </p:spPr>
        <p:txBody>
          <a:bodyPr>
            <a:normAutofit fontScale="90000"/>
          </a:bodyPr>
          <a:lstStyle/>
          <a:p>
            <a:pPr algn="l"/>
            <a:r>
              <a:rPr lang="en-US" dirty="0"/>
              <a:t>Safety in anesthesia</a:t>
            </a:r>
            <a:br>
              <a:rPr lang="en-US" dirty="0"/>
            </a:br>
            <a:endParaRPr lang="en-US" dirty="0"/>
          </a:p>
        </p:txBody>
      </p:sp>
      <p:sp>
        <p:nvSpPr>
          <p:cNvPr id="3" name="Subtitle 2"/>
          <p:cNvSpPr>
            <a:spLocks noGrp="1"/>
          </p:cNvSpPr>
          <p:nvPr>
            <p:ph type="subTitle" idx="1"/>
          </p:nvPr>
        </p:nvSpPr>
        <p:spPr>
          <a:xfrm>
            <a:off x="1625600" y="4762500"/>
            <a:ext cx="9144000" cy="895350"/>
          </a:xfrm>
        </p:spPr>
        <p:txBody>
          <a:bodyPr>
            <a:normAutofit fontScale="25000" lnSpcReduction="20000"/>
          </a:bodyPr>
          <a:lstStyle/>
          <a:p>
            <a:pPr algn="l"/>
            <a:r>
              <a:rPr lang="en-US" sz="12800" dirty="0"/>
              <a:t>Dr. Jumana Baaj </a:t>
            </a:r>
          </a:p>
          <a:p>
            <a:pPr algn="l"/>
            <a:r>
              <a:rPr lang="en-US" sz="12800" dirty="0"/>
              <a:t>Assist Professor , consultant anesthesia</a:t>
            </a:r>
          </a:p>
          <a:p>
            <a:pPr algn="l"/>
            <a:r>
              <a:rPr lang="en-US" sz="12800" dirty="0" smtClean="0"/>
              <a:t>19/03/2020 </a:t>
            </a:r>
            <a:endParaRPr lang="en-US" sz="12800" dirty="0"/>
          </a:p>
          <a:p>
            <a:endParaRPr lang="en-US" dirty="0"/>
          </a:p>
        </p:txBody>
      </p:sp>
    </p:spTree>
    <p:extLst>
      <p:ext uri="{BB962C8B-B14F-4D97-AF65-F5344CB8AC3E}">
        <p14:creationId xmlns="" xmlns:p14="http://schemas.microsoft.com/office/powerpoint/2010/main" val="379878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 anesthesia safety in OR </a:t>
            </a:r>
          </a:p>
        </p:txBody>
      </p:sp>
      <p:sp>
        <p:nvSpPr>
          <p:cNvPr id="3" name="Content Placeholder 2"/>
          <p:cNvSpPr>
            <a:spLocks noGrp="1"/>
          </p:cNvSpPr>
          <p:nvPr>
            <p:ph sz="quarter" idx="1"/>
          </p:nvPr>
        </p:nvSpPr>
        <p:spPr/>
        <p:txBody>
          <a:bodyPr>
            <a:normAutofit/>
          </a:bodyPr>
          <a:lstStyle/>
          <a:p>
            <a:r>
              <a:rPr lang="en-US" dirty="0"/>
              <a:t>Standardization drug dosage , dosing units , concentration , drugs preparation methods workplace design </a:t>
            </a:r>
          </a:p>
          <a:p>
            <a:r>
              <a:rPr lang="en-US" dirty="0"/>
              <a:t>Technology :drug identification and delivery system </a:t>
            </a:r>
            <a:r>
              <a:rPr lang="en-US" dirty="0" smtClean="0"/>
              <a:t> by utilization </a:t>
            </a:r>
            <a:r>
              <a:rPr lang="en-US" dirty="0"/>
              <a:t>automated information system </a:t>
            </a:r>
          </a:p>
          <a:p>
            <a:r>
              <a:rPr lang="en-US" dirty="0"/>
              <a:t>Pharmacy : dedicate pharmacy resource to the OR</a:t>
            </a:r>
          </a:p>
          <a:p>
            <a:r>
              <a:rPr lang="en-US" dirty="0"/>
              <a:t>Culture: recognize and report the errors, learn from adverse events </a:t>
            </a:r>
          </a:p>
          <a:p>
            <a:pPr marL="0" indent="0">
              <a:buNone/>
            </a:pPr>
            <a:r>
              <a:rPr lang="en-US" dirty="0"/>
              <a:t>      </a:t>
            </a:r>
            <a:r>
              <a:rPr lang="en-US" dirty="0">
                <a:hlinkClick r:id="rId2"/>
              </a:rPr>
              <a:t>www.apsf.org</a:t>
            </a:r>
            <a:r>
              <a:rPr lang="en-US" dirty="0"/>
              <a:t>   </a:t>
            </a:r>
          </a:p>
        </p:txBody>
      </p:sp>
    </p:spTree>
    <p:extLst>
      <p:ext uri="{BB962C8B-B14F-4D97-AF65-F5344CB8AC3E}">
        <p14:creationId xmlns="" xmlns:p14="http://schemas.microsoft.com/office/powerpoint/2010/main" val="371010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related to complication </a:t>
            </a:r>
          </a:p>
        </p:txBody>
      </p:sp>
      <p:sp>
        <p:nvSpPr>
          <p:cNvPr id="3" name="Content Placeholder 2"/>
          <p:cNvSpPr>
            <a:spLocks noGrp="1"/>
          </p:cNvSpPr>
          <p:nvPr>
            <p:ph sz="quarter" idx="1"/>
          </p:nvPr>
        </p:nvSpPr>
        <p:spPr/>
        <p:txBody>
          <a:bodyPr/>
          <a:lstStyle/>
          <a:p>
            <a:r>
              <a:rPr lang="en-US" dirty="0"/>
              <a:t>Technical accident </a:t>
            </a:r>
          </a:p>
          <a:p>
            <a:r>
              <a:rPr lang="en-US" dirty="0"/>
              <a:t>Equipment failure </a:t>
            </a:r>
          </a:p>
          <a:p>
            <a:r>
              <a:rPr lang="en-US" dirty="0" err="1"/>
              <a:t>Commincation</a:t>
            </a:r>
            <a:r>
              <a:rPr lang="en-US" dirty="0"/>
              <a:t> error</a:t>
            </a:r>
          </a:p>
          <a:p>
            <a:r>
              <a:rPr lang="en-US" dirty="0"/>
              <a:t>Limitation of therapeutic standard </a:t>
            </a:r>
          </a:p>
          <a:p>
            <a:r>
              <a:rPr lang="en-US" dirty="0"/>
              <a:t>Limitation of available resources </a:t>
            </a:r>
          </a:p>
          <a:p>
            <a:r>
              <a:rPr lang="en-US" dirty="0"/>
              <a:t>Limitation of supervision </a:t>
            </a:r>
          </a:p>
        </p:txBody>
      </p:sp>
    </p:spTree>
    <p:extLst>
      <p:ext uri="{BB962C8B-B14F-4D97-AF65-F5344CB8AC3E}">
        <p14:creationId xmlns="" xmlns:p14="http://schemas.microsoft.com/office/powerpoint/2010/main" val="1760660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threatening patient safety in the operation rooms</a:t>
            </a:r>
          </a:p>
        </p:txBody>
      </p:sp>
      <p:sp>
        <p:nvSpPr>
          <p:cNvPr id="3" name="Content Placeholder 2"/>
          <p:cNvSpPr>
            <a:spLocks noGrp="1"/>
          </p:cNvSpPr>
          <p:nvPr>
            <p:ph sz="quarter" idx="1"/>
          </p:nvPr>
        </p:nvSpPr>
        <p:spPr/>
        <p:txBody>
          <a:bodyPr/>
          <a:lstStyle/>
          <a:p>
            <a:r>
              <a:rPr lang="en-US" dirty="0"/>
              <a:t>Equipment Causes:</a:t>
            </a:r>
          </a:p>
          <a:p>
            <a:pPr lvl="1"/>
            <a:r>
              <a:rPr lang="en-US" dirty="0"/>
              <a:t>Design flaw</a:t>
            </a:r>
          </a:p>
          <a:p>
            <a:pPr lvl="1"/>
            <a:r>
              <a:rPr lang="en-US" dirty="0"/>
              <a:t>User error </a:t>
            </a:r>
          </a:p>
          <a:p>
            <a:pPr lvl="1"/>
            <a:r>
              <a:rPr lang="en-US" dirty="0"/>
              <a:t>Malfunction</a:t>
            </a:r>
          </a:p>
          <a:p>
            <a:r>
              <a:rPr lang="en-US" dirty="0"/>
              <a:t>Strategies: pre-use checkout</a:t>
            </a:r>
          </a:p>
        </p:txBody>
      </p:sp>
      <p:sp>
        <p:nvSpPr>
          <p:cNvPr id="4" name="Content Placeholder 3"/>
          <p:cNvSpPr>
            <a:spLocks noGrp="1"/>
          </p:cNvSpPr>
          <p:nvPr>
            <p:ph sz="quarter" idx="2"/>
          </p:nvPr>
        </p:nvSpPr>
        <p:spPr/>
        <p:txBody>
          <a:bodyPr/>
          <a:lstStyle/>
          <a:p>
            <a:pPr>
              <a:buNone/>
            </a:pPr>
            <a:endParaRPr lang="en-US" dirty="0"/>
          </a:p>
        </p:txBody>
      </p:sp>
    </p:spTree>
    <p:extLst>
      <p:ext uri="{BB962C8B-B14F-4D97-AF65-F5344CB8AC3E}">
        <p14:creationId xmlns="" xmlns:p14="http://schemas.microsoft.com/office/powerpoint/2010/main" val="206871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threatening patient safety in the operation rooms</a:t>
            </a:r>
            <a:endParaRPr lang="en-US" dirty="0"/>
          </a:p>
        </p:txBody>
      </p:sp>
      <p:sp>
        <p:nvSpPr>
          <p:cNvPr id="3" name="Content Placeholder 2"/>
          <p:cNvSpPr>
            <a:spLocks noGrp="1"/>
          </p:cNvSpPr>
          <p:nvPr>
            <p:ph sz="quarter" idx="1"/>
          </p:nvPr>
        </p:nvSpPr>
        <p:spPr/>
        <p:txBody>
          <a:bodyPr/>
          <a:lstStyle/>
          <a:p>
            <a:r>
              <a:rPr lang="en-US" dirty="0" smtClean="0"/>
              <a:t>Equipment Causes:</a:t>
            </a:r>
          </a:p>
          <a:p>
            <a:pPr lvl="1"/>
            <a:r>
              <a:rPr lang="en-US" dirty="0" smtClean="0"/>
              <a:t>Design flaw</a:t>
            </a:r>
          </a:p>
          <a:p>
            <a:pPr lvl="1"/>
            <a:r>
              <a:rPr lang="en-US" dirty="0" smtClean="0"/>
              <a:t>User error </a:t>
            </a:r>
          </a:p>
          <a:p>
            <a:pPr lvl="1"/>
            <a:r>
              <a:rPr lang="en-US" dirty="0" smtClean="0"/>
              <a:t>Malfunction</a:t>
            </a:r>
          </a:p>
          <a:p>
            <a:r>
              <a:rPr lang="en-US" dirty="0" smtClean="0"/>
              <a:t>Strategies: pre-use checkout</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174828" y="195614"/>
            <a:ext cx="11388402" cy="848044"/>
          </a:xfrm>
          <a:custGeom>
            <a:avLst/>
            <a:gdLst/>
            <a:ahLst/>
            <a:cxnLst/>
            <a:rect l="0" t="0" r="0" b="0"/>
            <a:pathLst>
              <a:path w="120000" h="120000" extrusionOk="0">
                <a:moveTo>
                  <a:pt x="60000" y="119999"/>
                </a:moveTo>
                <a:lnTo>
                  <a:pt x="120000" y="119999"/>
                </a:lnTo>
                <a:lnTo>
                  <a:pt x="120000" y="0"/>
                </a:lnTo>
                <a:lnTo>
                  <a:pt x="0" y="0"/>
                </a:lnTo>
                <a:lnTo>
                  <a:pt x="0" y="119999"/>
                </a:lnTo>
                <a:lnTo>
                  <a:pt x="60000" y="119999"/>
                </a:lnTo>
                <a:close/>
              </a:path>
            </a:pathLst>
          </a:custGeom>
          <a:solidFill>
            <a:srgbClr val="666666"/>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3" name="Shape 373"/>
          <p:cNvSpPr/>
          <p:nvPr/>
        </p:nvSpPr>
        <p:spPr>
          <a:xfrm>
            <a:off x="346590" y="1108095"/>
            <a:ext cx="4519475" cy="2478546"/>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4" name="Shape 374"/>
          <p:cNvSpPr/>
          <p:nvPr/>
        </p:nvSpPr>
        <p:spPr>
          <a:xfrm>
            <a:off x="435538" y="3587793"/>
            <a:ext cx="4433594" cy="2608571"/>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5" name="Shape 375"/>
          <p:cNvSpPr/>
          <p:nvPr/>
        </p:nvSpPr>
        <p:spPr>
          <a:xfrm>
            <a:off x="4867597" y="1043658"/>
            <a:ext cx="4172885" cy="2349670"/>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6" name="Shape 376"/>
          <p:cNvSpPr/>
          <p:nvPr/>
        </p:nvSpPr>
        <p:spPr>
          <a:xfrm>
            <a:off x="8954602" y="3196565"/>
            <a:ext cx="2608628" cy="2021729"/>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7" name="Shape 377"/>
          <p:cNvSpPr/>
          <p:nvPr/>
        </p:nvSpPr>
        <p:spPr>
          <a:xfrm>
            <a:off x="9302726" y="1180588"/>
            <a:ext cx="1999794" cy="1950388"/>
          </a:xfrm>
          <a:prstGeom prst="rect">
            <a:avLst/>
          </a:prstGeom>
          <a:blipFill rotWithShape="1">
            <a:blip r:embed="rId7">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8" name="Shape 378"/>
          <p:cNvSpPr/>
          <p:nvPr/>
        </p:nvSpPr>
        <p:spPr>
          <a:xfrm>
            <a:off x="4955013" y="3783406"/>
            <a:ext cx="3826294" cy="2218494"/>
          </a:xfrm>
          <a:prstGeom prst="rect">
            <a:avLst/>
          </a:prstGeom>
          <a:blipFill rotWithShape="1">
            <a:blip r:embed="rId8">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379" name="Shape 379"/>
          <p:cNvSpPr txBox="1"/>
          <p:nvPr/>
        </p:nvSpPr>
        <p:spPr>
          <a:xfrm>
            <a:off x="174828" y="195614"/>
            <a:ext cx="11388402" cy="848045"/>
          </a:xfrm>
          <a:prstGeom prst="rect">
            <a:avLst/>
          </a:prstGeom>
          <a:noFill/>
          <a:ln>
            <a:noFill/>
          </a:ln>
        </p:spPr>
        <p:txBody>
          <a:bodyPr wrap="square" lIns="0" tIns="0" rIns="0" bIns="0" anchor="t" anchorCtr="0">
            <a:noAutofit/>
          </a:bodyPr>
          <a:lstStyle/>
          <a:p>
            <a:pPr marL="0" marR="0" lvl="0" indent="0" algn="r" rtl="1">
              <a:lnSpc>
                <a:spcPct val="100000"/>
              </a:lnSpc>
              <a:spcBef>
                <a:spcPts val="0"/>
              </a:spcBef>
              <a:spcAft>
                <a:spcPts val="0"/>
              </a:spcAft>
              <a:buNone/>
            </a:pPr>
            <a:endParaRPr sz="1000">
              <a:solidFill>
                <a:schemeClr val="dk1"/>
              </a:solidFill>
              <a:latin typeface="Calibri"/>
              <a:ea typeface="Calibri"/>
              <a:cs typeface="Calibri"/>
              <a:sym typeface="Calibri"/>
            </a:endParaRPr>
          </a:p>
          <a:p>
            <a:pPr marL="918210" marR="0" lvl="0" indent="-3810" algn="r" rtl="1">
              <a:lnSpc>
                <a:spcPct val="96638"/>
              </a:lnSpc>
              <a:spcBef>
                <a:spcPts val="1188"/>
              </a:spcBef>
              <a:buSzPct val="25000"/>
              <a:buNone/>
            </a:pPr>
            <a:r>
              <a:rPr lang="en-US" sz="2800" b="1">
                <a:solidFill>
                  <a:srgbClr val="FFFFFF"/>
                </a:solidFill>
                <a:latin typeface="Cabin"/>
                <a:ea typeface="Cabin"/>
                <a:cs typeface="Cabin"/>
                <a:sym typeface="Cabin"/>
              </a:rPr>
              <a:t>Check resources? Before starting Anaesthesia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a:t>
            </a:r>
            <a:endParaRPr lang="en-US" dirty="0"/>
          </a:p>
        </p:txBody>
      </p:sp>
      <p:sp>
        <p:nvSpPr>
          <p:cNvPr id="3" name="Content Placeholder 2"/>
          <p:cNvSpPr>
            <a:spLocks noGrp="1"/>
          </p:cNvSpPr>
          <p:nvPr>
            <p:ph sz="quarter" idx="1"/>
          </p:nvPr>
        </p:nvSpPr>
        <p:spPr/>
        <p:txBody>
          <a:bodyPr/>
          <a:lstStyle/>
          <a:p>
            <a:r>
              <a:rPr lang="en-US" dirty="0" smtClean="0"/>
              <a:t>Causes Underlying diseases:</a:t>
            </a:r>
          </a:p>
          <a:p>
            <a:pPr lvl="1"/>
            <a:r>
              <a:rPr lang="en-US" dirty="0" smtClean="0"/>
              <a:t> hyperthyroidism-thyroid storm, diabetes-</a:t>
            </a:r>
            <a:r>
              <a:rPr lang="en-US" dirty="0" err="1" smtClean="0"/>
              <a:t>ketoacidosis</a:t>
            </a:r>
            <a:r>
              <a:rPr lang="en-US" dirty="0" smtClean="0"/>
              <a:t> , </a:t>
            </a:r>
            <a:r>
              <a:rPr lang="en-US" dirty="0" err="1" smtClean="0"/>
              <a:t>hyperosmolar</a:t>
            </a:r>
            <a:r>
              <a:rPr lang="en-US" dirty="0" smtClean="0"/>
              <a:t> coma </a:t>
            </a:r>
          </a:p>
          <a:p>
            <a:pPr lvl="1"/>
            <a:r>
              <a:rPr lang="en-US" dirty="0" smtClean="0"/>
              <a:t>Allergic reaction to some drug</a:t>
            </a:r>
          </a:p>
          <a:p>
            <a:r>
              <a:rPr lang="en-US" dirty="0" smtClean="0"/>
              <a:t>Strategies </a:t>
            </a:r>
          </a:p>
          <a:p>
            <a:pPr lvl="1"/>
            <a:r>
              <a:rPr lang="en-US" dirty="0" smtClean="0"/>
              <a:t>Preoperative evaluations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838200" y="253149"/>
            <a:ext cx="10515600" cy="897523"/>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PRE ANESTHESIA CHECK</a:t>
            </a:r>
          </a:p>
        </p:txBody>
      </p:sp>
      <p:sp>
        <p:nvSpPr>
          <p:cNvPr id="366" name="Shape 366"/>
          <p:cNvSpPr txBox="1">
            <a:spLocks noGrp="1"/>
          </p:cNvSpPr>
          <p:nvPr>
            <p:ph sz="quarter" idx="1"/>
          </p:nvPr>
        </p:nvSpPr>
        <p:spPr>
          <a:xfrm>
            <a:off x="1500613" y="1150672"/>
            <a:ext cx="4167829" cy="4568164"/>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2400" b="0" i="1" u="none" strike="noStrike" cap="none" dirty="0">
                <a:solidFill>
                  <a:schemeClr val="dk1"/>
                </a:solidFill>
                <a:latin typeface="Calibri"/>
                <a:ea typeface="Calibri"/>
                <a:cs typeface="Calibri"/>
                <a:sym typeface="Calibri"/>
              </a:rPr>
              <a:t>check patient risk factor </a:t>
            </a:r>
          </a:p>
          <a:p>
            <a:pPr marL="457200" marR="0" lvl="1" indent="0" algn="l" rtl="0">
              <a:spcBef>
                <a:spcPts val="400"/>
              </a:spcBef>
              <a:spcAft>
                <a:spcPts val="0"/>
              </a:spcAft>
              <a:buClr>
                <a:schemeClr val="dk1"/>
              </a:buClr>
              <a:buSzPct val="100000"/>
              <a:buNone/>
            </a:pPr>
            <a:r>
              <a:rPr lang="en-US" sz="2000" b="0" i="1" u="none" strike="noStrike" cap="none" dirty="0">
                <a:solidFill>
                  <a:schemeClr val="dk1"/>
                </a:solidFill>
                <a:latin typeface="Calibri"/>
                <a:ea typeface="Calibri"/>
                <a:cs typeface="Calibri"/>
                <a:sym typeface="Calibri"/>
              </a:rPr>
              <a:t>ASA 1,2,3,4,5,  e in case of emergency</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 Airway assessment</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Aspiration risk </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Allergies </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Abnormal investigation </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Comorbidity </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Medication </a:t>
            </a:r>
          </a:p>
          <a:p>
            <a:pPr marL="742950" marR="0" lvl="1" indent="-285750" algn="l" rtl="0">
              <a:spcBef>
                <a:spcPts val="400"/>
              </a:spcBef>
              <a:spcAft>
                <a:spcPts val="0"/>
              </a:spcAft>
              <a:buClr>
                <a:schemeClr val="dk1"/>
              </a:buClr>
              <a:buSzPct val="100000"/>
              <a:buFont typeface="Noto Sans Symbols"/>
              <a:buChar char="▪"/>
            </a:pPr>
            <a:r>
              <a:rPr lang="en-US" sz="2000" b="0" i="1" u="none" strike="noStrike" cap="none" dirty="0">
                <a:solidFill>
                  <a:schemeClr val="dk1"/>
                </a:solidFill>
                <a:latin typeface="Calibri"/>
                <a:ea typeface="Calibri"/>
                <a:cs typeface="Calibri"/>
                <a:sym typeface="Calibri"/>
              </a:rPr>
              <a:t>Formulate anesthesia plan </a:t>
            </a: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pic>
        <p:nvPicPr>
          <p:cNvPr id="367" name="Shape 367"/>
          <p:cNvPicPr preferRelativeResize="0">
            <a:picLocks noGrp="1"/>
          </p:cNvPicPr>
          <p:nvPr>
            <p:ph sz="quarter" idx="2"/>
          </p:nvPr>
        </p:nvPicPr>
        <p:blipFill rotWithShape="1">
          <a:blip r:embed="rId3">
            <a:alphaModFix/>
          </a:blip>
          <a:srcRect/>
          <a:stretch/>
        </p:blipFill>
        <p:spPr>
          <a:xfrm>
            <a:off x="7660257" y="1830228"/>
            <a:ext cx="3001992" cy="366998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Causes for Accidents</a:t>
            </a:r>
          </a:p>
        </p:txBody>
      </p:sp>
      <p:sp>
        <p:nvSpPr>
          <p:cNvPr id="3" name="Content Placeholder 2"/>
          <p:cNvSpPr>
            <a:spLocks noGrp="1"/>
          </p:cNvSpPr>
          <p:nvPr>
            <p:ph sz="quarter" idx="1"/>
          </p:nvPr>
        </p:nvSpPr>
        <p:spPr/>
        <p:txBody>
          <a:bodyPr/>
          <a:lstStyle/>
          <a:p>
            <a:r>
              <a:rPr lang="en-US" dirty="0"/>
              <a:t> There is a rarely a single cause for an accident</a:t>
            </a:r>
          </a:p>
        </p:txBody>
      </p:sp>
    </p:spTree>
    <p:extLst>
      <p:ext uri="{BB962C8B-B14F-4D97-AF65-F5344CB8AC3E}">
        <p14:creationId xmlns="" xmlns:p14="http://schemas.microsoft.com/office/powerpoint/2010/main" val="354832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error</a:t>
            </a:r>
          </a:p>
        </p:txBody>
      </p:sp>
      <p:sp>
        <p:nvSpPr>
          <p:cNvPr id="3" name="Content Placeholder 2"/>
          <p:cNvSpPr>
            <a:spLocks noGrp="1"/>
          </p:cNvSpPr>
          <p:nvPr>
            <p:ph sz="quarter" idx="1"/>
          </p:nvPr>
        </p:nvSpPr>
        <p:spPr/>
        <p:txBody>
          <a:bodyPr/>
          <a:lstStyle/>
          <a:p>
            <a:r>
              <a:rPr lang="en-US" dirty="0"/>
              <a:t>System failures are the main reason for accidents </a:t>
            </a:r>
          </a:p>
          <a:p>
            <a:pPr lvl="1"/>
            <a:r>
              <a:rPr lang="en-US" dirty="0"/>
              <a:t>check anesthetic machine </a:t>
            </a:r>
          </a:p>
          <a:p>
            <a:pPr lvl="1"/>
            <a:r>
              <a:rPr lang="en-US" dirty="0"/>
              <a:t>oxygen supply </a:t>
            </a:r>
          </a:p>
          <a:p>
            <a:pPr lvl="1"/>
            <a:r>
              <a:rPr lang="en-US" dirty="0"/>
              <a:t>A backup O2 tank </a:t>
            </a:r>
          </a:p>
          <a:p>
            <a:pPr lvl="1"/>
            <a:r>
              <a:rPr lang="en-US" dirty="0"/>
              <a:t>Never shut down audible alarms (very important)</a:t>
            </a:r>
          </a:p>
          <a:p>
            <a:r>
              <a:rPr lang="en-US" dirty="0">
                <a:hlinkClick r:id="rId2" tooltip="Emergency ventilation equipment "/>
              </a:rPr>
              <a:t> </a:t>
            </a:r>
            <a:r>
              <a:rPr lang="en-US" dirty="0"/>
              <a:t>Emergency ventilation equipment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error </a:t>
            </a:r>
          </a:p>
        </p:txBody>
      </p:sp>
      <p:sp>
        <p:nvSpPr>
          <p:cNvPr id="3" name="Content Placeholder 2"/>
          <p:cNvSpPr>
            <a:spLocks noGrp="1"/>
          </p:cNvSpPr>
          <p:nvPr>
            <p:ph sz="quarter" idx="1"/>
          </p:nvPr>
        </p:nvSpPr>
        <p:spPr/>
        <p:txBody>
          <a:bodyPr/>
          <a:lstStyle/>
          <a:p>
            <a:r>
              <a:rPr lang="en-US" dirty="0"/>
              <a:t>Human error contribute to 70 – 80 % of anesthetic incidents</a:t>
            </a:r>
          </a:p>
          <a:p>
            <a:r>
              <a:rPr lang="en-US" dirty="0"/>
              <a:t>Human error may involve :</a:t>
            </a:r>
          </a:p>
          <a:p>
            <a:pPr lvl="1"/>
            <a:r>
              <a:rPr lang="en-US" dirty="0"/>
              <a:t>Misjudgments </a:t>
            </a:r>
          </a:p>
          <a:p>
            <a:pPr lvl="1"/>
            <a:r>
              <a:rPr lang="en-US" dirty="0"/>
              <a:t>Failure to check equipment's </a:t>
            </a:r>
          </a:p>
          <a:p>
            <a:pPr lvl="1"/>
            <a:r>
              <a:rPr lang="en-US" dirty="0"/>
              <a:t>Fault with technique </a:t>
            </a:r>
          </a:p>
          <a:p>
            <a:pPr lvl="1"/>
            <a:r>
              <a:rPr lang="en-US" dirty="0" smtClean="0"/>
              <a:t>Communication </a:t>
            </a:r>
            <a:r>
              <a:rPr lang="en-US" dirty="0"/>
              <a:t>problem </a:t>
            </a:r>
          </a:p>
        </p:txBody>
      </p:sp>
    </p:spTree>
    <p:extLst>
      <p:ext uri="{BB962C8B-B14F-4D97-AF65-F5344CB8AC3E}">
        <p14:creationId xmlns="" xmlns:p14="http://schemas.microsoft.com/office/powerpoint/2010/main" val="34972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607300" y="273859"/>
            <a:ext cx="10952863" cy="1143767"/>
          </a:xfrm>
          <a:custGeom>
            <a:avLst/>
            <a:gdLst/>
            <a:ahLst/>
            <a:cxnLst/>
            <a:rect l="0" t="0" r="0" b="0"/>
            <a:pathLst>
              <a:path w="120000" h="120000" extrusionOk="0">
                <a:moveTo>
                  <a:pt x="60000" y="120000"/>
                </a:moveTo>
                <a:lnTo>
                  <a:pt x="120000" y="120000"/>
                </a:lnTo>
                <a:lnTo>
                  <a:pt x="120000" y="0"/>
                </a:lnTo>
                <a:lnTo>
                  <a:pt x="0" y="0"/>
                </a:lnTo>
                <a:lnTo>
                  <a:pt x="0" y="120000"/>
                </a:lnTo>
                <a:lnTo>
                  <a:pt x="60000" y="120000"/>
                </a:lnTo>
                <a:close/>
              </a:path>
            </a:pathLst>
          </a:custGeom>
          <a:solidFill>
            <a:srgbClr val="666666"/>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101" name="Shape 101"/>
          <p:cNvSpPr/>
          <p:nvPr/>
        </p:nvSpPr>
        <p:spPr>
          <a:xfrm>
            <a:off x="2217641" y="1470749"/>
            <a:ext cx="7999179" cy="3587026"/>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r>
              <a:rPr lang="en-US" sz="1800" dirty="0" smtClean="0">
                <a:solidFill>
                  <a:schemeClr val="dk1"/>
                </a:solidFill>
                <a:latin typeface="Calibri"/>
                <a:ea typeface="Calibri"/>
                <a:cs typeface="Calibri"/>
                <a:sym typeface="Calibri"/>
              </a:rPr>
              <a:t>                                                                                    bbp0</a:t>
            </a:r>
            <a:endParaRPr sz="1800">
              <a:solidFill>
                <a:schemeClr val="dk1"/>
              </a:solidFill>
              <a:latin typeface="Calibri"/>
              <a:ea typeface="Calibri"/>
              <a:cs typeface="Calibri"/>
              <a:sym typeface="Calibri"/>
            </a:endParaRPr>
          </a:p>
        </p:txBody>
      </p:sp>
      <p:sp>
        <p:nvSpPr>
          <p:cNvPr id="102" name="Shape 102"/>
          <p:cNvSpPr txBox="1"/>
          <p:nvPr/>
        </p:nvSpPr>
        <p:spPr>
          <a:xfrm>
            <a:off x="809733" y="4395017"/>
            <a:ext cx="10489110" cy="607553"/>
          </a:xfrm>
          <a:prstGeom prst="rect">
            <a:avLst/>
          </a:prstGeom>
          <a:noFill/>
          <a:ln>
            <a:noFill/>
          </a:ln>
        </p:spPr>
        <p:txBody>
          <a:bodyPr wrap="square" lIns="0" tIns="0" rIns="0" bIns="0" anchor="t" anchorCtr="0">
            <a:noAutofit/>
          </a:bodyPr>
          <a:lstStyle/>
          <a:p>
            <a:pPr marL="12700" marR="0" lvl="0" indent="0" algn="r" rtl="1">
              <a:lnSpc>
                <a:spcPct val="106458"/>
              </a:lnSpc>
              <a:spcBef>
                <a:spcPts val="0"/>
              </a:spcBef>
              <a:spcAft>
                <a:spcPts val="0"/>
              </a:spcAft>
              <a:buSzPct val="25000"/>
              <a:buNone/>
            </a:pPr>
            <a:endParaRPr lang="en-US" sz="2400" dirty="0">
              <a:solidFill>
                <a:schemeClr val="dk1"/>
              </a:solidFill>
              <a:latin typeface="Arial"/>
              <a:ea typeface="Arial"/>
              <a:cs typeface="Arial"/>
              <a:sym typeface="Arial"/>
            </a:endParaRPr>
          </a:p>
          <a:p>
            <a:pPr marL="12700" marR="0" lvl="0" indent="0" rtl="1">
              <a:lnSpc>
                <a:spcPct val="106458"/>
              </a:lnSpc>
              <a:spcBef>
                <a:spcPts val="0"/>
              </a:spcBef>
              <a:spcAft>
                <a:spcPts val="0"/>
              </a:spcAft>
              <a:buSzPct val="25000"/>
              <a:buNone/>
            </a:pPr>
            <a:endParaRPr lang="en-US" sz="2400" dirty="0">
              <a:solidFill>
                <a:schemeClr val="dk1"/>
              </a:solidFill>
              <a:latin typeface="Arial"/>
              <a:ea typeface="Arial"/>
              <a:cs typeface="Arial"/>
              <a:sym typeface="Arial"/>
            </a:endParaRPr>
          </a:p>
          <a:p>
            <a:pPr marL="12700" marR="0" lvl="0" indent="0" rtl="1">
              <a:lnSpc>
                <a:spcPct val="106458"/>
              </a:lnSpc>
              <a:spcBef>
                <a:spcPts val="0"/>
              </a:spcBef>
              <a:spcAft>
                <a:spcPts val="0"/>
              </a:spcAft>
              <a:buSzPct val="25000"/>
              <a:buNone/>
            </a:pPr>
            <a:r>
              <a:rPr lang="en-US" sz="2400" dirty="0" err="1">
                <a:solidFill>
                  <a:schemeClr val="dk1"/>
                </a:solidFill>
                <a:latin typeface="Arial"/>
                <a:ea typeface="Arial"/>
                <a:cs typeface="Arial"/>
                <a:sym typeface="Arial"/>
              </a:rPr>
              <a:t>Anaesthesiology</a:t>
            </a:r>
            <a:r>
              <a:rPr lang="en-US" sz="2400" dirty="0">
                <a:solidFill>
                  <a:schemeClr val="dk1"/>
                </a:solidFill>
                <a:latin typeface="Arial"/>
                <a:ea typeface="Arial"/>
                <a:cs typeface="Arial"/>
                <a:sym typeface="Arial"/>
              </a:rPr>
              <a:t> is a high-risk </a:t>
            </a:r>
            <a:r>
              <a:rPr lang="en-US" sz="2400" dirty="0" err="1">
                <a:solidFill>
                  <a:schemeClr val="dk1"/>
                </a:solidFill>
                <a:latin typeface="Arial"/>
                <a:ea typeface="Arial"/>
                <a:cs typeface="Arial"/>
                <a:sym typeface="Arial"/>
              </a:rPr>
              <a:t>speciality</a:t>
            </a:r>
            <a:r>
              <a:rPr lang="en-US" sz="2400" dirty="0">
                <a:solidFill>
                  <a:schemeClr val="dk1"/>
                </a:solidFill>
                <a:latin typeface="Arial"/>
                <a:ea typeface="Arial"/>
                <a:cs typeface="Arial"/>
                <a:sym typeface="Arial"/>
              </a:rPr>
              <a:t> as compared with other</a:t>
            </a:r>
          </a:p>
          <a:p>
            <a:pPr marL="336550" marR="45720" lvl="0" indent="-6350" rtl="1">
              <a:lnSpc>
                <a:spcPct val="74444"/>
              </a:lnSpc>
              <a:spcBef>
                <a:spcPts val="6"/>
              </a:spcBef>
              <a:buSzPct val="25000"/>
              <a:buNone/>
            </a:pPr>
            <a:r>
              <a:rPr lang="en-US" sz="3600" baseline="-25000" dirty="0" err="1">
                <a:solidFill>
                  <a:schemeClr val="dk1"/>
                </a:solidFill>
                <a:latin typeface="Arial"/>
                <a:ea typeface="Arial"/>
                <a:cs typeface="Arial"/>
                <a:sym typeface="Arial"/>
              </a:rPr>
              <a:t>specialities</a:t>
            </a:r>
            <a:r>
              <a:rPr lang="en-US" sz="3600" baseline="-25000" dirty="0">
                <a:solidFill>
                  <a:schemeClr val="dk1"/>
                </a:solidFill>
                <a:latin typeface="Arial"/>
                <a:ea typeface="Arial"/>
                <a:cs typeface="Arial"/>
                <a:sym typeface="Arial"/>
              </a:rPr>
              <a:t> in medicine</a:t>
            </a:r>
          </a:p>
        </p:txBody>
      </p:sp>
      <p:sp>
        <p:nvSpPr>
          <p:cNvPr id="103" name="Shape 103"/>
          <p:cNvSpPr txBox="1"/>
          <p:nvPr/>
        </p:nvSpPr>
        <p:spPr>
          <a:xfrm>
            <a:off x="607300" y="273859"/>
            <a:ext cx="10952863" cy="1143767"/>
          </a:xfrm>
          <a:prstGeom prst="rect">
            <a:avLst/>
          </a:prstGeom>
          <a:noFill/>
          <a:ln>
            <a:noFill/>
          </a:ln>
        </p:spPr>
        <p:txBody>
          <a:bodyPr wrap="square" lIns="0" tIns="0" rIns="0" bIns="0" anchor="t" anchorCtr="0">
            <a:noAutofit/>
          </a:bodyPr>
          <a:lstStyle/>
          <a:p>
            <a:pPr marL="0" marR="0" lvl="0" indent="0" algn="r" rtl="1">
              <a:lnSpc>
                <a:spcPct val="100000"/>
              </a:lnSpc>
              <a:spcBef>
                <a:spcPts val="0"/>
              </a:spcBef>
              <a:spcAft>
                <a:spcPts val="0"/>
              </a:spcAft>
              <a:buNone/>
            </a:pPr>
            <a:endParaRPr sz="750">
              <a:solidFill>
                <a:schemeClr val="dk1"/>
              </a:solidFill>
              <a:latin typeface="Calibri"/>
              <a:ea typeface="Calibri"/>
              <a:cs typeface="Calibri"/>
              <a:sym typeface="Calibri"/>
            </a:endParaRPr>
          </a:p>
          <a:p>
            <a:pPr marL="148589" marR="0" lvl="0" indent="-8889" algn="r" rtl="1">
              <a:lnSpc>
                <a:spcPct val="95825"/>
              </a:lnSpc>
              <a:spcBef>
                <a:spcPts val="2000"/>
              </a:spcBef>
              <a:buSzPct val="25000"/>
              <a:buNone/>
            </a:pPr>
            <a:r>
              <a:rPr lang="en-US" sz="4000">
                <a:solidFill>
                  <a:srgbClr val="FFFFFF"/>
                </a:solidFill>
                <a:latin typeface="Arial"/>
                <a:ea typeface="Arial"/>
                <a:cs typeface="Arial"/>
                <a:sym typeface="Arial"/>
              </a:rPr>
              <a:t>Anaesthesiology: A High risk Speciality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Human error (anesthesia and surgeon) </a:t>
            </a:r>
          </a:p>
        </p:txBody>
      </p:sp>
      <p:sp>
        <p:nvSpPr>
          <p:cNvPr id="3" name="Content Placeholder 2"/>
          <p:cNvSpPr>
            <a:spLocks noGrp="1"/>
          </p:cNvSpPr>
          <p:nvPr>
            <p:ph sz="quarter" idx="1"/>
          </p:nvPr>
        </p:nvSpPr>
        <p:spPr/>
        <p:txBody>
          <a:bodyPr>
            <a:normAutofit fontScale="85000" lnSpcReduction="20000"/>
          </a:bodyPr>
          <a:lstStyle/>
          <a:p>
            <a:r>
              <a:rPr lang="en-US" dirty="0"/>
              <a:t> </a:t>
            </a:r>
            <a:r>
              <a:rPr lang="en-US" sz="2400" dirty="0"/>
              <a:t>Anesthetist and Surgeon Human factors affecting performance such as :</a:t>
            </a:r>
            <a:endParaRPr lang="en-US" dirty="0"/>
          </a:p>
          <a:p>
            <a:pPr lvl="1"/>
            <a:r>
              <a:rPr lang="en-US" dirty="0"/>
              <a:t>fatigue, noise, boredom, long hours, hunger, tension</a:t>
            </a:r>
          </a:p>
          <a:p>
            <a:r>
              <a:rPr lang="en-US" sz="2400" dirty="0"/>
              <a:t>Human error is a strong contributor </a:t>
            </a:r>
          </a:p>
          <a:p>
            <a:pPr lvl="1"/>
            <a:r>
              <a:rPr lang="en-US" dirty="0"/>
              <a:t>Deviations from accepted anesthesia practices. </a:t>
            </a:r>
          </a:p>
          <a:p>
            <a:pPr lvl="1"/>
            <a:r>
              <a:rPr lang="en-US" dirty="0"/>
              <a:t>A lapse in vigilance and no attention to details</a:t>
            </a:r>
          </a:p>
          <a:p>
            <a:pPr lvl="1"/>
            <a:r>
              <a:rPr lang="en-US" dirty="0">
                <a:solidFill>
                  <a:srgbClr val="FF0000"/>
                </a:solidFill>
              </a:rPr>
              <a:t>Vigilance lets anesthetists find abnormal signs as early as </a:t>
            </a:r>
            <a:r>
              <a:rPr lang="en-US" dirty="0" smtClean="0">
                <a:solidFill>
                  <a:srgbClr val="FF0000"/>
                </a:solidFill>
              </a:rPr>
              <a:t>possible</a:t>
            </a:r>
            <a:endParaRPr lang="en-US" dirty="0">
              <a:solidFill>
                <a:srgbClr val="FF0000"/>
              </a:solidFill>
            </a:endParaRPr>
          </a:p>
          <a:p>
            <a:pPr lvl="1"/>
            <a:r>
              <a:rPr lang="en-US" dirty="0"/>
              <a:t> Vigilance allows the anesthetist to remain aware of surrounding events and signals while performing other tasks </a:t>
            </a:r>
          </a:p>
          <a:p>
            <a:pPr lvl="1"/>
            <a:r>
              <a:rPr lang="en-US" dirty="0"/>
              <a:t>Vigilance lets anesthetist find abnormal sign as early as possible </a:t>
            </a:r>
          </a:p>
          <a:p>
            <a:pPr lvl="1"/>
            <a:r>
              <a:rPr lang="en-US" dirty="0"/>
              <a:t>Vigilance allows the </a:t>
            </a:r>
            <a:r>
              <a:rPr lang="en-US" dirty="0" err="1"/>
              <a:t>anesthesit</a:t>
            </a:r>
            <a:r>
              <a:rPr lang="en-US" dirty="0"/>
              <a:t> to remain  </a:t>
            </a:r>
          </a:p>
          <a:p>
            <a:pPr lvl="1"/>
            <a:endParaRPr lang="en-US" dirty="0"/>
          </a:p>
          <a:p>
            <a:pPr lvl="1"/>
            <a:endParaRPr lang="en-US" dirty="0"/>
          </a:p>
          <a:p>
            <a:pPr lvl="1"/>
            <a:endParaRPr lang="en-US" dirty="0"/>
          </a:p>
        </p:txBody>
      </p:sp>
      <p:sp>
        <p:nvSpPr>
          <p:cNvPr id="4" name="Content Placeholder 3"/>
          <p:cNvSpPr>
            <a:spLocks noGrp="1"/>
          </p:cNvSpPr>
          <p:nvPr>
            <p:ph sz="quarter" idx="2"/>
          </p:nvPr>
        </p:nvSpPr>
        <p:spPr>
          <a:xfrm>
            <a:off x="7658100" y="1600203"/>
            <a:ext cx="7785100" cy="4525963"/>
          </a:xfrm>
        </p:spPr>
        <p:txBody>
          <a:bodyPr>
            <a:normAutofit fontScale="85000" lnSpcReduction="20000"/>
          </a:bodyPr>
          <a:lstStyle/>
          <a:p>
            <a:endParaRPr lang="en-US" dirty="0"/>
          </a:p>
          <a:p>
            <a:endParaRPr lang="en-US" dirty="0"/>
          </a:p>
          <a:p>
            <a:endParaRPr lang="en-US" dirty="0"/>
          </a:p>
        </p:txBody>
      </p:sp>
    </p:spTree>
    <p:extLst>
      <p:ext uri="{BB962C8B-B14F-4D97-AF65-F5344CB8AC3E}">
        <p14:creationId xmlns="" xmlns:p14="http://schemas.microsoft.com/office/powerpoint/2010/main" val="803181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safety strategies</a:t>
            </a:r>
          </a:p>
        </p:txBody>
      </p:sp>
      <p:sp>
        <p:nvSpPr>
          <p:cNvPr id="3" name="Content Placeholder 2"/>
          <p:cNvSpPr>
            <a:spLocks noGrp="1"/>
          </p:cNvSpPr>
          <p:nvPr>
            <p:ph sz="quarter" idx="1"/>
          </p:nvPr>
        </p:nvSpPr>
        <p:spPr/>
        <p:txBody>
          <a:bodyPr>
            <a:normAutofit lnSpcReduction="10000"/>
          </a:bodyPr>
          <a:lstStyle/>
          <a:p>
            <a:pPr>
              <a:buNone/>
            </a:pPr>
            <a:r>
              <a:rPr lang="en-US" dirty="0"/>
              <a:t>  A. Prepare a </a:t>
            </a:r>
            <a:r>
              <a:rPr lang="en-US" dirty="0" err="1" smtClean="0"/>
              <a:t>peri</a:t>
            </a:r>
            <a:r>
              <a:rPr lang="en-US" dirty="0" smtClean="0"/>
              <a:t>-operative </a:t>
            </a:r>
            <a:r>
              <a:rPr lang="en-US" dirty="0"/>
              <a:t>plan</a:t>
            </a:r>
          </a:p>
          <a:p>
            <a:pPr lvl="1"/>
            <a:r>
              <a:rPr lang="en-US" dirty="0"/>
              <a:t>Preoperative visit to the patient to let us know the patient’s condition in detail </a:t>
            </a:r>
          </a:p>
          <a:p>
            <a:pPr lvl="1"/>
            <a:r>
              <a:rPr lang="en-US" dirty="0"/>
              <a:t>Make an anesthesia plan to let us know clearly how to perform the anesthesia and how to deal with possible crisis</a:t>
            </a:r>
          </a:p>
          <a:p>
            <a:pPr>
              <a:buNone/>
            </a:pPr>
            <a:r>
              <a:rPr lang="en-US" dirty="0"/>
              <a:t>  B. Develop situational awareness</a:t>
            </a:r>
          </a:p>
          <a:p>
            <a:pPr lvl="1"/>
            <a:r>
              <a:rPr lang="en-US" dirty="0"/>
              <a:t>Use a systematic approach to scanning the machine, monitors, patient, surgical field, and surroundings</a:t>
            </a:r>
          </a:p>
          <a:p>
            <a:pPr lvl="1"/>
            <a:r>
              <a:rPr lang="en-US" dirty="0"/>
              <a:t>If one vital sign is anomalous, quickly assess the others while repeating the measurement and observing what is happening on the surgical field.</a:t>
            </a:r>
          </a:p>
          <a:p>
            <a:pPr>
              <a:buNone/>
            </a:pPr>
            <a:r>
              <a:rPr lang="en-US" dirty="0"/>
              <a:t>  C. Verify observations, Cross-check observations, Assess co varying variables     Review it with a second person</a:t>
            </a:r>
          </a:p>
          <a:p>
            <a:pPr>
              <a:buNone/>
            </a:pPr>
            <a:r>
              <a:rPr lang="en-US" dirty="0"/>
              <a:t> </a:t>
            </a:r>
          </a:p>
          <a:p>
            <a:endParaRPr lang="en-US" dirty="0"/>
          </a:p>
        </p:txBody>
      </p:sp>
    </p:spTree>
    <p:extLst>
      <p:ext uri="{BB962C8B-B14F-4D97-AF65-F5344CB8AC3E}">
        <p14:creationId xmlns="" xmlns:p14="http://schemas.microsoft.com/office/powerpoint/2010/main" val="1373337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safety strategies</a:t>
            </a:r>
          </a:p>
        </p:txBody>
      </p:sp>
      <p:sp>
        <p:nvSpPr>
          <p:cNvPr id="3" name="Content Placeholder 2"/>
          <p:cNvSpPr>
            <a:spLocks noGrp="1"/>
          </p:cNvSpPr>
          <p:nvPr>
            <p:ph sz="quarter" idx="1"/>
          </p:nvPr>
        </p:nvSpPr>
        <p:spPr/>
        <p:txBody>
          <a:bodyPr>
            <a:normAutofit/>
          </a:bodyPr>
          <a:lstStyle/>
          <a:p>
            <a:pPr marL="0" indent="0">
              <a:buNone/>
            </a:pPr>
            <a:r>
              <a:rPr lang="en-US" dirty="0"/>
              <a:t>D. Implement compensatory responses </a:t>
            </a:r>
          </a:p>
          <a:p>
            <a:pPr>
              <a:buNone/>
            </a:pPr>
            <a:r>
              <a:rPr lang="en-US" dirty="0"/>
              <a:t>    If something wrong happens urgently, </a:t>
            </a:r>
          </a:p>
          <a:p>
            <a:pPr lvl="1"/>
            <a:r>
              <a:rPr lang="en-US" dirty="0"/>
              <a:t>first implementing time-buying measures. e.g., increase the fraction of inspired oxygen when oxygen saturation falls; administer intravenous fluids or vasopressors when hypotension occurs).</a:t>
            </a:r>
          </a:p>
          <a:p>
            <a:pPr lvl="1"/>
            <a:r>
              <a:rPr lang="en-US" dirty="0"/>
              <a:t> Then search out any correctable primary cause and treat it appropriately</a:t>
            </a:r>
          </a:p>
          <a:p>
            <a:pPr marL="0" indent="0">
              <a:buNone/>
            </a:pPr>
            <a:r>
              <a:rPr lang="en-US" dirty="0"/>
              <a:t>E. Prepare for crisis </a:t>
            </a:r>
          </a:p>
          <a:p>
            <a:pPr lvl="1"/>
            <a:r>
              <a:rPr lang="en-US" dirty="0"/>
              <a:t>If there is any critical events happened (cardiac arrest, malignant hyperthermia or difficult intubation), call for help early (WHY), </a:t>
            </a:r>
          </a:p>
          <a:p>
            <a:pPr lvl="1"/>
            <a:r>
              <a:rPr lang="en-US" dirty="0"/>
              <a:t>then use accepted protocols for emergencies and resuscitation (e.g., advanced cardiac life support, malignant hyperthermia protocols).</a:t>
            </a:r>
          </a:p>
        </p:txBody>
      </p:sp>
    </p:spTree>
    <p:extLst>
      <p:ext uri="{BB962C8B-B14F-4D97-AF65-F5344CB8AC3E}">
        <p14:creationId xmlns="" xmlns:p14="http://schemas.microsoft.com/office/powerpoint/2010/main" val="1583422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safety strategies</a:t>
            </a:r>
          </a:p>
        </p:txBody>
      </p:sp>
      <p:sp>
        <p:nvSpPr>
          <p:cNvPr id="3" name="Content Placeholder 2"/>
          <p:cNvSpPr>
            <a:spLocks noGrp="1"/>
          </p:cNvSpPr>
          <p:nvPr>
            <p:ph sz="quarter" idx="1"/>
          </p:nvPr>
        </p:nvSpPr>
        <p:spPr/>
        <p:txBody>
          <a:bodyPr>
            <a:normAutofit/>
          </a:bodyPr>
          <a:lstStyle/>
          <a:p>
            <a:pPr marL="0" indent="0">
              <a:buNone/>
            </a:pPr>
            <a:r>
              <a:rPr lang="en-US" dirty="0"/>
              <a:t>F. Enhance teamwork;</a:t>
            </a:r>
          </a:p>
          <a:p>
            <a:pPr lvl="1"/>
            <a:r>
              <a:rPr lang="en-US" dirty="0"/>
              <a:t>enhance teamwork communication, address surgeons and nurses early in the case by names.</a:t>
            </a:r>
          </a:p>
          <a:p>
            <a:pPr lvl="1"/>
            <a:r>
              <a:rPr lang="en-US" dirty="0"/>
              <a:t> Make requests and delegate tasks clearly and specifically by name (e.g., “Jack, do task X and tell me when task X is completed.”).</a:t>
            </a:r>
          </a:p>
          <a:p>
            <a:pPr marL="0" indent="0">
              <a:buNone/>
            </a:pPr>
            <a:r>
              <a:rPr lang="en-US" dirty="0"/>
              <a:t>G. Compensate for stressors </a:t>
            </a:r>
            <a:r>
              <a:rPr lang="en-US" sz="2000" dirty="0"/>
              <a:t> (Anesthetist is a stressful job).</a:t>
            </a:r>
            <a:endParaRPr lang="en-US" dirty="0"/>
          </a:p>
          <a:p>
            <a:pPr lvl="1"/>
            <a:r>
              <a:rPr lang="en-US" dirty="0"/>
              <a:t> If you feel very tired, ask for a relief. Reduce various stressors: noise, fatigue, interpersonal tension, etc. optimize the work environment</a:t>
            </a:r>
          </a:p>
          <a:p>
            <a:pPr marL="571500" indent="-571500">
              <a:buAutoNum type="romanUcPeriod"/>
            </a:pPr>
            <a:r>
              <a:rPr lang="en-US" dirty="0"/>
              <a:t>Learn from close calls Every mistake is an opportunity to learn and improve. </a:t>
            </a:r>
          </a:p>
          <a:p>
            <a:pPr lvl="1"/>
            <a:r>
              <a:rPr lang="en-US" dirty="0"/>
              <a:t>Analysis and feedback of adverse events to identify and assess system problems </a:t>
            </a:r>
          </a:p>
          <a:p>
            <a:pPr lvl="1"/>
            <a:endParaRPr lang="en-US" dirty="0"/>
          </a:p>
        </p:txBody>
      </p:sp>
    </p:spTree>
    <p:extLst>
      <p:ext uri="{BB962C8B-B14F-4D97-AF65-F5344CB8AC3E}">
        <p14:creationId xmlns="" xmlns:p14="http://schemas.microsoft.com/office/powerpoint/2010/main" val="3306055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825"/>
            <a:ext cx="10515600" cy="1325563"/>
          </a:xfrm>
        </p:spPr>
        <p:txBody>
          <a:bodyPr>
            <a:normAutofit/>
          </a:bodyPr>
          <a:lstStyle/>
          <a:p>
            <a:r>
              <a:rPr lang="en-US" dirty="0"/>
              <a:t> Quality assurance</a:t>
            </a:r>
          </a:p>
        </p:txBody>
      </p:sp>
      <p:sp>
        <p:nvSpPr>
          <p:cNvPr id="3" name="Content Placeholder 2"/>
          <p:cNvSpPr>
            <a:spLocks noGrp="1"/>
          </p:cNvSpPr>
          <p:nvPr>
            <p:ph sz="quarter" idx="1"/>
          </p:nvPr>
        </p:nvSpPr>
        <p:spPr/>
        <p:txBody>
          <a:bodyPr>
            <a:normAutofit/>
          </a:bodyPr>
          <a:lstStyle/>
          <a:p>
            <a:r>
              <a:rPr lang="en-US" dirty="0"/>
              <a:t>The aim is improving the quality of care and minimizing the risk of injury from anesthesia.</a:t>
            </a:r>
          </a:p>
          <a:p>
            <a:pPr marL="914400" lvl="1" indent="-457200">
              <a:buAutoNum type="alphaUcPeriod"/>
            </a:pPr>
            <a:r>
              <a:rPr lang="en-US" dirty="0"/>
              <a:t>Documentation Any adverse events should be reported truthfully, discussed, analyzed to identify causes and assess system problems. So we can learn from them and develop patterns to prevent recurrence.</a:t>
            </a:r>
          </a:p>
          <a:p>
            <a:pPr marL="914400" lvl="1" indent="-457200">
              <a:buAutoNum type="alphaUcPeriod"/>
            </a:pPr>
            <a:r>
              <a:rPr lang="en-US" dirty="0"/>
              <a:t> Standards and guidelines :</a:t>
            </a:r>
            <a:r>
              <a:rPr lang="en-US" dirty="0" err="1"/>
              <a:t>Anesthesists</a:t>
            </a:r>
            <a:r>
              <a:rPr lang="en-US" dirty="0"/>
              <a:t> should be aware of their institution's safety policies and procedures. These should include those for monitoring, response to an adverse event, handoff checklist, resuscitation protocols, perioperative testing, and any special procedures or practices for the use of drugs, equipment, and supplies.</a:t>
            </a:r>
          </a:p>
          <a:p>
            <a:pPr lvl="1">
              <a:buNone/>
            </a:pPr>
            <a:r>
              <a:rPr lang="en-US" dirty="0"/>
              <a:t>C. Safety training Anesthesia </a:t>
            </a:r>
            <a:r>
              <a:rPr lang="en-US" dirty="0" smtClean="0"/>
              <a:t>providers</a:t>
            </a:r>
            <a:endParaRPr lang="en-US" dirty="0"/>
          </a:p>
          <a:p>
            <a:pPr lvl="2"/>
            <a:r>
              <a:rPr lang="en-US" dirty="0"/>
              <a:t>should obtain training in safety to learn and maintain basic skills. </a:t>
            </a:r>
          </a:p>
          <a:p>
            <a:pPr lvl="2"/>
            <a:r>
              <a:rPr lang="en-US" dirty="0"/>
              <a:t>Simulation based training  techniques</a:t>
            </a:r>
          </a:p>
        </p:txBody>
      </p:sp>
    </p:spTree>
    <p:extLst>
      <p:ext uri="{BB962C8B-B14F-4D97-AF65-F5344CB8AC3E}">
        <p14:creationId xmlns="" xmlns:p14="http://schemas.microsoft.com/office/powerpoint/2010/main" val="1089431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Crucial errors to know and avoid</a:t>
            </a:r>
          </a:p>
        </p:txBody>
      </p:sp>
      <p:sp>
        <p:nvSpPr>
          <p:cNvPr id="3" name="Content Placeholder 2"/>
          <p:cNvSpPr>
            <a:spLocks noGrp="1"/>
          </p:cNvSpPr>
          <p:nvPr>
            <p:ph sz="quarter" idx="1"/>
          </p:nvPr>
        </p:nvSpPr>
        <p:spPr/>
        <p:txBody>
          <a:bodyPr>
            <a:normAutofit/>
          </a:bodyPr>
          <a:lstStyle/>
          <a:p>
            <a:r>
              <a:rPr lang="en-US" dirty="0"/>
              <a:t>A. Airway errors , patients receiving general anesthesia have no spontaneous respiration due to use of muscular relaxants, their respiration is controlled by machine via endo-tracheal tube.</a:t>
            </a:r>
          </a:p>
          <a:p>
            <a:pPr lvl="1"/>
            <a:r>
              <a:rPr lang="en-US" dirty="0"/>
              <a:t> So we must ensure oxygen supply and avoid accidental extubation during </a:t>
            </a:r>
            <a:r>
              <a:rPr lang="en-US" dirty="0" smtClean="0"/>
              <a:t>surgeries (prone </a:t>
            </a:r>
            <a:r>
              <a:rPr lang="en-US" dirty="0"/>
              <a:t>surgery) and transport.</a:t>
            </a:r>
          </a:p>
          <a:p>
            <a:pPr lvl="1"/>
            <a:r>
              <a:rPr lang="en-US" dirty="0"/>
              <a:t> Once it happens, It can cause severe hypoxia and directly threaten the patient life.</a:t>
            </a:r>
          </a:p>
          <a:p>
            <a:pPr>
              <a:buNone/>
            </a:pPr>
            <a:endParaRPr lang="en-US" dirty="0"/>
          </a:p>
        </p:txBody>
      </p:sp>
    </p:spTree>
    <p:extLst>
      <p:ext uri="{BB962C8B-B14F-4D97-AF65-F5344CB8AC3E}">
        <p14:creationId xmlns="" xmlns:p14="http://schemas.microsoft.com/office/powerpoint/2010/main" val="1942743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a:t>
            </a:r>
          </a:p>
        </p:txBody>
      </p:sp>
      <p:sp>
        <p:nvSpPr>
          <p:cNvPr id="3" name="Content Placeholder 2"/>
          <p:cNvSpPr>
            <a:spLocks noGrp="1"/>
          </p:cNvSpPr>
          <p:nvPr>
            <p:ph sz="quarter" idx="1"/>
          </p:nvPr>
        </p:nvSpPr>
        <p:spPr/>
        <p:txBody>
          <a:bodyPr/>
          <a:lstStyle/>
          <a:p>
            <a:r>
              <a:rPr lang="en-US" dirty="0"/>
              <a:t>Check the system and guarantee it to function well</a:t>
            </a:r>
          </a:p>
          <a:p>
            <a:r>
              <a:rPr lang="en-US" dirty="0"/>
              <a:t>Verify the position of end tracheal tube by auscultation for breath sounds bilaterally and detecting ETCO2 with proper fixation </a:t>
            </a:r>
          </a:p>
          <a:p>
            <a:r>
              <a:rPr lang="en-US" dirty="0"/>
              <a:t>Closely observe the vital signs </a:t>
            </a:r>
          </a:p>
          <a:p>
            <a:r>
              <a:rPr lang="en-US" dirty="0"/>
              <a:t>Be care when position the patient in prone position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Medication errors</a:t>
            </a:r>
          </a:p>
        </p:txBody>
      </p:sp>
      <p:sp>
        <p:nvSpPr>
          <p:cNvPr id="3" name="Content Placeholder 2"/>
          <p:cNvSpPr>
            <a:spLocks noGrp="1"/>
          </p:cNvSpPr>
          <p:nvPr>
            <p:ph sz="quarter" idx="1"/>
          </p:nvPr>
        </p:nvSpPr>
        <p:spPr/>
        <p:txBody>
          <a:bodyPr>
            <a:normAutofit/>
          </a:bodyPr>
          <a:lstStyle/>
          <a:p>
            <a:pPr>
              <a:buNone/>
            </a:pPr>
            <a:endParaRPr lang="en-US" sz="2800" dirty="0"/>
          </a:p>
          <a:p>
            <a:pPr lvl="1"/>
            <a:r>
              <a:rPr lang="en-US" sz="2400" dirty="0"/>
              <a:t>Administration of undiluted potassium by rapid intravenous infusion can cause ventricular fibrillation and cardiac arrest. </a:t>
            </a:r>
          </a:p>
          <a:p>
            <a:pPr lvl="1"/>
            <a:r>
              <a:rPr lang="en-US" sz="2400" dirty="0" err="1"/>
              <a:t>Neostigmine</a:t>
            </a:r>
            <a:r>
              <a:rPr lang="en-US" sz="2400" dirty="0"/>
              <a:t> given without an </a:t>
            </a:r>
            <a:r>
              <a:rPr lang="en-US" sz="2400" dirty="0" err="1"/>
              <a:t>antimuscarinic</a:t>
            </a:r>
            <a:r>
              <a:rPr lang="en-US" sz="2400" dirty="0"/>
              <a:t> drug can cause </a:t>
            </a:r>
            <a:r>
              <a:rPr lang="en-US" sz="2400" dirty="0" err="1"/>
              <a:t>asystole</a:t>
            </a:r>
            <a:r>
              <a:rPr lang="en-US" sz="2400" dirty="0"/>
              <a:t>, severe </a:t>
            </a:r>
            <a:r>
              <a:rPr lang="en-US" sz="2400" dirty="0" err="1"/>
              <a:t>bradycardia</a:t>
            </a:r>
            <a:r>
              <a:rPr lang="en-US" sz="2400" dirty="0"/>
              <a:t> and </a:t>
            </a:r>
            <a:r>
              <a:rPr lang="en-US" sz="2400" dirty="0" err="1"/>
              <a:t>atrioventricular</a:t>
            </a:r>
            <a:r>
              <a:rPr lang="en-US" sz="2400" dirty="0"/>
              <a:t> block and can be fatal. </a:t>
            </a:r>
          </a:p>
          <a:p>
            <a:pPr lvl="1"/>
            <a:r>
              <a:rPr lang="en-US" sz="2400" dirty="0" err="1"/>
              <a:t>Succinylcholine</a:t>
            </a:r>
            <a:r>
              <a:rPr lang="en-US" sz="2400" dirty="0"/>
              <a:t> can cause severe </a:t>
            </a:r>
            <a:r>
              <a:rPr lang="en-US" sz="2400" dirty="0" err="1"/>
              <a:t>hyperkalemia</a:t>
            </a:r>
            <a:r>
              <a:rPr lang="en-US" sz="2400" dirty="0"/>
              <a:t> and </a:t>
            </a:r>
            <a:r>
              <a:rPr lang="en-US" sz="2400" dirty="0" err="1"/>
              <a:t>dysrhythmias</a:t>
            </a:r>
            <a:r>
              <a:rPr lang="en-US" sz="2400" dirty="0"/>
              <a:t>, may trigger malignant hyperthermia. </a:t>
            </a:r>
          </a:p>
          <a:p>
            <a:pPr lvl="1"/>
            <a:r>
              <a:rPr lang="en-US" sz="2400" dirty="0"/>
              <a:t>Medications to which a patient is allergic can cause anaphylaxis. </a:t>
            </a:r>
          </a:p>
          <a:p>
            <a:pPr lvl="1"/>
            <a:r>
              <a:rPr lang="en-US" sz="2400" dirty="0"/>
              <a:t>Administering the wrong blood can cause an incompatibility reaction that can be fatal.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a:t>
            </a:r>
          </a:p>
        </p:txBody>
      </p:sp>
      <p:sp>
        <p:nvSpPr>
          <p:cNvPr id="3" name="Content Placeholder 2"/>
          <p:cNvSpPr>
            <a:spLocks noGrp="1"/>
          </p:cNvSpPr>
          <p:nvPr>
            <p:ph sz="quarter" idx="1"/>
          </p:nvPr>
        </p:nvSpPr>
        <p:spPr/>
        <p:txBody>
          <a:bodyPr/>
          <a:lstStyle/>
          <a:p>
            <a:r>
              <a:rPr lang="en-US" dirty="0"/>
              <a:t>Be Familiar with the medication you use</a:t>
            </a:r>
          </a:p>
          <a:p>
            <a:r>
              <a:rPr lang="en-US" dirty="0"/>
              <a:t> know clearly its indications and contraindications. </a:t>
            </a:r>
          </a:p>
          <a:p>
            <a:r>
              <a:rPr lang="en-US" dirty="0"/>
              <a:t>Administrate the medication strictly according to instructions.</a:t>
            </a:r>
          </a:p>
          <a:p>
            <a:r>
              <a:rPr lang="en-US" dirty="0"/>
              <a:t> Know the patient’s history of allergy ,Cross-check blood type.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504950"/>
          </a:xfrm>
        </p:spPr>
        <p:txBody>
          <a:bodyPr>
            <a:normAutofit fontScale="90000"/>
          </a:bodyPr>
          <a:lstStyle/>
          <a:p>
            <a:pPr lvl="0" algn="ctr"/>
            <a:r>
              <a:rPr lang="en-US" sz="2700" dirty="0" smtClean="0">
                <a:solidFill>
                  <a:schemeClr val="dk1"/>
                </a:solidFill>
                <a:latin typeface="Arial"/>
                <a:ea typeface="Arial"/>
                <a:cs typeface="Arial"/>
                <a:sym typeface="Arial"/>
              </a:rPr>
              <a:t/>
            </a:r>
            <a:br>
              <a:rPr lang="en-US" sz="2700" dirty="0" smtClean="0">
                <a:solidFill>
                  <a:schemeClr val="dk1"/>
                </a:solidFill>
                <a:latin typeface="Arial"/>
                <a:ea typeface="Arial"/>
                <a:cs typeface="Arial"/>
                <a:sym typeface="Arial"/>
              </a:rPr>
            </a:br>
            <a:r>
              <a:rPr lang="en-US" sz="2700" dirty="0" smtClean="0">
                <a:solidFill>
                  <a:schemeClr val="dk1"/>
                </a:solidFill>
                <a:latin typeface="Arial"/>
                <a:ea typeface="Arial"/>
                <a:cs typeface="Arial"/>
                <a:sym typeface="Arial"/>
              </a:rPr>
              <a:t>Medication </a:t>
            </a:r>
            <a:br>
              <a:rPr lang="en-US" sz="2700" dirty="0" smtClean="0">
                <a:solidFill>
                  <a:schemeClr val="dk1"/>
                </a:solidFill>
                <a:latin typeface="Arial"/>
                <a:ea typeface="Arial"/>
                <a:cs typeface="Arial"/>
                <a:sym typeface="Arial"/>
              </a:rPr>
            </a:br>
            <a:r>
              <a:rPr lang="en-US" sz="2700" dirty="0" smtClean="0">
                <a:solidFill>
                  <a:schemeClr val="dk1"/>
                </a:solidFill>
                <a:latin typeface="Arial"/>
                <a:ea typeface="Arial"/>
                <a:cs typeface="Arial"/>
                <a:sym typeface="Arial"/>
              </a:rPr>
              <a:t>Human error: most common</a:t>
            </a:r>
            <a:br>
              <a:rPr lang="en-US" sz="2700" dirty="0" smtClean="0">
                <a:solidFill>
                  <a:schemeClr val="dk1"/>
                </a:solidFill>
                <a:latin typeface="Arial"/>
                <a:ea typeface="Arial"/>
                <a:cs typeface="Arial"/>
                <a:sym typeface="Arial"/>
              </a:rPr>
            </a:br>
            <a:r>
              <a:rPr lang="en-US" sz="2700" dirty="0" smtClean="0">
                <a:solidFill>
                  <a:schemeClr val="dk1"/>
                </a:solidFill>
                <a:latin typeface="Arial"/>
                <a:ea typeface="Arial"/>
                <a:cs typeface="Arial"/>
                <a:sym typeface="Arial"/>
              </a:rPr>
              <a:t>All drugs should be clearly </a:t>
            </a:r>
            <a:r>
              <a:rPr lang="en-US" sz="2700" dirty="0" err="1" smtClean="0">
                <a:solidFill>
                  <a:schemeClr val="dk1"/>
                </a:solidFill>
                <a:latin typeface="Arial"/>
                <a:ea typeface="Arial"/>
                <a:cs typeface="Arial"/>
                <a:sym typeface="Arial"/>
              </a:rPr>
              <a:t>labelled</a:t>
            </a:r>
            <a:r>
              <a:rPr lang="en-US" sz="2700" dirty="0" smtClean="0">
                <a:solidFill>
                  <a:schemeClr val="dk1"/>
                </a:solidFill>
                <a:latin typeface="Arial"/>
                <a:ea typeface="Arial"/>
                <a:cs typeface="Arial"/>
                <a:sym typeface="Arial"/>
              </a:rPr>
              <a:t>; cross check before administering</a:t>
            </a:r>
            <a:r>
              <a:rPr lang="en-US" dirty="0" smtClean="0">
                <a:solidFill>
                  <a:schemeClr val="dk1"/>
                </a:solidFill>
                <a:latin typeface="Arial"/>
                <a:ea typeface="Arial"/>
                <a:cs typeface="Arial"/>
                <a:sym typeface="Arial"/>
              </a:rPr>
              <a:t/>
            </a:r>
            <a:br>
              <a:rPr lang="en-US" dirty="0" smtClean="0">
                <a:solidFill>
                  <a:schemeClr val="dk1"/>
                </a:solidFill>
                <a:latin typeface="Arial"/>
                <a:ea typeface="Arial"/>
                <a:cs typeface="Arial"/>
                <a:sym typeface="Arial"/>
              </a:rPr>
            </a:br>
            <a:endParaRPr lang="en-US" dirty="0"/>
          </a:p>
        </p:txBody>
      </p:sp>
      <p:sp>
        <p:nvSpPr>
          <p:cNvPr id="3" name="Text Placeholder 2"/>
          <p:cNvSpPr>
            <a:spLocks noGrp="1"/>
          </p:cNvSpPr>
          <p:nvPr>
            <p:ph type="body" idx="1"/>
          </p:nvPr>
        </p:nvSpPr>
        <p:spPr>
          <a:xfrm flipV="1">
            <a:off x="609600" y="1543050"/>
            <a:ext cx="5386917" cy="57150"/>
          </a:xfrm>
        </p:spPr>
        <p:txBody>
          <a:bodyPr/>
          <a:lstStyle/>
          <a:p>
            <a:endParaRPr lang="en-US" dirty="0"/>
          </a:p>
        </p:txBody>
      </p:sp>
      <p:sp>
        <p:nvSpPr>
          <p:cNvPr id="5" name="Text Placeholder 4"/>
          <p:cNvSpPr>
            <a:spLocks noGrp="1"/>
          </p:cNvSpPr>
          <p:nvPr>
            <p:ph type="body" sz="half" idx="3"/>
          </p:nvPr>
        </p:nvSpPr>
        <p:spPr>
          <a:xfrm>
            <a:off x="6197601" y="1638300"/>
            <a:ext cx="5389033" cy="171450"/>
          </a:xfrm>
        </p:spPr>
        <p:txBody>
          <a:bodyPr>
            <a:normAutofit fontScale="25000" lnSpcReduction="20000"/>
          </a:bodyPr>
          <a:lstStyle/>
          <a:p>
            <a:endParaRPr lang="en-US" dirty="0"/>
          </a:p>
        </p:txBody>
      </p:sp>
      <p:sp>
        <p:nvSpPr>
          <p:cNvPr id="7" name="Shape 414"/>
          <p:cNvSpPr>
            <a:spLocks noGrp="1"/>
          </p:cNvSpPr>
          <p:nvPr>
            <p:ph sz="quarter" idx="2"/>
          </p:nvPr>
        </p:nvSpPr>
        <p:spPr>
          <a:xfrm>
            <a:off x="609600" y="2324100"/>
            <a:ext cx="5386917" cy="3802063"/>
          </a:xfrm>
          <a:prstGeom prst="rect">
            <a:avLst/>
          </a:prstGeom>
          <a:blipFill rotWithShape="1">
            <a:blip r:embed="rId2">
              <a:alphaModFix/>
            </a:blip>
            <a:stretch>
              <a:fillRect/>
            </a:stretch>
          </a:blipFill>
          <a:ln>
            <a:noFill/>
          </a:ln>
        </p:spPr>
        <p:txBody>
          <a:bodyPr wrap="square" lIns="0" tIns="0" rIns="0" bIns="0" anchor="t" anchorCtr="0">
            <a:noAutofit/>
          </a:bodyPr>
          <a:lstStyle/>
          <a:p>
            <a:endParaRPr lang="en-US" dirty="0"/>
          </a:p>
        </p:txBody>
      </p:sp>
      <p:sp>
        <p:nvSpPr>
          <p:cNvPr id="8" name="Shape 413"/>
          <p:cNvSpPr>
            <a:spLocks noGrp="1"/>
          </p:cNvSpPr>
          <p:nvPr>
            <p:ph sz="quarter" idx="4"/>
          </p:nvPr>
        </p:nvSpPr>
        <p:spPr>
          <a:xfrm>
            <a:off x="6193369" y="2114550"/>
            <a:ext cx="5389033" cy="4011613"/>
          </a:xfrm>
          <a:prstGeom prst="rect">
            <a:avLst/>
          </a:prstGeom>
          <a:blipFill rotWithShape="1">
            <a:blip r:embed="rId3">
              <a:alphaModFix/>
            </a:blip>
            <a:stretch>
              <a:fillRect/>
            </a:stretch>
          </a:blipFill>
          <a:ln>
            <a:noFill/>
          </a:ln>
        </p:spPr>
        <p:txBody>
          <a:bodyPr wrap="square" lIns="0" tIns="0" rIns="0" bIns="0" anchor="t" anchorCtr="0">
            <a:no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a:t>                               </a:t>
            </a:r>
          </a:p>
          <a:p>
            <a:pPr>
              <a:buNone/>
            </a:pPr>
            <a:r>
              <a:rPr lang="en-US" sz="6000" i="1" dirty="0"/>
              <a:t>                  </a:t>
            </a:r>
            <a:r>
              <a:rPr lang="en-US" sz="8800" b="1" i="1" dirty="0"/>
              <a:t> Why?</a:t>
            </a:r>
            <a:endParaRPr lang="en-US" sz="6000" b="1" i="1" dirty="0"/>
          </a:p>
          <a:p>
            <a:pPr>
              <a:buNone/>
            </a:pPr>
            <a:endParaRPr lang="en-US" dirty="0"/>
          </a:p>
          <a:p>
            <a:pPr>
              <a:buNone/>
            </a:pPr>
            <a:endParaRPr lang="en-US" dirty="0"/>
          </a:p>
        </p:txBody>
      </p:sp>
    </p:spTree>
    <p:extLst>
      <p:ext uri="{BB962C8B-B14F-4D97-AF65-F5344CB8AC3E}">
        <p14:creationId xmlns="" xmlns:p14="http://schemas.microsoft.com/office/powerpoint/2010/main" val="72311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medication safety </a:t>
            </a:r>
          </a:p>
        </p:txBody>
      </p:sp>
      <p:sp>
        <p:nvSpPr>
          <p:cNvPr id="3" name="Content Placeholder 2"/>
          <p:cNvSpPr>
            <a:spLocks noGrp="1"/>
          </p:cNvSpPr>
          <p:nvPr>
            <p:ph sz="quarter" idx="1"/>
          </p:nvPr>
        </p:nvSpPr>
        <p:spPr/>
        <p:txBody>
          <a:bodyPr/>
          <a:lstStyle/>
          <a:p>
            <a:r>
              <a:rPr lang="en-US" dirty="0"/>
              <a:t>Label all syringes </a:t>
            </a:r>
          </a:p>
          <a:p>
            <a:r>
              <a:rPr lang="en-US" dirty="0"/>
              <a:t>Eliminate look like ampoules </a:t>
            </a:r>
          </a:p>
          <a:p>
            <a:r>
              <a:rPr lang="en-US" dirty="0"/>
              <a:t>Read label before administration </a:t>
            </a:r>
          </a:p>
          <a:p>
            <a:r>
              <a:rPr lang="en-US" dirty="0"/>
              <a:t>Distinctive drug labels </a:t>
            </a:r>
          </a:p>
          <a:p>
            <a:r>
              <a:rPr lang="en-US" dirty="0"/>
              <a:t>Color coding </a:t>
            </a:r>
          </a:p>
          <a:p>
            <a:r>
              <a:rPr lang="en-US" dirty="0"/>
              <a:t>Barcoding </a:t>
            </a:r>
          </a:p>
        </p:txBody>
      </p:sp>
    </p:spTree>
    <p:extLst>
      <p:ext uri="{BB962C8B-B14F-4D97-AF65-F5344CB8AC3E}">
        <p14:creationId xmlns="" xmlns:p14="http://schemas.microsoft.com/office/powerpoint/2010/main" val="3337540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errors </a:t>
            </a:r>
          </a:p>
        </p:txBody>
      </p:sp>
      <p:sp>
        <p:nvSpPr>
          <p:cNvPr id="3" name="Content Placeholder 2"/>
          <p:cNvSpPr>
            <a:spLocks noGrp="1"/>
          </p:cNvSpPr>
          <p:nvPr>
            <p:ph sz="quarter" idx="1"/>
          </p:nvPr>
        </p:nvSpPr>
        <p:spPr/>
        <p:txBody>
          <a:bodyPr/>
          <a:lstStyle/>
          <a:p>
            <a:r>
              <a:rPr lang="en-US" dirty="0" smtClean="0"/>
              <a:t>Inadvertent </a:t>
            </a:r>
            <a:r>
              <a:rPr lang="en-US" dirty="0"/>
              <a:t>intravascular injection of local anesthetics during a nerve block can cause neurologic and cardiac toxicity, </a:t>
            </a:r>
          </a:p>
          <a:p>
            <a:r>
              <a:rPr lang="en-US" dirty="0"/>
              <a:t>Avoid epidural hematoma (</a:t>
            </a:r>
            <a:r>
              <a:rPr lang="en-US" dirty="0" err="1"/>
              <a:t>Hx</a:t>
            </a:r>
            <a:r>
              <a:rPr lang="en-US" dirty="0"/>
              <a:t> of coagulopathy)</a:t>
            </a:r>
          </a:p>
          <a:p>
            <a:r>
              <a:rPr lang="en-US" dirty="0"/>
              <a:t>Air embolism : with insertion or removal of central line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a:t>
            </a:r>
          </a:p>
        </p:txBody>
      </p:sp>
      <p:sp>
        <p:nvSpPr>
          <p:cNvPr id="3" name="Content Placeholder 2"/>
          <p:cNvSpPr>
            <a:spLocks noGrp="1"/>
          </p:cNvSpPr>
          <p:nvPr>
            <p:ph sz="quarter" idx="1"/>
          </p:nvPr>
        </p:nvSpPr>
        <p:spPr/>
        <p:txBody>
          <a:bodyPr/>
          <a:lstStyle/>
          <a:p>
            <a:r>
              <a:rPr lang="en-US" dirty="0"/>
              <a:t>Adequate preoperative evaluation </a:t>
            </a:r>
          </a:p>
          <a:p>
            <a:r>
              <a:rPr lang="en-US" dirty="0"/>
              <a:t>Follow standards </a:t>
            </a:r>
            <a:r>
              <a:rPr lang="en-US" dirty="0" err="1"/>
              <a:t>giudelines</a:t>
            </a:r>
            <a:r>
              <a:rPr lang="en-US" dirty="0"/>
              <a:t> </a:t>
            </a:r>
          </a:p>
          <a:p>
            <a:r>
              <a:rPr lang="en-US" dirty="0"/>
              <a:t>Vigilance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 Standards and protocols</a:t>
            </a:r>
            <a:br>
              <a:rPr lang="en-US" dirty="0"/>
            </a:br>
            <a:endParaRPr lang="en-US" dirty="0"/>
          </a:p>
        </p:txBody>
      </p:sp>
      <p:sp>
        <p:nvSpPr>
          <p:cNvPr id="3" name="Content Placeholder 2"/>
          <p:cNvSpPr>
            <a:spLocks noGrp="1"/>
          </p:cNvSpPr>
          <p:nvPr>
            <p:ph sz="quarter" idx="1"/>
          </p:nvPr>
        </p:nvSpPr>
        <p:spPr/>
        <p:txBody>
          <a:bodyPr/>
          <a:lstStyle/>
          <a:p>
            <a:r>
              <a:rPr lang="en-US" dirty="0">
                <a:hlinkClick r:id="rId2" tooltip="Standards for basic anesthetic monitoring   &lt;ul&gt;&lt;li&gt;1. Qual..."/>
              </a:rPr>
              <a:t> </a:t>
            </a:r>
            <a:r>
              <a:rPr lang="en-US" dirty="0"/>
              <a:t>Standards for basic anesthetic monitoring </a:t>
            </a:r>
          </a:p>
          <a:p>
            <a:pPr marL="514350" indent="-514350">
              <a:buAutoNum type="arabicPeriod"/>
            </a:pPr>
            <a:r>
              <a:rPr lang="en-US" dirty="0"/>
              <a:t>Qualified anesthesia personnel shall be present in the room throughout the course of all general anesthetics, regional anesthetics, and monitored anesthesia care</a:t>
            </a:r>
          </a:p>
          <a:p>
            <a:pPr marL="514350" indent="-514350">
              <a:buNone/>
            </a:pPr>
            <a:r>
              <a:rPr lang="en-US" dirty="0"/>
              <a:t> Continually evaluate the patient's respiration ,circulation and temperature</a:t>
            </a:r>
          </a:p>
        </p:txBody>
      </p:sp>
    </p:spTree>
    <p:extLst>
      <p:ext uri="{BB962C8B-B14F-4D97-AF65-F5344CB8AC3E}">
        <p14:creationId xmlns="" xmlns:p14="http://schemas.microsoft.com/office/powerpoint/2010/main" val="280615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p:nvPr/>
        </p:nvSpPr>
        <p:spPr>
          <a:xfrm>
            <a:off x="521419" y="161094"/>
            <a:ext cx="10954397" cy="882564"/>
          </a:xfrm>
          <a:custGeom>
            <a:avLst/>
            <a:gdLst/>
            <a:ahLst/>
            <a:cxnLst/>
            <a:rect l="0" t="0" r="0" b="0"/>
            <a:pathLst>
              <a:path w="120000" h="120000" extrusionOk="0">
                <a:moveTo>
                  <a:pt x="59991" y="120000"/>
                </a:moveTo>
                <a:lnTo>
                  <a:pt x="120000" y="120000"/>
                </a:lnTo>
                <a:lnTo>
                  <a:pt x="120000" y="0"/>
                </a:lnTo>
                <a:lnTo>
                  <a:pt x="0" y="0"/>
                </a:lnTo>
                <a:lnTo>
                  <a:pt x="0" y="120000"/>
                </a:lnTo>
                <a:lnTo>
                  <a:pt x="59991" y="120000"/>
                </a:lnTo>
                <a:close/>
              </a:path>
            </a:pathLst>
          </a:custGeom>
          <a:solidFill>
            <a:srgbClr val="666666"/>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06" name="Shape 406"/>
          <p:cNvSpPr/>
          <p:nvPr/>
        </p:nvSpPr>
        <p:spPr>
          <a:xfrm>
            <a:off x="869543" y="1081631"/>
            <a:ext cx="10259683" cy="9890018"/>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07" name="Shape 407"/>
          <p:cNvSpPr txBox="1"/>
          <p:nvPr/>
        </p:nvSpPr>
        <p:spPr>
          <a:xfrm>
            <a:off x="521419" y="161094"/>
            <a:ext cx="10954397" cy="882565"/>
          </a:xfrm>
          <a:prstGeom prst="rect">
            <a:avLst/>
          </a:prstGeom>
          <a:noFill/>
          <a:ln>
            <a:noFill/>
          </a:ln>
        </p:spPr>
        <p:txBody>
          <a:bodyPr wrap="square" lIns="0" tIns="0" rIns="0" bIns="0" anchor="t" anchorCtr="0">
            <a:noAutofit/>
          </a:bodyPr>
          <a:lstStyle/>
          <a:p>
            <a:pPr marL="0" marR="0" lvl="0" indent="0" algn="r" rtl="1">
              <a:lnSpc>
                <a:spcPct val="100000"/>
              </a:lnSpc>
              <a:spcBef>
                <a:spcPts val="0"/>
              </a:spcBef>
              <a:spcAft>
                <a:spcPts val="0"/>
              </a:spcAft>
              <a:buNone/>
            </a:pPr>
            <a:endParaRPr sz="1000">
              <a:solidFill>
                <a:schemeClr val="dk1"/>
              </a:solidFill>
              <a:latin typeface="Calibri"/>
              <a:ea typeface="Calibri"/>
              <a:cs typeface="Calibri"/>
              <a:sym typeface="Calibri"/>
            </a:endParaRPr>
          </a:p>
          <a:p>
            <a:pPr marL="365759" marR="0" lvl="0" indent="-10158" algn="r" rtl="1">
              <a:lnSpc>
                <a:spcPct val="95825"/>
              </a:lnSpc>
              <a:spcBef>
                <a:spcPts val="1088"/>
              </a:spcBef>
              <a:buSzPct val="25000"/>
              <a:buNone/>
            </a:pPr>
            <a:r>
              <a:rPr lang="en-US" sz="3200">
                <a:solidFill>
                  <a:srgbClr val="FFFFFF"/>
                </a:solidFill>
                <a:latin typeface="Arial"/>
                <a:ea typeface="Arial"/>
                <a:cs typeface="Arial"/>
                <a:sym typeface="Arial"/>
              </a:rPr>
              <a:t>S</a:t>
            </a:r>
            <a:r>
              <a:rPr lang="en-US" sz="3200" b="1">
                <a:solidFill>
                  <a:srgbClr val="FFFFFF"/>
                </a:solidFill>
                <a:latin typeface="Arial"/>
                <a:ea typeface="Arial"/>
                <a:cs typeface="Arial"/>
                <a:sym typeface="Arial"/>
              </a:rPr>
              <a:t>tandard monitoring recommended by ASA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action after an adverse anesthesia event</a:t>
            </a:r>
          </a:p>
        </p:txBody>
      </p:sp>
      <p:sp>
        <p:nvSpPr>
          <p:cNvPr id="3" name="Content Placeholder 2"/>
          <p:cNvSpPr>
            <a:spLocks noGrp="1"/>
          </p:cNvSpPr>
          <p:nvPr>
            <p:ph sz="quarter" idx="1"/>
          </p:nvPr>
        </p:nvSpPr>
        <p:spPr/>
        <p:txBody>
          <a:bodyPr>
            <a:normAutofit/>
          </a:bodyPr>
          <a:lstStyle/>
          <a:p>
            <a:r>
              <a:rPr lang="en-US" dirty="0"/>
              <a:t>The anesthesiologist involved in an adverse event should do the following: </a:t>
            </a:r>
          </a:p>
          <a:p>
            <a:pPr marL="914400" lvl="1" indent="-457200">
              <a:buFont typeface="+mj-lt"/>
              <a:buAutoNum type="arabicPeriod"/>
            </a:pPr>
            <a:r>
              <a:rPr lang="en-US" dirty="0"/>
              <a:t>Provide for continuing care of the patient.</a:t>
            </a:r>
          </a:p>
          <a:p>
            <a:pPr marL="914400" lvl="1" indent="-457200">
              <a:buFont typeface="+mj-lt"/>
              <a:buAutoNum type="arabicPeriod"/>
            </a:pPr>
            <a:r>
              <a:rPr lang="en-US" dirty="0"/>
              <a:t>Notify the anesthesia operating room administrator as soon as possible. If a resident or certified registered nurse anesthetist was involved in the event, (s)he should notify the attending staff. </a:t>
            </a:r>
          </a:p>
          <a:p>
            <a:pPr marL="914400" lvl="1" indent="-457200">
              <a:buFont typeface="+mj-lt"/>
              <a:buAutoNum type="arabicPeriod"/>
            </a:pPr>
            <a:r>
              <a:rPr lang="en-US" dirty="0" err="1" smtClean="0"/>
              <a:t>dont</a:t>
            </a:r>
            <a:r>
              <a:rPr lang="en-US" dirty="0" smtClean="0"/>
              <a:t> </a:t>
            </a:r>
            <a:r>
              <a:rPr lang="en-US" dirty="0"/>
              <a:t>discard supplies or tamper with equipment. </a:t>
            </a:r>
          </a:p>
          <a:p>
            <a:pPr marL="914400" lvl="1" indent="-457200">
              <a:buFont typeface="+mj-lt"/>
              <a:buAutoNum type="arabicPeriod"/>
            </a:pPr>
            <a:r>
              <a:rPr lang="en-US" dirty="0"/>
              <a:t>Document events in the patient record (including the serial number of the anesthesia machine). </a:t>
            </a:r>
          </a:p>
          <a:p>
            <a:pPr marL="914400" lvl="1" indent="-457200">
              <a:buFont typeface="+mj-lt"/>
              <a:buAutoNum type="arabicPeriod"/>
            </a:pPr>
            <a:r>
              <a:rPr lang="en-US" dirty="0"/>
              <a:t>Stay involved with the follow-up care.</a:t>
            </a:r>
          </a:p>
          <a:p>
            <a:pPr marL="914400" lvl="1" indent="-457200">
              <a:buFont typeface="+mj-lt"/>
              <a:buAutoNum type="arabicPeriod"/>
            </a:pPr>
            <a:r>
              <a:rPr lang="en-US" dirty="0"/>
              <a:t> Contact </a:t>
            </a:r>
            <a:r>
              <a:rPr lang="en-US" dirty="0" smtClean="0"/>
              <a:t>consultants</a:t>
            </a:r>
            <a:endParaRPr lang="en-US" dirty="0"/>
          </a:p>
          <a:p>
            <a:pPr marL="914400" lvl="1" indent="-457200">
              <a:buFont typeface="+mj-lt"/>
              <a:buAutoNum type="arabicPeriod"/>
            </a:pPr>
            <a:r>
              <a:rPr lang="en-US" dirty="0"/>
              <a:t> Submit a follow-up report to the department quality assurance committee. </a:t>
            </a:r>
          </a:p>
          <a:p>
            <a:pPr marL="914400" lvl="1" indent="-457200">
              <a:buFont typeface="+mj-lt"/>
              <a:buAutoNum type="arabicPeriod"/>
            </a:pPr>
            <a:r>
              <a:rPr lang="en-US" dirty="0"/>
              <a:t> Document continuing care in the patient's record</a:t>
            </a:r>
          </a:p>
        </p:txBody>
      </p:sp>
    </p:spTree>
    <p:extLst>
      <p:ext uri="{BB962C8B-B14F-4D97-AF65-F5344CB8AC3E}">
        <p14:creationId xmlns="" xmlns:p14="http://schemas.microsoft.com/office/powerpoint/2010/main" val="1612606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315919" y="260051"/>
            <a:ext cx="8115731" cy="5218294"/>
          </a:xfrm>
          <a:prstGeom prst="rect">
            <a:avLst/>
          </a:prstGeom>
          <a:noFill/>
          <a:ln>
            <a:noFill/>
          </a:ln>
        </p:spPr>
        <p:txBody>
          <a:bodyPr wrap="square" lIns="0" tIns="0" rIns="0" bIns="0" anchor="t" anchorCtr="0">
            <a:noAutofit/>
          </a:bodyPr>
          <a:lstStyle/>
          <a:p>
            <a:pPr marL="0" marR="0" lvl="0" indent="0" algn="r" rtl="1">
              <a:lnSpc>
                <a:spcPct val="100000"/>
              </a:lnSpc>
              <a:spcBef>
                <a:spcPts val="0"/>
              </a:spcBef>
              <a:spcAft>
                <a:spcPts val="0"/>
              </a:spcAft>
              <a:buNone/>
            </a:pPr>
            <a:endParaRPr sz="1000">
              <a:solidFill>
                <a:schemeClr val="dk1"/>
              </a:solidFill>
              <a:latin typeface="Calibri"/>
              <a:ea typeface="Calibri"/>
              <a:cs typeface="Calibri"/>
              <a:sym typeface="Calibri"/>
            </a:endParaRPr>
          </a:p>
          <a:p>
            <a:pPr marL="2432050" marR="0" lvl="0" indent="-6350" algn="r" rtl="1">
              <a:lnSpc>
                <a:spcPct val="77305"/>
              </a:lnSpc>
              <a:spcBef>
                <a:spcPts val="17009"/>
              </a:spcBef>
              <a:buSzPct val="25000"/>
              <a:buNone/>
            </a:pPr>
            <a:r>
              <a:rPr lang="en-US" sz="4800" b="1">
                <a:solidFill>
                  <a:srgbClr val="562213"/>
                </a:solidFill>
                <a:latin typeface="Cabin"/>
                <a:ea typeface="Cabin"/>
                <a:cs typeface="Cabin"/>
                <a:sym typeface="Cabin"/>
              </a:rPr>
              <a:t>P</a:t>
            </a:r>
            <a:r>
              <a:rPr lang="en-US" sz="7200" b="1" baseline="-25000">
                <a:solidFill>
                  <a:schemeClr val="dk1"/>
                </a:solidFill>
                <a:latin typeface="Cabin"/>
                <a:ea typeface="Cabin"/>
                <a:cs typeface="Cabin"/>
                <a:sym typeface="Cabin"/>
              </a:rPr>
              <a:t>P</a:t>
            </a:r>
            <a:r>
              <a:rPr lang="en-US" sz="4800" b="1">
                <a:solidFill>
                  <a:srgbClr val="562213"/>
                </a:solidFill>
                <a:latin typeface="Cabin"/>
                <a:ea typeface="Cabin"/>
                <a:cs typeface="Cabin"/>
                <a:sym typeface="Cabin"/>
              </a:rPr>
              <a:t>o</a:t>
            </a:r>
            <a:r>
              <a:rPr lang="en-US" sz="7200" b="1" baseline="-25000">
                <a:solidFill>
                  <a:schemeClr val="dk1"/>
                </a:solidFill>
                <a:latin typeface="Cabin"/>
                <a:ea typeface="Cabin"/>
                <a:cs typeface="Cabin"/>
                <a:sym typeface="Cabin"/>
              </a:rPr>
              <a:t>o</a:t>
            </a:r>
            <a:r>
              <a:rPr lang="en-US" sz="4800" b="1">
                <a:solidFill>
                  <a:srgbClr val="562213"/>
                </a:solidFill>
                <a:latin typeface="Cabin"/>
                <a:ea typeface="Cabin"/>
                <a:cs typeface="Cabin"/>
                <a:sym typeface="Cabin"/>
              </a:rPr>
              <a:t>st</a:t>
            </a:r>
            <a:r>
              <a:rPr lang="en-US" sz="7200" b="1" baseline="-25000">
                <a:solidFill>
                  <a:schemeClr val="dk1"/>
                </a:solidFill>
                <a:latin typeface="Cabin"/>
                <a:ea typeface="Cabin"/>
                <a:cs typeface="Cabin"/>
                <a:sym typeface="Cabin"/>
              </a:rPr>
              <a:t>st </a:t>
            </a:r>
            <a:r>
              <a:rPr lang="en-US" sz="4800" b="1">
                <a:solidFill>
                  <a:srgbClr val="562213"/>
                </a:solidFill>
                <a:latin typeface="Cabin"/>
                <a:ea typeface="Cabin"/>
                <a:cs typeface="Cabin"/>
                <a:sym typeface="Cabin"/>
              </a:rPr>
              <a:t>Cri</a:t>
            </a:r>
            <a:r>
              <a:rPr lang="en-US" sz="7200" b="1" baseline="-25000">
                <a:solidFill>
                  <a:schemeClr val="dk1"/>
                </a:solidFill>
                <a:latin typeface="Cabin"/>
                <a:ea typeface="Cabin"/>
                <a:cs typeface="Cabin"/>
                <a:sym typeface="Cabin"/>
              </a:rPr>
              <a:t>Cri</a:t>
            </a:r>
            <a:r>
              <a:rPr lang="en-US" sz="4800" b="1">
                <a:solidFill>
                  <a:srgbClr val="562213"/>
                </a:solidFill>
                <a:latin typeface="Cabin"/>
                <a:ea typeface="Cabin"/>
                <a:cs typeface="Cabin"/>
                <a:sym typeface="Cabin"/>
              </a:rPr>
              <a:t>s</a:t>
            </a:r>
            <a:r>
              <a:rPr lang="en-US" sz="7200" b="1" baseline="-25000">
                <a:solidFill>
                  <a:schemeClr val="dk1"/>
                </a:solidFill>
                <a:latin typeface="Cabin"/>
                <a:ea typeface="Cabin"/>
                <a:cs typeface="Cabin"/>
                <a:sym typeface="Cabin"/>
              </a:rPr>
              <a:t>s</a:t>
            </a:r>
            <a:r>
              <a:rPr lang="en-US" sz="4800" b="1">
                <a:solidFill>
                  <a:srgbClr val="562213"/>
                </a:solidFill>
                <a:latin typeface="Cabin"/>
                <a:ea typeface="Cabin"/>
                <a:cs typeface="Cabin"/>
                <a:sym typeface="Cabin"/>
              </a:rPr>
              <a:t>i</a:t>
            </a:r>
            <a:r>
              <a:rPr lang="en-US" sz="7200" b="1" baseline="-25000">
                <a:solidFill>
                  <a:schemeClr val="dk1"/>
                </a:solidFill>
                <a:latin typeface="Cabin"/>
                <a:ea typeface="Cabin"/>
                <a:cs typeface="Cabin"/>
                <a:sym typeface="Cabin"/>
              </a:rPr>
              <a:t>i</a:t>
            </a:r>
            <a:r>
              <a:rPr lang="en-US" sz="4800" b="1">
                <a:solidFill>
                  <a:srgbClr val="562213"/>
                </a:solidFill>
                <a:latin typeface="Cabin"/>
                <a:ea typeface="Cabin"/>
                <a:cs typeface="Cabin"/>
                <a:sym typeface="Cabin"/>
              </a:rPr>
              <a:t>s</a:t>
            </a:r>
            <a:r>
              <a:rPr lang="en-US" sz="7200" b="1" baseline="-25000">
                <a:solidFill>
                  <a:schemeClr val="dk1"/>
                </a:solidFill>
                <a:latin typeface="Cabin"/>
                <a:ea typeface="Cabin"/>
                <a:cs typeface="Cabin"/>
                <a:sym typeface="Cabin"/>
              </a:rPr>
              <a:t>s</a:t>
            </a:r>
          </a:p>
        </p:txBody>
      </p:sp>
      <p:sp>
        <p:nvSpPr>
          <p:cNvPr id="451" name="Shape 451"/>
          <p:cNvSpPr/>
          <p:nvPr/>
        </p:nvSpPr>
        <p:spPr>
          <a:xfrm>
            <a:off x="0" y="-1149"/>
            <a:ext cx="12172063" cy="6849944"/>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2" name="Shape 452"/>
          <p:cNvSpPr/>
          <p:nvPr/>
        </p:nvSpPr>
        <p:spPr>
          <a:xfrm>
            <a:off x="3067" y="3451"/>
            <a:ext cx="1091912" cy="818127"/>
          </a:xfrm>
          <a:custGeom>
            <a:avLst/>
            <a:gdLst/>
            <a:ahLst/>
            <a:cxnLst/>
            <a:rect l="0" t="0" r="0" b="0"/>
            <a:pathLst>
              <a:path w="120000" h="120000" extrusionOk="0">
                <a:moveTo>
                  <a:pt x="120000" y="0"/>
                </a:moveTo>
                <a:lnTo>
                  <a:pt x="168" y="0"/>
                </a:lnTo>
                <a:lnTo>
                  <a:pt x="0" y="120000"/>
                </a:lnTo>
                <a:lnTo>
                  <a:pt x="6067" y="119831"/>
                </a:lnTo>
                <a:lnTo>
                  <a:pt x="12134" y="119324"/>
                </a:lnTo>
                <a:lnTo>
                  <a:pt x="18202" y="118649"/>
                </a:lnTo>
                <a:lnTo>
                  <a:pt x="24101" y="117468"/>
                </a:lnTo>
                <a:lnTo>
                  <a:pt x="30000" y="116118"/>
                </a:lnTo>
                <a:lnTo>
                  <a:pt x="35898" y="114430"/>
                </a:lnTo>
                <a:lnTo>
                  <a:pt x="41629" y="112573"/>
                </a:lnTo>
                <a:lnTo>
                  <a:pt x="47359" y="110210"/>
                </a:lnTo>
                <a:lnTo>
                  <a:pt x="52752" y="107679"/>
                </a:lnTo>
                <a:lnTo>
                  <a:pt x="58146" y="104810"/>
                </a:lnTo>
                <a:lnTo>
                  <a:pt x="63370" y="101772"/>
                </a:lnTo>
                <a:lnTo>
                  <a:pt x="68426" y="98396"/>
                </a:lnTo>
                <a:lnTo>
                  <a:pt x="73483" y="94852"/>
                </a:lnTo>
                <a:lnTo>
                  <a:pt x="78033" y="90970"/>
                </a:lnTo>
                <a:lnTo>
                  <a:pt x="82584" y="86919"/>
                </a:lnTo>
                <a:lnTo>
                  <a:pt x="86966" y="82700"/>
                </a:lnTo>
                <a:lnTo>
                  <a:pt x="91011" y="78143"/>
                </a:lnTo>
                <a:lnTo>
                  <a:pt x="94887" y="73417"/>
                </a:lnTo>
                <a:lnTo>
                  <a:pt x="98426" y="68523"/>
                </a:lnTo>
                <a:lnTo>
                  <a:pt x="101797" y="63459"/>
                </a:lnTo>
                <a:lnTo>
                  <a:pt x="104831" y="58227"/>
                </a:lnTo>
                <a:lnTo>
                  <a:pt x="107696" y="52827"/>
                </a:lnTo>
                <a:lnTo>
                  <a:pt x="110224" y="47257"/>
                </a:lnTo>
                <a:lnTo>
                  <a:pt x="112584" y="41687"/>
                </a:lnTo>
                <a:lnTo>
                  <a:pt x="114438" y="35780"/>
                </a:lnTo>
                <a:lnTo>
                  <a:pt x="116123" y="30042"/>
                </a:lnTo>
                <a:lnTo>
                  <a:pt x="117471" y="24135"/>
                </a:lnTo>
                <a:lnTo>
                  <a:pt x="118651" y="18059"/>
                </a:lnTo>
                <a:lnTo>
                  <a:pt x="119325" y="12151"/>
                </a:lnTo>
                <a:lnTo>
                  <a:pt x="119831" y="6075"/>
                </a:lnTo>
                <a:lnTo>
                  <a:pt x="120000" y="0"/>
                </a:lnTo>
                <a:close/>
              </a:path>
            </a:pathLst>
          </a:custGeom>
          <a:solidFill>
            <a:srgbClr val="FDF9F3"/>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3" name="Shape 453"/>
          <p:cNvSpPr/>
          <p:nvPr/>
        </p:nvSpPr>
        <p:spPr>
          <a:xfrm>
            <a:off x="3067" y="3451"/>
            <a:ext cx="1091912" cy="818127"/>
          </a:xfrm>
          <a:custGeom>
            <a:avLst/>
            <a:gdLst/>
            <a:ahLst/>
            <a:cxnLst/>
            <a:rect l="0" t="0" r="0" b="0"/>
            <a:pathLst>
              <a:path w="120000" h="120000" extrusionOk="0">
                <a:moveTo>
                  <a:pt x="120000" y="0"/>
                </a:moveTo>
                <a:lnTo>
                  <a:pt x="119831" y="6075"/>
                </a:lnTo>
                <a:lnTo>
                  <a:pt x="119325" y="12151"/>
                </a:lnTo>
                <a:lnTo>
                  <a:pt x="118651" y="18059"/>
                </a:lnTo>
                <a:lnTo>
                  <a:pt x="117471" y="24135"/>
                </a:lnTo>
                <a:lnTo>
                  <a:pt x="116123" y="30042"/>
                </a:lnTo>
                <a:lnTo>
                  <a:pt x="114438" y="35780"/>
                </a:lnTo>
                <a:lnTo>
                  <a:pt x="112584" y="41687"/>
                </a:lnTo>
                <a:lnTo>
                  <a:pt x="110224" y="47257"/>
                </a:lnTo>
                <a:lnTo>
                  <a:pt x="107696" y="52827"/>
                </a:lnTo>
                <a:lnTo>
                  <a:pt x="104831" y="58227"/>
                </a:lnTo>
                <a:lnTo>
                  <a:pt x="101797" y="63459"/>
                </a:lnTo>
                <a:lnTo>
                  <a:pt x="98426" y="68523"/>
                </a:lnTo>
                <a:lnTo>
                  <a:pt x="94887" y="73417"/>
                </a:lnTo>
                <a:lnTo>
                  <a:pt x="91011" y="78143"/>
                </a:lnTo>
                <a:lnTo>
                  <a:pt x="86966" y="82700"/>
                </a:lnTo>
                <a:lnTo>
                  <a:pt x="82584" y="86919"/>
                </a:lnTo>
                <a:lnTo>
                  <a:pt x="78033" y="90970"/>
                </a:lnTo>
                <a:lnTo>
                  <a:pt x="73483" y="94852"/>
                </a:lnTo>
                <a:lnTo>
                  <a:pt x="68426" y="98396"/>
                </a:lnTo>
                <a:lnTo>
                  <a:pt x="63370" y="101772"/>
                </a:lnTo>
                <a:lnTo>
                  <a:pt x="58146" y="104810"/>
                </a:lnTo>
                <a:lnTo>
                  <a:pt x="52752" y="107679"/>
                </a:lnTo>
                <a:lnTo>
                  <a:pt x="47359" y="110210"/>
                </a:lnTo>
                <a:lnTo>
                  <a:pt x="41629" y="112573"/>
                </a:lnTo>
                <a:lnTo>
                  <a:pt x="35898" y="114430"/>
                </a:lnTo>
                <a:lnTo>
                  <a:pt x="30000" y="116118"/>
                </a:lnTo>
                <a:lnTo>
                  <a:pt x="24101" y="117468"/>
                </a:lnTo>
                <a:lnTo>
                  <a:pt x="18202" y="118649"/>
                </a:lnTo>
                <a:lnTo>
                  <a:pt x="12134" y="119324"/>
                </a:lnTo>
                <a:lnTo>
                  <a:pt x="6067" y="119831"/>
                </a:lnTo>
                <a:lnTo>
                  <a:pt x="0" y="120000"/>
                </a:lnTo>
                <a:lnTo>
                  <a:pt x="168" y="0"/>
                </a:lnTo>
                <a:lnTo>
                  <a:pt x="120000" y="0"/>
                </a:lnTo>
                <a:close/>
              </a:path>
            </a:pathLst>
          </a:custGeom>
          <a:noFill/>
          <a:ln w="9525" cap="flat" cmpd="sng">
            <a:solidFill>
              <a:srgbClr val="D1C29D"/>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4" name="Shape 454"/>
          <p:cNvSpPr/>
          <p:nvPr/>
        </p:nvSpPr>
        <p:spPr>
          <a:xfrm>
            <a:off x="1094980" y="821578"/>
            <a:ext cx="0" cy="0"/>
          </a:xfrm>
          <a:custGeom>
            <a:avLst/>
            <a:gdLst/>
            <a:ahLst/>
            <a:cxnLst/>
            <a:rect l="0" t="0" r="0" b="0"/>
            <a:pathLst>
              <a:path w="120000" h="120000" extrusionOk="0">
                <a:moveTo>
                  <a:pt x="0" y="0"/>
                </a:moveTo>
                <a:lnTo>
                  <a:pt x="0" y="0"/>
                </a:lnTo>
              </a:path>
            </a:pathLst>
          </a:custGeom>
          <a:noFill/>
          <a:ln w="9525" cap="flat" cmpd="sng">
            <a:solidFill>
              <a:srgbClr val="D1C29D"/>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5" name="Shape 455"/>
          <p:cNvSpPr/>
          <p:nvPr/>
        </p:nvSpPr>
        <p:spPr>
          <a:xfrm>
            <a:off x="311318" y="31068"/>
            <a:ext cx="2268171" cy="1701842"/>
          </a:xfrm>
          <a:custGeom>
            <a:avLst/>
            <a:gdLst/>
            <a:ahLst/>
            <a:cxnLst/>
            <a:rect l="0" t="0" r="0" b="0"/>
            <a:pathLst>
              <a:path w="120000" h="120000" extrusionOk="0">
                <a:moveTo>
                  <a:pt x="59959" y="0"/>
                </a:moveTo>
                <a:lnTo>
                  <a:pt x="64996" y="193"/>
                </a:lnTo>
                <a:lnTo>
                  <a:pt x="69901" y="763"/>
                </a:lnTo>
                <a:lnTo>
                  <a:pt x="74659" y="1696"/>
                </a:lnTo>
                <a:lnTo>
                  <a:pt x="79258" y="2980"/>
                </a:lnTo>
                <a:lnTo>
                  <a:pt x="83682" y="4600"/>
                </a:lnTo>
                <a:lnTo>
                  <a:pt x="87920" y="6543"/>
                </a:lnTo>
                <a:lnTo>
                  <a:pt x="91957" y="8795"/>
                </a:lnTo>
                <a:lnTo>
                  <a:pt x="95779" y="11343"/>
                </a:lnTo>
                <a:lnTo>
                  <a:pt x="99374" y="14173"/>
                </a:lnTo>
                <a:lnTo>
                  <a:pt x="102728" y="17271"/>
                </a:lnTo>
                <a:lnTo>
                  <a:pt x="105826" y="20625"/>
                </a:lnTo>
                <a:lnTo>
                  <a:pt x="108656" y="24220"/>
                </a:lnTo>
                <a:lnTo>
                  <a:pt x="111204" y="28042"/>
                </a:lnTo>
                <a:lnTo>
                  <a:pt x="113456" y="32079"/>
                </a:lnTo>
                <a:lnTo>
                  <a:pt x="115399" y="36317"/>
                </a:lnTo>
                <a:lnTo>
                  <a:pt x="117019" y="40741"/>
                </a:lnTo>
                <a:lnTo>
                  <a:pt x="118303" y="45340"/>
                </a:lnTo>
                <a:lnTo>
                  <a:pt x="119236" y="50098"/>
                </a:lnTo>
                <a:lnTo>
                  <a:pt x="119806" y="55003"/>
                </a:lnTo>
                <a:lnTo>
                  <a:pt x="120000" y="60040"/>
                </a:lnTo>
                <a:lnTo>
                  <a:pt x="119806" y="65077"/>
                </a:lnTo>
                <a:lnTo>
                  <a:pt x="119236" y="69980"/>
                </a:lnTo>
                <a:lnTo>
                  <a:pt x="118303" y="74736"/>
                </a:lnTo>
                <a:lnTo>
                  <a:pt x="117019" y="79330"/>
                </a:lnTo>
                <a:lnTo>
                  <a:pt x="115399" y="83751"/>
                </a:lnTo>
                <a:lnTo>
                  <a:pt x="113456" y="87984"/>
                </a:lnTo>
                <a:lnTo>
                  <a:pt x="111204" y="92015"/>
                </a:lnTo>
                <a:lnTo>
                  <a:pt x="108656" y="95832"/>
                </a:lnTo>
                <a:lnTo>
                  <a:pt x="105826" y="99421"/>
                </a:lnTo>
                <a:lnTo>
                  <a:pt x="102728" y="102768"/>
                </a:lnTo>
                <a:lnTo>
                  <a:pt x="99374" y="105861"/>
                </a:lnTo>
                <a:lnTo>
                  <a:pt x="95779" y="108685"/>
                </a:lnTo>
                <a:lnTo>
                  <a:pt x="91957" y="111227"/>
                </a:lnTo>
                <a:lnTo>
                  <a:pt x="87920" y="113474"/>
                </a:lnTo>
                <a:lnTo>
                  <a:pt x="83682" y="115412"/>
                </a:lnTo>
                <a:lnTo>
                  <a:pt x="79258" y="117027"/>
                </a:lnTo>
                <a:lnTo>
                  <a:pt x="74659" y="118308"/>
                </a:lnTo>
                <a:lnTo>
                  <a:pt x="69901" y="119239"/>
                </a:lnTo>
                <a:lnTo>
                  <a:pt x="64996" y="119807"/>
                </a:lnTo>
                <a:lnTo>
                  <a:pt x="59959" y="120000"/>
                </a:lnTo>
                <a:lnTo>
                  <a:pt x="54922" y="119807"/>
                </a:lnTo>
                <a:lnTo>
                  <a:pt x="50019" y="119239"/>
                </a:lnTo>
                <a:lnTo>
                  <a:pt x="45263" y="118308"/>
                </a:lnTo>
                <a:lnTo>
                  <a:pt x="40669" y="117027"/>
                </a:lnTo>
                <a:lnTo>
                  <a:pt x="36248" y="115412"/>
                </a:lnTo>
                <a:lnTo>
                  <a:pt x="32015" y="113474"/>
                </a:lnTo>
                <a:lnTo>
                  <a:pt x="27984" y="111227"/>
                </a:lnTo>
                <a:lnTo>
                  <a:pt x="24167" y="108685"/>
                </a:lnTo>
                <a:lnTo>
                  <a:pt x="20578" y="105861"/>
                </a:lnTo>
                <a:lnTo>
                  <a:pt x="17231" y="102768"/>
                </a:lnTo>
                <a:lnTo>
                  <a:pt x="14138" y="99421"/>
                </a:lnTo>
                <a:lnTo>
                  <a:pt x="11314" y="95832"/>
                </a:lnTo>
                <a:lnTo>
                  <a:pt x="8772" y="92015"/>
                </a:lnTo>
                <a:lnTo>
                  <a:pt x="6525" y="87984"/>
                </a:lnTo>
                <a:lnTo>
                  <a:pt x="4587" y="83751"/>
                </a:lnTo>
                <a:lnTo>
                  <a:pt x="2972" y="79330"/>
                </a:lnTo>
                <a:lnTo>
                  <a:pt x="1691" y="74736"/>
                </a:lnTo>
                <a:lnTo>
                  <a:pt x="760" y="69980"/>
                </a:lnTo>
                <a:lnTo>
                  <a:pt x="192" y="65077"/>
                </a:lnTo>
                <a:lnTo>
                  <a:pt x="0" y="60040"/>
                </a:lnTo>
                <a:lnTo>
                  <a:pt x="192" y="55003"/>
                </a:lnTo>
                <a:lnTo>
                  <a:pt x="760" y="50098"/>
                </a:lnTo>
                <a:lnTo>
                  <a:pt x="1691" y="45340"/>
                </a:lnTo>
                <a:lnTo>
                  <a:pt x="2972" y="40741"/>
                </a:lnTo>
                <a:lnTo>
                  <a:pt x="4587" y="36317"/>
                </a:lnTo>
                <a:lnTo>
                  <a:pt x="6525" y="32079"/>
                </a:lnTo>
                <a:lnTo>
                  <a:pt x="8772" y="28042"/>
                </a:lnTo>
                <a:lnTo>
                  <a:pt x="11314" y="24220"/>
                </a:lnTo>
                <a:lnTo>
                  <a:pt x="14138" y="20625"/>
                </a:lnTo>
                <a:lnTo>
                  <a:pt x="17231" y="17271"/>
                </a:lnTo>
                <a:lnTo>
                  <a:pt x="20578" y="14173"/>
                </a:lnTo>
                <a:lnTo>
                  <a:pt x="24167" y="11343"/>
                </a:lnTo>
                <a:lnTo>
                  <a:pt x="27984" y="8795"/>
                </a:lnTo>
                <a:lnTo>
                  <a:pt x="32015" y="6543"/>
                </a:lnTo>
                <a:lnTo>
                  <a:pt x="36248" y="4600"/>
                </a:lnTo>
                <a:lnTo>
                  <a:pt x="40669" y="2980"/>
                </a:lnTo>
                <a:lnTo>
                  <a:pt x="45263" y="1696"/>
                </a:lnTo>
                <a:lnTo>
                  <a:pt x="50019" y="763"/>
                </a:lnTo>
                <a:lnTo>
                  <a:pt x="54922" y="193"/>
                </a:lnTo>
                <a:lnTo>
                  <a:pt x="59959" y="0"/>
                </a:lnTo>
                <a:close/>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6" name="Shape 456"/>
          <p:cNvSpPr/>
          <p:nvPr/>
        </p:nvSpPr>
        <p:spPr>
          <a:xfrm>
            <a:off x="311318" y="31068"/>
            <a:ext cx="0" cy="0"/>
          </a:xfrm>
          <a:custGeom>
            <a:avLst/>
            <a:gdLst/>
            <a:ahLst/>
            <a:cxnLst/>
            <a:rect l="0" t="0" r="0" b="0"/>
            <a:pathLst>
              <a:path w="120000" h="120000" extrusionOk="0">
                <a:moveTo>
                  <a:pt x="0" y="0"/>
                </a:moveTo>
                <a:lnTo>
                  <a:pt x="0" y="0"/>
                </a:lnTo>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7" name="Shape 457"/>
          <p:cNvSpPr/>
          <p:nvPr/>
        </p:nvSpPr>
        <p:spPr>
          <a:xfrm>
            <a:off x="223903" y="20711"/>
            <a:ext cx="2268172" cy="1700692"/>
          </a:xfrm>
          <a:custGeom>
            <a:avLst/>
            <a:gdLst/>
            <a:ahLst/>
            <a:cxnLst/>
            <a:rect l="0" t="0" r="0" b="0"/>
            <a:pathLst>
              <a:path w="120000" h="120000" extrusionOk="0">
                <a:moveTo>
                  <a:pt x="59959" y="0"/>
                </a:moveTo>
                <a:lnTo>
                  <a:pt x="65007" y="192"/>
                </a:lnTo>
                <a:lnTo>
                  <a:pt x="69921" y="761"/>
                </a:lnTo>
                <a:lnTo>
                  <a:pt x="74686" y="1693"/>
                </a:lnTo>
                <a:lnTo>
                  <a:pt x="79289" y="2974"/>
                </a:lnTo>
                <a:lnTo>
                  <a:pt x="83716" y="4591"/>
                </a:lnTo>
                <a:lnTo>
                  <a:pt x="87956" y="6530"/>
                </a:lnTo>
                <a:lnTo>
                  <a:pt x="91993" y="8778"/>
                </a:lnTo>
                <a:lnTo>
                  <a:pt x="95814" y="11322"/>
                </a:lnTo>
                <a:lnTo>
                  <a:pt x="99407" y="14148"/>
                </a:lnTo>
                <a:lnTo>
                  <a:pt x="102758" y="17242"/>
                </a:lnTo>
                <a:lnTo>
                  <a:pt x="105853" y="20592"/>
                </a:lnTo>
                <a:lnTo>
                  <a:pt x="108679" y="24183"/>
                </a:lnTo>
                <a:lnTo>
                  <a:pt x="111223" y="28003"/>
                </a:lnTo>
                <a:lnTo>
                  <a:pt x="113471" y="32037"/>
                </a:lnTo>
                <a:lnTo>
                  <a:pt x="115410" y="36273"/>
                </a:lnTo>
                <a:lnTo>
                  <a:pt x="117027" y="40696"/>
                </a:lnTo>
                <a:lnTo>
                  <a:pt x="118307" y="45294"/>
                </a:lnTo>
                <a:lnTo>
                  <a:pt x="119238" y="50053"/>
                </a:lnTo>
                <a:lnTo>
                  <a:pt x="119807" y="54959"/>
                </a:lnTo>
                <a:lnTo>
                  <a:pt x="120000" y="60000"/>
                </a:lnTo>
                <a:lnTo>
                  <a:pt x="119807" y="65040"/>
                </a:lnTo>
                <a:lnTo>
                  <a:pt x="119238" y="69946"/>
                </a:lnTo>
                <a:lnTo>
                  <a:pt x="118307" y="74705"/>
                </a:lnTo>
                <a:lnTo>
                  <a:pt x="117027" y="79303"/>
                </a:lnTo>
                <a:lnTo>
                  <a:pt x="115410" y="83726"/>
                </a:lnTo>
                <a:lnTo>
                  <a:pt x="113471" y="87962"/>
                </a:lnTo>
                <a:lnTo>
                  <a:pt x="111223" y="91996"/>
                </a:lnTo>
                <a:lnTo>
                  <a:pt x="108679" y="95816"/>
                </a:lnTo>
                <a:lnTo>
                  <a:pt x="105853" y="99407"/>
                </a:lnTo>
                <a:lnTo>
                  <a:pt x="102758" y="102757"/>
                </a:lnTo>
                <a:lnTo>
                  <a:pt x="99407" y="105851"/>
                </a:lnTo>
                <a:lnTo>
                  <a:pt x="95814" y="108677"/>
                </a:lnTo>
                <a:lnTo>
                  <a:pt x="91993" y="111221"/>
                </a:lnTo>
                <a:lnTo>
                  <a:pt x="87956" y="113469"/>
                </a:lnTo>
                <a:lnTo>
                  <a:pt x="83716" y="115408"/>
                </a:lnTo>
                <a:lnTo>
                  <a:pt x="79289" y="117025"/>
                </a:lnTo>
                <a:lnTo>
                  <a:pt x="74686" y="118306"/>
                </a:lnTo>
                <a:lnTo>
                  <a:pt x="69921" y="119238"/>
                </a:lnTo>
                <a:lnTo>
                  <a:pt x="65007" y="119807"/>
                </a:lnTo>
                <a:lnTo>
                  <a:pt x="59959" y="120000"/>
                </a:lnTo>
                <a:lnTo>
                  <a:pt x="54922" y="119807"/>
                </a:lnTo>
                <a:lnTo>
                  <a:pt x="50019" y="119238"/>
                </a:lnTo>
                <a:lnTo>
                  <a:pt x="45263" y="118306"/>
                </a:lnTo>
                <a:lnTo>
                  <a:pt x="40669" y="117025"/>
                </a:lnTo>
                <a:lnTo>
                  <a:pt x="36248" y="115408"/>
                </a:lnTo>
                <a:lnTo>
                  <a:pt x="32015" y="113469"/>
                </a:lnTo>
                <a:lnTo>
                  <a:pt x="27984" y="111221"/>
                </a:lnTo>
                <a:lnTo>
                  <a:pt x="24167" y="108677"/>
                </a:lnTo>
                <a:lnTo>
                  <a:pt x="20578" y="105851"/>
                </a:lnTo>
                <a:lnTo>
                  <a:pt x="17231" y="102757"/>
                </a:lnTo>
                <a:lnTo>
                  <a:pt x="14138" y="99407"/>
                </a:lnTo>
                <a:lnTo>
                  <a:pt x="11314" y="95816"/>
                </a:lnTo>
                <a:lnTo>
                  <a:pt x="8772" y="91996"/>
                </a:lnTo>
                <a:lnTo>
                  <a:pt x="6525" y="87962"/>
                </a:lnTo>
                <a:lnTo>
                  <a:pt x="4587" y="83726"/>
                </a:lnTo>
                <a:lnTo>
                  <a:pt x="2972" y="79303"/>
                </a:lnTo>
                <a:lnTo>
                  <a:pt x="1691" y="74705"/>
                </a:lnTo>
                <a:lnTo>
                  <a:pt x="760" y="69946"/>
                </a:lnTo>
                <a:lnTo>
                  <a:pt x="192" y="65040"/>
                </a:lnTo>
                <a:lnTo>
                  <a:pt x="0" y="60000"/>
                </a:lnTo>
                <a:lnTo>
                  <a:pt x="192" y="54959"/>
                </a:lnTo>
                <a:lnTo>
                  <a:pt x="760" y="50053"/>
                </a:lnTo>
                <a:lnTo>
                  <a:pt x="1691" y="45294"/>
                </a:lnTo>
                <a:lnTo>
                  <a:pt x="2972" y="40696"/>
                </a:lnTo>
                <a:lnTo>
                  <a:pt x="4587" y="36273"/>
                </a:lnTo>
                <a:lnTo>
                  <a:pt x="6525" y="32037"/>
                </a:lnTo>
                <a:lnTo>
                  <a:pt x="8772" y="28003"/>
                </a:lnTo>
                <a:lnTo>
                  <a:pt x="11314" y="24183"/>
                </a:lnTo>
                <a:lnTo>
                  <a:pt x="14138" y="20592"/>
                </a:lnTo>
                <a:lnTo>
                  <a:pt x="17231" y="17242"/>
                </a:lnTo>
                <a:lnTo>
                  <a:pt x="20578" y="14148"/>
                </a:lnTo>
                <a:lnTo>
                  <a:pt x="24167" y="11322"/>
                </a:lnTo>
                <a:lnTo>
                  <a:pt x="27984" y="8778"/>
                </a:lnTo>
                <a:lnTo>
                  <a:pt x="32015" y="6530"/>
                </a:lnTo>
                <a:lnTo>
                  <a:pt x="36248" y="4591"/>
                </a:lnTo>
                <a:lnTo>
                  <a:pt x="40669" y="2974"/>
                </a:lnTo>
                <a:lnTo>
                  <a:pt x="45263" y="1693"/>
                </a:lnTo>
                <a:lnTo>
                  <a:pt x="50019" y="761"/>
                </a:lnTo>
                <a:lnTo>
                  <a:pt x="54922" y="192"/>
                </a:lnTo>
                <a:lnTo>
                  <a:pt x="59959" y="0"/>
                </a:lnTo>
                <a:close/>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8" name="Shape 458"/>
          <p:cNvSpPr/>
          <p:nvPr/>
        </p:nvSpPr>
        <p:spPr>
          <a:xfrm>
            <a:off x="220836" y="1035604"/>
            <a:ext cx="1556589" cy="1167931"/>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59" name="Shape 459"/>
          <p:cNvSpPr/>
          <p:nvPr/>
        </p:nvSpPr>
        <p:spPr>
          <a:xfrm>
            <a:off x="2579490" y="1732911"/>
            <a:ext cx="0" cy="0"/>
          </a:xfrm>
          <a:custGeom>
            <a:avLst/>
            <a:gdLst/>
            <a:ahLst/>
            <a:cxnLst/>
            <a:rect l="0" t="0" r="0" b="0"/>
            <a:pathLst>
              <a:path w="120000" h="120000" extrusionOk="0">
                <a:moveTo>
                  <a:pt x="0" y="0"/>
                </a:moveTo>
                <a:lnTo>
                  <a:pt x="0" y="0"/>
                </a:lnTo>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0" name="Shape 460"/>
          <p:cNvSpPr/>
          <p:nvPr/>
        </p:nvSpPr>
        <p:spPr>
          <a:xfrm>
            <a:off x="2492075" y="1721404"/>
            <a:ext cx="0" cy="0"/>
          </a:xfrm>
          <a:custGeom>
            <a:avLst/>
            <a:gdLst/>
            <a:ahLst/>
            <a:cxnLst/>
            <a:rect l="0" t="0" r="0" b="0"/>
            <a:pathLst>
              <a:path w="120000" h="120000" extrusionOk="0">
                <a:moveTo>
                  <a:pt x="0" y="0"/>
                </a:moveTo>
                <a:lnTo>
                  <a:pt x="0" y="0"/>
                </a:lnTo>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1" name="Shape 461"/>
          <p:cNvSpPr/>
          <p:nvPr/>
        </p:nvSpPr>
        <p:spPr>
          <a:xfrm>
            <a:off x="1446171" y="0"/>
            <a:ext cx="10724359" cy="5426565"/>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2" name="Shape 462"/>
          <p:cNvSpPr/>
          <p:nvPr/>
        </p:nvSpPr>
        <p:spPr>
          <a:xfrm>
            <a:off x="1446171" y="6600249"/>
            <a:ext cx="10724359" cy="246244"/>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3" name="Shape 463"/>
          <p:cNvSpPr/>
          <p:nvPr/>
        </p:nvSpPr>
        <p:spPr>
          <a:xfrm>
            <a:off x="1346488" y="0"/>
            <a:ext cx="3067" cy="5426565"/>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4" name="Shape 464"/>
          <p:cNvSpPr/>
          <p:nvPr/>
        </p:nvSpPr>
        <p:spPr>
          <a:xfrm>
            <a:off x="1346488" y="6600249"/>
            <a:ext cx="3067" cy="246244"/>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5" name="Shape 465"/>
          <p:cNvSpPr/>
          <p:nvPr/>
        </p:nvSpPr>
        <p:spPr>
          <a:xfrm>
            <a:off x="1303547" y="64437"/>
            <a:ext cx="46008" cy="5362128"/>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6F6A5E"/>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6" name="Shape 466"/>
          <p:cNvSpPr/>
          <p:nvPr/>
        </p:nvSpPr>
        <p:spPr>
          <a:xfrm>
            <a:off x="1303547" y="6600249"/>
            <a:ext cx="46008" cy="246244"/>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6F6A5E"/>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7" name="Shape 467"/>
          <p:cNvSpPr/>
          <p:nvPr/>
        </p:nvSpPr>
        <p:spPr>
          <a:xfrm>
            <a:off x="1349555" y="0"/>
            <a:ext cx="96615" cy="5426565"/>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8" name="Shape 468"/>
          <p:cNvSpPr/>
          <p:nvPr/>
        </p:nvSpPr>
        <p:spPr>
          <a:xfrm>
            <a:off x="1349555" y="6600249"/>
            <a:ext cx="96615" cy="246244"/>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69" name="Shape 469"/>
          <p:cNvSpPr/>
          <p:nvPr/>
        </p:nvSpPr>
        <p:spPr>
          <a:xfrm>
            <a:off x="8520598" y="455666"/>
            <a:ext cx="3534913" cy="3032018"/>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0" name="Shape 470"/>
          <p:cNvSpPr/>
          <p:nvPr/>
        </p:nvSpPr>
        <p:spPr>
          <a:xfrm>
            <a:off x="315919" y="260051"/>
            <a:ext cx="8115731" cy="5218294"/>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1" name="Shape 471"/>
          <p:cNvSpPr/>
          <p:nvPr/>
        </p:nvSpPr>
        <p:spPr>
          <a:xfrm>
            <a:off x="8551270" y="3487685"/>
            <a:ext cx="3445964" cy="2121837"/>
          </a:xfrm>
          <a:prstGeom prst="rect">
            <a:avLst/>
          </a:prstGeom>
          <a:blipFill rotWithShape="1">
            <a:blip r:embed="rId7">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2" name="Shape 472"/>
          <p:cNvSpPr/>
          <p:nvPr/>
        </p:nvSpPr>
        <p:spPr>
          <a:xfrm>
            <a:off x="269911" y="5426565"/>
            <a:ext cx="11903686" cy="1173685"/>
          </a:xfrm>
          <a:custGeom>
            <a:avLst/>
            <a:gdLst/>
            <a:ahLst/>
            <a:cxnLst/>
            <a:rect l="0" t="0" r="0" b="0"/>
            <a:pathLst>
              <a:path w="120000" h="120000" extrusionOk="0">
                <a:moveTo>
                  <a:pt x="119969" y="0"/>
                </a:moveTo>
                <a:lnTo>
                  <a:pt x="0" y="0"/>
                </a:lnTo>
                <a:lnTo>
                  <a:pt x="0" y="119999"/>
                </a:lnTo>
                <a:lnTo>
                  <a:pt x="119969" y="119999"/>
                </a:lnTo>
                <a:lnTo>
                  <a:pt x="119969" y="0"/>
                </a:lnTo>
                <a:close/>
              </a:path>
            </a:pathLst>
          </a:custGeom>
          <a:solidFill>
            <a:srgbClr val="719ECE"/>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3" name="Shape 473"/>
          <p:cNvSpPr/>
          <p:nvPr/>
        </p:nvSpPr>
        <p:spPr>
          <a:xfrm>
            <a:off x="269911" y="5426565"/>
            <a:ext cx="11903686" cy="1173685"/>
          </a:xfrm>
          <a:custGeom>
            <a:avLst/>
            <a:gdLst/>
            <a:ahLst/>
            <a:cxnLst/>
            <a:rect l="0" t="0" r="0" b="0"/>
            <a:pathLst>
              <a:path w="120000" h="120000" extrusionOk="0">
                <a:moveTo>
                  <a:pt x="119969" y="0"/>
                </a:moveTo>
                <a:lnTo>
                  <a:pt x="0" y="0"/>
                </a:lnTo>
                <a:lnTo>
                  <a:pt x="0" y="119999"/>
                </a:lnTo>
                <a:lnTo>
                  <a:pt x="119969" y="119999"/>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4" name="Shape 474"/>
          <p:cNvSpPr/>
          <p:nvPr/>
        </p:nvSpPr>
        <p:spPr>
          <a:xfrm>
            <a:off x="2600960" y="5426565"/>
            <a:ext cx="0" cy="1173685"/>
          </a:xfrm>
          <a:custGeom>
            <a:avLst/>
            <a:gdLst/>
            <a:ahLst/>
            <a:cxnLst/>
            <a:rect l="0" t="0" r="0" b="0"/>
            <a:pathLst>
              <a:path w="120000" h="120000" extrusionOk="0">
                <a:moveTo>
                  <a:pt x="0" y="0"/>
                </a:moveTo>
                <a:lnTo>
                  <a:pt x="0" y="119999"/>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5" name="Shape 475"/>
          <p:cNvSpPr/>
          <p:nvPr/>
        </p:nvSpPr>
        <p:spPr>
          <a:xfrm>
            <a:off x="269911" y="5656699"/>
            <a:ext cx="11903686" cy="0"/>
          </a:xfrm>
          <a:custGeom>
            <a:avLst/>
            <a:gdLst/>
            <a:ahLst/>
            <a:cxnLst/>
            <a:rect l="0" t="0" r="0" b="0"/>
            <a:pathLst>
              <a:path w="120000" h="120000" extrusionOk="0">
                <a:moveTo>
                  <a:pt x="119969" y="0"/>
                </a:moveTo>
                <a:lnTo>
                  <a:pt x="0" y="0"/>
                </a:lnTo>
              </a:path>
              <a:path w="120000" h="120000" extrusionOk="0">
                <a:moveTo>
                  <a:pt x="0" y="0"/>
                </a:moveTo>
                <a:lnTo>
                  <a:pt x="119969" y="0"/>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6" name="Shape 476"/>
          <p:cNvSpPr/>
          <p:nvPr/>
        </p:nvSpPr>
        <p:spPr>
          <a:xfrm>
            <a:off x="223903" y="20711"/>
            <a:ext cx="0" cy="0"/>
          </a:xfrm>
          <a:custGeom>
            <a:avLst/>
            <a:gdLst/>
            <a:ahLst/>
            <a:cxnLst/>
            <a:rect l="0" t="0" r="0" b="0"/>
            <a:pathLst>
              <a:path w="120000" h="120000" extrusionOk="0">
                <a:moveTo>
                  <a:pt x="0" y="0"/>
                </a:moveTo>
                <a:lnTo>
                  <a:pt x="0" y="0"/>
                </a:lnTo>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7" name="Shape 477"/>
          <p:cNvSpPr/>
          <p:nvPr/>
        </p:nvSpPr>
        <p:spPr>
          <a:xfrm>
            <a:off x="269911" y="5426565"/>
            <a:ext cx="0" cy="0"/>
          </a:xfrm>
          <a:custGeom>
            <a:avLst/>
            <a:gdLst/>
            <a:ahLst/>
            <a:cxnLst/>
            <a:rect l="0" t="0" r="0" b="0"/>
            <a:pathLst>
              <a:path w="120000" h="120000" extrusionOk="0">
                <a:moveTo>
                  <a:pt x="0" y="0"/>
                </a:moveTo>
                <a:lnTo>
                  <a:pt x="0" y="0"/>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8" name="Shape 478"/>
          <p:cNvSpPr/>
          <p:nvPr/>
        </p:nvSpPr>
        <p:spPr>
          <a:xfrm>
            <a:off x="0" y="6846493"/>
            <a:ext cx="0" cy="0"/>
          </a:xfrm>
          <a:custGeom>
            <a:avLst/>
            <a:gdLst/>
            <a:ahLst/>
            <a:cxnLst/>
            <a:rect l="0" t="0" r="0" b="0"/>
            <a:pathLst>
              <a:path w="120000" h="120000" extrusionOk="0">
                <a:moveTo>
                  <a:pt x="0" y="0"/>
                </a:moveTo>
                <a:lnTo>
                  <a:pt x="0" y="0"/>
                </a:lnTo>
              </a:path>
            </a:pathLst>
          </a:custGeom>
          <a:noFill/>
          <a:ln w="9525" cap="flat" cmpd="sng">
            <a:solidFill>
              <a:srgbClr val="719ECE"/>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79" name="Shape 479"/>
          <p:cNvSpPr/>
          <p:nvPr/>
        </p:nvSpPr>
        <p:spPr>
          <a:xfrm>
            <a:off x="269911" y="5426565"/>
            <a:ext cx="0" cy="0"/>
          </a:xfrm>
          <a:custGeom>
            <a:avLst/>
            <a:gdLst/>
            <a:ahLst/>
            <a:cxnLst/>
            <a:rect l="0" t="0" r="0" b="0"/>
            <a:pathLst>
              <a:path w="120000" h="120000" extrusionOk="0">
                <a:moveTo>
                  <a:pt x="0" y="0"/>
                </a:moveTo>
                <a:lnTo>
                  <a:pt x="0" y="0"/>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80" name="Shape 480"/>
          <p:cNvSpPr/>
          <p:nvPr/>
        </p:nvSpPr>
        <p:spPr>
          <a:xfrm>
            <a:off x="0" y="6846493"/>
            <a:ext cx="0" cy="0"/>
          </a:xfrm>
          <a:custGeom>
            <a:avLst/>
            <a:gdLst/>
            <a:ahLst/>
            <a:cxnLst/>
            <a:rect l="0" t="0" r="0" b="0"/>
            <a:pathLst>
              <a:path w="120000" h="120000" extrusionOk="0">
                <a:moveTo>
                  <a:pt x="0" y="0"/>
                </a:moveTo>
                <a:lnTo>
                  <a:pt x="0" y="0"/>
                </a:lnTo>
              </a:path>
            </a:pathLst>
          </a:custGeom>
          <a:noFill/>
          <a:ln w="9525" cap="flat" cmpd="sng">
            <a:solidFill>
              <a:srgbClr val="719ECE"/>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81" name="Shape 481"/>
          <p:cNvSpPr/>
          <p:nvPr/>
        </p:nvSpPr>
        <p:spPr>
          <a:xfrm>
            <a:off x="269911" y="5426565"/>
            <a:ext cx="0" cy="0"/>
          </a:xfrm>
          <a:custGeom>
            <a:avLst/>
            <a:gdLst/>
            <a:ahLst/>
            <a:cxnLst/>
            <a:rect l="0" t="0" r="0" b="0"/>
            <a:pathLst>
              <a:path w="120000" h="120000" extrusionOk="0">
                <a:moveTo>
                  <a:pt x="0" y="0"/>
                </a:moveTo>
                <a:lnTo>
                  <a:pt x="0" y="0"/>
                </a:lnTo>
              </a:path>
            </a:pathLst>
          </a:custGeom>
          <a:noFill/>
          <a:ln w="9525" cap="flat" cmpd="sng">
            <a:solidFill>
              <a:srgbClr val="3364A3"/>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482" name="Shape 482"/>
          <p:cNvSpPr txBox="1"/>
          <p:nvPr/>
        </p:nvSpPr>
        <p:spPr>
          <a:xfrm>
            <a:off x="269911" y="5426565"/>
            <a:ext cx="2331049" cy="230134"/>
          </a:xfrm>
          <a:prstGeom prst="rect">
            <a:avLst/>
          </a:prstGeom>
          <a:noFill/>
          <a:ln>
            <a:noFill/>
          </a:ln>
        </p:spPr>
        <p:txBody>
          <a:bodyPr wrap="square" lIns="0" tIns="0" rIns="0" bIns="0" anchor="t" anchorCtr="0">
            <a:noAutofit/>
          </a:bodyPr>
          <a:lstStyle/>
          <a:p>
            <a:pPr marL="25400" marR="0" lvl="0" indent="0" algn="r" rtl="1">
              <a:lnSpc>
                <a:spcPct val="100000"/>
              </a:lnSpc>
              <a:spcBef>
                <a:spcPts val="0"/>
              </a:spcBef>
              <a:buNone/>
            </a:pPr>
            <a:endParaRPr sz="1000">
              <a:solidFill>
                <a:schemeClr val="dk1"/>
              </a:solidFill>
              <a:latin typeface="Calibri"/>
              <a:ea typeface="Calibri"/>
              <a:cs typeface="Calibri"/>
              <a:sym typeface="Calibri"/>
            </a:endParaRPr>
          </a:p>
        </p:txBody>
      </p:sp>
      <p:sp>
        <p:nvSpPr>
          <p:cNvPr id="483" name="Shape 483"/>
          <p:cNvSpPr txBox="1"/>
          <p:nvPr/>
        </p:nvSpPr>
        <p:spPr>
          <a:xfrm>
            <a:off x="2600960" y="5426565"/>
            <a:ext cx="9569570" cy="230134"/>
          </a:xfrm>
          <a:prstGeom prst="rect">
            <a:avLst/>
          </a:prstGeom>
          <a:noFill/>
          <a:ln>
            <a:noFill/>
          </a:ln>
        </p:spPr>
        <p:txBody>
          <a:bodyPr wrap="square" lIns="0" tIns="0" rIns="0" bIns="0" anchor="t" anchorCtr="0">
            <a:noAutofit/>
          </a:bodyPr>
          <a:lstStyle/>
          <a:p>
            <a:pPr marL="25400" marR="0" lvl="0" indent="0" algn="r" rtl="1">
              <a:lnSpc>
                <a:spcPct val="100000"/>
              </a:lnSpc>
              <a:spcBef>
                <a:spcPts val="0"/>
              </a:spcBef>
              <a:buNone/>
            </a:pPr>
            <a:endParaRPr sz="1000">
              <a:solidFill>
                <a:schemeClr val="dk1"/>
              </a:solidFill>
              <a:latin typeface="Calibri"/>
              <a:ea typeface="Calibri"/>
              <a:cs typeface="Calibri"/>
              <a:sym typeface="Calibri"/>
            </a:endParaRPr>
          </a:p>
        </p:txBody>
      </p:sp>
      <p:sp>
        <p:nvSpPr>
          <p:cNvPr id="484" name="Shape 484"/>
          <p:cNvSpPr txBox="1"/>
          <p:nvPr/>
        </p:nvSpPr>
        <p:spPr>
          <a:xfrm>
            <a:off x="269911" y="5656699"/>
            <a:ext cx="2331049" cy="943550"/>
          </a:xfrm>
          <a:prstGeom prst="rect">
            <a:avLst/>
          </a:prstGeom>
          <a:noFill/>
          <a:ln>
            <a:noFill/>
          </a:ln>
        </p:spPr>
        <p:txBody>
          <a:bodyPr wrap="square" lIns="0" tIns="0" rIns="0" bIns="0" anchor="t" anchorCtr="0">
            <a:noAutofit/>
          </a:bodyPr>
          <a:lstStyle/>
          <a:p>
            <a:pPr marL="25400" marR="0" lvl="0" indent="0" algn="r" rtl="1">
              <a:lnSpc>
                <a:spcPct val="100000"/>
              </a:lnSpc>
              <a:spcBef>
                <a:spcPts val="0"/>
              </a:spcBef>
              <a:buNone/>
            </a:pPr>
            <a:endParaRPr sz="1000">
              <a:solidFill>
                <a:schemeClr val="dk1"/>
              </a:solidFill>
              <a:latin typeface="Calibri"/>
              <a:ea typeface="Calibri"/>
              <a:cs typeface="Calibri"/>
              <a:sym typeface="Calibri"/>
            </a:endParaRPr>
          </a:p>
        </p:txBody>
      </p:sp>
      <p:sp>
        <p:nvSpPr>
          <p:cNvPr id="485" name="Shape 485"/>
          <p:cNvSpPr txBox="1"/>
          <p:nvPr/>
        </p:nvSpPr>
        <p:spPr>
          <a:xfrm>
            <a:off x="2600960" y="5656699"/>
            <a:ext cx="9569570" cy="943550"/>
          </a:xfrm>
          <a:prstGeom prst="rect">
            <a:avLst/>
          </a:prstGeom>
          <a:noFill/>
          <a:ln>
            <a:noFill/>
          </a:ln>
        </p:spPr>
        <p:txBody>
          <a:bodyPr wrap="square" lIns="0" tIns="0" rIns="0" bIns="0" anchor="t" anchorCtr="0">
            <a:noAutofit/>
          </a:bodyPr>
          <a:lstStyle/>
          <a:p>
            <a:pPr marL="90169" marR="0" lvl="0" indent="-1268" algn="r" rtl="1">
              <a:lnSpc>
                <a:spcPct val="107250"/>
              </a:lnSpc>
              <a:spcBef>
                <a:spcPts val="0"/>
              </a:spcBef>
              <a:buSzPct val="25000"/>
              <a:buNone/>
            </a:pPr>
            <a:r>
              <a:rPr lang="en-US" sz="4000" b="1">
                <a:solidFill>
                  <a:srgbClr val="FF3333"/>
                </a:solidFill>
                <a:latin typeface="Arial"/>
                <a:ea typeface="Arial"/>
                <a:cs typeface="Arial"/>
                <a:sym typeface="Arial"/>
              </a:rPr>
              <a:t>Avoid blame culture</a:t>
            </a:r>
          </a:p>
          <a:p>
            <a:pPr marL="90169" marR="0" lvl="0" indent="-1268" algn="r" rtl="1">
              <a:lnSpc>
                <a:spcPct val="65166"/>
              </a:lnSpc>
              <a:spcBef>
                <a:spcPts val="0"/>
              </a:spcBef>
              <a:buSzPct val="25000"/>
              <a:buNone/>
            </a:pPr>
            <a:r>
              <a:rPr lang="en-US" sz="6000" b="1" baseline="-25000">
                <a:solidFill>
                  <a:srgbClr val="66FF66"/>
                </a:solidFill>
                <a:latin typeface="Arial"/>
                <a:ea typeface="Arial"/>
                <a:cs typeface="Arial"/>
                <a:sym typeface="Arial"/>
              </a:rPr>
              <a:t>Develop Help Culture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5DAF1-F9AF-452F-BEEC-05E7B38E2672}"/>
              </a:ext>
            </a:extLst>
          </p:cNvPr>
          <p:cNvSpPr>
            <a:spLocks noGrp="1"/>
          </p:cNvSpPr>
          <p:nvPr>
            <p:ph type="title"/>
          </p:nvPr>
        </p:nvSpPr>
        <p:spPr/>
        <p:txBody>
          <a:bodyPr/>
          <a:lstStyle/>
          <a:p>
            <a:r>
              <a:rPr lang="en-US" b="1" dirty="0"/>
              <a:t>Post operative pain </a:t>
            </a:r>
          </a:p>
        </p:txBody>
      </p:sp>
      <p:sp>
        <p:nvSpPr>
          <p:cNvPr id="3" name="Text Placeholder 2">
            <a:extLst>
              <a:ext uri="{FF2B5EF4-FFF2-40B4-BE49-F238E27FC236}">
                <a16:creationId xmlns="" xmlns:a16="http://schemas.microsoft.com/office/drawing/2014/main" id="{4016EA3B-72EA-4396-A7C0-33E45E463041}"/>
              </a:ext>
            </a:extLst>
          </p:cNvPr>
          <p:cNvSpPr>
            <a:spLocks noGrp="1"/>
          </p:cNvSpPr>
          <p:nvPr>
            <p:ph sz="quarter" idx="1"/>
          </p:nvPr>
        </p:nvSpPr>
        <p:spPr>
          <a:xfrm>
            <a:off x="838200" y="1825625"/>
            <a:ext cx="10515601" cy="4351338"/>
          </a:xfrm>
        </p:spPr>
        <p:txBody>
          <a:bodyPr/>
          <a:lstStyle/>
          <a:p>
            <a:r>
              <a:rPr lang="en-US" b="1" dirty="0"/>
              <a:t>Multimodal analgesia</a:t>
            </a:r>
          </a:p>
          <a:p>
            <a:r>
              <a:rPr lang="en-US" b="1" dirty="0"/>
              <a:t>Preemptive preventive analgesia</a:t>
            </a:r>
          </a:p>
          <a:p>
            <a:r>
              <a:rPr lang="en-US" b="1" dirty="0"/>
              <a:t>Greater use of regional anesthesia technique </a:t>
            </a:r>
          </a:p>
          <a:p>
            <a:r>
              <a:rPr lang="en-US" b="1" dirty="0"/>
              <a:t>Regular analgesia technique not PRN</a:t>
            </a:r>
          </a:p>
          <a:p>
            <a:r>
              <a:rPr lang="en-US" b="1" dirty="0"/>
              <a:t>Identify problematic patient and formulate management plan </a:t>
            </a:r>
          </a:p>
        </p:txBody>
      </p:sp>
    </p:spTree>
    <p:extLst>
      <p:ext uri="{BB962C8B-B14F-4D97-AF65-F5344CB8AC3E}">
        <p14:creationId xmlns="" xmlns:p14="http://schemas.microsoft.com/office/powerpoint/2010/main" val="2993494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1F098-6E0C-49DA-B67D-1B8719BEB32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opioid free analgesia</a:t>
            </a:r>
          </a:p>
        </p:txBody>
      </p:sp>
      <p:sp>
        <p:nvSpPr>
          <p:cNvPr id="3" name="Text Placeholder 2">
            <a:extLst>
              <a:ext uri="{FF2B5EF4-FFF2-40B4-BE49-F238E27FC236}">
                <a16:creationId xmlns="" xmlns:a16="http://schemas.microsoft.com/office/drawing/2014/main" id="{F9D588C7-EC11-4319-A6E8-AFDA9A257BA9}"/>
              </a:ext>
            </a:extLst>
          </p:cNvPr>
          <p:cNvSpPr>
            <a:spLocks noGrp="1"/>
          </p:cNvSpPr>
          <p:nvPr>
            <p:ph sz="quarter" idx="1"/>
          </p:nvPr>
        </p:nvSpPr>
        <p:spPr>
          <a:xfrm>
            <a:off x="838200" y="1825625"/>
            <a:ext cx="10328278" cy="4351338"/>
          </a:xfrm>
        </p:spPr>
        <p:txBody>
          <a:bodyPr/>
          <a:lstStyle/>
          <a:p>
            <a:pPr marL="0" indent="0">
              <a:buNone/>
            </a:pPr>
            <a:r>
              <a:rPr lang="en-US" dirty="0">
                <a:latin typeface="Arial" panose="020B0604020202020204" pitchFamily="34" charset="0"/>
                <a:cs typeface="Arial" panose="020B0604020202020204" pitchFamily="34" charset="0"/>
              </a:rPr>
              <a:t>Because opioids lead to: </a:t>
            </a:r>
          </a:p>
          <a:p>
            <a:r>
              <a:rPr lang="en-US" dirty="0">
                <a:latin typeface="Arial" panose="020B0604020202020204" pitchFamily="34" charset="0"/>
                <a:cs typeface="Arial" panose="020B0604020202020204" pitchFamily="34" charset="0"/>
              </a:rPr>
              <a:t>PONV </a:t>
            </a:r>
            <a:r>
              <a:rPr lang="en-US" dirty="0">
                <a:latin typeface="Arial" panose="020B0604020202020204" pitchFamily="34" charset="0"/>
                <a:cs typeface="Arial" panose="020B0604020202020204" pitchFamily="34" charset="0"/>
                <a:sym typeface="Wingdings" panose="05000000000000000000" pitchFamily="2" charset="2"/>
              </a:rPr>
              <a:t> delay of start feeding</a:t>
            </a:r>
          </a:p>
          <a:p>
            <a:r>
              <a:rPr lang="en-US" dirty="0">
                <a:latin typeface="Arial" panose="020B0604020202020204" pitchFamily="34" charset="0"/>
                <a:cs typeface="Arial" panose="020B0604020202020204" pitchFamily="34" charset="0"/>
                <a:sym typeface="Wingdings" panose="05000000000000000000" pitchFamily="2" charset="2"/>
              </a:rPr>
              <a:t>Bladder bowel function </a:t>
            </a:r>
          </a:p>
          <a:p>
            <a:r>
              <a:rPr lang="en-US" dirty="0">
                <a:latin typeface="Arial" panose="020B0604020202020204" pitchFamily="34" charset="0"/>
                <a:cs typeface="Arial" panose="020B0604020202020204" pitchFamily="34" charset="0"/>
                <a:sym typeface="Wingdings" panose="05000000000000000000" pitchFamily="2" charset="2"/>
              </a:rPr>
              <a:t>Sedation delay mobilization , patient discharge</a:t>
            </a:r>
          </a:p>
          <a:p>
            <a:pPr marL="203200" indent="0">
              <a:buNone/>
            </a:pPr>
            <a:r>
              <a:rPr lang="en-US" dirty="0">
                <a:latin typeface="Arial" panose="020B0604020202020204" pitchFamily="34" charset="0"/>
                <a:cs typeface="Arial" panose="020B0604020202020204" pitchFamily="34" charset="0"/>
                <a:sym typeface="Wingdings" panose="05000000000000000000" pitchFamily="2" charset="2"/>
              </a:rPr>
              <a:t>, Pulmonary complication</a:t>
            </a:r>
          </a:p>
          <a:p>
            <a:r>
              <a:rPr lang="en-US" dirty="0">
                <a:latin typeface="Arial" panose="020B0604020202020204" pitchFamily="34" charset="0"/>
                <a:cs typeface="Arial" panose="020B0604020202020204" pitchFamily="34" charset="0"/>
                <a:sym typeface="Wingdings" panose="05000000000000000000" pitchFamily="2" charset="2"/>
              </a:rPr>
              <a:t>  immuno-suppressive effects infection cancer recurrent /</a:t>
            </a:r>
            <a:r>
              <a:rPr lang="en-US" dirty="0" err="1">
                <a:latin typeface="Arial" panose="020B0604020202020204" pitchFamily="34" charset="0"/>
                <a:cs typeface="Arial" panose="020B0604020202020204" pitchFamily="34" charset="0"/>
                <a:sym typeface="Wingdings" panose="05000000000000000000" pitchFamily="2" charset="2"/>
              </a:rPr>
              <a:t>mets</a:t>
            </a:r>
            <a:endParaRPr lang="en-US" dirty="0">
              <a:latin typeface="Arial" panose="020B0604020202020204" pitchFamily="34" charset="0"/>
              <a:cs typeface="Arial" panose="020B0604020202020204" pitchFamily="34" charset="0"/>
              <a:sym typeface="Wingdings" panose="05000000000000000000" pitchFamily="2" charset="2"/>
            </a:endParaRPr>
          </a:p>
          <a:p>
            <a:r>
              <a:rPr lang="en-US" dirty="0">
                <a:latin typeface="Arial" panose="020B0604020202020204" pitchFamily="34" charset="0"/>
                <a:cs typeface="Arial" panose="020B0604020202020204" pitchFamily="34" charset="0"/>
                <a:sym typeface="Wingdings" panose="05000000000000000000" pitchFamily="2" charset="2"/>
              </a:rPr>
              <a:t>Inadequate analgesia persistence post-op pain into chronic pain </a:t>
            </a:r>
          </a:p>
        </p:txBody>
      </p:sp>
    </p:spTree>
    <p:extLst>
      <p:ext uri="{BB962C8B-B14F-4D97-AF65-F5344CB8AC3E}">
        <p14:creationId xmlns="" xmlns:p14="http://schemas.microsoft.com/office/powerpoint/2010/main" val="2180031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p:nvPr/>
        </p:nvSpPr>
        <p:spPr>
          <a:xfrm>
            <a:off x="173295" y="272710"/>
            <a:ext cx="11738059" cy="902125"/>
          </a:xfrm>
          <a:custGeom>
            <a:avLst/>
            <a:gdLst/>
            <a:ahLst/>
            <a:cxnLst/>
            <a:rect l="0" t="0" r="0" b="0"/>
            <a:pathLst>
              <a:path w="120000" h="120000" extrusionOk="0">
                <a:moveTo>
                  <a:pt x="60000" y="120000"/>
                </a:moveTo>
                <a:lnTo>
                  <a:pt x="120000" y="120000"/>
                </a:lnTo>
                <a:lnTo>
                  <a:pt x="120000" y="0"/>
                </a:lnTo>
                <a:lnTo>
                  <a:pt x="0" y="0"/>
                </a:lnTo>
                <a:lnTo>
                  <a:pt x="0" y="120000"/>
                </a:lnTo>
                <a:lnTo>
                  <a:pt x="60000" y="120000"/>
                </a:lnTo>
                <a:close/>
              </a:path>
            </a:pathLst>
          </a:custGeom>
          <a:solidFill>
            <a:srgbClr val="666666"/>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650" name="Shape 650"/>
          <p:cNvSpPr txBox="1"/>
          <p:nvPr/>
        </p:nvSpPr>
        <p:spPr>
          <a:xfrm>
            <a:off x="722319" y="1345501"/>
            <a:ext cx="5925918" cy="322188"/>
          </a:xfrm>
          <a:prstGeom prst="rect">
            <a:avLst/>
          </a:prstGeom>
          <a:noFill/>
          <a:ln>
            <a:noFill/>
          </a:ln>
        </p:spPr>
        <p:txBody>
          <a:bodyPr wrap="square" lIns="0" tIns="0" rIns="0" bIns="0" anchor="t" anchorCtr="0">
            <a:noAutofit/>
          </a:bodyPr>
          <a:lstStyle/>
          <a:p>
            <a:pPr marL="12700" marR="0" lvl="0" indent="0" algn="r" rtl="1">
              <a:lnSpc>
                <a:spcPct val="106153"/>
              </a:lnSpc>
              <a:spcBef>
                <a:spcPts val="0"/>
              </a:spcBef>
              <a:buSzPct val="25000"/>
              <a:buNone/>
            </a:pPr>
            <a:r>
              <a:rPr lang="en-US" sz="2600" b="1">
                <a:solidFill>
                  <a:schemeClr val="dk1"/>
                </a:solidFill>
                <a:latin typeface="Arial"/>
                <a:ea typeface="Arial"/>
                <a:cs typeface="Arial"/>
                <a:sym typeface="Arial"/>
              </a:rPr>
              <a:t>Consequences of hypothermia</a:t>
            </a:r>
          </a:p>
        </p:txBody>
      </p:sp>
      <p:sp>
        <p:nvSpPr>
          <p:cNvPr id="651" name="Shape 651"/>
          <p:cNvSpPr txBox="1"/>
          <p:nvPr/>
        </p:nvSpPr>
        <p:spPr>
          <a:xfrm>
            <a:off x="910182" y="1699096"/>
            <a:ext cx="9934864" cy="762895"/>
          </a:xfrm>
          <a:prstGeom prst="rect">
            <a:avLst/>
          </a:prstGeom>
          <a:noFill/>
          <a:ln>
            <a:noFill/>
          </a:ln>
        </p:spPr>
        <p:txBody>
          <a:bodyPr wrap="square" lIns="0" tIns="0" rIns="0" bIns="0" anchor="t" anchorCtr="0">
            <a:noAutofit/>
          </a:bodyPr>
          <a:lstStyle/>
          <a:p>
            <a:pPr marL="12700" marR="0" lvl="0" indent="0" rtl="1">
              <a:spcBef>
                <a:spcPts val="0"/>
              </a:spcBef>
              <a:spcAft>
                <a:spcPts val="0"/>
              </a:spcAft>
              <a:buSzPct val="25000"/>
              <a:buNone/>
            </a:pPr>
            <a:r>
              <a:rPr lang="en-US" sz="2400" dirty="0">
                <a:solidFill>
                  <a:schemeClr val="dk1"/>
                </a:solidFill>
                <a:latin typeface="Arial"/>
                <a:ea typeface="Arial"/>
                <a:cs typeface="Arial"/>
                <a:sym typeface="Arial"/>
              </a:rPr>
              <a:t>Shivering/oxygen requirement increased: myocardial oxygen</a:t>
            </a:r>
          </a:p>
          <a:p>
            <a:pPr marL="12700" marR="45720" lvl="0" indent="0" rtl="1">
              <a:spcBef>
                <a:spcPts val="1142"/>
              </a:spcBef>
              <a:buSzPct val="25000"/>
              <a:buNone/>
            </a:pPr>
            <a:r>
              <a:rPr lang="en-US" sz="2400" dirty="0">
                <a:solidFill>
                  <a:schemeClr val="dk1"/>
                </a:solidFill>
                <a:latin typeface="Arial"/>
                <a:ea typeface="Arial"/>
                <a:cs typeface="Arial"/>
                <a:sym typeface="Arial"/>
              </a:rPr>
              <a:t>supply / demand</a:t>
            </a:r>
          </a:p>
        </p:txBody>
      </p:sp>
      <p:sp>
        <p:nvSpPr>
          <p:cNvPr id="652" name="Shape 652"/>
          <p:cNvSpPr txBox="1"/>
          <p:nvPr/>
        </p:nvSpPr>
        <p:spPr>
          <a:xfrm>
            <a:off x="722319" y="2053352"/>
            <a:ext cx="221142" cy="147285"/>
          </a:xfrm>
          <a:prstGeom prst="rect">
            <a:avLst/>
          </a:prstGeom>
          <a:noFill/>
          <a:ln>
            <a:noFill/>
          </a:ln>
        </p:spPr>
        <p:txBody>
          <a:bodyPr wrap="square" lIns="0" tIns="0" rIns="0" bIns="0" anchor="t" anchorCtr="0">
            <a:noAutofit/>
          </a:bodyPr>
          <a:lstStyle/>
          <a:p>
            <a:pPr marL="12700" marR="0" lvl="0" indent="0" algn="r" rtl="1">
              <a:lnSpc>
                <a:spcPct val="108095"/>
              </a:lnSpc>
              <a:spcBef>
                <a:spcPts val="0"/>
              </a:spcBef>
              <a:buSzPct val="25000"/>
              <a:buNone/>
            </a:pPr>
            <a:endParaRPr lang="en-US" sz="1050" dirty="0">
              <a:solidFill>
                <a:schemeClr val="dk1"/>
              </a:solidFill>
              <a:latin typeface="Noto Sans Symbols"/>
              <a:ea typeface="Noto Sans Symbols"/>
              <a:cs typeface="Noto Sans Symbols"/>
              <a:sym typeface="Noto Sans Symbols"/>
            </a:endParaRPr>
          </a:p>
        </p:txBody>
      </p:sp>
      <p:sp>
        <p:nvSpPr>
          <p:cNvPr id="653" name="Shape 653"/>
          <p:cNvSpPr txBox="1"/>
          <p:nvPr/>
        </p:nvSpPr>
        <p:spPr>
          <a:xfrm>
            <a:off x="1113382" y="2692400"/>
            <a:ext cx="10146445" cy="641188"/>
          </a:xfrm>
          <a:prstGeom prst="rect">
            <a:avLst/>
          </a:prstGeom>
          <a:noFill/>
          <a:ln>
            <a:noFill/>
          </a:ln>
        </p:spPr>
        <p:txBody>
          <a:bodyPr wrap="square" lIns="0" tIns="0" rIns="0" bIns="0" anchor="t" anchorCtr="0">
            <a:noAutofit/>
          </a:bodyPr>
          <a:lstStyle/>
          <a:p>
            <a:pPr marL="12700" marR="0" lvl="0" indent="0" rtl="1">
              <a:lnSpc>
                <a:spcPct val="106458"/>
              </a:lnSpc>
              <a:spcBef>
                <a:spcPts val="0"/>
              </a:spcBef>
              <a:spcAft>
                <a:spcPts val="0"/>
              </a:spcAft>
              <a:buSzPct val="25000"/>
              <a:buNone/>
            </a:pPr>
            <a:r>
              <a:rPr lang="en-US" sz="2400" dirty="0">
                <a:solidFill>
                  <a:schemeClr val="dk1"/>
                </a:solidFill>
                <a:latin typeface="Arial"/>
                <a:ea typeface="Arial"/>
                <a:cs typeface="Arial"/>
                <a:sym typeface="Arial"/>
              </a:rPr>
              <a:t>Infection: Directly depress immune function, Vasoconstriction-</a:t>
            </a:r>
          </a:p>
          <a:p>
            <a:pPr marL="12700" marR="45720" lvl="0" indent="0" rtl="1">
              <a:lnSpc>
                <a:spcPct val="95825"/>
              </a:lnSpc>
              <a:spcBef>
                <a:spcPts val="1142"/>
              </a:spcBef>
              <a:buSzPct val="25000"/>
              <a:buNone/>
            </a:pPr>
            <a:r>
              <a:rPr lang="en-US" sz="2400" dirty="0">
                <a:solidFill>
                  <a:schemeClr val="dk1"/>
                </a:solidFill>
                <a:latin typeface="Arial"/>
                <a:ea typeface="Arial"/>
                <a:cs typeface="Arial"/>
                <a:sym typeface="Arial"/>
              </a:rPr>
              <a:t>reduced tissue oxygen- predispose to infection</a:t>
            </a:r>
          </a:p>
        </p:txBody>
      </p:sp>
      <p:sp>
        <p:nvSpPr>
          <p:cNvPr id="655" name="Shape 655"/>
          <p:cNvSpPr txBox="1"/>
          <p:nvPr/>
        </p:nvSpPr>
        <p:spPr>
          <a:xfrm>
            <a:off x="1113382" y="3661529"/>
            <a:ext cx="3372347" cy="299174"/>
          </a:xfrm>
          <a:prstGeom prst="rect">
            <a:avLst/>
          </a:prstGeom>
          <a:noFill/>
          <a:ln>
            <a:noFill/>
          </a:ln>
        </p:spPr>
        <p:txBody>
          <a:bodyPr wrap="square" lIns="0" tIns="0" rIns="0" bIns="0" anchor="t" anchorCtr="0">
            <a:noAutofit/>
          </a:bodyPr>
          <a:lstStyle/>
          <a:p>
            <a:pPr marL="12700" marR="0" lvl="0" indent="0" algn="r" rtl="1">
              <a:lnSpc>
                <a:spcPct val="106458"/>
              </a:lnSpc>
              <a:spcBef>
                <a:spcPts val="0"/>
              </a:spcBef>
              <a:buSzPct val="25000"/>
              <a:buNone/>
            </a:pPr>
            <a:r>
              <a:rPr lang="en-US" sz="2400" dirty="0">
                <a:solidFill>
                  <a:schemeClr val="dk1"/>
                </a:solidFill>
                <a:latin typeface="Arial"/>
                <a:ea typeface="Arial"/>
                <a:cs typeface="Arial"/>
                <a:sym typeface="Arial"/>
              </a:rPr>
              <a:t>Delay would healing</a:t>
            </a:r>
          </a:p>
        </p:txBody>
      </p:sp>
      <p:sp>
        <p:nvSpPr>
          <p:cNvPr id="656" name="Shape 656"/>
          <p:cNvSpPr txBox="1"/>
          <p:nvPr/>
        </p:nvSpPr>
        <p:spPr>
          <a:xfrm>
            <a:off x="722318" y="4236175"/>
            <a:ext cx="221143" cy="147286"/>
          </a:xfrm>
          <a:prstGeom prst="rect">
            <a:avLst/>
          </a:prstGeom>
          <a:noFill/>
          <a:ln>
            <a:noFill/>
          </a:ln>
        </p:spPr>
        <p:txBody>
          <a:bodyPr wrap="square" lIns="0" tIns="0" rIns="0" bIns="0" anchor="t" anchorCtr="0">
            <a:noAutofit/>
          </a:bodyPr>
          <a:lstStyle/>
          <a:p>
            <a:pPr marL="12700" marR="0" lvl="0" indent="0" algn="r" rtl="1">
              <a:lnSpc>
                <a:spcPct val="108095"/>
              </a:lnSpc>
              <a:spcBef>
                <a:spcPts val="0"/>
              </a:spcBef>
              <a:buSzPct val="25000"/>
              <a:buNone/>
            </a:pPr>
            <a:r>
              <a:rPr lang="en-US" sz="1050" dirty="0">
                <a:solidFill>
                  <a:schemeClr val="dk1"/>
                </a:solidFill>
                <a:latin typeface="Noto Sans Symbols"/>
                <a:ea typeface="Noto Sans Symbols"/>
                <a:cs typeface="Noto Sans Symbols"/>
                <a:sym typeface="Noto Sans Symbols"/>
              </a:rPr>
              <a:t>λ</a:t>
            </a:r>
          </a:p>
        </p:txBody>
      </p:sp>
      <p:sp>
        <p:nvSpPr>
          <p:cNvPr id="657" name="Shape 657"/>
          <p:cNvSpPr txBox="1"/>
          <p:nvPr/>
        </p:nvSpPr>
        <p:spPr>
          <a:xfrm>
            <a:off x="1113381" y="4222362"/>
            <a:ext cx="9581894" cy="299174"/>
          </a:xfrm>
          <a:prstGeom prst="rect">
            <a:avLst/>
          </a:prstGeom>
          <a:noFill/>
          <a:ln>
            <a:noFill/>
          </a:ln>
        </p:spPr>
        <p:txBody>
          <a:bodyPr wrap="square" lIns="0" tIns="0" rIns="0" bIns="0" anchor="t" anchorCtr="0">
            <a:noAutofit/>
          </a:bodyPr>
          <a:lstStyle/>
          <a:p>
            <a:pPr marL="12700" marR="0" lvl="0" indent="0" rtl="1">
              <a:lnSpc>
                <a:spcPct val="106458"/>
              </a:lnSpc>
              <a:spcBef>
                <a:spcPts val="0"/>
              </a:spcBef>
              <a:buSzPct val="25000"/>
              <a:buNone/>
            </a:pPr>
            <a:r>
              <a:rPr lang="en-US" sz="2400" dirty="0">
                <a:solidFill>
                  <a:schemeClr val="dk1"/>
                </a:solidFill>
                <a:latin typeface="Arial"/>
                <a:ea typeface="Arial"/>
                <a:cs typeface="Arial"/>
                <a:sym typeface="Arial"/>
              </a:rPr>
              <a:t>Bleeding / transfusion: Depressed platelet and coagulation</a:t>
            </a:r>
          </a:p>
        </p:txBody>
      </p:sp>
      <p:sp>
        <p:nvSpPr>
          <p:cNvPr id="659" name="Shape 659"/>
          <p:cNvSpPr txBox="1"/>
          <p:nvPr/>
        </p:nvSpPr>
        <p:spPr>
          <a:xfrm>
            <a:off x="1113382" y="4729445"/>
            <a:ext cx="8367239" cy="299174"/>
          </a:xfrm>
          <a:prstGeom prst="rect">
            <a:avLst/>
          </a:prstGeom>
          <a:noFill/>
          <a:ln>
            <a:noFill/>
          </a:ln>
        </p:spPr>
        <p:txBody>
          <a:bodyPr wrap="square" lIns="0" tIns="0" rIns="0" bIns="0" anchor="t" anchorCtr="0">
            <a:noAutofit/>
          </a:bodyPr>
          <a:lstStyle/>
          <a:p>
            <a:pPr marL="12700" marR="0" lvl="0" indent="0" rtl="1">
              <a:lnSpc>
                <a:spcPct val="106458"/>
              </a:lnSpc>
              <a:spcBef>
                <a:spcPts val="0"/>
              </a:spcBef>
              <a:buSzPct val="25000"/>
              <a:buNone/>
            </a:pPr>
            <a:r>
              <a:rPr lang="en-US" sz="2400" dirty="0">
                <a:solidFill>
                  <a:schemeClr val="dk1"/>
                </a:solidFill>
                <a:latin typeface="Arial"/>
                <a:ea typeface="Arial"/>
                <a:cs typeface="Arial"/>
                <a:sym typeface="Arial"/>
              </a:rPr>
              <a:t>Depressed Cardiac function and risk for arrhythmias</a:t>
            </a:r>
          </a:p>
        </p:txBody>
      </p:sp>
      <p:sp>
        <p:nvSpPr>
          <p:cNvPr id="660" name="Shape 660"/>
          <p:cNvSpPr txBox="1"/>
          <p:nvPr/>
        </p:nvSpPr>
        <p:spPr>
          <a:xfrm>
            <a:off x="722318" y="5491558"/>
            <a:ext cx="221143" cy="147285"/>
          </a:xfrm>
          <a:prstGeom prst="rect">
            <a:avLst/>
          </a:prstGeom>
          <a:noFill/>
          <a:ln>
            <a:noFill/>
          </a:ln>
        </p:spPr>
        <p:txBody>
          <a:bodyPr wrap="square" lIns="0" tIns="0" rIns="0" bIns="0" anchor="t" anchorCtr="0">
            <a:noAutofit/>
          </a:bodyPr>
          <a:lstStyle/>
          <a:p>
            <a:pPr marL="12700" marR="0" lvl="0" indent="0" algn="r" rtl="1">
              <a:lnSpc>
                <a:spcPct val="108095"/>
              </a:lnSpc>
              <a:spcBef>
                <a:spcPts val="0"/>
              </a:spcBef>
              <a:buSzPct val="25000"/>
              <a:buNone/>
            </a:pPr>
            <a:endParaRPr lang="en-US" sz="1050" dirty="0">
              <a:solidFill>
                <a:schemeClr val="dk1"/>
              </a:solidFill>
              <a:latin typeface="Noto Sans Symbols"/>
              <a:ea typeface="Noto Sans Symbols"/>
              <a:cs typeface="Noto Sans Symbols"/>
              <a:sym typeface="Noto Sans Symbols"/>
            </a:endParaRPr>
          </a:p>
        </p:txBody>
      </p:sp>
      <p:sp>
        <p:nvSpPr>
          <p:cNvPr id="661" name="Shape 661"/>
          <p:cNvSpPr txBox="1"/>
          <p:nvPr/>
        </p:nvSpPr>
        <p:spPr>
          <a:xfrm>
            <a:off x="1113381" y="5410310"/>
            <a:ext cx="5462195" cy="299174"/>
          </a:xfrm>
          <a:prstGeom prst="rect">
            <a:avLst/>
          </a:prstGeom>
          <a:noFill/>
          <a:ln>
            <a:noFill/>
          </a:ln>
        </p:spPr>
        <p:txBody>
          <a:bodyPr wrap="square" lIns="0" tIns="0" rIns="0" bIns="0" anchor="t" anchorCtr="0">
            <a:noAutofit/>
          </a:bodyPr>
          <a:lstStyle/>
          <a:p>
            <a:pPr marL="12700" marR="0" lvl="0" indent="0" rtl="1">
              <a:lnSpc>
                <a:spcPct val="106458"/>
              </a:lnSpc>
              <a:spcBef>
                <a:spcPts val="0"/>
              </a:spcBef>
              <a:buSzPct val="25000"/>
              <a:buNone/>
            </a:pPr>
            <a:r>
              <a:rPr lang="en-US" sz="2400" dirty="0">
                <a:solidFill>
                  <a:schemeClr val="dk1"/>
                </a:solidFill>
                <a:latin typeface="Arial"/>
                <a:ea typeface="Arial"/>
                <a:cs typeface="Arial"/>
                <a:sym typeface="Arial"/>
              </a:rPr>
              <a:t>Delay recovery from anesthesia</a:t>
            </a:r>
          </a:p>
        </p:txBody>
      </p:sp>
      <p:sp>
        <p:nvSpPr>
          <p:cNvPr id="663" name="Shape 663"/>
          <p:cNvSpPr txBox="1"/>
          <p:nvPr/>
        </p:nvSpPr>
        <p:spPr>
          <a:xfrm>
            <a:off x="173295" y="272709"/>
            <a:ext cx="11738059" cy="902126"/>
          </a:xfrm>
          <a:prstGeom prst="rect">
            <a:avLst/>
          </a:prstGeom>
          <a:noFill/>
          <a:ln>
            <a:noFill/>
          </a:ln>
        </p:spPr>
        <p:txBody>
          <a:bodyPr wrap="square" lIns="0" tIns="0" rIns="0" bIns="0" anchor="t" anchorCtr="0">
            <a:noAutofit/>
          </a:bodyPr>
          <a:lstStyle/>
          <a:p>
            <a:pPr marL="0" marR="0" lvl="0" indent="0" algn="r" rtl="1">
              <a:lnSpc>
                <a:spcPct val="100000"/>
              </a:lnSpc>
              <a:spcBef>
                <a:spcPts val="0"/>
              </a:spcBef>
              <a:spcAft>
                <a:spcPts val="0"/>
              </a:spcAft>
              <a:buNone/>
            </a:pPr>
            <a:endParaRPr sz="1000">
              <a:solidFill>
                <a:schemeClr val="dk1"/>
              </a:solidFill>
              <a:latin typeface="Calibri"/>
              <a:ea typeface="Calibri"/>
              <a:cs typeface="Calibri"/>
              <a:sym typeface="Calibri"/>
            </a:endParaRPr>
          </a:p>
          <a:p>
            <a:pPr marL="693420" marR="0" lvl="0" indent="-7619" algn="r" rtl="1">
              <a:lnSpc>
                <a:spcPct val="95825"/>
              </a:lnSpc>
              <a:spcBef>
                <a:spcPts val="1178"/>
              </a:spcBef>
              <a:buSzPct val="25000"/>
              <a:buNone/>
            </a:pPr>
            <a:r>
              <a:rPr lang="en-US" sz="3200">
                <a:solidFill>
                  <a:srgbClr val="FFFFFF"/>
                </a:solidFill>
                <a:latin typeface="Arial"/>
                <a:ea typeface="Arial"/>
                <a:cs typeface="Arial"/>
                <a:sym typeface="Arial"/>
              </a:rPr>
              <a:t>Hypothermia:peri-operative morbidity/mortality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sz="quarter" idx="1"/>
          </p:nvPr>
        </p:nvSpPr>
        <p:spPr/>
        <p:txBody>
          <a:bodyPr>
            <a:normAutofit/>
          </a:bodyPr>
          <a:lstStyle/>
          <a:p>
            <a:r>
              <a:rPr lang="en-US" dirty="0"/>
              <a:t>Risk of anesthesia</a:t>
            </a:r>
          </a:p>
          <a:p>
            <a:r>
              <a:rPr lang="en-US" sz="2800" dirty="0">
                <a:latin typeface="Arial"/>
                <a:ea typeface="Arial"/>
                <a:cs typeface="Arial"/>
                <a:sym typeface="Arial"/>
              </a:rPr>
              <a:t>Complication of anesthesia</a:t>
            </a:r>
          </a:p>
          <a:p>
            <a:r>
              <a:rPr lang="en-US" dirty="0"/>
              <a:t>How to implement anesthesia safety in OR</a:t>
            </a:r>
          </a:p>
          <a:p>
            <a:r>
              <a:rPr lang="en-US" dirty="0"/>
              <a:t>Error related to complication</a:t>
            </a:r>
          </a:p>
          <a:p>
            <a:r>
              <a:rPr lang="en-US" dirty="0"/>
              <a:t>factors threatening patient safety in the operation rooms</a:t>
            </a:r>
          </a:p>
          <a:p>
            <a:r>
              <a:rPr lang="en-US" dirty="0"/>
              <a:t>General safety strategies</a:t>
            </a:r>
          </a:p>
          <a:p>
            <a:r>
              <a:rPr lang="en-US" dirty="0"/>
              <a:t>Quality assurance</a:t>
            </a:r>
          </a:p>
          <a:p>
            <a:r>
              <a:rPr lang="en-US" dirty="0"/>
              <a:t>Crucial errors to know and avoid</a:t>
            </a:r>
          </a:p>
          <a:p>
            <a:r>
              <a:rPr lang="en-US" dirty="0"/>
              <a:t>  Post operative pain </a:t>
            </a:r>
          </a:p>
          <a:p>
            <a:r>
              <a:rPr lang="en-US" dirty="0"/>
              <a:t>Hypothermia sequences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CC7F6-8287-42FE-A987-14DB0C9DB8DB}"/>
              </a:ext>
            </a:extLst>
          </p:cNvPr>
          <p:cNvSpPr>
            <a:spLocks noGrp="1"/>
          </p:cNvSpPr>
          <p:nvPr>
            <p:ph type="title"/>
          </p:nvPr>
        </p:nvSpPr>
        <p:spPr/>
        <p:txBody>
          <a:bodyPr>
            <a:normAutofit fontScale="90000"/>
          </a:bodyPr>
          <a:lstStyle/>
          <a:p>
            <a:r>
              <a:rPr lang="en-US" sz="4000" dirty="0">
                <a:solidFill>
                  <a:schemeClr val="tx1"/>
                </a:solidFill>
                <a:latin typeface="Arial"/>
                <a:ea typeface="Arial"/>
                <a:cs typeface="Arial"/>
                <a:sym typeface="Arial"/>
              </a:rPr>
              <a:t>Postoperative infection-Anesthetic role </a:t>
            </a:r>
            <a:r>
              <a:rPr lang="en-US" dirty="0">
                <a:solidFill>
                  <a:srgbClr val="FFFFFF"/>
                </a:solidFill>
                <a:latin typeface="Arial"/>
                <a:ea typeface="Arial"/>
                <a:cs typeface="Arial"/>
                <a:sym typeface="Arial"/>
              </a:rPr>
              <a:t>ole</a:t>
            </a:r>
            <a:br>
              <a:rPr lang="en-US" dirty="0">
                <a:solidFill>
                  <a:srgbClr val="FFFFFF"/>
                </a:solidFill>
                <a:latin typeface="Arial"/>
                <a:ea typeface="Arial"/>
                <a:cs typeface="Arial"/>
                <a:sym typeface="Arial"/>
              </a:rPr>
            </a:br>
            <a:endParaRPr lang="en-US" dirty="0"/>
          </a:p>
        </p:txBody>
      </p:sp>
      <p:sp>
        <p:nvSpPr>
          <p:cNvPr id="3" name="Text Placeholder 2">
            <a:extLst>
              <a:ext uri="{FF2B5EF4-FFF2-40B4-BE49-F238E27FC236}">
                <a16:creationId xmlns="" xmlns:a16="http://schemas.microsoft.com/office/drawing/2014/main" id="{B83934B9-307B-4043-93AF-CF7D600171FF}"/>
              </a:ext>
            </a:extLst>
          </p:cNvPr>
          <p:cNvSpPr>
            <a:spLocks noGrp="1"/>
          </p:cNvSpPr>
          <p:nvPr>
            <p:ph sz="quarter" idx="1"/>
          </p:nvPr>
        </p:nvSpPr>
        <p:spPr/>
        <p:txBody>
          <a:bodyPr>
            <a:normAutofit/>
          </a:bodyPr>
          <a:lstStyle/>
          <a:p>
            <a:r>
              <a:rPr lang="en-US" sz="2400" dirty="0">
                <a:solidFill>
                  <a:schemeClr val="tx1"/>
                </a:solidFill>
                <a:latin typeface="Arial"/>
                <a:ea typeface="Arial"/>
                <a:cs typeface="Arial"/>
                <a:sym typeface="Arial"/>
              </a:rPr>
              <a:t>Antibiotic prophylaxis</a:t>
            </a:r>
          </a:p>
          <a:p>
            <a:r>
              <a:rPr lang="en-US" sz="2400" dirty="0">
                <a:solidFill>
                  <a:schemeClr val="tx1"/>
                </a:solidFill>
                <a:latin typeface="Arial"/>
                <a:ea typeface="Arial"/>
                <a:cs typeface="Arial"/>
                <a:sym typeface="Arial"/>
              </a:rPr>
              <a:t>Hand </a:t>
            </a:r>
            <a:r>
              <a:rPr lang="en-US" sz="2400" dirty="0" err="1">
                <a:solidFill>
                  <a:schemeClr val="tx1"/>
                </a:solidFill>
                <a:latin typeface="Arial"/>
                <a:ea typeface="Arial"/>
                <a:cs typeface="Arial"/>
                <a:sym typeface="Arial"/>
              </a:rPr>
              <a:t>hyogein</a:t>
            </a:r>
            <a:r>
              <a:rPr lang="en-US" sz="2400" dirty="0">
                <a:solidFill>
                  <a:schemeClr val="tx1"/>
                </a:solidFill>
                <a:latin typeface="Arial"/>
                <a:ea typeface="Arial"/>
                <a:cs typeface="Arial"/>
                <a:sym typeface="Arial"/>
              </a:rPr>
              <a:t> </a:t>
            </a:r>
          </a:p>
          <a:p>
            <a:r>
              <a:rPr lang="en-US" sz="2400" dirty="0">
                <a:solidFill>
                  <a:schemeClr val="tx1"/>
                </a:solidFill>
                <a:latin typeface="Arial"/>
                <a:ea typeface="Arial"/>
                <a:cs typeface="Arial"/>
                <a:sym typeface="Arial"/>
              </a:rPr>
              <a:t>Aseptic </a:t>
            </a:r>
            <a:r>
              <a:rPr lang="en-US" sz="2400" dirty="0" err="1">
                <a:solidFill>
                  <a:schemeClr val="tx1"/>
                </a:solidFill>
                <a:latin typeface="Arial"/>
                <a:ea typeface="Arial"/>
                <a:cs typeface="Arial"/>
                <a:sym typeface="Arial"/>
              </a:rPr>
              <a:t>precausion</a:t>
            </a:r>
            <a:r>
              <a:rPr lang="en-US" sz="2400" dirty="0">
                <a:solidFill>
                  <a:schemeClr val="tx1"/>
                </a:solidFill>
                <a:latin typeface="Arial"/>
                <a:ea typeface="Arial"/>
                <a:cs typeface="Arial"/>
                <a:sym typeface="Arial"/>
              </a:rPr>
              <a:t> for invasive procedures</a:t>
            </a:r>
          </a:p>
          <a:p>
            <a:r>
              <a:rPr lang="en-US" sz="2400" dirty="0">
                <a:solidFill>
                  <a:schemeClr val="tx1"/>
                </a:solidFill>
                <a:latin typeface="Arial"/>
                <a:ea typeface="Arial"/>
                <a:cs typeface="Arial"/>
                <a:sym typeface="Arial"/>
              </a:rPr>
              <a:t>Fluid balance , blood transfusion </a:t>
            </a:r>
          </a:p>
          <a:p>
            <a:r>
              <a:rPr lang="en-US" sz="2400" dirty="0">
                <a:solidFill>
                  <a:schemeClr val="tx1"/>
                </a:solidFill>
                <a:latin typeface="Arial"/>
                <a:ea typeface="Arial"/>
                <a:cs typeface="Arial"/>
                <a:sym typeface="Arial"/>
              </a:rPr>
              <a:t>Oxygen –avoiding hypoxia/</a:t>
            </a:r>
            <a:r>
              <a:rPr lang="en-US" sz="2400" dirty="0" err="1">
                <a:solidFill>
                  <a:schemeClr val="tx1"/>
                </a:solidFill>
                <a:latin typeface="Arial"/>
                <a:ea typeface="Arial"/>
                <a:cs typeface="Arial"/>
                <a:sym typeface="Arial"/>
              </a:rPr>
              <a:t>hyperoxia</a:t>
            </a:r>
            <a:endParaRPr lang="en-US" sz="2400" dirty="0">
              <a:solidFill>
                <a:schemeClr val="tx1"/>
              </a:solidFill>
              <a:latin typeface="Arial"/>
              <a:ea typeface="Arial"/>
              <a:cs typeface="Arial"/>
              <a:sym typeface="Arial"/>
            </a:endParaRPr>
          </a:p>
        </p:txBody>
      </p:sp>
      <p:sp>
        <p:nvSpPr>
          <p:cNvPr id="5" name="Shape 704">
            <a:extLst>
              <a:ext uri="{FF2B5EF4-FFF2-40B4-BE49-F238E27FC236}">
                <a16:creationId xmlns="" xmlns:a16="http://schemas.microsoft.com/office/drawing/2014/main" id="{DBFBB205-8917-4F8F-A09C-572C42579E40}"/>
              </a:ext>
            </a:extLst>
          </p:cNvPr>
          <p:cNvSpPr>
            <a:spLocks noGrp="1"/>
          </p:cNvSpPr>
          <p:nvPr>
            <p:ph sz="quarter" idx="2"/>
          </p:nvPr>
        </p:nvSpPr>
        <p:spPr>
          <a:prstGeom prst="rect">
            <a:avLst/>
          </a:prstGeom>
          <a:blipFill rotWithShape="1">
            <a:blip r:embed="rId2">
              <a:alphaModFix/>
            </a:blip>
            <a:stretch>
              <a:fillRect/>
            </a:stretch>
          </a:blipFill>
          <a:ln>
            <a:noFill/>
          </a:ln>
        </p:spPr>
        <p:txBody>
          <a:bodyPr wrap="square" lIns="0" tIns="0" rIns="0" bIns="0" anchor="t" anchorCtr="0">
            <a:noAutofit/>
          </a:bodyPr>
          <a:lstStyle/>
          <a:p>
            <a:endParaRPr lang="en-US"/>
          </a:p>
        </p:txBody>
      </p:sp>
    </p:spTree>
    <p:extLst>
      <p:ext uri="{BB962C8B-B14F-4D97-AF65-F5344CB8AC3E}">
        <p14:creationId xmlns="" xmlns:p14="http://schemas.microsoft.com/office/powerpoint/2010/main" val="3585865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t>Recommendations for Airway Management in a Patient with Suspected </a:t>
            </a:r>
            <a:r>
              <a:rPr lang="en-US" sz="4000" dirty="0" err="1" smtClean="0"/>
              <a:t>Coronavirus</a:t>
            </a:r>
            <a:r>
              <a:rPr lang="en-US" sz="4000" dirty="0" smtClean="0"/>
              <a:t> (2019-nCoV) Infection</a:t>
            </a:r>
            <a:endParaRPr lang="en-US" sz="4000" dirty="0"/>
          </a:p>
        </p:txBody>
      </p:sp>
      <p:pic>
        <p:nvPicPr>
          <p:cNvPr id="1026" name="Picture 2"/>
          <p:cNvPicPr>
            <a:picLocks noGrp="1" noChangeAspect="1" noChangeArrowheads="1"/>
          </p:cNvPicPr>
          <p:nvPr>
            <p:ph sz="quarter" idx="2"/>
          </p:nvPr>
        </p:nvPicPr>
        <p:blipFill>
          <a:blip r:embed="rId2"/>
          <a:srcRect/>
          <a:stretch>
            <a:fillRect/>
          </a:stretch>
        </p:blipFill>
        <p:spPr bwMode="auto">
          <a:xfrm>
            <a:off x="6294438" y="1219200"/>
            <a:ext cx="5211762" cy="44386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r>
              <a:rPr lang="en-US" dirty="0" smtClean="0"/>
              <a:t>Patients with confirmed or suspected 2019-nCoV infected cases: </a:t>
            </a:r>
            <a:endParaRPr lang="en-US" dirty="0" smtClean="0"/>
          </a:p>
          <a:p>
            <a:pPr lvl="1">
              <a:buNone/>
            </a:pPr>
            <a:r>
              <a:rPr lang="en-US" dirty="0" smtClean="0"/>
              <a:t>o </a:t>
            </a:r>
            <a:r>
              <a:rPr lang="en-US" dirty="0" smtClean="0"/>
              <a:t>Should NOT be brought to holding or PACU areas </a:t>
            </a:r>
            <a:endParaRPr lang="en-US" dirty="0" smtClean="0"/>
          </a:p>
          <a:p>
            <a:pPr lvl="1">
              <a:buNone/>
            </a:pPr>
            <a:r>
              <a:rPr lang="en-US" dirty="0" smtClean="0"/>
              <a:t>o </a:t>
            </a:r>
            <a:r>
              <a:rPr lang="en-US" dirty="0" smtClean="0"/>
              <a:t>Should be managed in a designated OR, with signs posted on the doors to minimize staff exposure. </a:t>
            </a:r>
            <a:endParaRPr lang="en-US" dirty="0" smtClean="0"/>
          </a:p>
          <a:p>
            <a:pPr lvl="1">
              <a:buNone/>
            </a:pPr>
            <a:r>
              <a:rPr lang="en-US" dirty="0" smtClean="0"/>
              <a:t>o </a:t>
            </a:r>
            <a:r>
              <a:rPr lang="en-US" dirty="0" smtClean="0"/>
              <a:t>Should be recovered in the OR </a:t>
            </a:r>
            <a:r>
              <a:rPr lang="en-US" dirty="0" err="1" smtClean="0"/>
              <a:t>or</a:t>
            </a:r>
            <a:r>
              <a:rPr lang="en-US" dirty="0" smtClean="0"/>
              <a:t> transferred to ICU into a negative pressure room. Ensure a high quality HMEF (Heat and Moisture Exchanging Filter) rated to remove at least 99.97% of airborne particles </a:t>
            </a:r>
            <a:r>
              <a:rPr lang="en-US" dirty="0" smtClean="0"/>
              <a:t>0.3 </a:t>
            </a:r>
            <a:r>
              <a:rPr lang="en-US" dirty="0" smtClean="0"/>
              <a:t>microns or greater is placed between the ETT and reservoir bag during transfers to avoid contaminating the atmosphere.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sz="quarter" idx="1"/>
          </p:nvPr>
        </p:nvSpPr>
        <p:spPr/>
        <p:txBody>
          <a:bodyPr/>
          <a:lstStyle/>
          <a:p>
            <a:r>
              <a:rPr lang="en-US" dirty="0" smtClean="0"/>
              <a:t> </a:t>
            </a:r>
            <a:r>
              <a:rPr lang="en-US" dirty="0" smtClean="0"/>
              <a:t>For time to allow all staff to apply PPE and barrier precautions </a:t>
            </a:r>
            <a:endParaRPr lang="en-US" dirty="0" smtClean="0"/>
          </a:p>
          <a:p>
            <a:r>
              <a:rPr lang="en-US" dirty="0" smtClean="0"/>
              <a:t> </a:t>
            </a:r>
            <a:r>
              <a:rPr lang="en-US" dirty="0" smtClean="0"/>
              <a:t>Consider intubation early to avoid the risk of a crash intubation when PPE cannot be applied safely.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Airway Manipulation</a:t>
            </a:r>
            <a:endParaRPr lang="en-US" dirty="0"/>
          </a:p>
        </p:txBody>
      </p:sp>
      <p:sp>
        <p:nvSpPr>
          <p:cNvPr id="3" name="Content Placeholder 2"/>
          <p:cNvSpPr>
            <a:spLocks noGrp="1"/>
          </p:cNvSpPr>
          <p:nvPr>
            <p:ph sz="quarter" idx="1"/>
          </p:nvPr>
        </p:nvSpPr>
        <p:spPr/>
        <p:txBody>
          <a:bodyPr/>
          <a:lstStyle/>
          <a:p>
            <a:pPr>
              <a:buNone/>
            </a:pPr>
            <a:r>
              <a:rPr lang="en-US" dirty="0" smtClean="0">
                <a:solidFill>
                  <a:srgbClr val="FF0000"/>
                </a:solidFill>
              </a:rPr>
              <a:t>   Apply</a:t>
            </a:r>
            <a:r>
              <a:rPr lang="en-US" dirty="0" smtClean="0">
                <a:solidFill>
                  <a:srgbClr val="FF0000"/>
                </a:solidFill>
              </a:rPr>
              <a:t>: </a:t>
            </a:r>
            <a:endParaRPr lang="en-US" dirty="0" smtClean="0">
              <a:solidFill>
                <a:srgbClr val="FF0000"/>
              </a:solidFill>
            </a:endParaRPr>
          </a:p>
          <a:p>
            <a:r>
              <a:rPr lang="en-US" dirty="0" smtClean="0"/>
              <a:t> </a:t>
            </a:r>
            <a:r>
              <a:rPr lang="en-US" dirty="0" smtClean="0"/>
              <a:t>Disposable mask, goggles, footwear, gown and gloves. Consider adopting the double glove technique</a:t>
            </a:r>
            <a:r>
              <a:rPr lang="en-US" dirty="0" smtClean="0"/>
              <a:t>.</a:t>
            </a:r>
          </a:p>
          <a:p>
            <a:r>
              <a:rPr lang="en-US" dirty="0" smtClean="0"/>
              <a:t>Standard </a:t>
            </a:r>
            <a:r>
              <a:rPr lang="en-US" dirty="0" smtClean="0"/>
              <a:t>ASA monitoring should be applied before induction of anesthesia. </a:t>
            </a:r>
            <a:endParaRPr lang="en-US" dirty="0" smtClean="0"/>
          </a:p>
          <a:p>
            <a:r>
              <a:rPr lang="en-US" dirty="0" smtClean="0"/>
              <a:t> </a:t>
            </a:r>
            <a:r>
              <a:rPr lang="en-US" dirty="0" smtClean="0"/>
              <a:t>N95 mask at a minimum should be utilized. </a:t>
            </a:r>
            <a:endParaRPr lang="en-US" dirty="0" smtClean="0"/>
          </a:p>
          <a:p>
            <a:r>
              <a:rPr lang="en-US" dirty="0" smtClean="0"/>
              <a:t>PAPR </a:t>
            </a:r>
            <a:r>
              <a:rPr lang="en-US" dirty="0" smtClean="0"/>
              <a:t>devices may offer superior protection when manipulating an airway of an infected patient. </a:t>
            </a:r>
            <a:r>
              <a:rPr lang="en-US" dirty="0" smtClean="0"/>
              <a:t>Assign</a:t>
            </a:r>
          </a:p>
          <a:p>
            <a:r>
              <a:rPr lang="en-US" dirty="0" smtClean="0">
                <a:solidFill>
                  <a:srgbClr val="FF0000"/>
                </a:solidFill>
              </a:rPr>
              <a:t>Designate </a:t>
            </a:r>
            <a:r>
              <a:rPr lang="en-US" dirty="0" smtClean="0"/>
              <a:t>the most experienced anesthesia professionals available to perform intubation, if possible. Avoid trainee intubation for sick patients.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Avoid: </a:t>
            </a:r>
            <a:r>
              <a:rPr lang="en-US" dirty="0" smtClean="0"/>
              <a:t>Awake </a:t>
            </a:r>
            <a:r>
              <a:rPr lang="en-US" dirty="0" err="1" smtClean="0"/>
              <a:t>fiberoptic</a:t>
            </a:r>
            <a:r>
              <a:rPr lang="en-US" dirty="0" smtClean="0"/>
              <a:t> intubation, unless specifically indicated. Atomized local anesthetic can aerosolize the virus</a:t>
            </a:r>
            <a:r>
              <a:rPr lang="en-US" dirty="0" smtClean="0"/>
              <a:t>.</a:t>
            </a:r>
          </a:p>
          <a:p>
            <a:r>
              <a:rPr lang="en-US" dirty="0" smtClean="0">
                <a:solidFill>
                  <a:srgbClr val="FF0000"/>
                </a:solidFill>
              </a:rPr>
              <a:t>Prepare to: </a:t>
            </a:r>
            <a:endParaRPr lang="en-US" dirty="0" smtClean="0">
              <a:solidFill>
                <a:srgbClr val="FF0000"/>
              </a:solidFill>
            </a:endParaRPr>
          </a:p>
          <a:p>
            <a:pPr lvl="1"/>
            <a:r>
              <a:rPr lang="en-US" dirty="0" smtClean="0">
                <a:solidFill>
                  <a:srgbClr val="FF0000"/>
                </a:solidFill>
              </a:rPr>
              <a:t> </a:t>
            </a:r>
            <a:r>
              <a:rPr lang="en-US" dirty="0" err="1" smtClean="0"/>
              <a:t>Preoxygenate</a:t>
            </a:r>
            <a:r>
              <a:rPr lang="en-US" dirty="0" smtClean="0"/>
              <a:t> </a:t>
            </a:r>
            <a:r>
              <a:rPr lang="en-US" dirty="0" smtClean="0"/>
              <a:t>for 5 minutes with 100% FiO2 </a:t>
            </a:r>
            <a:endParaRPr lang="en-US" dirty="0" smtClean="0"/>
          </a:p>
          <a:p>
            <a:pPr lvl="1"/>
            <a:r>
              <a:rPr lang="en-US" dirty="0" smtClean="0"/>
              <a:t>o </a:t>
            </a:r>
            <a:r>
              <a:rPr lang="en-US" dirty="0" smtClean="0"/>
              <a:t>Perform a rapid sequence induction (RSI) to avoid manual ventilation of patient's lungs and potential </a:t>
            </a:r>
            <a:r>
              <a:rPr lang="en-US" dirty="0" err="1" smtClean="0"/>
              <a:t>aerosolization</a:t>
            </a:r>
            <a:r>
              <a:rPr lang="en-US" dirty="0" smtClean="0"/>
              <a:t> of virus from airways</a:t>
            </a:r>
            <a:r>
              <a:rPr lang="en-US" dirty="0" smtClean="0"/>
              <a:t>.</a:t>
            </a:r>
          </a:p>
          <a:p>
            <a:pPr lvl="1"/>
            <a:r>
              <a:rPr lang="en-US" dirty="0" smtClean="0"/>
              <a:t> Consider </a:t>
            </a:r>
            <a:r>
              <a:rPr lang="en-US" dirty="0" smtClean="0"/>
              <a:t>using a video-laryngoscope</a:t>
            </a:r>
            <a:r>
              <a:rPr lang="en-US" dirty="0" smtClean="0"/>
              <a:t>.</a:t>
            </a:r>
          </a:p>
          <a:p>
            <a:r>
              <a:rPr lang="en-US" dirty="0" smtClean="0">
                <a:solidFill>
                  <a:srgbClr val="FF0000"/>
                </a:solidFill>
              </a:rPr>
              <a:t>Use: </a:t>
            </a:r>
            <a:r>
              <a:rPr lang="en-US" dirty="0" smtClean="0"/>
              <a:t>Ensure </a:t>
            </a:r>
            <a:r>
              <a:rPr lang="en-US" dirty="0" smtClean="0"/>
              <a:t>there is a high quality HMEF (Heat and Moisture Exchanging Filter) rated to remove at least 99.97% of airborne particles 0.3 microns or greater placed in between the facemask and breathing circuit or between facemask and reservoir bag.</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Dispose: </a:t>
            </a:r>
            <a:endParaRPr lang="en-US" dirty="0" smtClean="0">
              <a:solidFill>
                <a:srgbClr val="FF0000"/>
              </a:solidFill>
            </a:endParaRPr>
          </a:p>
          <a:p>
            <a:pPr lvl="1"/>
            <a:r>
              <a:rPr lang="en-US" dirty="0" smtClean="0"/>
              <a:t>Re-sheath </a:t>
            </a:r>
            <a:r>
              <a:rPr lang="en-US" dirty="0" smtClean="0"/>
              <a:t>the laryngoscope immediately post intubation (double glove technique) </a:t>
            </a:r>
            <a:endParaRPr lang="en-US" dirty="0" smtClean="0"/>
          </a:p>
          <a:p>
            <a:pPr lvl="1"/>
            <a:r>
              <a:rPr lang="en-US" dirty="0" smtClean="0"/>
              <a:t>Seal </a:t>
            </a:r>
            <a:r>
              <a:rPr lang="en-US" dirty="0" smtClean="0"/>
              <a:t>all used airway equipment in a double zip-locked plastic bag. It must then be removed for decontamination and disinfection. </a:t>
            </a:r>
            <a:endParaRPr lang="en-US" dirty="0" smtClean="0"/>
          </a:p>
          <a:p>
            <a:r>
              <a:rPr lang="en-US" dirty="0" smtClean="0">
                <a:solidFill>
                  <a:srgbClr val="FF0000"/>
                </a:solidFill>
              </a:rPr>
              <a:t>Remember</a:t>
            </a:r>
            <a:r>
              <a:rPr lang="en-US" dirty="0" smtClean="0">
                <a:solidFill>
                  <a:srgbClr val="FF0000"/>
                </a:solidFill>
              </a:rPr>
              <a:t>: </a:t>
            </a:r>
            <a:endParaRPr lang="en-US" dirty="0" smtClean="0">
              <a:solidFill>
                <a:srgbClr val="FF0000"/>
              </a:solidFill>
            </a:endParaRPr>
          </a:p>
          <a:p>
            <a:pPr lvl="1"/>
            <a:r>
              <a:rPr lang="en-US" dirty="0" smtClean="0"/>
              <a:t>After </a:t>
            </a:r>
            <a:r>
              <a:rPr lang="en-US" dirty="0" smtClean="0"/>
              <a:t>removing protective equipment, avoid touching your hair or face before washing hands.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20"/>
          <p:cNvSpPr>
            <a:spLocks noGrp="1"/>
          </p:cNvSpPr>
          <p:nvPr>
            <p:ph type="title"/>
          </p:nvPr>
        </p:nvSpPr>
        <p:spPr>
          <a:xfrm>
            <a:off x="3219450" y="274638"/>
            <a:ext cx="4857750" cy="3249612"/>
          </a:xfrm>
          <a:prstGeom prst="rect">
            <a:avLst/>
          </a:prstGeom>
          <a:blipFill rotWithShape="1">
            <a:blip r:embed="rId2">
              <a:alphaModFix/>
            </a:blip>
            <a:stretch>
              <a:fillRect/>
            </a:stretch>
          </a:blipFill>
          <a:ln>
            <a:noFill/>
          </a:ln>
        </p:spPr>
        <p:txBody>
          <a:bodyPr wrap="square" lIns="0" tIns="0" rIns="0" bIns="0" anchor="t" anchorCtr="0">
            <a:noAutofit/>
          </a:bodyPr>
          <a:lstStyle/>
          <a:p>
            <a:endParaRPr lang="en-US" dirty="0"/>
          </a:p>
        </p:txBody>
      </p:sp>
      <p:sp>
        <p:nvSpPr>
          <p:cNvPr id="3" name="Content Placeholder 2"/>
          <p:cNvSpPr>
            <a:spLocks noGrp="1"/>
          </p:cNvSpPr>
          <p:nvPr>
            <p:ph sz="quarter" idx="1"/>
          </p:nvPr>
        </p:nvSpPr>
        <p:spPr>
          <a:xfrm>
            <a:off x="609600" y="3219450"/>
            <a:ext cx="10972800" cy="2906716"/>
          </a:xfrm>
        </p:spPr>
        <p:txBody>
          <a:bodyPr>
            <a:normAutofit lnSpcReduction="10000"/>
          </a:bodyPr>
          <a:lstStyle/>
          <a:p>
            <a:pPr lvl="0">
              <a:buNone/>
            </a:pPr>
            <a:endParaRPr lang="en-US" b="1" i="1" dirty="0" smtClean="0">
              <a:solidFill>
                <a:srgbClr val="FF0000"/>
              </a:solidFill>
              <a:latin typeface="Arial"/>
              <a:ea typeface="Arial"/>
              <a:cs typeface="Arial"/>
              <a:sym typeface="Arial"/>
            </a:endParaRPr>
          </a:p>
          <a:p>
            <a:pPr lvl="0"/>
            <a:r>
              <a:rPr lang="en-US" dirty="0" smtClean="0">
                <a:solidFill>
                  <a:schemeClr val="dk1"/>
                </a:solidFill>
                <a:latin typeface="Times New Roman"/>
                <a:ea typeface="Times New Roman"/>
                <a:cs typeface="Times New Roman"/>
                <a:sym typeface="Times New Roman"/>
              </a:rPr>
              <a:t>The goal is to provide highest standard of care and safety in any sitting </a:t>
            </a:r>
            <a:endParaRPr lang="en-US" b="1" i="1" dirty="0" smtClean="0">
              <a:solidFill>
                <a:srgbClr val="FF0000"/>
              </a:solidFill>
              <a:latin typeface="Arial"/>
              <a:ea typeface="Arial"/>
              <a:cs typeface="Arial"/>
              <a:sym typeface="Arial"/>
            </a:endParaRPr>
          </a:p>
          <a:p>
            <a:pPr lvl="0"/>
            <a:endParaRPr lang="en-US" b="1" i="1" dirty="0" smtClean="0">
              <a:solidFill>
                <a:srgbClr val="FF0000"/>
              </a:solidFill>
              <a:latin typeface="Arial"/>
              <a:ea typeface="Arial"/>
              <a:cs typeface="Arial"/>
              <a:sym typeface="Arial"/>
            </a:endParaRPr>
          </a:p>
          <a:p>
            <a:pPr lvl="0"/>
            <a:r>
              <a:rPr lang="en-US" sz="2000" b="1" i="1" dirty="0" smtClean="0">
                <a:solidFill>
                  <a:srgbClr val="FF0000"/>
                </a:solidFill>
                <a:latin typeface="Arial"/>
                <a:ea typeface="Arial"/>
                <a:cs typeface="Arial"/>
                <a:sym typeface="Arial"/>
              </a:rPr>
              <a:t>International Task Force on </a:t>
            </a:r>
            <a:r>
              <a:rPr lang="en-US" sz="2000" b="1" i="1" dirty="0" err="1" smtClean="0">
                <a:solidFill>
                  <a:srgbClr val="FF0000"/>
                </a:solidFill>
                <a:latin typeface="Arial"/>
                <a:ea typeface="Arial"/>
                <a:cs typeface="Arial"/>
                <a:sym typeface="Arial"/>
              </a:rPr>
              <a:t>Anaesthesia</a:t>
            </a:r>
            <a:r>
              <a:rPr lang="en-US" sz="2000" b="1" i="1" dirty="0" smtClean="0">
                <a:solidFill>
                  <a:srgbClr val="FF0000"/>
                </a:solidFill>
                <a:latin typeface="Arial"/>
                <a:ea typeface="Arial"/>
                <a:cs typeface="Arial"/>
                <a:sym typeface="Arial"/>
              </a:rPr>
              <a:t> Safety</a:t>
            </a:r>
          </a:p>
          <a:p>
            <a:pPr lvl="0">
              <a:buNone/>
            </a:pPr>
            <a:r>
              <a:rPr lang="en-US" sz="2000" b="1" i="1" dirty="0" smtClean="0">
                <a:solidFill>
                  <a:srgbClr val="FF0000"/>
                </a:solidFill>
                <a:latin typeface="Arial"/>
                <a:ea typeface="Arial"/>
                <a:cs typeface="Arial"/>
                <a:sym typeface="Arial"/>
              </a:rPr>
              <a:t>     Approved by:</a:t>
            </a:r>
          </a:p>
          <a:p>
            <a:r>
              <a:rPr lang="en-US" sz="2000" b="1" i="1" dirty="0" smtClean="0">
                <a:solidFill>
                  <a:srgbClr val="FF0000"/>
                </a:solidFill>
                <a:latin typeface="Arial"/>
                <a:ea typeface="Arial"/>
                <a:cs typeface="Arial"/>
                <a:sym typeface="Arial"/>
              </a:rPr>
              <a:t>World Federation of Societies of </a:t>
            </a:r>
            <a:r>
              <a:rPr lang="en-US" sz="2000" b="1" i="1" dirty="0" err="1" smtClean="0">
                <a:solidFill>
                  <a:srgbClr val="FF0000"/>
                </a:solidFill>
                <a:latin typeface="Arial"/>
                <a:ea typeface="Arial"/>
                <a:cs typeface="Arial"/>
                <a:sym typeface="Arial"/>
              </a:rPr>
              <a:t>Anaesthesiologists</a:t>
            </a:r>
            <a:endParaRPr lang="en-US" sz="2000" b="1" i="1" dirty="0" smtClean="0">
              <a:solidFill>
                <a:srgbClr val="FF0000"/>
              </a:solidFill>
              <a:latin typeface="Arial"/>
              <a:ea typeface="Arial"/>
              <a:cs typeface="Arial"/>
              <a:sym typeface="Arial"/>
            </a:endParaRPr>
          </a:p>
          <a:p>
            <a:pPr lvl="0">
              <a:buNone/>
            </a:pPr>
            <a:r>
              <a:rPr lang="en-US" sz="2800" b="1" i="1" baseline="-25000" dirty="0" smtClean="0">
                <a:solidFill>
                  <a:srgbClr val="FF0000"/>
                </a:solidFill>
                <a:latin typeface="Arial"/>
                <a:ea typeface="Arial"/>
                <a:cs typeface="Arial"/>
                <a:sym typeface="Arial"/>
              </a:rPr>
              <a:t>          (WFSA)</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p:nvPr/>
        </p:nvSpPr>
        <p:spPr>
          <a:xfrm>
            <a:off x="1533" y="64437"/>
            <a:ext cx="12170530" cy="6523155"/>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p:nvPr/>
        </p:nvSpPr>
        <p:spPr>
          <a:xfrm>
            <a:off x="0" y="-1149"/>
            <a:ext cx="12172063" cy="6849944"/>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798" name="Shape 798"/>
          <p:cNvSpPr/>
          <p:nvPr/>
        </p:nvSpPr>
        <p:spPr>
          <a:xfrm>
            <a:off x="3067" y="3451"/>
            <a:ext cx="1091912" cy="818127"/>
          </a:xfrm>
          <a:custGeom>
            <a:avLst/>
            <a:gdLst/>
            <a:ahLst/>
            <a:cxnLst/>
            <a:rect l="0" t="0" r="0" b="0"/>
            <a:pathLst>
              <a:path w="120000" h="120000" extrusionOk="0">
                <a:moveTo>
                  <a:pt x="120000" y="0"/>
                </a:moveTo>
                <a:lnTo>
                  <a:pt x="168" y="0"/>
                </a:lnTo>
                <a:lnTo>
                  <a:pt x="0" y="120000"/>
                </a:lnTo>
                <a:lnTo>
                  <a:pt x="6067" y="119831"/>
                </a:lnTo>
                <a:lnTo>
                  <a:pt x="12134" y="119324"/>
                </a:lnTo>
                <a:lnTo>
                  <a:pt x="18202" y="118649"/>
                </a:lnTo>
                <a:lnTo>
                  <a:pt x="24101" y="117468"/>
                </a:lnTo>
                <a:lnTo>
                  <a:pt x="30000" y="116118"/>
                </a:lnTo>
                <a:lnTo>
                  <a:pt x="35898" y="114430"/>
                </a:lnTo>
                <a:lnTo>
                  <a:pt x="41629" y="112573"/>
                </a:lnTo>
                <a:lnTo>
                  <a:pt x="47359" y="110210"/>
                </a:lnTo>
                <a:lnTo>
                  <a:pt x="52752" y="107679"/>
                </a:lnTo>
                <a:lnTo>
                  <a:pt x="58146" y="104810"/>
                </a:lnTo>
                <a:lnTo>
                  <a:pt x="63370" y="101772"/>
                </a:lnTo>
                <a:lnTo>
                  <a:pt x="68426" y="98396"/>
                </a:lnTo>
                <a:lnTo>
                  <a:pt x="73483" y="94852"/>
                </a:lnTo>
                <a:lnTo>
                  <a:pt x="78033" y="90970"/>
                </a:lnTo>
                <a:lnTo>
                  <a:pt x="82584" y="86919"/>
                </a:lnTo>
                <a:lnTo>
                  <a:pt x="86966" y="82700"/>
                </a:lnTo>
                <a:lnTo>
                  <a:pt x="91011" y="78143"/>
                </a:lnTo>
                <a:lnTo>
                  <a:pt x="94887" y="73417"/>
                </a:lnTo>
                <a:lnTo>
                  <a:pt x="98426" y="68523"/>
                </a:lnTo>
                <a:lnTo>
                  <a:pt x="101797" y="63459"/>
                </a:lnTo>
                <a:lnTo>
                  <a:pt x="104831" y="58227"/>
                </a:lnTo>
                <a:lnTo>
                  <a:pt x="107696" y="52827"/>
                </a:lnTo>
                <a:lnTo>
                  <a:pt x="110224" y="47257"/>
                </a:lnTo>
                <a:lnTo>
                  <a:pt x="112584" y="41687"/>
                </a:lnTo>
                <a:lnTo>
                  <a:pt x="114438" y="35780"/>
                </a:lnTo>
                <a:lnTo>
                  <a:pt x="116123" y="30042"/>
                </a:lnTo>
                <a:lnTo>
                  <a:pt x="117471" y="24135"/>
                </a:lnTo>
                <a:lnTo>
                  <a:pt x="118651" y="18059"/>
                </a:lnTo>
                <a:lnTo>
                  <a:pt x="119325" y="12151"/>
                </a:lnTo>
                <a:lnTo>
                  <a:pt x="119831" y="6075"/>
                </a:lnTo>
                <a:lnTo>
                  <a:pt x="120000" y="0"/>
                </a:lnTo>
                <a:close/>
              </a:path>
            </a:pathLst>
          </a:custGeom>
          <a:solidFill>
            <a:srgbClr val="FDF9F3"/>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799" name="Shape 799"/>
          <p:cNvSpPr/>
          <p:nvPr/>
        </p:nvSpPr>
        <p:spPr>
          <a:xfrm>
            <a:off x="3067" y="3451"/>
            <a:ext cx="1091912" cy="818127"/>
          </a:xfrm>
          <a:custGeom>
            <a:avLst/>
            <a:gdLst/>
            <a:ahLst/>
            <a:cxnLst/>
            <a:rect l="0" t="0" r="0" b="0"/>
            <a:pathLst>
              <a:path w="120000" h="120000" extrusionOk="0">
                <a:moveTo>
                  <a:pt x="120000" y="0"/>
                </a:moveTo>
                <a:lnTo>
                  <a:pt x="119831" y="6075"/>
                </a:lnTo>
                <a:lnTo>
                  <a:pt x="119325" y="12151"/>
                </a:lnTo>
                <a:lnTo>
                  <a:pt x="118651" y="18059"/>
                </a:lnTo>
                <a:lnTo>
                  <a:pt x="117471" y="24135"/>
                </a:lnTo>
                <a:lnTo>
                  <a:pt x="116123" y="30042"/>
                </a:lnTo>
                <a:lnTo>
                  <a:pt x="114438" y="35780"/>
                </a:lnTo>
                <a:lnTo>
                  <a:pt x="112584" y="41687"/>
                </a:lnTo>
                <a:lnTo>
                  <a:pt x="110224" y="47257"/>
                </a:lnTo>
                <a:lnTo>
                  <a:pt x="107696" y="52827"/>
                </a:lnTo>
                <a:lnTo>
                  <a:pt x="104831" y="58227"/>
                </a:lnTo>
                <a:lnTo>
                  <a:pt x="101797" y="63459"/>
                </a:lnTo>
                <a:lnTo>
                  <a:pt x="98426" y="68523"/>
                </a:lnTo>
                <a:lnTo>
                  <a:pt x="94887" y="73417"/>
                </a:lnTo>
                <a:lnTo>
                  <a:pt x="91011" y="78143"/>
                </a:lnTo>
                <a:lnTo>
                  <a:pt x="86966" y="82700"/>
                </a:lnTo>
                <a:lnTo>
                  <a:pt x="82584" y="86919"/>
                </a:lnTo>
                <a:lnTo>
                  <a:pt x="78033" y="90970"/>
                </a:lnTo>
                <a:lnTo>
                  <a:pt x="73483" y="94852"/>
                </a:lnTo>
                <a:lnTo>
                  <a:pt x="68426" y="98396"/>
                </a:lnTo>
                <a:lnTo>
                  <a:pt x="63370" y="101772"/>
                </a:lnTo>
                <a:lnTo>
                  <a:pt x="58146" y="104810"/>
                </a:lnTo>
                <a:lnTo>
                  <a:pt x="52752" y="107679"/>
                </a:lnTo>
                <a:lnTo>
                  <a:pt x="47359" y="110210"/>
                </a:lnTo>
                <a:lnTo>
                  <a:pt x="41629" y="112573"/>
                </a:lnTo>
                <a:lnTo>
                  <a:pt x="35898" y="114430"/>
                </a:lnTo>
                <a:lnTo>
                  <a:pt x="30000" y="116118"/>
                </a:lnTo>
                <a:lnTo>
                  <a:pt x="24101" y="117468"/>
                </a:lnTo>
                <a:lnTo>
                  <a:pt x="18202" y="118649"/>
                </a:lnTo>
                <a:lnTo>
                  <a:pt x="12134" y="119324"/>
                </a:lnTo>
                <a:lnTo>
                  <a:pt x="6067" y="119831"/>
                </a:lnTo>
                <a:lnTo>
                  <a:pt x="0" y="120000"/>
                </a:lnTo>
                <a:lnTo>
                  <a:pt x="168" y="0"/>
                </a:lnTo>
                <a:lnTo>
                  <a:pt x="120000" y="0"/>
                </a:lnTo>
                <a:close/>
              </a:path>
            </a:pathLst>
          </a:custGeom>
          <a:noFill/>
          <a:ln w="9525" cap="flat" cmpd="sng">
            <a:solidFill>
              <a:srgbClr val="D1C29D"/>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0" name="Shape 800"/>
          <p:cNvSpPr/>
          <p:nvPr/>
        </p:nvSpPr>
        <p:spPr>
          <a:xfrm>
            <a:off x="1094980" y="821578"/>
            <a:ext cx="0" cy="0"/>
          </a:xfrm>
          <a:custGeom>
            <a:avLst/>
            <a:gdLst/>
            <a:ahLst/>
            <a:cxnLst/>
            <a:rect l="0" t="0" r="0" b="0"/>
            <a:pathLst>
              <a:path w="120000" h="120000" extrusionOk="0">
                <a:moveTo>
                  <a:pt x="0" y="0"/>
                </a:moveTo>
                <a:lnTo>
                  <a:pt x="0" y="0"/>
                </a:lnTo>
              </a:path>
            </a:pathLst>
          </a:custGeom>
          <a:noFill/>
          <a:ln w="9525" cap="flat" cmpd="sng">
            <a:solidFill>
              <a:srgbClr val="D1C29D"/>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1" name="Shape 801"/>
          <p:cNvSpPr/>
          <p:nvPr/>
        </p:nvSpPr>
        <p:spPr>
          <a:xfrm>
            <a:off x="311318" y="31068"/>
            <a:ext cx="2268171" cy="1701842"/>
          </a:xfrm>
          <a:custGeom>
            <a:avLst/>
            <a:gdLst/>
            <a:ahLst/>
            <a:cxnLst/>
            <a:rect l="0" t="0" r="0" b="0"/>
            <a:pathLst>
              <a:path w="120000" h="120000" extrusionOk="0">
                <a:moveTo>
                  <a:pt x="59959" y="0"/>
                </a:moveTo>
                <a:lnTo>
                  <a:pt x="64996" y="193"/>
                </a:lnTo>
                <a:lnTo>
                  <a:pt x="69901" y="763"/>
                </a:lnTo>
                <a:lnTo>
                  <a:pt x="74659" y="1696"/>
                </a:lnTo>
                <a:lnTo>
                  <a:pt x="79258" y="2980"/>
                </a:lnTo>
                <a:lnTo>
                  <a:pt x="83682" y="4600"/>
                </a:lnTo>
                <a:lnTo>
                  <a:pt x="87920" y="6543"/>
                </a:lnTo>
                <a:lnTo>
                  <a:pt x="91957" y="8795"/>
                </a:lnTo>
                <a:lnTo>
                  <a:pt x="95779" y="11343"/>
                </a:lnTo>
                <a:lnTo>
                  <a:pt x="99374" y="14173"/>
                </a:lnTo>
                <a:lnTo>
                  <a:pt x="102728" y="17271"/>
                </a:lnTo>
                <a:lnTo>
                  <a:pt x="105826" y="20625"/>
                </a:lnTo>
                <a:lnTo>
                  <a:pt x="108656" y="24220"/>
                </a:lnTo>
                <a:lnTo>
                  <a:pt x="111204" y="28042"/>
                </a:lnTo>
                <a:lnTo>
                  <a:pt x="113456" y="32079"/>
                </a:lnTo>
                <a:lnTo>
                  <a:pt x="115399" y="36317"/>
                </a:lnTo>
                <a:lnTo>
                  <a:pt x="117019" y="40741"/>
                </a:lnTo>
                <a:lnTo>
                  <a:pt x="118303" y="45340"/>
                </a:lnTo>
                <a:lnTo>
                  <a:pt x="119236" y="50098"/>
                </a:lnTo>
                <a:lnTo>
                  <a:pt x="119806" y="55003"/>
                </a:lnTo>
                <a:lnTo>
                  <a:pt x="120000" y="60040"/>
                </a:lnTo>
                <a:lnTo>
                  <a:pt x="119806" y="65077"/>
                </a:lnTo>
                <a:lnTo>
                  <a:pt x="119236" y="69980"/>
                </a:lnTo>
                <a:lnTo>
                  <a:pt x="118303" y="74736"/>
                </a:lnTo>
                <a:lnTo>
                  <a:pt x="117019" y="79330"/>
                </a:lnTo>
                <a:lnTo>
                  <a:pt x="115399" y="83751"/>
                </a:lnTo>
                <a:lnTo>
                  <a:pt x="113456" y="87984"/>
                </a:lnTo>
                <a:lnTo>
                  <a:pt x="111204" y="92015"/>
                </a:lnTo>
                <a:lnTo>
                  <a:pt x="108656" y="95832"/>
                </a:lnTo>
                <a:lnTo>
                  <a:pt x="105826" y="99421"/>
                </a:lnTo>
                <a:lnTo>
                  <a:pt x="102728" y="102768"/>
                </a:lnTo>
                <a:lnTo>
                  <a:pt x="99374" y="105861"/>
                </a:lnTo>
                <a:lnTo>
                  <a:pt x="95779" y="108685"/>
                </a:lnTo>
                <a:lnTo>
                  <a:pt x="91957" y="111227"/>
                </a:lnTo>
                <a:lnTo>
                  <a:pt x="87920" y="113474"/>
                </a:lnTo>
                <a:lnTo>
                  <a:pt x="83682" y="115412"/>
                </a:lnTo>
                <a:lnTo>
                  <a:pt x="79258" y="117027"/>
                </a:lnTo>
                <a:lnTo>
                  <a:pt x="74659" y="118308"/>
                </a:lnTo>
                <a:lnTo>
                  <a:pt x="69901" y="119239"/>
                </a:lnTo>
                <a:lnTo>
                  <a:pt x="64996" y="119807"/>
                </a:lnTo>
                <a:lnTo>
                  <a:pt x="59959" y="120000"/>
                </a:lnTo>
                <a:lnTo>
                  <a:pt x="54922" y="119807"/>
                </a:lnTo>
                <a:lnTo>
                  <a:pt x="50019" y="119239"/>
                </a:lnTo>
                <a:lnTo>
                  <a:pt x="45263" y="118308"/>
                </a:lnTo>
                <a:lnTo>
                  <a:pt x="40669" y="117027"/>
                </a:lnTo>
                <a:lnTo>
                  <a:pt x="36248" y="115412"/>
                </a:lnTo>
                <a:lnTo>
                  <a:pt x="32015" y="113474"/>
                </a:lnTo>
                <a:lnTo>
                  <a:pt x="27984" y="111227"/>
                </a:lnTo>
                <a:lnTo>
                  <a:pt x="24167" y="108685"/>
                </a:lnTo>
                <a:lnTo>
                  <a:pt x="20578" y="105861"/>
                </a:lnTo>
                <a:lnTo>
                  <a:pt x="17231" y="102768"/>
                </a:lnTo>
                <a:lnTo>
                  <a:pt x="14138" y="99421"/>
                </a:lnTo>
                <a:lnTo>
                  <a:pt x="11314" y="95832"/>
                </a:lnTo>
                <a:lnTo>
                  <a:pt x="8772" y="92015"/>
                </a:lnTo>
                <a:lnTo>
                  <a:pt x="6525" y="87984"/>
                </a:lnTo>
                <a:lnTo>
                  <a:pt x="4587" y="83751"/>
                </a:lnTo>
                <a:lnTo>
                  <a:pt x="2972" y="79330"/>
                </a:lnTo>
                <a:lnTo>
                  <a:pt x="1691" y="74736"/>
                </a:lnTo>
                <a:lnTo>
                  <a:pt x="760" y="69980"/>
                </a:lnTo>
                <a:lnTo>
                  <a:pt x="192" y="65077"/>
                </a:lnTo>
                <a:lnTo>
                  <a:pt x="0" y="60040"/>
                </a:lnTo>
                <a:lnTo>
                  <a:pt x="192" y="55003"/>
                </a:lnTo>
                <a:lnTo>
                  <a:pt x="760" y="50098"/>
                </a:lnTo>
                <a:lnTo>
                  <a:pt x="1691" y="45340"/>
                </a:lnTo>
                <a:lnTo>
                  <a:pt x="2972" y="40741"/>
                </a:lnTo>
                <a:lnTo>
                  <a:pt x="4587" y="36317"/>
                </a:lnTo>
                <a:lnTo>
                  <a:pt x="6525" y="32079"/>
                </a:lnTo>
                <a:lnTo>
                  <a:pt x="8772" y="28042"/>
                </a:lnTo>
                <a:lnTo>
                  <a:pt x="11314" y="24220"/>
                </a:lnTo>
                <a:lnTo>
                  <a:pt x="14138" y="20625"/>
                </a:lnTo>
                <a:lnTo>
                  <a:pt x="17231" y="17271"/>
                </a:lnTo>
                <a:lnTo>
                  <a:pt x="20578" y="14173"/>
                </a:lnTo>
                <a:lnTo>
                  <a:pt x="24167" y="11343"/>
                </a:lnTo>
                <a:lnTo>
                  <a:pt x="27984" y="8795"/>
                </a:lnTo>
                <a:lnTo>
                  <a:pt x="32015" y="6543"/>
                </a:lnTo>
                <a:lnTo>
                  <a:pt x="36248" y="4600"/>
                </a:lnTo>
                <a:lnTo>
                  <a:pt x="40669" y="2980"/>
                </a:lnTo>
                <a:lnTo>
                  <a:pt x="45263" y="1696"/>
                </a:lnTo>
                <a:lnTo>
                  <a:pt x="50019" y="763"/>
                </a:lnTo>
                <a:lnTo>
                  <a:pt x="54922" y="193"/>
                </a:lnTo>
                <a:lnTo>
                  <a:pt x="59959" y="0"/>
                </a:lnTo>
                <a:close/>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2" name="Shape 802"/>
          <p:cNvSpPr/>
          <p:nvPr/>
        </p:nvSpPr>
        <p:spPr>
          <a:xfrm>
            <a:off x="311318" y="31068"/>
            <a:ext cx="0" cy="0"/>
          </a:xfrm>
          <a:custGeom>
            <a:avLst/>
            <a:gdLst/>
            <a:ahLst/>
            <a:cxnLst/>
            <a:rect l="0" t="0" r="0" b="0"/>
            <a:pathLst>
              <a:path w="120000" h="120000" extrusionOk="0">
                <a:moveTo>
                  <a:pt x="0" y="0"/>
                </a:moveTo>
                <a:lnTo>
                  <a:pt x="0" y="0"/>
                </a:lnTo>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3" name="Shape 803"/>
          <p:cNvSpPr/>
          <p:nvPr/>
        </p:nvSpPr>
        <p:spPr>
          <a:xfrm>
            <a:off x="223903" y="20711"/>
            <a:ext cx="2268172" cy="1700692"/>
          </a:xfrm>
          <a:custGeom>
            <a:avLst/>
            <a:gdLst/>
            <a:ahLst/>
            <a:cxnLst/>
            <a:rect l="0" t="0" r="0" b="0"/>
            <a:pathLst>
              <a:path w="120000" h="120000" extrusionOk="0">
                <a:moveTo>
                  <a:pt x="59959" y="0"/>
                </a:moveTo>
                <a:lnTo>
                  <a:pt x="65007" y="192"/>
                </a:lnTo>
                <a:lnTo>
                  <a:pt x="69921" y="761"/>
                </a:lnTo>
                <a:lnTo>
                  <a:pt x="74686" y="1693"/>
                </a:lnTo>
                <a:lnTo>
                  <a:pt x="79289" y="2974"/>
                </a:lnTo>
                <a:lnTo>
                  <a:pt x="83716" y="4591"/>
                </a:lnTo>
                <a:lnTo>
                  <a:pt x="87956" y="6530"/>
                </a:lnTo>
                <a:lnTo>
                  <a:pt x="91993" y="8778"/>
                </a:lnTo>
                <a:lnTo>
                  <a:pt x="95814" y="11322"/>
                </a:lnTo>
                <a:lnTo>
                  <a:pt x="99407" y="14148"/>
                </a:lnTo>
                <a:lnTo>
                  <a:pt x="102758" y="17242"/>
                </a:lnTo>
                <a:lnTo>
                  <a:pt x="105853" y="20592"/>
                </a:lnTo>
                <a:lnTo>
                  <a:pt x="108679" y="24183"/>
                </a:lnTo>
                <a:lnTo>
                  <a:pt x="111223" y="28003"/>
                </a:lnTo>
                <a:lnTo>
                  <a:pt x="113471" y="32037"/>
                </a:lnTo>
                <a:lnTo>
                  <a:pt x="115410" y="36273"/>
                </a:lnTo>
                <a:lnTo>
                  <a:pt x="117027" y="40696"/>
                </a:lnTo>
                <a:lnTo>
                  <a:pt x="118307" y="45294"/>
                </a:lnTo>
                <a:lnTo>
                  <a:pt x="119238" y="50053"/>
                </a:lnTo>
                <a:lnTo>
                  <a:pt x="119807" y="54959"/>
                </a:lnTo>
                <a:lnTo>
                  <a:pt x="120000" y="60000"/>
                </a:lnTo>
                <a:lnTo>
                  <a:pt x="119807" y="65040"/>
                </a:lnTo>
                <a:lnTo>
                  <a:pt x="119238" y="69946"/>
                </a:lnTo>
                <a:lnTo>
                  <a:pt x="118307" y="74705"/>
                </a:lnTo>
                <a:lnTo>
                  <a:pt x="117027" y="79303"/>
                </a:lnTo>
                <a:lnTo>
                  <a:pt x="115410" y="83726"/>
                </a:lnTo>
                <a:lnTo>
                  <a:pt x="113471" y="87962"/>
                </a:lnTo>
                <a:lnTo>
                  <a:pt x="111223" y="91996"/>
                </a:lnTo>
                <a:lnTo>
                  <a:pt x="108679" y="95816"/>
                </a:lnTo>
                <a:lnTo>
                  <a:pt x="105853" y="99407"/>
                </a:lnTo>
                <a:lnTo>
                  <a:pt x="102758" y="102757"/>
                </a:lnTo>
                <a:lnTo>
                  <a:pt x="99407" y="105851"/>
                </a:lnTo>
                <a:lnTo>
                  <a:pt x="95814" y="108677"/>
                </a:lnTo>
                <a:lnTo>
                  <a:pt x="91993" y="111221"/>
                </a:lnTo>
                <a:lnTo>
                  <a:pt x="87956" y="113469"/>
                </a:lnTo>
                <a:lnTo>
                  <a:pt x="83716" y="115408"/>
                </a:lnTo>
                <a:lnTo>
                  <a:pt x="79289" y="117025"/>
                </a:lnTo>
                <a:lnTo>
                  <a:pt x="74686" y="118306"/>
                </a:lnTo>
                <a:lnTo>
                  <a:pt x="69921" y="119238"/>
                </a:lnTo>
                <a:lnTo>
                  <a:pt x="65007" y="119807"/>
                </a:lnTo>
                <a:lnTo>
                  <a:pt x="59959" y="120000"/>
                </a:lnTo>
                <a:lnTo>
                  <a:pt x="54922" y="119807"/>
                </a:lnTo>
                <a:lnTo>
                  <a:pt x="50019" y="119238"/>
                </a:lnTo>
                <a:lnTo>
                  <a:pt x="45263" y="118306"/>
                </a:lnTo>
                <a:lnTo>
                  <a:pt x="40669" y="117025"/>
                </a:lnTo>
                <a:lnTo>
                  <a:pt x="36248" y="115408"/>
                </a:lnTo>
                <a:lnTo>
                  <a:pt x="32015" y="113469"/>
                </a:lnTo>
                <a:lnTo>
                  <a:pt x="27984" y="111221"/>
                </a:lnTo>
                <a:lnTo>
                  <a:pt x="24167" y="108677"/>
                </a:lnTo>
                <a:lnTo>
                  <a:pt x="20578" y="105851"/>
                </a:lnTo>
                <a:lnTo>
                  <a:pt x="17231" y="102757"/>
                </a:lnTo>
                <a:lnTo>
                  <a:pt x="14138" y="99407"/>
                </a:lnTo>
                <a:lnTo>
                  <a:pt x="11314" y="95816"/>
                </a:lnTo>
                <a:lnTo>
                  <a:pt x="8772" y="91996"/>
                </a:lnTo>
                <a:lnTo>
                  <a:pt x="6525" y="87962"/>
                </a:lnTo>
                <a:lnTo>
                  <a:pt x="4587" y="83726"/>
                </a:lnTo>
                <a:lnTo>
                  <a:pt x="2972" y="79303"/>
                </a:lnTo>
                <a:lnTo>
                  <a:pt x="1691" y="74705"/>
                </a:lnTo>
                <a:lnTo>
                  <a:pt x="760" y="69946"/>
                </a:lnTo>
                <a:lnTo>
                  <a:pt x="192" y="65040"/>
                </a:lnTo>
                <a:lnTo>
                  <a:pt x="0" y="60000"/>
                </a:lnTo>
                <a:lnTo>
                  <a:pt x="192" y="54959"/>
                </a:lnTo>
                <a:lnTo>
                  <a:pt x="760" y="50053"/>
                </a:lnTo>
                <a:lnTo>
                  <a:pt x="1691" y="45294"/>
                </a:lnTo>
                <a:lnTo>
                  <a:pt x="2972" y="40696"/>
                </a:lnTo>
                <a:lnTo>
                  <a:pt x="4587" y="36273"/>
                </a:lnTo>
                <a:lnTo>
                  <a:pt x="6525" y="32037"/>
                </a:lnTo>
                <a:lnTo>
                  <a:pt x="8772" y="28003"/>
                </a:lnTo>
                <a:lnTo>
                  <a:pt x="11314" y="24183"/>
                </a:lnTo>
                <a:lnTo>
                  <a:pt x="14138" y="20592"/>
                </a:lnTo>
                <a:lnTo>
                  <a:pt x="17231" y="17242"/>
                </a:lnTo>
                <a:lnTo>
                  <a:pt x="20578" y="14148"/>
                </a:lnTo>
                <a:lnTo>
                  <a:pt x="24167" y="11322"/>
                </a:lnTo>
                <a:lnTo>
                  <a:pt x="27984" y="8778"/>
                </a:lnTo>
                <a:lnTo>
                  <a:pt x="32015" y="6530"/>
                </a:lnTo>
                <a:lnTo>
                  <a:pt x="36248" y="4591"/>
                </a:lnTo>
                <a:lnTo>
                  <a:pt x="40669" y="2974"/>
                </a:lnTo>
                <a:lnTo>
                  <a:pt x="45263" y="1693"/>
                </a:lnTo>
                <a:lnTo>
                  <a:pt x="50019" y="761"/>
                </a:lnTo>
                <a:lnTo>
                  <a:pt x="54922" y="192"/>
                </a:lnTo>
                <a:lnTo>
                  <a:pt x="59959" y="0"/>
                </a:lnTo>
                <a:close/>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4" name="Shape 804"/>
          <p:cNvSpPr/>
          <p:nvPr/>
        </p:nvSpPr>
        <p:spPr>
          <a:xfrm>
            <a:off x="220836" y="1035604"/>
            <a:ext cx="1556589" cy="1167931"/>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5" name="Shape 805"/>
          <p:cNvSpPr/>
          <p:nvPr/>
        </p:nvSpPr>
        <p:spPr>
          <a:xfrm>
            <a:off x="2579490" y="1732911"/>
            <a:ext cx="0" cy="0"/>
          </a:xfrm>
          <a:custGeom>
            <a:avLst/>
            <a:gdLst/>
            <a:ahLst/>
            <a:cxnLst/>
            <a:rect l="0" t="0" r="0" b="0"/>
            <a:pathLst>
              <a:path w="120000" h="120000" extrusionOk="0">
                <a:moveTo>
                  <a:pt x="0" y="0"/>
                </a:moveTo>
                <a:lnTo>
                  <a:pt x="0" y="0"/>
                </a:lnTo>
              </a:path>
            </a:pathLst>
          </a:custGeom>
          <a:noFill/>
          <a:ln w="27300" cap="flat" cmpd="sng">
            <a:solidFill>
              <a:srgbClr val="AEA48C"/>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6" name="Shape 806"/>
          <p:cNvSpPr/>
          <p:nvPr/>
        </p:nvSpPr>
        <p:spPr>
          <a:xfrm>
            <a:off x="2492075" y="1721404"/>
            <a:ext cx="0" cy="0"/>
          </a:xfrm>
          <a:custGeom>
            <a:avLst/>
            <a:gdLst/>
            <a:ahLst/>
            <a:cxnLst/>
            <a:rect l="0" t="0" r="0" b="0"/>
            <a:pathLst>
              <a:path w="120000" h="120000" extrusionOk="0">
                <a:moveTo>
                  <a:pt x="0" y="0"/>
                </a:moveTo>
                <a:lnTo>
                  <a:pt x="0" y="0"/>
                </a:lnTo>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7" name="Shape 807"/>
          <p:cNvSpPr/>
          <p:nvPr/>
        </p:nvSpPr>
        <p:spPr>
          <a:xfrm>
            <a:off x="1446171" y="0"/>
            <a:ext cx="10724359" cy="6846493"/>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8" name="Shape 808"/>
          <p:cNvSpPr/>
          <p:nvPr/>
        </p:nvSpPr>
        <p:spPr>
          <a:xfrm>
            <a:off x="1346488" y="0"/>
            <a:ext cx="3067" cy="6846493"/>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09" name="Shape 809"/>
          <p:cNvSpPr/>
          <p:nvPr/>
        </p:nvSpPr>
        <p:spPr>
          <a:xfrm>
            <a:off x="1303547" y="64437"/>
            <a:ext cx="46008" cy="6782056"/>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6F6A5E"/>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10" name="Shape 810"/>
          <p:cNvSpPr/>
          <p:nvPr/>
        </p:nvSpPr>
        <p:spPr>
          <a:xfrm>
            <a:off x="1349555" y="0"/>
            <a:ext cx="96615" cy="6848795"/>
          </a:xfrm>
          <a:custGeom>
            <a:avLst/>
            <a:gdLst/>
            <a:ahLst/>
            <a:cxnLst/>
            <a:rect l="0" t="0" r="0" b="0"/>
            <a:pathLst>
              <a:path w="120000" h="120000" extrusionOk="0">
                <a:moveTo>
                  <a:pt x="120000" y="0"/>
                </a:moveTo>
                <a:lnTo>
                  <a:pt x="0" y="0"/>
                </a:lnTo>
                <a:lnTo>
                  <a:pt x="0" y="119959"/>
                </a:lnTo>
                <a:lnTo>
                  <a:pt x="120000" y="119959"/>
                </a:lnTo>
                <a:lnTo>
                  <a:pt x="120000" y="0"/>
                </a:lnTo>
                <a:close/>
              </a:path>
            </a:pathLst>
          </a:custGeom>
          <a:solidFill>
            <a:srgbClr val="FFFFFF"/>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11" name="Shape 811"/>
          <p:cNvSpPr/>
          <p:nvPr/>
        </p:nvSpPr>
        <p:spPr>
          <a:xfrm>
            <a:off x="4361515" y="1750171"/>
            <a:ext cx="5984047" cy="4642958"/>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12" name="Shape 812"/>
          <p:cNvSpPr/>
          <p:nvPr/>
        </p:nvSpPr>
        <p:spPr>
          <a:xfrm>
            <a:off x="223903" y="20711"/>
            <a:ext cx="0" cy="0"/>
          </a:xfrm>
          <a:custGeom>
            <a:avLst/>
            <a:gdLst/>
            <a:ahLst/>
            <a:cxnLst/>
            <a:rect l="0" t="0" r="0" b="0"/>
            <a:pathLst>
              <a:path w="120000" h="120000" extrusionOk="0">
                <a:moveTo>
                  <a:pt x="0" y="0"/>
                </a:moveTo>
                <a:lnTo>
                  <a:pt x="0" y="0"/>
                </a:lnTo>
              </a:path>
            </a:pathLst>
          </a:custGeom>
          <a:noFill/>
          <a:ln w="27300" cap="flat" cmpd="sng">
            <a:solidFill>
              <a:srgbClr val="FFF5DA"/>
            </a:solidFill>
            <a:prstDash val="solid"/>
            <a:round/>
            <a:headEnd type="none" w="med" len="med"/>
            <a:tailEnd type="none" w="med" len="med"/>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813" name="Shape 813"/>
          <p:cNvSpPr txBox="1"/>
          <p:nvPr/>
        </p:nvSpPr>
        <p:spPr>
          <a:xfrm>
            <a:off x="1714549" y="913984"/>
            <a:ext cx="2504396" cy="655882"/>
          </a:xfrm>
          <a:prstGeom prst="rect">
            <a:avLst/>
          </a:prstGeom>
          <a:noFill/>
          <a:ln>
            <a:noFill/>
          </a:ln>
        </p:spPr>
        <p:txBody>
          <a:bodyPr wrap="square" lIns="0" tIns="0" rIns="0" bIns="0" anchor="t" anchorCtr="0">
            <a:noAutofit/>
          </a:bodyPr>
          <a:lstStyle/>
          <a:p>
            <a:pPr marL="12700" marR="0" lvl="0" indent="0" algn="r" rtl="1">
              <a:lnSpc>
                <a:spcPct val="103636"/>
              </a:lnSpc>
              <a:spcBef>
                <a:spcPts val="0"/>
              </a:spcBef>
              <a:buSzPct val="25000"/>
              <a:buNone/>
            </a:pPr>
            <a:r>
              <a:rPr lang="en-US" sz="5500" b="1" i="1">
                <a:solidFill>
                  <a:srgbClr val="562213"/>
                </a:solidFill>
                <a:latin typeface="Cabin"/>
                <a:ea typeface="Cabin"/>
                <a:cs typeface="Cabin"/>
                <a:sym typeface="Cabin"/>
              </a:rPr>
              <a:t>Thank</a:t>
            </a:r>
          </a:p>
        </p:txBody>
      </p:sp>
      <p:sp>
        <p:nvSpPr>
          <p:cNvPr id="814" name="Shape 814"/>
          <p:cNvSpPr txBox="1"/>
          <p:nvPr/>
        </p:nvSpPr>
        <p:spPr>
          <a:xfrm>
            <a:off x="4293885" y="913984"/>
            <a:ext cx="1510947" cy="655882"/>
          </a:xfrm>
          <a:prstGeom prst="rect">
            <a:avLst/>
          </a:prstGeom>
          <a:noFill/>
          <a:ln>
            <a:noFill/>
          </a:ln>
        </p:spPr>
        <p:txBody>
          <a:bodyPr wrap="square" lIns="0" tIns="0" rIns="0" bIns="0" anchor="t" anchorCtr="0">
            <a:noAutofit/>
          </a:bodyPr>
          <a:lstStyle/>
          <a:p>
            <a:pPr marL="12700" marR="0" lvl="0" indent="0" algn="r" rtl="1">
              <a:lnSpc>
                <a:spcPct val="103636"/>
              </a:lnSpc>
              <a:spcBef>
                <a:spcPts val="0"/>
              </a:spcBef>
              <a:buSzPct val="25000"/>
              <a:buNone/>
            </a:pPr>
            <a:r>
              <a:rPr lang="en-US" sz="5500" b="1" i="1">
                <a:solidFill>
                  <a:srgbClr val="562213"/>
                </a:solidFill>
                <a:latin typeface="Cabin"/>
                <a:ea typeface="Cabin"/>
                <a:cs typeface="Cabin"/>
                <a:sym typeface="Cabin"/>
              </a:rPr>
              <a:t>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of anesthesia</a:t>
            </a:r>
          </a:p>
        </p:txBody>
      </p:sp>
      <p:sp>
        <p:nvSpPr>
          <p:cNvPr id="3" name="Content Placeholder 2"/>
          <p:cNvSpPr>
            <a:spLocks noGrp="1"/>
          </p:cNvSpPr>
          <p:nvPr>
            <p:ph sz="quarter" idx="1"/>
          </p:nvPr>
        </p:nvSpPr>
        <p:spPr/>
        <p:txBody>
          <a:bodyPr/>
          <a:lstStyle/>
          <a:p>
            <a:r>
              <a:rPr lang="en-US" dirty="0"/>
              <a:t>Anesthesia may contribute to death in about 1 per 10,000 to 1 per 200.000 anesthetics </a:t>
            </a:r>
          </a:p>
          <a:p>
            <a:r>
              <a:rPr lang="en-US" dirty="0"/>
              <a:t>Many other patients suffer serious and costly nonfatal injuries such as permanent neurologic damage (paraplegia and vegetative state)</a:t>
            </a:r>
          </a:p>
          <a:p>
            <a:endParaRPr lang="en-US" dirty="0"/>
          </a:p>
        </p:txBody>
      </p:sp>
    </p:spTree>
    <p:extLst>
      <p:ext uri="{BB962C8B-B14F-4D97-AF65-F5344CB8AC3E}">
        <p14:creationId xmlns="" xmlns:p14="http://schemas.microsoft.com/office/powerpoint/2010/main" val="80260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9D6A2-C9C6-4181-AFF3-9E60CB972FC1}"/>
              </a:ext>
            </a:extLst>
          </p:cNvPr>
          <p:cNvSpPr>
            <a:spLocks noGrp="1"/>
          </p:cNvSpPr>
          <p:nvPr>
            <p:ph type="title"/>
          </p:nvPr>
        </p:nvSpPr>
        <p:spPr/>
        <p:txBody>
          <a:bodyPr>
            <a:normAutofit fontScale="90000"/>
          </a:bodyPr>
          <a:lstStyle/>
          <a:p>
            <a:r>
              <a:rPr lang="en-US" dirty="0">
                <a:solidFill>
                  <a:schemeClr val="tx1"/>
                </a:solidFill>
                <a:latin typeface="Arial"/>
                <a:ea typeface="Arial"/>
                <a:cs typeface="Arial"/>
                <a:sym typeface="Arial"/>
              </a:rPr>
              <a:t>Complication of anesthesia </a:t>
            </a:r>
            <a:r>
              <a:rPr lang="en-US" dirty="0">
                <a:solidFill>
                  <a:srgbClr val="FFFFFF"/>
                </a:solidFill>
                <a:latin typeface="Arial"/>
                <a:ea typeface="Arial"/>
                <a:cs typeface="Arial"/>
                <a:sym typeface="Arial"/>
              </a:rPr>
              <a:t/>
            </a:r>
            <a:br>
              <a:rPr lang="en-US" dirty="0">
                <a:solidFill>
                  <a:srgbClr val="FFFFFF"/>
                </a:solidFill>
                <a:latin typeface="Arial"/>
                <a:ea typeface="Arial"/>
                <a:cs typeface="Arial"/>
                <a:sym typeface="Arial"/>
              </a:rPr>
            </a:br>
            <a:endParaRPr lang="en-US" dirty="0"/>
          </a:p>
        </p:txBody>
      </p:sp>
      <p:sp>
        <p:nvSpPr>
          <p:cNvPr id="3" name="Text Placeholder 2">
            <a:extLst>
              <a:ext uri="{FF2B5EF4-FFF2-40B4-BE49-F238E27FC236}">
                <a16:creationId xmlns="" xmlns:a16="http://schemas.microsoft.com/office/drawing/2014/main" id="{E00D28E7-7D69-4954-9A8B-0709D52297A6}"/>
              </a:ext>
            </a:extLst>
          </p:cNvPr>
          <p:cNvSpPr>
            <a:spLocks noGrp="1"/>
          </p:cNvSpPr>
          <p:nvPr>
            <p:ph sz="quarter" idx="1"/>
          </p:nvPr>
        </p:nvSpPr>
        <p:spPr/>
        <p:txBody>
          <a:bodyPr>
            <a:normAutofit/>
          </a:bodyPr>
          <a:lstStyle/>
          <a:p>
            <a:r>
              <a:rPr lang="en-US" sz="2800" dirty="0">
                <a:latin typeface="Arial"/>
                <a:ea typeface="Arial"/>
                <a:cs typeface="Arial"/>
                <a:sym typeface="Arial"/>
              </a:rPr>
              <a:t>Major </a:t>
            </a:r>
            <a:r>
              <a:rPr lang="en-US" sz="2400" dirty="0">
                <a:latin typeface="Arial"/>
                <a:ea typeface="Arial"/>
                <a:cs typeface="Arial"/>
                <a:sym typeface="Arial"/>
              </a:rPr>
              <a:t>Complications</a:t>
            </a:r>
          </a:p>
          <a:p>
            <a:pPr lvl="1"/>
            <a:r>
              <a:rPr lang="en-US" sz="2000" dirty="0">
                <a:latin typeface="Arial"/>
                <a:cs typeface="Arial"/>
                <a:sym typeface="Arial"/>
              </a:rPr>
              <a:t> cardiac arrest</a:t>
            </a:r>
          </a:p>
          <a:p>
            <a:pPr lvl="1"/>
            <a:r>
              <a:rPr lang="en-US" sz="2000" dirty="0">
                <a:latin typeface="Arial"/>
                <a:cs typeface="Arial"/>
                <a:sym typeface="Arial"/>
              </a:rPr>
              <a:t>Perioperative MI</a:t>
            </a:r>
          </a:p>
          <a:p>
            <a:pPr lvl="1"/>
            <a:r>
              <a:rPr lang="en-US" sz="2000" dirty="0">
                <a:latin typeface="Arial"/>
                <a:cs typeface="Arial"/>
                <a:sym typeface="Arial"/>
              </a:rPr>
              <a:t>Aspiration </a:t>
            </a:r>
          </a:p>
          <a:p>
            <a:pPr lvl="1"/>
            <a:r>
              <a:rPr lang="en-US" sz="2000" dirty="0">
                <a:latin typeface="Arial"/>
                <a:cs typeface="Arial"/>
                <a:sym typeface="Arial"/>
              </a:rPr>
              <a:t>Anaphylaxis </a:t>
            </a:r>
          </a:p>
          <a:p>
            <a:pPr lvl="1"/>
            <a:r>
              <a:rPr lang="en-US" sz="2000" dirty="0">
                <a:latin typeface="Arial"/>
                <a:cs typeface="Arial"/>
                <a:sym typeface="Arial"/>
              </a:rPr>
              <a:t>Drug overdose </a:t>
            </a:r>
          </a:p>
          <a:p>
            <a:pPr lvl="1"/>
            <a:r>
              <a:rPr lang="en-US" sz="2000" dirty="0">
                <a:latin typeface="Arial"/>
                <a:cs typeface="Arial"/>
                <a:sym typeface="Arial"/>
              </a:rPr>
              <a:t>Convulsion </a:t>
            </a:r>
          </a:p>
          <a:p>
            <a:pPr lvl="1"/>
            <a:r>
              <a:rPr lang="en-US" sz="2000" dirty="0">
                <a:latin typeface="Arial"/>
                <a:cs typeface="Arial"/>
                <a:sym typeface="Arial"/>
              </a:rPr>
              <a:t>nerve pulses</a:t>
            </a:r>
          </a:p>
          <a:p>
            <a:pPr lvl="1"/>
            <a:r>
              <a:rPr lang="en-US" sz="2000" dirty="0">
                <a:latin typeface="Arial"/>
                <a:cs typeface="Arial"/>
                <a:sym typeface="Arial"/>
              </a:rPr>
              <a:t>Organ injury </a:t>
            </a:r>
          </a:p>
          <a:p>
            <a:pPr lvl="1"/>
            <a:r>
              <a:rPr lang="en-US" sz="2000" dirty="0">
                <a:latin typeface="Arial"/>
                <a:cs typeface="Arial"/>
                <a:sym typeface="Arial"/>
              </a:rPr>
              <a:t>Malignant hyperthermia</a:t>
            </a:r>
            <a:endParaRPr lang="en-US" sz="2000" dirty="0"/>
          </a:p>
        </p:txBody>
      </p:sp>
      <p:sp>
        <p:nvSpPr>
          <p:cNvPr id="4" name="Text Placeholder 3">
            <a:extLst>
              <a:ext uri="{FF2B5EF4-FFF2-40B4-BE49-F238E27FC236}">
                <a16:creationId xmlns="" xmlns:a16="http://schemas.microsoft.com/office/drawing/2014/main" id="{BE89B9B7-CAD9-4DB6-862A-2AD2339AA8DE}"/>
              </a:ext>
            </a:extLst>
          </p:cNvPr>
          <p:cNvSpPr>
            <a:spLocks noGrp="1"/>
          </p:cNvSpPr>
          <p:nvPr>
            <p:ph sz="quarter" idx="2"/>
          </p:nvPr>
        </p:nvSpPr>
        <p:spPr>
          <a:xfrm>
            <a:off x="5962650" y="1600203"/>
            <a:ext cx="4972050" cy="4525963"/>
          </a:xfrm>
        </p:spPr>
        <p:txBody>
          <a:bodyPr>
            <a:normAutofit/>
          </a:bodyPr>
          <a:lstStyle/>
          <a:p>
            <a:r>
              <a:rPr lang="en-US" sz="2800" dirty="0">
                <a:latin typeface="Arial"/>
                <a:ea typeface="Arial"/>
                <a:cs typeface="Arial"/>
                <a:sym typeface="Arial"/>
              </a:rPr>
              <a:t>Minor complications</a:t>
            </a:r>
          </a:p>
          <a:p>
            <a:pPr lvl="1"/>
            <a:r>
              <a:rPr lang="en-US" sz="2400" dirty="0">
                <a:latin typeface="Arial"/>
                <a:cs typeface="Arial"/>
                <a:sym typeface="Arial"/>
              </a:rPr>
              <a:t>Airway obstruction </a:t>
            </a:r>
          </a:p>
          <a:p>
            <a:pPr lvl="1"/>
            <a:r>
              <a:rPr lang="en-US" sz="2000" dirty="0">
                <a:latin typeface="Arial"/>
                <a:cs typeface="Arial"/>
                <a:sym typeface="Arial"/>
              </a:rPr>
              <a:t>Postop nausea,  vomiting </a:t>
            </a:r>
          </a:p>
          <a:p>
            <a:pPr lvl="1"/>
            <a:r>
              <a:rPr lang="en-US" sz="2000" dirty="0">
                <a:latin typeface="Arial"/>
                <a:cs typeface="Arial"/>
                <a:sym typeface="Arial"/>
              </a:rPr>
              <a:t>Sore throat</a:t>
            </a:r>
          </a:p>
          <a:p>
            <a:pPr lvl="1"/>
            <a:r>
              <a:rPr lang="en-US" sz="2000" dirty="0">
                <a:latin typeface="Arial"/>
                <a:cs typeface="Arial"/>
                <a:sym typeface="Arial"/>
              </a:rPr>
              <a:t>Hemodynamic instability</a:t>
            </a:r>
          </a:p>
          <a:p>
            <a:pPr lvl="1"/>
            <a:r>
              <a:rPr lang="en-US" sz="2000" dirty="0" smtClean="0">
                <a:latin typeface="Arial"/>
                <a:cs typeface="Arial"/>
                <a:sym typeface="Arial"/>
              </a:rPr>
              <a:t>Pneumonia</a:t>
            </a:r>
          </a:p>
          <a:p>
            <a:pPr lvl="1"/>
            <a:r>
              <a:rPr lang="en-US" sz="2000" dirty="0" smtClean="0">
                <a:latin typeface="Arial"/>
                <a:cs typeface="Arial"/>
                <a:sym typeface="Arial"/>
              </a:rPr>
              <a:t>Delirium</a:t>
            </a:r>
            <a:endParaRPr lang="en-US" sz="2000" dirty="0">
              <a:latin typeface="Arial"/>
              <a:cs typeface="Arial"/>
              <a:sym typeface="Arial"/>
            </a:endParaRPr>
          </a:p>
          <a:p>
            <a:pPr lvl="1"/>
            <a:r>
              <a:rPr lang="en-US" sz="2000" dirty="0">
                <a:latin typeface="Arial"/>
                <a:cs typeface="Arial"/>
                <a:sym typeface="Arial"/>
              </a:rPr>
              <a:t>Shivering</a:t>
            </a:r>
          </a:p>
          <a:p>
            <a:pPr lvl="1">
              <a:buNone/>
            </a:pPr>
            <a:endParaRPr lang="en-US" sz="2000" dirty="0"/>
          </a:p>
        </p:txBody>
      </p:sp>
    </p:spTree>
    <p:extLst>
      <p:ext uri="{BB962C8B-B14F-4D97-AF65-F5344CB8AC3E}">
        <p14:creationId xmlns="" xmlns:p14="http://schemas.microsoft.com/office/powerpoint/2010/main" val="227740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ea typeface="Arial"/>
                <a:cs typeface="Arial"/>
                <a:sym typeface="Arial"/>
              </a:rPr>
              <a:t>10 common causes of cardiac arrest under</a:t>
            </a:r>
            <a:br>
              <a:rPr lang="en-US" dirty="0" smtClean="0">
                <a:latin typeface="Arial"/>
                <a:ea typeface="Arial"/>
                <a:cs typeface="Arial"/>
                <a:sym typeface="Arial"/>
              </a:rPr>
            </a:br>
            <a:r>
              <a:rPr lang="en-US" dirty="0" smtClean="0">
                <a:latin typeface="Arial"/>
                <a:ea typeface="Arial"/>
                <a:cs typeface="Arial"/>
                <a:sym typeface="Arial"/>
              </a:rPr>
              <a:t>anesthesia</a:t>
            </a:r>
            <a:endParaRPr lang="en-US" dirty="0"/>
          </a:p>
        </p:txBody>
      </p:sp>
      <p:sp>
        <p:nvSpPr>
          <p:cNvPr id="3" name="Content Placeholder 2"/>
          <p:cNvSpPr>
            <a:spLocks noGrp="1"/>
          </p:cNvSpPr>
          <p:nvPr>
            <p:ph sz="quarter" idx="1"/>
          </p:nvPr>
        </p:nvSpPr>
        <p:spPr/>
        <p:txBody>
          <a:bodyPr>
            <a:normAutofit/>
          </a:bodyPr>
          <a:lstStyle/>
          <a:p>
            <a:r>
              <a:rPr lang="en-US" sz="2400" dirty="0" smtClean="0"/>
              <a:t>Drugs over dose  &amp; adverse events </a:t>
            </a:r>
          </a:p>
          <a:p>
            <a:r>
              <a:rPr lang="en-US" sz="2400" dirty="0" smtClean="0"/>
              <a:t>Arrhythmia </a:t>
            </a:r>
          </a:p>
          <a:p>
            <a:r>
              <a:rPr lang="en-US" sz="2400" dirty="0" err="1" smtClean="0"/>
              <a:t>Perioperative</a:t>
            </a:r>
            <a:r>
              <a:rPr lang="en-US" sz="2400" dirty="0" smtClean="0"/>
              <a:t> MI </a:t>
            </a:r>
          </a:p>
          <a:p>
            <a:r>
              <a:rPr lang="en-US" sz="2400" dirty="0" smtClean="0"/>
              <a:t>Airway obstruction </a:t>
            </a:r>
          </a:p>
          <a:p>
            <a:r>
              <a:rPr lang="en-US" sz="2400" dirty="0" smtClean="0"/>
              <a:t>High spinal </a:t>
            </a:r>
          </a:p>
          <a:p>
            <a:r>
              <a:rPr lang="en-US" sz="2400" dirty="0" smtClean="0"/>
              <a:t>Lack of vigilance </a:t>
            </a:r>
          </a:p>
          <a:p>
            <a:r>
              <a:rPr lang="en-US" sz="2400" dirty="0" smtClean="0"/>
              <a:t>Aspiration </a:t>
            </a:r>
          </a:p>
          <a:p>
            <a:r>
              <a:rPr lang="en-US" sz="2400" dirty="0" smtClean="0"/>
              <a:t>Bleeding </a:t>
            </a:r>
          </a:p>
          <a:p>
            <a:r>
              <a:rPr lang="en-US" sz="2400" dirty="0" smtClean="0"/>
              <a:t>Technical problem in anesthesia machine </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Now we can see anesthesia event can cause severe results</a:t>
            </a:r>
          </a:p>
          <a:p>
            <a:r>
              <a:rPr lang="en-US" dirty="0"/>
              <a:t>we should find out factors threatening patient safety in the operation room and search for strategies to deal with them</a:t>
            </a:r>
          </a:p>
        </p:txBody>
      </p:sp>
    </p:spTree>
    <p:extLst>
      <p:ext uri="{BB962C8B-B14F-4D97-AF65-F5344CB8AC3E}">
        <p14:creationId xmlns="" xmlns:p14="http://schemas.microsoft.com/office/powerpoint/2010/main" val="543858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607300" y="1416476"/>
            <a:ext cx="11041811" cy="4158526"/>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Calibri"/>
              <a:ea typeface="Calibri"/>
              <a:cs typeface="Calibri"/>
              <a:sym typeface="Calibri"/>
            </a:endParaRPr>
          </a:p>
        </p:txBody>
      </p:sp>
      <p:sp>
        <p:nvSpPr>
          <p:cNvPr id="169" name="Shape 169"/>
          <p:cNvSpPr txBox="1"/>
          <p:nvPr/>
        </p:nvSpPr>
        <p:spPr>
          <a:xfrm>
            <a:off x="1262140" y="621893"/>
            <a:ext cx="1705458" cy="529309"/>
          </a:xfrm>
          <a:prstGeom prst="rect">
            <a:avLst/>
          </a:prstGeom>
          <a:noFill/>
          <a:ln>
            <a:noFill/>
          </a:ln>
        </p:spPr>
        <p:txBody>
          <a:bodyPr wrap="square" lIns="0" tIns="0" rIns="0" bIns="0" anchor="t" anchorCtr="0">
            <a:noAutofit/>
          </a:bodyPr>
          <a:lstStyle/>
          <a:p>
            <a:pPr marL="12700" marR="0" lvl="0" indent="0" algn="r" rtl="1">
              <a:lnSpc>
                <a:spcPct val="104545"/>
              </a:lnSpc>
              <a:spcBef>
                <a:spcPts val="0"/>
              </a:spcBef>
              <a:buSzPct val="25000"/>
              <a:buNone/>
            </a:pPr>
            <a:r>
              <a:rPr lang="en-US" sz="4400">
                <a:solidFill>
                  <a:schemeClr val="dk1"/>
                </a:solidFill>
                <a:latin typeface="Arial"/>
                <a:ea typeface="Arial"/>
                <a:cs typeface="Arial"/>
                <a:sym typeface="Arial"/>
              </a:rPr>
              <a:t>What</a:t>
            </a:r>
          </a:p>
        </p:txBody>
      </p:sp>
      <p:sp>
        <p:nvSpPr>
          <p:cNvPr id="170" name="Shape 170"/>
          <p:cNvSpPr txBox="1"/>
          <p:nvPr/>
        </p:nvSpPr>
        <p:spPr>
          <a:xfrm>
            <a:off x="3023308" y="621893"/>
            <a:ext cx="2119108" cy="529309"/>
          </a:xfrm>
          <a:prstGeom prst="rect">
            <a:avLst/>
          </a:prstGeom>
          <a:noFill/>
          <a:ln>
            <a:noFill/>
          </a:ln>
        </p:spPr>
        <p:txBody>
          <a:bodyPr wrap="square" lIns="0" tIns="0" rIns="0" bIns="0" anchor="t" anchorCtr="0">
            <a:noAutofit/>
          </a:bodyPr>
          <a:lstStyle/>
          <a:p>
            <a:pPr marL="12700" marR="0" lvl="0" indent="0" algn="r" rtl="1">
              <a:lnSpc>
                <a:spcPct val="104545"/>
              </a:lnSpc>
              <a:spcBef>
                <a:spcPts val="0"/>
              </a:spcBef>
              <a:buSzPct val="25000"/>
              <a:buNone/>
            </a:pPr>
            <a:r>
              <a:rPr lang="en-US" sz="4400">
                <a:solidFill>
                  <a:schemeClr val="dk1"/>
                </a:solidFill>
                <a:latin typeface="Arial"/>
                <a:ea typeface="Arial"/>
                <a:cs typeface="Arial"/>
                <a:sym typeface="Arial"/>
              </a:rPr>
              <a:t>makes</a:t>
            </a:r>
          </a:p>
        </p:txBody>
      </p:sp>
      <p:sp>
        <p:nvSpPr>
          <p:cNvPr id="171" name="Shape 171"/>
          <p:cNvSpPr txBox="1"/>
          <p:nvPr/>
        </p:nvSpPr>
        <p:spPr>
          <a:xfrm>
            <a:off x="5199467" y="621893"/>
            <a:ext cx="3771065" cy="529309"/>
          </a:xfrm>
          <a:prstGeom prst="rect">
            <a:avLst/>
          </a:prstGeom>
          <a:noFill/>
          <a:ln>
            <a:noFill/>
          </a:ln>
        </p:spPr>
        <p:txBody>
          <a:bodyPr wrap="square" lIns="0" tIns="0" rIns="0" bIns="0" anchor="t" anchorCtr="0">
            <a:noAutofit/>
          </a:bodyPr>
          <a:lstStyle/>
          <a:p>
            <a:pPr marL="12700" marR="0" lvl="0" indent="0" algn="r" rtl="1">
              <a:lnSpc>
                <a:spcPct val="104545"/>
              </a:lnSpc>
              <a:spcBef>
                <a:spcPts val="0"/>
              </a:spcBef>
              <a:buSzPct val="25000"/>
              <a:buNone/>
            </a:pPr>
            <a:r>
              <a:rPr lang="en-US" sz="4400">
                <a:solidFill>
                  <a:schemeClr val="dk1"/>
                </a:solidFill>
                <a:latin typeface="Arial"/>
                <a:ea typeface="Arial"/>
                <a:cs typeface="Arial"/>
                <a:sym typeface="Arial"/>
              </a:rPr>
              <a:t>anaesthesia</a:t>
            </a:r>
          </a:p>
        </p:txBody>
      </p:sp>
      <p:sp>
        <p:nvSpPr>
          <p:cNvPr id="172" name="Shape 172"/>
          <p:cNvSpPr txBox="1"/>
          <p:nvPr/>
        </p:nvSpPr>
        <p:spPr>
          <a:xfrm>
            <a:off x="9025455" y="621893"/>
            <a:ext cx="1407984" cy="529309"/>
          </a:xfrm>
          <a:prstGeom prst="rect">
            <a:avLst/>
          </a:prstGeom>
          <a:noFill/>
          <a:ln>
            <a:noFill/>
          </a:ln>
        </p:spPr>
        <p:txBody>
          <a:bodyPr wrap="square" lIns="0" tIns="0" rIns="0" bIns="0" anchor="t" anchorCtr="0">
            <a:noAutofit/>
          </a:bodyPr>
          <a:lstStyle/>
          <a:p>
            <a:pPr marL="12700" marR="0" lvl="0" indent="0" algn="r" rtl="1">
              <a:lnSpc>
                <a:spcPct val="104545"/>
              </a:lnSpc>
              <a:spcBef>
                <a:spcPts val="0"/>
              </a:spcBef>
              <a:buSzPct val="25000"/>
              <a:buNone/>
            </a:pPr>
            <a:r>
              <a:rPr lang="en-US" sz="4400">
                <a:solidFill>
                  <a:schemeClr val="dk1"/>
                </a:solidFill>
                <a:latin typeface="Arial"/>
                <a:ea typeface="Arial"/>
                <a:cs typeface="Arial"/>
                <a:sym typeface="Arial"/>
              </a:rPr>
              <a:t>safe</a:t>
            </a:r>
          </a:p>
        </p:txBody>
      </p:sp>
      <p:sp>
        <p:nvSpPr>
          <p:cNvPr id="173" name="Shape 173"/>
          <p:cNvSpPr txBox="1"/>
          <p:nvPr/>
        </p:nvSpPr>
        <p:spPr>
          <a:xfrm>
            <a:off x="10487696" y="621893"/>
            <a:ext cx="507166" cy="529309"/>
          </a:xfrm>
          <a:prstGeom prst="rect">
            <a:avLst/>
          </a:prstGeom>
          <a:noFill/>
          <a:ln>
            <a:noFill/>
          </a:ln>
        </p:spPr>
        <p:txBody>
          <a:bodyPr wrap="square" lIns="0" tIns="0" rIns="0" bIns="0" anchor="t" anchorCtr="0">
            <a:noAutofit/>
          </a:bodyPr>
          <a:lstStyle/>
          <a:p>
            <a:pPr marL="12700" marR="0" lvl="0" indent="0" algn="r" rtl="1">
              <a:lnSpc>
                <a:spcPct val="104545"/>
              </a:lnSpc>
              <a:spcBef>
                <a:spcPts val="0"/>
              </a:spcBef>
              <a:buSzPct val="25000"/>
              <a:buNone/>
            </a:pPr>
            <a:r>
              <a:rPr lang="en-US" sz="4400">
                <a:solidFill>
                  <a:schemeClr val="dk1"/>
                </a:solidFill>
                <a:latin typeface="Arial"/>
                <a:ea typeface="Arial"/>
                <a:cs typeface="Arial"/>
                <a:sym typeface="Arial"/>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1342</TotalTime>
  <Words>1886</Words>
  <Application>Microsoft Office PowerPoint</Application>
  <PresentationFormat>Custom</PresentationFormat>
  <Paragraphs>290</Paragraphs>
  <Slides>49</Slides>
  <Notes>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Origin</vt:lpstr>
      <vt:lpstr>Safety in anesthesia </vt:lpstr>
      <vt:lpstr>Slide 2</vt:lpstr>
      <vt:lpstr>Slide 3</vt:lpstr>
      <vt:lpstr>Objective </vt:lpstr>
      <vt:lpstr>Risk of anesthesia</vt:lpstr>
      <vt:lpstr>Complication of anesthesia  </vt:lpstr>
      <vt:lpstr>10 common causes of cardiac arrest under anesthesia</vt:lpstr>
      <vt:lpstr>Slide 8</vt:lpstr>
      <vt:lpstr>Slide 9</vt:lpstr>
      <vt:lpstr>How to implement anesthesia safety in OR </vt:lpstr>
      <vt:lpstr>Error related to complication </vt:lpstr>
      <vt:lpstr>factors threatening patient safety in the operation rooms</vt:lpstr>
      <vt:lpstr>factors threatening patient safety in the operation rooms</vt:lpstr>
      <vt:lpstr>Slide 14</vt:lpstr>
      <vt:lpstr>Patient</vt:lpstr>
      <vt:lpstr>PRE ANESTHESIA CHECK</vt:lpstr>
      <vt:lpstr> Causes for Accidents</vt:lpstr>
      <vt:lpstr>System error</vt:lpstr>
      <vt:lpstr>Human error </vt:lpstr>
      <vt:lpstr> Human error (anesthesia and surgeon) </vt:lpstr>
      <vt:lpstr>General safety strategies</vt:lpstr>
      <vt:lpstr>General safety strategies</vt:lpstr>
      <vt:lpstr>General safety strategies</vt:lpstr>
      <vt:lpstr> Quality assurance</vt:lpstr>
      <vt:lpstr>  Crucial errors to know and avoid</vt:lpstr>
      <vt:lpstr>How to avoid </vt:lpstr>
      <vt:lpstr>B. Medication errors</vt:lpstr>
      <vt:lpstr>How to avoid</vt:lpstr>
      <vt:lpstr> Medication  Human error: most common All drugs should be clearly labelled; cross check before administering </vt:lpstr>
      <vt:lpstr>Basic medication safety </vt:lpstr>
      <vt:lpstr>Procedure errors </vt:lpstr>
      <vt:lpstr>How to avoid </vt:lpstr>
      <vt:lpstr>V. Standards and protocols </vt:lpstr>
      <vt:lpstr>Slide 34</vt:lpstr>
      <vt:lpstr>Guidelines for action after an adverse anesthesia event</vt:lpstr>
      <vt:lpstr>Slide 36</vt:lpstr>
      <vt:lpstr>Post operative pain </vt:lpstr>
      <vt:lpstr>Why opioid free analgesia</vt:lpstr>
      <vt:lpstr>Slide 39</vt:lpstr>
      <vt:lpstr>Postoperative infection-Anesthetic role ole </vt:lpstr>
      <vt:lpstr>Slide 41</vt:lpstr>
      <vt:lpstr>Slide 42</vt:lpstr>
      <vt:lpstr>Plan ahead:</vt:lpstr>
      <vt:lpstr>During Airway Manipulation</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anesthesia</dc:title>
  <dc:creator>Jumana Baaj</dc:creator>
  <cp:lastModifiedBy>jumana baaj</cp:lastModifiedBy>
  <cp:revision>41</cp:revision>
  <dcterms:created xsi:type="dcterms:W3CDTF">2018-12-19T08:43:08Z</dcterms:created>
  <dcterms:modified xsi:type="dcterms:W3CDTF">2020-03-18T21:06:42Z</dcterms:modified>
</cp:coreProperties>
</file>