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37"/>
  </p:notesMasterIdLst>
  <p:sldIdLst>
    <p:sldId id="256" r:id="rId2"/>
    <p:sldId id="266" r:id="rId3"/>
    <p:sldId id="304" r:id="rId4"/>
    <p:sldId id="268" r:id="rId5"/>
    <p:sldId id="316" r:id="rId6"/>
    <p:sldId id="305" r:id="rId7"/>
    <p:sldId id="258" r:id="rId8"/>
    <p:sldId id="321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333" r:id="rId17"/>
    <p:sldId id="274" r:id="rId18"/>
    <p:sldId id="269" r:id="rId19"/>
    <p:sldId id="275" r:id="rId20"/>
    <p:sldId id="276" r:id="rId21"/>
    <p:sldId id="278" r:id="rId22"/>
    <p:sldId id="279" r:id="rId23"/>
    <p:sldId id="280" r:id="rId24"/>
    <p:sldId id="318" r:id="rId25"/>
    <p:sldId id="319" r:id="rId26"/>
    <p:sldId id="309" r:id="rId27"/>
    <p:sldId id="310" r:id="rId28"/>
    <p:sldId id="287" r:id="rId29"/>
    <p:sldId id="290" r:id="rId30"/>
    <p:sldId id="315" r:id="rId31"/>
    <p:sldId id="320" r:id="rId32"/>
    <p:sldId id="298" r:id="rId33"/>
    <p:sldId id="307" r:id="rId34"/>
    <p:sldId id="301" r:id="rId35"/>
    <p:sldId id="299" r:id="rId3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1324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02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A29BD-B0EE-4CFA-AD9E-16382BC6AC8F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83071-6DE9-432B-9B0D-66030C1636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074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232AE7EB-3F3D-46AA-8634-4212E447C403}" type="slidenum">
              <a:rPr lang="ar-SA" sz="1200">
                <a:latin typeface="Times New Roman" panose="02020603050405020304" pitchFamily="18" charset="0"/>
              </a:rPr>
              <a:pPr/>
              <a:t>17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5359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1586F5CC-BB98-406C-8982-EC161E5D835B}" type="slidenum">
              <a:rPr lang="ar-SA" sz="1200">
                <a:latin typeface="Times New Roman" panose="02020603050405020304" pitchFamily="18" charset="0"/>
              </a:rPr>
              <a:pPr/>
              <a:t>19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85272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D693F95-C178-4F47-A5F7-7DBB914BCB4B}" type="slidenum">
              <a:rPr lang="ar-SA" sz="1200">
                <a:latin typeface="Times New Roman" panose="02020603050405020304" pitchFamily="18" charset="0"/>
              </a:rPr>
              <a:pPr/>
              <a:t>20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6069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E539D-54C9-49D5-A2DF-AC9E8D13D95B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2652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9AD774-C10D-497F-A4A2-7AE3B164927B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0649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195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98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295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8794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9490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7417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8968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7510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828801"/>
            <a:ext cx="53848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1"/>
            <a:ext cx="53848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235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357AF6C-FD17-49E1-8F0F-4FD2EBDED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350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548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493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707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212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170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809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660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368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E3C82-F623-42A8-B32F-78324D264948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649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678837"/>
            <a:ext cx="7766936" cy="139456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UNDER GRADUATE ANESTHESIA COURSE </a:t>
            </a:r>
            <a:r>
              <a:rPr lang="en-US" sz="3200" b="1" dirty="0">
                <a:solidFill>
                  <a:srgbClr val="00B050"/>
                </a:solidFill>
              </a:rPr>
              <a:t>(ORIENTATION AND OUTLINE)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3505201"/>
            <a:ext cx="7766936" cy="2597020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en-US" sz="3200" b="1" dirty="0">
                <a:solidFill>
                  <a:schemeClr val="tx1"/>
                </a:solidFill>
                <a:latin typeface="Bell MT" panose="02020503060305020303" pitchFamily="18" charset="0"/>
              </a:rPr>
              <a:t>Dr. Jumana. M. Baaj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Ass. professor , Anesthesia consultant   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Dept. of Anesthesia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KKUH- KSU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Riyadh, Saudi Arabia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01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Fluid and electrolyte balance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Know the main principles of:</a:t>
            </a:r>
          </a:p>
          <a:p>
            <a:pPr marL="521208" lvl="1">
              <a:lnSpc>
                <a:spcPct val="20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Fluid replacement and volume resuscitation (crystalloid, colloid, blood transfusion)</a:t>
            </a:r>
          </a:p>
          <a:p>
            <a:pPr marL="521208" lvl="1">
              <a:lnSpc>
                <a:spcPct val="20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Electrolyte and acid-base balance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download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72137" y="1828801"/>
            <a:ext cx="3972904" cy="4045906"/>
          </a:xfrm>
        </p:spPr>
      </p:pic>
    </p:spTree>
    <p:extLst>
      <p:ext uri="{BB962C8B-B14F-4D97-AF65-F5344CB8AC3E}">
        <p14:creationId xmlns:p14="http://schemas.microsoft.com/office/powerpoint/2010/main" xmlns="" val="2246019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Pharmacology of anesthetic drugs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AQUIRE a basic knowledge </a:t>
            </a: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of </a:t>
            </a:r>
            <a:r>
              <a:rPr 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COMMONLY USED DRUGS  IN ANESTHESIA</a:t>
            </a:r>
            <a:endParaRPr lang="en-US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Intravenous agents (sedative/ hypnotics,   narcotics, muscle relaxants) 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Volatile agents.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Local anesthetics </a:t>
            </a:r>
          </a:p>
          <a:p>
            <a:endParaRPr lang="en-US" dirty="0"/>
          </a:p>
        </p:txBody>
      </p:sp>
      <p:pic>
        <p:nvPicPr>
          <p:cNvPr id="5" name="Content Placeholder 4" descr="6918183_f26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22937" y="1916483"/>
            <a:ext cx="4459265" cy="3837412"/>
          </a:xfrm>
        </p:spPr>
      </p:pic>
    </p:spTree>
    <p:extLst>
      <p:ext uri="{BB962C8B-B14F-4D97-AF65-F5344CB8AC3E}">
        <p14:creationId xmlns:p14="http://schemas.microsoft.com/office/powerpoint/2010/main" xmlns="" val="600246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Principles of general Anesthesia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2000" dirty="0">
                <a:solidFill>
                  <a:schemeClr val="tx1"/>
                </a:solidFill>
              </a:rPr>
              <a:t>Understand the principles of general anesthesia and the delivery of volatile anesthetics. </a:t>
            </a:r>
          </a:p>
          <a:p>
            <a:pPr marL="274320" indent="-274320">
              <a:buNone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274320" indent="-274320">
              <a:buFont typeface="Wingdings 2"/>
              <a:buChar char=""/>
              <a:defRPr/>
            </a:pPr>
            <a:r>
              <a:rPr lang="en-US" sz="2000" dirty="0">
                <a:solidFill>
                  <a:schemeClr val="tx1"/>
                </a:solidFill>
              </a:rPr>
              <a:t>Have a basic understanding of the structure, function and safety features of the anesthesia machine.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Content Placeholder 4" descr="Maquet_Flow-I_anesthesia_machin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38544" y="1665962"/>
            <a:ext cx="3605664" cy="4376063"/>
          </a:xfrm>
        </p:spPr>
      </p:pic>
    </p:spTree>
    <p:extLst>
      <p:ext uri="{BB962C8B-B14F-4D97-AF65-F5344CB8AC3E}">
        <p14:creationId xmlns:p14="http://schemas.microsoft.com/office/powerpoint/2010/main" xmlns="" val="2313498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Regional anesthesia and</a:t>
            </a:r>
            <a:br>
              <a:rPr lang="en-US" dirty="0">
                <a:solidFill>
                  <a:srgbClr val="00B050"/>
                </a:solidFill>
                <a:ea typeface="+mj-ea"/>
                <a:cs typeface="+mj-cs"/>
              </a:rPr>
            </a:br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Pain management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Be familiar with the </a:t>
            </a:r>
            <a:r>
              <a:rPr lang="en-US" sz="2400" dirty="0">
                <a:solidFill>
                  <a:srgbClr val="C00000"/>
                </a:solidFill>
              </a:rPr>
              <a:t>concept of local and regional anesthesia and commonly used local anesthetic agents.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Be familiar with perioperative </a:t>
            </a:r>
            <a:r>
              <a:rPr lang="en-US" sz="2400" b="1" dirty="0">
                <a:solidFill>
                  <a:srgbClr val="0070C0"/>
                </a:solidFill>
              </a:rPr>
              <a:t>pain management </a:t>
            </a:r>
            <a:r>
              <a:rPr lang="en-US" sz="2400" dirty="0">
                <a:solidFill>
                  <a:srgbClr val="002060"/>
                </a:solidFill>
              </a:rPr>
              <a:t>techniques and drugs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 smtClean="0">
                <a:solidFill>
                  <a:srgbClr val="002060"/>
                </a:solidFill>
              </a:rPr>
              <a:t>Ultra-sound guided peripheral nerve block </a:t>
            </a:r>
            <a:endParaRPr lang="en-US" sz="2400" dirty="0">
              <a:solidFill>
                <a:srgbClr val="002060"/>
              </a:solidFill>
            </a:endParaRP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Local anesthesia toxicity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download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872162" y="1653437"/>
            <a:ext cx="3735301" cy="4384108"/>
          </a:xfrm>
        </p:spPr>
      </p:pic>
    </p:spTree>
    <p:extLst>
      <p:ext uri="{BB962C8B-B14F-4D97-AF65-F5344CB8AC3E}">
        <p14:creationId xmlns:p14="http://schemas.microsoft.com/office/powerpoint/2010/main" xmlns="" val="1107604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Monitoring In anesthesia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377863"/>
            <a:ext cx="4185623" cy="1615858"/>
          </a:xfrm>
        </p:spPr>
        <p:txBody>
          <a:bodyPr/>
          <a:lstStyle/>
          <a:p>
            <a:r>
              <a:rPr lang="en-US" sz="16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Be familiar with the </a:t>
            </a:r>
            <a:r>
              <a:rPr lang="en-US" sz="16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BASIC international </a:t>
            </a:r>
            <a:r>
              <a:rPr lang="en-US" altLang="ja-JP" sz="1600" b="1" dirty="0">
                <a:solidFill>
                  <a:srgbClr val="C00000"/>
                </a:solidFill>
              </a:rPr>
              <a:t>monitoring standards </a:t>
            </a:r>
            <a:r>
              <a:rPr lang="en-US" altLang="ja-JP" sz="1600" dirty="0">
                <a:solidFill>
                  <a:srgbClr val="002060"/>
                </a:solidFill>
              </a:rPr>
              <a:t>and be able to interpret basic information gained from the monitoring of: 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5745" y="2780779"/>
            <a:ext cx="4185623" cy="3260584"/>
          </a:xfrm>
        </p:spPr>
        <p:txBody>
          <a:bodyPr>
            <a:normAutofit fontScale="62500" lnSpcReduction="20000"/>
          </a:bodyPr>
          <a:lstStyle/>
          <a:p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Blood pressure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Pulse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oximetry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ECG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Capnography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Ventilation (parameters,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spirometry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Temperature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Invasive pressure monitoring ( CVP, arterial line, pulmonary artery catheter)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Neuromuscular functioning monitoring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Bispectral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index </a:t>
            </a:r>
            <a:endParaRPr lang="en-US" sz="1800" dirty="0" smtClean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Non invasive advance monitoring  cerebral </a:t>
            </a:r>
            <a:r>
              <a:rPr lang="en-US" sz="1800" dirty="0" err="1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oximetry</a:t>
            </a:r>
            <a:r>
              <a:rPr lang="en-US" sz="18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 , pressure variation index , non invasive hemoglobin  monitoring </a:t>
            </a:r>
            <a:endParaRPr lang="en-US" sz="18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5219296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10619" y="1453019"/>
            <a:ext cx="4196219" cy="4559474"/>
          </a:xfrm>
        </p:spPr>
      </p:pic>
    </p:spTree>
    <p:extLst>
      <p:ext uri="{BB962C8B-B14F-4D97-AF65-F5344CB8AC3E}">
        <p14:creationId xmlns:p14="http://schemas.microsoft.com/office/powerpoint/2010/main" xmlns="" val="33685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Intra  and post operative management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0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Learn basic management of common intra-operative problems </a:t>
            </a: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such as: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Hypoxia,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hypercarbia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,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Hyper/hypotension, cardiac arrhythmias,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High and low airway pressure alarm.</a:t>
            </a:r>
          </a:p>
          <a:p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Understanding of the requirements for </a:t>
            </a:r>
            <a:r>
              <a:rPr 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safe emergence </a:t>
            </a: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from general anesthesia and </a:t>
            </a:r>
            <a:r>
              <a:rPr 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common problems and complications in the PACU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Pain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Post –op nausea and vomiting, pain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etc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Content Placeholder 6" descr="respiratory-monitoring-in-ventilated-patients-oxygenation-5-6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89524" y="1628385"/>
            <a:ext cx="4856141" cy="4043806"/>
          </a:xfrm>
        </p:spPr>
      </p:pic>
    </p:spTree>
    <p:extLst>
      <p:ext uri="{BB962C8B-B14F-4D97-AF65-F5344CB8AC3E}">
        <p14:creationId xmlns:p14="http://schemas.microsoft.com/office/powerpoint/2010/main" xmlns="" val="1160725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access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Indication  </a:t>
            </a:r>
          </a:p>
          <a:p>
            <a:r>
              <a:rPr lang="en-US" dirty="0" smtClean="0"/>
              <a:t>Types and size of intravenous Cather</a:t>
            </a:r>
          </a:p>
          <a:p>
            <a:r>
              <a:rPr lang="en-US" dirty="0" smtClean="0"/>
              <a:t>Intravenous compartments </a:t>
            </a:r>
          </a:p>
          <a:p>
            <a:r>
              <a:rPr lang="en-US" dirty="0" smtClean="0"/>
              <a:t>Steps for IV Cather insertion complications  and complication related</a:t>
            </a:r>
          </a:p>
          <a:p>
            <a:r>
              <a:rPr lang="en-US" dirty="0" smtClean="0"/>
              <a:t>Central venous access , technique  anatomical and Ultra sound </a:t>
            </a:r>
            <a:r>
              <a:rPr lang="en-US" dirty="0" err="1" smtClean="0"/>
              <a:t>giuded</a:t>
            </a:r>
            <a:r>
              <a:rPr lang="en-US" dirty="0" smtClean="0"/>
              <a:t>  </a:t>
            </a:r>
            <a:r>
              <a:rPr lang="en-US" dirty="0" err="1" smtClean="0"/>
              <a:t>centra</a:t>
            </a:r>
            <a:r>
              <a:rPr lang="en-US" dirty="0" smtClean="0"/>
              <a:t>- line insertion </a:t>
            </a:r>
          </a:p>
          <a:p>
            <a:r>
              <a:rPr lang="en-US" dirty="0" smtClean="0"/>
              <a:t>Indication , contraindications </a:t>
            </a:r>
          </a:p>
          <a:p>
            <a:r>
              <a:rPr lang="en-US" dirty="0" smtClean="0"/>
              <a:t>Complication related  </a:t>
            </a:r>
          </a:p>
          <a:p>
            <a:r>
              <a:rPr lang="en-US" dirty="0" smtClean="0"/>
              <a:t>Arterial line catheterization indication ,  contraindication complication  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3600" b="1" i="1" dirty="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>
              <a:buFontTx/>
              <a:buNone/>
            </a:pPr>
            <a:r>
              <a:rPr lang="en-US" sz="3600" b="1" i="1" dirty="0">
                <a:solidFill>
                  <a:srgbClr val="000099"/>
                </a:solidFill>
                <a:latin typeface="Tahoma" panose="020B0604030504040204" pitchFamily="34" charset="0"/>
              </a:rPr>
              <a:t>The anesthetic plan</a:t>
            </a:r>
            <a:endParaRPr lang="en-GB" sz="3600" b="1" i="1" dirty="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828800" y="1905001"/>
            <a:ext cx="6477000" cy="485775"/>
          </a:xfrm>
          <a:prstGeom prst="rightArrow">
            <a:avLst>
              <a:gd name="adj1" fmla="val 50000"/>
              <a:gd name="adj2" fmla="val 3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9455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3419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Code of conduct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03539"/>
            <a:ext cx="4320551" cy="4337821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000" i="1" dirty="0">
                <a:solidFill>
                  <a:schemeClr val="accent4">
                    <a:lumMod val="75000"/>
                  </a:schemeClr>
                </a:solidFill>
              </a:rPr>
              <a:t> Professionalism and Respectful Workplace</a:t>
            </a:r>
          </a:p>
          <a:p>
            <a:pPr marL="692658" lvl="1" indent="-457200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</a:rPr>
              <a:t>All students are expected to demonstrate </a:t>
            </a:r>
            <a:r>
              <a:rPr lang="en-US" sz="2000" b="1" dirty="0">
                <a:solidFill>
                  <a:srgbClr val="C00000"/>
                </a:solidFill>
              </a:rPr>
              <a:t>respect for the patients and staff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encountered during the rotation.</a:t>
            </a:r>
          </a:p>
          <a:p>
            <a:pPr marL="692658" lvl="1" indent="-457200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</a:rPr>
              <a:t>We also expect all </a:t>
            </a:r>
            <a:r>
              <a:rPr lang="en-US" sz="2000" dirty="0">
                <a:solidFill>
                  <a:srgbClr val="C00000"/>
                </a:solidFill>
              </a:rPr>
              <a:t>students to be treated with respect </a:t>
            </a:r>
            <a:r>
              <a:rPr lang="en-US" sz="2000" dirty="0">
                <a:solidFill>
                  <a:srgbClr val="002060"/>
                </a:solidFill>
              </a:rPr>
              <a:t>during their rotation.</a:t>
            </a:r>
          </a:p>
          <a:p>
            <a:pPr marL="692658" lvl="1" indent="-457200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</a:rPr>
              <a:t>Health has clear policies regarding: </a:t>
            </a:r>
          </a:p>
          <a:p>
            <a:pPr marL="776796" lvl="2" indent="-457200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en-US" sz="1900" dirty="0">
                <a:solidFill>
                  <a:srgbClr val="002060"/>
                </a:solidFill>
              </a:rPr>
              <a:t> Maintenance of patient confidentiality.</a:t>
            </a:r>
          </a:p>
          <a:p>
            <a:pPr marL="776796" lvl="2" indent="-457200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en-US" sz="1900" dirty="0">
                <a:solidFill>
                  <a:srgbClr val="002060"/>
                </a:solidFill>
              </a:rPr>
              <a:t> Mutual respect in the workplace.</a:t>
            </a:r>
          </a:p>
          <a:p>
            <a:pPr marL="749808" lvl="1" indent="-457200">
              <a:buClr>
                <a:schemeClr val="accent4"/>
              </a:buClr>
              <a:buFont typeface="+mj-lt"/>
              <a:buAutoNum type="arabicPeriod"/>
              <a:defRPr/>
            </a:pP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5" name="Content Placeholder 4" descr="670px-Respect-Older-People-Step-3-Version-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36712" y="1052186"/>
            <a:ext cx="4597052" cy="2079321"/>
          </a:xfrm>
        </p:spPr>
      </p:pic>
      <p:pic>
        <p:nvPicPr>
          <p:cNvPr id="34818" name="Picture 2" descr="http://www.youth.ps/images/guides/graphics/what-7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6712" y="3169085"/>
            <a:ext cx="4847573" cy="2940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17062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  <a:t/>
            </a:r>
            <a:b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b="0" i="1" dirty="0">
                <a:solidFill>
                  <a:srgbClr val="002060"/>
                </a:solidFill>
                <a:latin typeface="Tahoma" panose="020B0604030504040204" pitchFamily="34" charset="0"/>
              </a:rPr>
              <a:t>The anesthetic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3154" y="1377863"/>
            <a:ext cx="6634441" cy="49853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Clr>
                <a:srgbClr val="FFFF00"/>
              </a:buClr>
              <a:buFontTx/>
              <a:buNone/>
            </a:pP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</a:rPr>
              <a:t>Type of anesthesia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</a:rPr>
              <a:t>General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Induction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Airway management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Maintenance and analgesia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Muscle relaxation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</a:rPr>
              <a:t>Sedation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</a:rPr>
              <a:t>     </a:t>
            </a: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Supplemental oxygen 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     Agents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</a:rPr>
              <a:t>Local or regional anesthesia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Technique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Agents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Tx/>
              <a:buNone/>
            </a:pPr>
            <a:r>
              <a:rPr lang="en-US" sz="2500" dirty="0">
                <a:solidFill>
                  <a:srgbClr val="003399"/>
                </a:solidFill>
                <a:latin typeface="Tahoma" panose="020B0604030504040204" pitchFamily="34" charset="0"/>
              </a:rPr>
              <a:t> </a:t>
            </a:r>
            <a:endParaRPr lang="en-US" sz="2400" dirty="0">
              <a:solidFill>
                <a:srgbClr val="003399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43892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TABLE OF CONTENTS: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Welcome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The </a:t>
            </a: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roles of the Anesthesiologist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Orientation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Code of conduct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Learning Resources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Objectives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0322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50520"/>
            <a:ext cx="9144000" cy="1102291"/>
          </a:xfrm>
          <a:noFill/>
        </p:spPr>
        <p:txBody>
          <a:bodyPr>
            <a:normAutofit fontScale="90000"/>
          </a:bodyPr>
          <a:lstStyle/>
          <a:p>
            <a: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  <a:t/>
            </a:r>
            <a:b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b="0" i="1" dirty="0">
                <a:solidFill>
                  <a:srgbClr val="002060"/>
                </a:solidFill>
                <a:latin typeface="Tahoma" panose="020B0604030504040204" pitchFamily="34" charset="0"/>
              </a:rPr>
              <a:t>The anesthetic plan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342" y="1603331"/>
            <a:ext cx="9312058" cy="4484317"/>
          </a:xfrm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</a:rPr>
              <a:t>Intraoperative management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Monitoring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Positioning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Fluid management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Special techniques</a:t>
            </a:r>
          </a:p>
          <a:p>
            <a:pPr>
              <a:buClr>
                <a:srgbClr val="FFFF00"/>
              </a:buClr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</a:rPr>
              <a:t>Postoperative</a:t>
            </a:r>
          </a:p>
          <a:p>
            <a:pPr>
              <a:buClr>
                <a:srgbClr val="FFFF00"/>
              </a:buClr>
              <a:buNone/>
            </a:pP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</a:rPr>
              <a:t>	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</a:rPr>
              <a:t>Oxygen therapy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Pain control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Complication management 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b="1" dirty="0">
                <a:solidFill>
                  <a:srgbClr val="C00000"/>
                </a:solidFill>
                <a:latin typeface="Tahoma" panose="020B0604030504040204" pitchFamily="34" charset="0"/>
              </a:rPr>
              <a:t>Intensive care</a:t>
            </a:r>
          </a:p>
          <a:p>
            <a:pPr lvl="2">
              <a:buClr>
                <a:srgbClr val="FFFF00"/>
              </a:buClr>
              <a:buNone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</a:rPr>
              <a:t>Postoperative ventilation</a:t>
            </a:r>
          </a:p>
          <a:p>
            <a:pPr lvl="2">
              <a:buClr>
                <a:srgbClr val="FFFF00"/>
              </a:buClr>
              <a:buNone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</a:rPr>
              <a:t>Hemodynamic monitoring</a:t>
            </a:r>
          </a:p>
        </p:txBody>
      </p:sp>
    </p:spTree>
    <p:extLst>
      <p:ext uri="{BB962C8B-B14F-4D97-AF65-F5344CB8AC3E}">
        <p14:creationId xmlns:p14="http://schemas.microsoft.com/office/powerpoint/2010/main" xmlns="" val="139931156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cs typeface="Times New Roman" panose="02020603050405020304" pitchFamily="18" charset="0"/>
              </a:rPr>
              <a:t>Stages of the Peri-Operative Period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Pre-Operative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From time of decision to have surgery until admitted into the OR theatre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72" name="Picture 7" descr="MCj0320122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00384" y="1878904"/>
            <a:ext cx="2899166" cy="3657600"/>
          </a:xfrm>
        </p:spPr>
      </p:pic>
    </p:spTree>
    <p:extLst>
      <p:ext uri="{BB962C8B-B14F-4D97-AF65-F5344CB8AC3E}">
        <p14:creationId xmlns:p14="http://schemas.microsoft.com/office/powerpoint/2010/main" xmlns="" val="2769164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Stages of the 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Peri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-Operative Period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Intra-Operative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Time from entering the OR theatre to entering the Recovering Room or Post Anesthetic Care Unit (PACU)</a:t>
            </a:r>
          </a:p>
        </p:txBody>
      </p:sp>
      <p:pic>
        <p:nvPicPr>
          <p:cNvPr id="8196" name="Picture 7" descr="MPj0289344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62700" y="1929007"/>
            <a:ext cx="3657600" cy="3795387"/>
          </a:xfrm>
        </p:spPr>
      </p:pic>
    </p:spTree>
    <p:extLst>
      <p:ext uri="{BB962C8B-B14F-4D97-AF65-F5344CB8AC3E}">
        <p14:creationId xmlns:p14="http://schemas.microsoft.com/office/powerpoint/2010/main" xmlns="" val="211021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cs typeface="Times New Roman" panose="02020603050405020304" pitchFamily="18" charset="0"/>
              </a:rPr>
              <a:t>Stages of the Peri-Operative Period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Post-Operative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Time from leaving the PACU until time of  follow-up evaluation (often as out-patient)</a:t>
            </a:r>
          </a:p>
        </p:txBody>
      </p:sp>
      <p:pic>
        <p:nvPicPr>
          <p:cNvPr id="9220" name="Picture 7" descr="MCj0404167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25644" y="1628383"/>
            <a:ext cx="3732756" cy="4421687"/>
          </a:xfrm>
        </p:spPr>
      </p:pic>
    </p:spTree>
    <p:extLst>
      <p:ext uri="{BB962C8B-B14F-4D97-AF65-F5344CB8AC3E}">
        <p14:creationId xmlns:p14="http://schemas.microsoft.com/office/powerpoint/2010/main" xmlns="" val="1357559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0232"/>
          </a:xfrm>
        </p:spPr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9833"/>
            <a:ext cx="8596668" cy="4581530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3200" i="1" dirty="0" smtClean="0">
                <a:solidFill>
                  <a:srgbClr val="B55475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3200" i="1" dirty="0">
                <a:solidFill>
                  <a:srgbClr val="B55475"/>
                </a:solidFill>
                <a:ea typeface="ＭＳ Ｐゴシック" panose="020B0600070205080204" pitchFamily="34" charset="-128"/>
              </a:rPr>
              <a:t>Professionalism </a:t>
            </a:r>
          </a:p>
          <a:p>
            <a:pPr marL="0" indent="0">
              <a:buClr>
                <a:schemeClr val="tx1"/>
              </a:buClr>
              <a:buNone/>
            </a:pPr>
            <a:endParaRPr lang="en-US" sz="3200" i="1" dirty="0">
              <a:solidFill>
                <a:srgbClr val="B55475"/>
              </a:solidFill>
              <a:ea typeface="ＭＳ Ｐゴシック" panose="020B0600070205080204" pitchFamily="34" charset="-128"/>
            </a:endParaRPr>
          </a:p>
          <a:p>
            <a:pPr marL="857250" lvl="1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Attendance and punctuality are mandatory.</a:t>
            </a:r>
          </a:p>
          <a:p>
            <a:pPr marL="857250" lvl="1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Students are expected to be aware of the  limitations of their role in the operating room and to be diligent in the OR environment</a:t>
            </a:r>
            <a:r>
              <a:rPr lang="en-US" sz="2200" dirty="0">
                <a:solidFill>
                  <a:srgbClr val="6C6C6C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189567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0685"/>
          </a:xfrm>
        </p:spPr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753644"/>
            <a:ext cx="4185623" cy="901874"/>
          </a:xfrm>
        </p:spPr>
        <p:txBody>
          <a:bodyPr/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</a:rPr>
              <a:t>Dress code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When in the OR, students must respect the rules of the sterile environment and </a:t>
            </a:r>
            <a:r>
              <a:rPr lang="en-US" sz="2200" b="1" dirty="0">
                <a:solidFill>
                  <a:srgbClr val="00B050"/>
                </a:solidFill>
              </a:rPr>
              <a:t>wear greens, mask, gloves and </a:t>
            </a:r>
            <a:r>
              <a:rPr lang="en-US" sz="2200" b="1" dirty="0" err="1">
                <a:solidFill>
                  <a:srgbClr val="00B050"/>
                </a:solidFill>
              </a:rPr>
              <a:t>bootes</a:t>
            </a:r>
            <a:r>
              <a:rPr lang="en-US" sz="2200" dirty="0">
                <a:solidFill>
                  <a:srgbClr val="002060"/>
                </a:solidFill>
              </a:rPr>
              <a:t>.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If you have not previously been in the OR, please notify us so we can make you aware of appropriate protocol. 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You are expected to bring your stethoscope to the OR. Other medical instruments are not mandatory.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k1955233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98093" y="2254685"/>
            <a:ext cx="4171167" cy="3569917"/>
          </a:xfrm>
        </p:spPr>
      </p:pic>
    </p:spTree>
    <p:extLst>
      <p:ext uri="{BB962C8B-B14F-4D97-AF65-F5344CB8AC3E}">
        <p14:creationId xmlns:p14="http://schemas.microsoft.com/office/powerpoint/2010/main" xmlns="" val="3923183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91A2C-FEAA-49CA-AA2B-0363A652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B209AE-3F73-4496-9873-8478DDC88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73B7CD-7CBE-49D8-9459-FDED1AC07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489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E26E17-0588-4558-A59E-92F9A24B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02BB3E-A57C-41DA-BACA-8BD245EFB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193118-6E88-4952-AC7F-64B40AEBC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5215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949" y="235131"/>
            <a:ext cx="9927771" cy="662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58" y="470263"/>
            <a:ext cx="9274628" cy="55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course aim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graduate medical students having the basic knowledge &amp; clinical skills to deal with the </a:t>
            </a:r>
            <a:r>
              <a:rPr lang="en-US" dirty="0" err="1"/>
              <a:t>peri-anaesthetic</a:t>
            </a:r>
            <a:r>
              <a:rPr lang="en-US" dirty="0"/>
              <a:t> measures for simple surgical </a:t>
            </a:r>
            <a:r>
              <a:rPr lang="en-US" dirty="0" smtClean="0"/>
              <a:t>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6796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19349" y="0"/>
            <a:ext cx="85039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LEARNING RESOURCES </a:t>
            </a:r>
            <a:r>
              <a:rPr lang="en-US" dirty="0">
                <a:ea typeface="+mj-ea"/>
                <a:cs typeface="+mj-cs"/>
              </a:rPr>
              <a:t>Anesthesia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6067"/>
            <a:ext cx="8596668" cy="4325296"/>
          </a:xfrm>
        </p:spPr>
        <p:txBody>
          <a:bodyPr>
            <a:normAutofit fontScale="25000" lnSpcReduction="2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Exposure to anesthesia learning in the following areas: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Adult OR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Pediatric OR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Teaching at the bedside in the OR: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Clinical teaching modules to cover basic anesthesia knowledge.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Enabling objectives for technical skills.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Case based clinical teaching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5"/>
                </a:solidFill>
              </a:rPr>
              <a:t>Independent learning: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Reference material- texts and web-based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Simulator based learning: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Low and high fidelity simulation to facilitate technical skills, crisis resource management, and critical anesthesia events.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6426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Success Factors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4733" y="1704975"/>
            <a:ext cx="10727267" cy="481965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Attendance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Realistic Expectations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Maintains communication with the faculty member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Good organizational skills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Expect to work beyond the classroom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Stay on track/understand commitment required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Ask questions</a:t>
            </a:r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08000"/>
            <a:ext cx="8596668" cy="13208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Books recommended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b="1" dirty="0" err="1"/>
              <a:t>Anaesthesiaat</a:t>
            </a:r>
            <a:r>
              <a:rPr lang="en-US" sz="4000" b="1" dirty="0"/>
              <a:t> a Glance</a:t>
            </a:r>
          </a:p>
          <a:p>
            <a:pPr marL="0" indent="0">
              <a:buNone/>
            </a:pPr>
            <a:r>
              <a:rPr lang="en-US" sz="3100" dirty="0"/>
              <a:t>Julian Stone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Consultant </a:t>
            </a:r>
            <a:r>
              <a:rPr lang="en-US" sz="3100" dirty="0" err="1"/>
              <a:t>Anaesthetist</a:t>
            </a:r>
            <a:endParaRPr lang="en-US" sz="3100" dirty="0"/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Great Western Hospital NHS Foundation Trust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 err="1"/>
              <a:t>Swindon</a:t>
            </a:r>
            <a:r>
              <a:rPr lang="en-US" sz="3100" dirty="0"/>
              <a:t>, UK;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Senior Clinical Lecturer University of Bristol, Bristol UK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/>
              <a:t>William Fawcett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Consultant </a:t>
            </a:r>
            <a:r>
              <a:rPr lang="en-US" sz="3100" dirty="0" err="1"/>
              <a:t>Anaesthetist</a:t>
            </a:r>
            <a:endParaRPr lang="en-US" sz="3100" dirty="0"/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Royal Surrey County Hospital NHS Foundation Trust;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Senior Fellow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Postgraduate Medical School, University of Surrey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Guildford, UK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73700" y="1804988"/>
            <a:ext cx="4000500" cy="44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8391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Books recommended as a Text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77334" y="1578279"/>
            <a:ext cx="4184035" cy="4463082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en-US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Tx/>
              <a:buNone/>
              <a:defRPr/>
            </a:pPr>
            <a:endParaRPr lang="en-GB" dirty="0"/>
          </a:p>
          <a:p>
            <a:pPr>
              <a:defRPr/>
            </a:pPr>
            <a:r>
              <a:rPr lang="en-US" dirty="0"/>
              <a:t>Morgan and </a:t>
            </a:r>
            <a:r>
              <a:rPr lang="en-US" dirty="0" err="1"/>
              <a:t>Mekhails</a:t>
            </a:r>
            <a:r>
              <a:rPr lang="en-US" dirty="0"/>
              <a:t> clinical anesthesiology  </a:t>
            </a:r>
            <a:r>
              <a:rPr lang="en-US" i="1" dirty="0"/>
              <a:t>5th Edition .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John Butterworth,</a:t>
            </a:r>
            <a:br>
              <a:rPr lang="en-US" sz="1400" dirty="0"/>
            </a:br>
            <a:r>
              <a:rPr lang="en-US" sz="1400" dirty="0"/>
              <a:t>G. Morgan,</a:t>
            </a:r>
            <a:br>
              <a:rPr lang="en-US" sz="1400" dirty="0"/>
            </a:br>
            <a:r>
              <a:rPr lang="en-US" sz="1400" dirty="0"/>
              <a:t>John </a:t>
            </a:r>
            <a:r>
              <a:rPr lang="en-US" sz="1400" dirty="0" err="1"/>
              <a:t>Wasnick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Mikhail </a:t>
            </a:r>
            <a:r>
              <a:rPr lang="en-US" sz="1400" dirty="0" err="1"/>
              <a:t>Maged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David C. Mackey,</a:t>
            </a:r>
            <a:br>
              <a:rPr lang="en-US" sz="1400" dirty="0"/>
            </a:br>
            <a:r>
              <a:rPr lang="en-US" sz="1400" dirty="0"/>
              <a:t>Hans-Joachim </a:t>
            </a:r>
            <a:r>
              <a:rPr lang="en-US" sz="1400" dirty="0" err="1"/>
              <a:t>Priebe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</a:p>
          <a:p>
            <a:pPr marL="0" indent="0">
              <a:buNone/>
              <a:defRPr/>
            </a:pPr>
            <a:endParaRPr lang="en-GB" dirty="0"/>
          </a:p>
        </p:txBody>
      </p:sp>
      <p:pic>
        <p:nvPicPr>
          <p:cNvPr id="6" name="Content Placeholder 5" descr="4a8a3d4299ae88eb07775434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5463" y="1490597"/>
            <a:ext cx="3822787" cy="4271376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End of the course </a:t>
            </a:r>
            <a:r>
              <a:rPr lang="en-US" sz="4000" b="1" dirty="0">
                <a:solidFill>
                  <a:srgbClr val="00B050"/>
                </a:solidFill>
              </a:rPr>
              <a:t>ASSESMENT </a:t>
            </a:r>
            <a:r>
              <a:rPr lang="en-US" sz="40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478071"/>
            <a:ext cx="4184035" cy="4208745"/>
          </a:xfrm>
        </p:spPr>
        <p:txBody>
          <a:bodyPr/>
          <a:lstStyle/>
          <a:p>
            <a:pPr lvl="1">
              <a:defRPr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LOG BOOK SUBMISSION </a:t>
            </a: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OSCE EXAMINATION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WRITTEN EXAMINATION</a:t>
            </a:r>
            <a:endParaRPr lang="en-GB" sz="2000" b="1" dirty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7" name="Content Placeholder 6" descr="download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85151" y="1991638"/>
            <a:ext cx="4359057" cy="3482236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3627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7959"/>
            <a:ext cx="8596668" cy="45334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20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Welcome to this </a:t>
            </a:r>
            <a:r>
              <a:rPr 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two week </a:t>
            </a: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introduction to Clinical Anesthesiology.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You will learn the use </a:t>
            </a:r>
            <a:r>
              <a:rPr 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technical and analytical skills </a:t>
            </a: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to look after patients in many </a:t>
            </a:r>
            <a:r>
              <a:rPr 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situations.</a:t>
            </a:r>
            <a:endParaRPr lang="en-US" sz="24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None/>
            </a:pPr>
            <a:endParaRPr lang="en-US" sz="2400" dirty="0">
              <a:solidFill>
                <a:srgbClr val="7F7F7F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None/>
            </a:pPr>
            <a:endParaRPr lang="en-US" sz="2400" dirty="0">
              <a:solidFill>
                <a:srgbClr val="7F7F7F"/>
              </a:solidFill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4069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Goals and 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Academic and Clinical skills: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Preoperative evaluation and clinical skills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Patient safety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Airway and ventilation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Fluid and volume </a:t>
            </a:r>
            <a:r>
              <a:rPr lang="en-US" dirty="0" smtClean="0">
                <a:solidFill>
                  <a:srgbClr val="002060"/>
                </a:solidFill>
              </a:rPr>
              <a:t>resuscitation , blood transfusion </a:t>
            </a:r>
            <a:endParaRPr lang="en-US" dirty="0">
              <a:solidFill>
                <a:srgbClr val="002060"/>
              </a:solidFill>
            </a:endParaRP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Pharmacology of anesthetic drugs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Principles of general anesthesia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Principles of regional anesthesia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Pain management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Monitoring in anesthesia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Anesthesia emergencies (intraoperative , Post operative period)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1855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Specific Objectives: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Know the role of </a:t>
            </a:r>
            <a:r>
              <a:rPr lang="en-US" dirty="0" smtClean="0"/>
              <a:t>anesthetist </a:t>
            </a:r>
            <a:r>
              <a:rPr lang="en-US" dirty="0"/>
              <a:t>in preoperative assessment and the implications of pre-existing disease for the patient who is to undergo </a:t>
            </a:r>
            <a:r>
              <a:rPr lang="en-US" dirty="0" err="1"/>
              <a:t>anaesthesia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Describe the basic airway and circulatory management in patients under </a:t>
            </a:r>
            <a:r>
              <a:rPr lang="en-US" dirty="0" err="1"/>
              <a:t>anaesthesia</a:t>
            </a:r>
            <a:r>
              <a:rPr lang="en-US" dirty="0"/>
              <a:t> including resuscitative measures as well as post-operative care.</a:t>
            </a:r>
          </a:p>
          <a:p>
            <a:pPr lvl="0"/>
            <a:r>
              <a:rPr lang="en-US" dirty="0"/>
              <a:t>Recognize the clinical application of physiology and pharmacology in </a:t>
            </a:r>
            <a:r>
              <a:rPr lang="en-US" dirty="0" err="1"/>
              <a:t>anaesthesia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Manipulate some </a:t>
            </a:r>
            <a:r>
              <a:rPr lang="en-US" dirty="0" err="1"/>
              <a:t>anaesthesia</a:t>
            </a:r>
            <a:r>
              <a:rPr lang="en-US" dirty="0"/>
              <a:t>-related problems and their management.</a:t>
            </a:r>
          </a:p>
          <a:p>
            <a:r>
              <a:rPr lang="en-US" dirty="0"/>
              <a:t>Acquire some clinical skills in patient assessments and to demonstrate competence in the performance of basic technical procedures related to anesthesia 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319434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ea typeface="+mj-ea"/>
                <a:cs typeface="+mj-cs"/>
              </a:rPr>
              <a:t>Preoperative evaluation and Clinical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28592"/>
            <a:ext cx="4184035" cy="4697260"/>
          </a:xfrm>
        </p:spPr>
        <p:txBody>
          <a:bodyPr>
            <a:normAutofit fontScale="85000"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Students should be able to: </a:t>
            </a: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b="1" dirty="0">
                <a:solidFill>
                  <a:srgbClr val="C00000"/>
                </a:solidFill>
              </a:rPr>
              <a:t>Obtain a relevant medical, surgical and anesthetic history </a:t>
            </a:r>
            <a:r>
              <a:rPr lang="en-US" dirty="0">
                <a:solidFill>
                  <a:srgbClr val="002060"/>
                </a:solidFill>
              </a:rPr>
              <a:t>and examination on the patient. </a:t>
            </a:r>
            <a:r>
              <a:rPr lang="en-US" dirty="0">
                <a:solidFill>
                  <a:schemeClr val="tx1"/>
                </a:solidFill>
              </a:rPr>
              <a:t>( </a:t>
            </a:r>
            <a:r>
              <a:rPr lang="en-US" b="1" dirty="0">
                <a:solidFill>
                  <a:schemeClr val="tx1"/>
                </a:solidFill>
              </a:rPr>
              <a:t>Airway assessment, and factors predisposing to difficult intubation)</a:t>
            </a:r>
            <a:endParaRPr lang="en-US" dirty="0">
              <a:solidFill>
                <a:schemeClr val="tx1"/>
              </a:solidFill>
            </a:endParaRP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Provide a summary and </a:t>
            </a:r>
            <a:r>
              <a:rPr lang="en-US" b="1" dirty="0">
                <a:solidFill>
                  <a:srgbClr val="C00000"/>
                </a:solidFill>
              </a:rPr>
              <a:t>formulate a relevant problem list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Understanding of the </a:t>
            </a:r>
            <a:r>
              <a:rPr lang="en-US" b="1" dirty="0">
                <a:solidFill>
                  <a:srgbClr val="C00000"/>
                </a:solidFill>
              </a:rPr>
              <a:t>indications for </a:t>
            </a:r>
            <a:r>
              <a:rPr lang="en-US" dirty="0">
                <a:solidFill>
                  <a:srgbClr val="002060"/>
                </a:solidFill>
              </a:rPr>
              <a:t>both routine and special </a:t>
            </a:r>
            <a:r>
              <a:rPr lang="en-US" b="1" dirty="0">
                <a:solidFill>
                  <a:srgbClr val="C00000"/>
                </a:solidFill>
              </a:rPr>
              <a:t>pre-operative investigations.</a:t>
            </a: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2060"/>
                </a:solidFill>
              </a:rPr>
              <a:t>Understand the </a:t>
            </a:r>
            <a:r>
              <a:rPr lang="en-US" b="1" dirty="0" smtClean="0">
                <a:solidFill>
                  <a:srgbClr val="FF0000"/>
                </a:solidFill>
              </a:rPr>
              <a:t>basics of an anesthetic plan </a:t>
            </a:r>
            <a:r>
              <a:rPr lang="en-US" dirty="0" smtClean="0">
                <a:solidFill>
                  <a:srgbClr val="002060"/>
                </a:solidFill>
              </a:rPr>
              <a:t>and how it relates to the clinical work-up,  </a:t>
            </a:r>
            <a:r>
              <a:rPr lang="en-US" b="1" dirty="0" smtClean="0">
                <a:solidFill>
                  <a:schemeClr val="tx1"/>
                </a:solidFill>
              </a:rPr>
              <a:t>ASA classification of pre-operative physical status</a:t>
            </a:r>
            <a:r>
              <a:rPr lang="en-US" b="1" dirty="0" smtClean="0">
                <a:solidFill>
                  <a:srgbClr val="0070C0"/>
                </a:solidFill>
              </a:rPr>
              <a:t>. </a:t>
            </a:r>
          </a:p>
          <a:p>
            <a:pPr marL="235458" lvl="1" indent="0">
              <a:lnSpc>
                <a:spcPct val="150000"/>
              </a:lnSpc>
              <a:buClr>
                <a:schemeClr val="accent4"/>
              </a:buClr>
              <a:buNone/>
              <a:defRPr/>
            </a:pPr>
            <a:endParaRPr lang="en-US" b="1" dirty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5" name="Content Placeholder 4" descr="pre-anesthsia-testin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61556" y="2104373"/>
            <a:ext cx="3745282" cy="3720230"/>
          </a:xfrm>
        </p:spPr>
      </p:pic>
    </p:spTree>
    <p:extLst>
      <p:ext uri="{BB962C8B-B14F-4D97-AF65-F5344CB8AC3E}">
        <p14:creationId xmlns:p14="http://schemas.microsoft.com/office/powerpoint/2010/main" xmlns="" val="3741233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Clinical Objectives for Medical Students in (045) Anesthesia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158241"/>
            <a:ext cx="4185623" cy="640080"/>
          </a:xfrm>
        </p:spPr>
        <p:txBody>
          <a:bodyPr/>
          <a:lstStyle/>
          <a:p>
            <a:r>
              <a:rPr lang="en-US" sz="1600" b="1" dirty="0">
                <a:solidFill>
                  <a:srgbClr val="C00000"/>
                </a:solidFill>
              </a:rPr>
              <a:t>At the end of the course the student will be able to understand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8619" y="1844041"/>
            <a:ext cx="4672208" cy="4785360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None/>
            </a:pP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sz="5600" b="1" dirty="0">
                <a:solidFill>
                  <a:srgbClr val="002060"/>
                </a:solidFill>
              </a:rPr>
              <a:t>Pre-anesthesia assessment and evaluation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History from patient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Open </a:t>
            </a:r>
            <a:r>
              <a:rPr lang="en-US" sz="4800" b="1" i="1" dirty="0" err="1">
                <a:solidFill>
                  <a:srgbClr val="002060"/>
                </a:solidFill>
              </a:rPr>
              <a:t>iSHi</a:t>
            </a:r>
            <a:r>
              <a:rPr lang="en-US" sz="4800" b="1" i="1" dirty="0">
                <a:solidFill>
                  <a:srgbClr val="002060"/>
                </a:solidFill>
              </a:rPr>
              <a:t> System to get information and investigation.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Interpretation of preoperative data relevant to </a:t>
            </a:r>
            <a:r>
              <a:rPr lang="en-US" sz="4800" b="1" i="1" dirty="0" err="1">
                <a:solidFill>
                  <a:srgbClr val="002060"/>
                </a:solidFill>
              </a:rPr>
              <a:t>anaethetic</a:t>
            </a:r>
            <a:r>
              <a:rPr lang="en-US" sz="4800" b="1" i="1" dirty="0">
                <a:solidFill>
                  <a:srgbClr val="002060"/>
                </a:solidFill>
              </a:rPr>
              <a:t> plan.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Consultations</a:t>
            </a:r>
            <a:endParaRPr lang="en-US" sz="4800" b="1" dirty="0">
              <a:solidFill>
                <a:srgbClr val="002060"/>
              </a:solidFill>
            </a:endParaRPr>
          </a:p>
          <a:p>
            <a:r>
              <a:rPr lang="en-US" sz="5600" b="1" dirty="0">
                <a:solidFill>
                  <a:schemeClr val="tx1"/>
                </a:solidFill>
              </a:rPr>
              <a:t>Orientation with anesthesia equipment in O.R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Anesthesia machine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Anesthesia circuits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Laryngoscopes – tubes – LMA – Airways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Epidural set </a:t>
            </a:r>
            <a:r>
              <a:rPr lang="en-US" sz="4800" b="1" dirty="0" smtClean="0">
                <a:solidFill>
                  <a:srgbClr val="002060"/>
                </a:solidFill>
              </a:rPr>
              <a:t> and Spinal </a:t>
            </a:r>
            <a:r>
              <a:rPr lang="en-US" sz="4800" b="1" dirty="0">
                <a:solidFill>
                  <a:srgbClr val="002060"/>
                </a:solidFill>
              </a:rPr>
              <a:t>set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Monitors- Anesthesia Record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Anesthetics Drugs- I.V. Inhalational </a:t>
            </a:r>
            <a:r>
              <a:rPr lang="en-US" sz="4800" b="1" dirty="0" smtClean="0">
                <a:solidFill>
                  <a:srgbClr val="002060"/>
                </a:solidFill>
              </a:rPr>
              <a:t>and  </a:t>
            </a:r>
            <a:r>
              <a:rPr lang="en-US" sz="4800" b="1" dirty="0">
                <a:solidFill>
                  <a:srgbClr val="002060"/>
                </a:solidFill>
              </a:rPr>
              <a:t>Muscle Relaxants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Resuscitation Drugs During Anesthesia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 fluids (Crystalloids &amp; Colloids Fluids)</a:t>
            </a:r>
            <a:endParaRPr lang="en-GB" sz="4800" b="1" dirty="0">
              <a:solidFill>
                <a:srgbClr val="00206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clinic_0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242560" y="1798321"/>
            <a:ext cx="4038600" cy="2133600"/>
          </a:xfrm>
        </p:spPr>
      </p:pic>
      <p:pic>
        <p:nvPicPr>
          <p:cNvPr id="40964" name="Picture 4" descr="http://www.carolinaanesthesiology.com/images/AnesthesiaMachine_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320" y="3955415"/>
            <a:ext cx="4008120" cy="2600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352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Airway and ventilation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528175"/>
            <a:ext cx="4184035" cy="4513186"/>
          </a:xfrm>
        </p:spPr>
        <p:txBody>
          <a:bodyPr>
            <a:normAutofit fontScale="70000" lnSpcReduction="20000"/>
          </a:bodyPr>
          <a:lstStyle/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Know the anatomy of the airway and basic airway assessment.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 Be familiar with the various techniques of airway management and equipment involved in routine and difficult intubation. 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 Review basic respiratory physiology in the context of anesthesia.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Be familiar with the principles of manual and mechanical ventilation.</a:t>
            </a:r>
          </a:p>
          <a:p>
            <a:endParaRPr lang="en-US" sz="2000" dirty="0"/>
          </a:p>
        </p:txBody>
      </p:sp>
      <p:pic>
        <p:nvPicPr>
          <p:cNvPr id="5" name="Content Placeholder 4" descr="gr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60547" y="1841326"/>
            <a:ext cx="3809130" cy="3850065"/>
          </a:xfrm>
        </p:spPr>
      </p:pic>
    </p:spTree>
    <p:extLst>
      <p:ext uri="{BB962C8B-B14F-4D97-AF65-F5344CB8AC3E}">
        <p14:creationId xmlns:p14="http://schemas.microsoft.com/office/powerpoint/2010/main" xmlns="" val="19327594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4474</TotalTime>
  <Words>1172</Words>
  <Application>Microsoft Office PowerPoint</Application>
  <PresentationFormat>Custom</PresentationFormat>
  <Paragraphs>219</Paragraphs>
  <Slides>35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Facet</vt:lpstr>
      <vt:lpstr>UNDER GRADUATE ANESTHESIA COURSE (ORIENTATION AND OUTLINE)</vt:lpstr>
      <vt:lpstr>TABLE OF CONTENTS:</vt:lpstr>
      <vt:lpstr> course aim </vt:lpstr>
      <vt:lpstr>Welcome</vt:lpstr>
      <vt:lpstr>Goals and LEARNING objectives</vt:lpstr>
      <vt:lpstr>Specific Objectives: </vt:lpstr>
      <vt:lpstr>Preoperative evaluation and Clinical skills</vt:lpstr>
      <vt:lpstr>Clinical Objectives for Medical Students in (045) Anesthesia</vt:lpstr>
      <vt:lpstr>Airway and ventilation</vt:lpstr>
      <vt:lpstr>Fluid and electrolyte balance</vt:lpstr>
      <vt:lpstr>Pharmacology of anesthetic drugs </vt:lpstr>
      <vt:lpstr>Principles of general Anesthesia</vt:lpstr>
      <vt:lpstr>Regional anesthesia and Pain management</vt:lpstr>
      <vt:lpstr>Monitoring In anesthesia</vt:lpstr>
      <vt:lpstr>Intra  and post operative management</vt:lpstr>
      <vt:lpstr>Vascular access </vt:lpstr>
      <vt:lpstr>Slide 17</vt:lpstr>
      <vt:lpstr>Code of conduct</vt:lpstr>
      <vt:lpstr> The anesthetic plan</vt:lpstr>
      <vt:lpstr> The anesthetic plan</vt:lpstr>
      <vt:lpstr>Stages of the Peri-Operative Period</vt:lpstr>
      <vt:lpstr>Stages of the Peri-Operative Period</vt:lpstr>
      <vt:lpstr>Stages of the Peri-Operative Period</vt:lpstr>
      <vt:lpstr>Code of conduct</vt:lpstr>
      <vt:lpstr>Code of conduct</vt:lpstr>
      <vt:lpstr>Slide 26</vt:lpstr>
      <vt:lpstr>Slide 27</vt:lpstr>
      <vt:lpstr>Slide 28</vt:lpstr>
      <vt:lpstr>Slide 29</vt:lpstr>
      <vt:lpstr>Slide 30</vt:lpstr>
      <vt:lpstr>LEARNING RESOURCES Anesthesia course</vt:lpstr>
      <vt:lpstr>Key Success Factors</vt:lpstr>
      <vt:lpstr>Books recommended</vt:lpstr>
      <vt:lpstr>Books recommended as a Text  </vt:lpstr>
      <vt:lpstr>End of the course ASSESMENT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CISuser</dc:creator>
  <cp:lastModifiedBy>jumana baaj</cp:lastModifiedBy>
  <cp:revision>97</cp:revision>
  <cp:lastPrinted>2015-09-07T09:38:22Z</cp:lastPrinted>
  <dcterms:created xsi:type="dcterms:W3CDTF">2015-09-06T10:52:08Z</dcterms:created>
  <dcterms:modified xsi:type="dcterms:W3CDTF">2020-03-11T06:57:04Z</dcterms:modified>
</cp:coreProperties>
</file>