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257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61" r:id="rId20"/>
    <p:sldId id="356" r:id="rId21"/>
    <p:sldId id="357" r:id="rId22"/>
    <p:sldId id="358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336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337" r:id="rId63"/>
    <p:sldId id="299" r:id="rId64"/>
    <p:sldId id="300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17" r:id="rId81"/>
    <p:sldId id="338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9" r:id="rId90"/>
    <p:sldId id="330" r:id="rId91"/>
    <p:sldId id="331" r:id="rId92"/>
    <p:sldId id="332" r:id="rId93"/>
    <p:sldId id="333" r:id="rId94"/>
    <p:sldId id="334" r:id="rId95"/>
    <p:sldId id="335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7549C7-9348-41DA-AC0F-6810DB761AF7}" v="2" dt="2018-09-10T19:26:31.8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 varScale="1">
        <p:scale>
          <a:sx n="120" d="100"/>
          <a:sy n="120" d="100"/>
        </p:scale>
        <p:origin x="1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imaa Alaqabawy" userId="6fcbb356329237f0" providerId="LiveId" clId="{687549C7-9348-41DA-AC0F-6810DB761AF7}"/>
    <pc:docChg chg="modSld">
      <pc:chgData name="Shaimaa Alaqabawy" userId="6fcbb356329237f0" providerId="LiveId" clId="{687549C7-9348-41DA-AC0F-6810DB761AF7}" dt="2018-09-10T19:26:31.874" v="1" actId="20577"/>
      <pc:docMkLst>
        <pc:docMk/>
      </pc:docMkLst>
      <pc:sldChg chg="modSp">
        <pc:chgData name="Shaimaa Alaqabawy" userId="6fcbb356329237f0" providerId="LiveId" clId="{687549C7-9348-41DA-AC0F-6810DB761AF7}" dt="2018-09-10T19:23:24.068" v="0" actId="20577"/>
        <pc:sldMkLst>
          <pc:docMk/>
          <pc:sldMk cId="0" sldId="263"/>
        </pc:sldMkLst>
        <pc:spChg chg="mod">
          <ac:chgData name="Shaimaa Alaqabawy" userId="6fcbb356329237f0" providerId="LiveId" clId="{687549C7-9348-41DA-AC0F-6810DB761AF7}" dt="2018-09-10T19:23:24.068" v="0" actId="20577"/>
          <ac:spMkLst>
            <pc:docMk/>
            <pc:sldMk cId="0" sldId="263"/>
            <ac:spMk id="11266" creationId="{00000000-0000-0000-0000-000000000000}"/>
          </ac:spMkLst>
        </pc:spChg>
      </pc:sldChg>
      <pc:sldChg chg="modSp">
        <pc:chgData name="Shaimaa Alaqabawy" userId="6fcbb356329237f0" providerId="LiveId" clId="{687549C7-9348-41DA-AC0F-6810DB761AF7}" dt="2018-09-10T19:26:31.874" v="1" actId="20577"/>
        <pc:sldMkLst>
          <pc:docMk/>
          <pc:sldMk cId="0" sldId="280"/>
        </pc:sldMkLst>
        <pc:spChg chg="mod">
          <ac:chgData name="Shaimaa Alaqabawy" userId="6fcbb356329237f0" providerId="LiveId" clId="{687549C7-9348-41DA-AC0F-6810DB761AF7}" dt="2018-09-10T19:26:31.874" v="1" actId="20577"/>
          <ac:spMkLst>
            <pc:docMk/>
            <pc:sldMk cId="0" sldId="280"/>
            <ac:spMk id="26626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90CC8-6702-674F-942C-FA32D968F845}" type="datetimeFigureOut">
              <a:rPr lang="en-US" smtClean="0"/>
              <a:t>3/11/20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7A906-542A-D946-9647-1757B8F0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75629A10-A940-794E-9AF5-392C695288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63AA700-D891-8944-B8E9-4F382056A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16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18A1C36E-C06A-7047-B5B7-84E75C361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E9BE6B3E-AD0D-954F-AA19-1623C0D5E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490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4E7D6A97-F4B7-4047-933A-8180A7A97B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E086AA25-82EE-574F-A5AE-C8DC2FCCB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822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550FC98C-10AC-F447-9DDE-E80F19CA9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657D0B1B-E454-3D49-9CA1-75F5EBEF9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247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BC021DC5-FB79-9E43-8B00-789F5C501B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0519725F-AA2A-4140-AD16-9AFD8B375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332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E3A7D6DA-90F0-B146-B627-16ED490CB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CB50529A-3D0D-F543-B752-4D18D03E1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942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ACE79A65-A263-8940-8CEC-AB7D022E0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397035EC-01EC-3043-A312-0AACC120A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654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21A98A0E-E597-0940-9839-EC1B9E2943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824EF1F0-9F5F-E947-A4C9-D6788A677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27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555D3404-D986-BF4F-BE3F-DCC7C399C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1E8709EA-7C71-FB4A-A975-F713778D9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680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5A757B09-42B5-654B-928D-329A20F4D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5A406481-64D8-134D-9EFE-D2B2937C0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81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FE974B2F-1147-3849-8C59-B6104D941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C022FC15-BBF0-7C4B-A341-60A7F8AD4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5130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124FEA9C-94FC-CA4D-B522-522EDEB28A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14FC2906-4FBE-4447-B7AE-E3B1E3A96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51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A23A8BA5-880B-AD4E-A9AB-089AEBC8C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8F83167B-F96B-EE4D-8B3E-8E948B3D7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5392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6B90F60-E33D-6047-9739-0F6220878B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392F6F95-33CA-C24F-A143-25A46B825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72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6ECCF-EE0C-40B7-9A37-70F77342591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5CF46-763E-4769-A2B2-BD8C2CCEB4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7F200-578D-42D4-9AE4-948681DB1B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x-none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16B18-FA9C-1541-999E-59E67033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CC417-8B25-304C-98E6-BF548517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8A8DC-CE37-114B-8D89-A651134A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4B3535-3DA2-2D43-90C5-37EBD328FDE8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94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23045-D32D-4A7F-9361-EFD0993477DE}" type="datetimeFigureOut">
              <a:rPr lang="en-US" smtClean="0"/>
              <a:pPr/>
              <a:t>3/11/20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29615-D7BB-491F-A74C-566D1C1AA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ar-SA"/>
              <a:t>بسم الله الرحمن الرحيم </a:t>
            </a:r>
            <a:endParaRPr lang="en-US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 dirty="0"/>
              <a:t>د أحمد </a:t>
            </a:r>
            <a:r>
              <a:rPr lang="ar-SA" dirty="0" err="1"/>
              <a:t>الروقي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83F0A68-306B-5948-8123-62B4533DB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2060"/>
                </a:solidFill>
                <a:ea typeface="ＭＳ Ｐゴシック" panose="020B0600070205080204" pitchFamily="34" charset="-128"/>
              </a:rPr>
              <a:t>ACTIVITIES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F3482410-AA3B-F542-A7D5-F3B32B6F3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600200"/>
            <a:ext cx="5943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ACADEMIC   ACTIVITIES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Lectures</a:t>
            </a:r>
          </a:p>
          <a:p>
            <a:pPr lvl="1" eaLnBrk="1" hangingPunct="1">
              <a:buFontTx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    First TWO WEEKS</a:t>
            </a:r>
          </a:p>
          <a:p>
            <a:pPr lvl="1" eaLnBrk="1" hangingPunct="1">
              <a:buFontTx/>
              <a:buNone/>
            </a:pPr>
            <a:endParaRPr lang="en-US" altLang="en-US" b="1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Clinics			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Operative session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Communication Disorders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Audiology</a:t>
            </a:r>
          </a:p>
        </p:txBody>
      </p:sp>
    </p:spTree>
    <p:extLst>
      <p:ext uri="{BB962C8B-B14F-4D97-AF65-F5344CB8AC3E}">
        <p14:creationId xmlns:p14="http://schemas.microsoft.com/office/powerpoint/2010/main" val="75652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B534E7B-110A-024D-97D5-6FA93C6FF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ACTIVITIES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C4F29B7C-5887-6043-917A-321F780DF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1600200"/>
            <a:ext cx="73152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ACADAEMIC ACTIVITIES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Lectures: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Theoretical aspects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Building  4 For Male Students.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Main Building 1,4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Floor For Female Students.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First two weeks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From 8 AM – 3 PM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The WHOLE Group</a:t>
            </a:r>
          </a:p>
          <a:p>
            <a:pPr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9905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DD2B5F8B-C28A-4146-97F0-BCCB08F61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DBEF5D3A-33F6-244F-B4CC-537F349E6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524000"/>
            <a:ext cx="7315200" cy="4525963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to Examine ear, nose, throat, head &amp; neck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Common ENT symptoms &amp; signs</a:t>
            </a:r>
          </a:p>
        </p:txBody>
      </p:sp>
    </p:spTree>
    <p:extLst>
      <p:ext uri="{BB962C8B-B14F-4D97-AF65-F5344CB8AC3E}">
        <p14:creationId xmlns:p14="http://schemas.microsoft.com/office/powerpoint/2010/main" val="166579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>
            <a:extLst>
              <a:ext uri="{FF2B5EF4-FFF2-40B4-BE49-F238E27FC236}">
                <a16:creationId xmlns:a16="http://schemas.microsoft.com/office/drawing/2014/main" id="{52AD1F8B-31EE-6143-B517-B908F36474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CLINICS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OPERATIVE SESSION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AUDIOLOGY</a:t>
            </a:r>
          </a:p>
          <a:p>
            <a:pPr lvl="1">
              <a:lnSpc>
                <a:spcPct val="90000"/>
              </a:lnSpc>
            </a:pP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COMMUNICATION DISORDERS</a:t>
            </a:r>
            <a:r>
              <a:rPr lang="ar-SA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(SPEECH)</a:t>
            </a:r>
          </a:p>
        </p:txBody>
      </p:sp>
    </p:spTree>
    <p:extLst>
      <p:ext uri="{BB962C8B-B14F-4D97-AF65-F5344CB8AC3E}">
        <p14:creationId xmlns:p14="http://schemas.microsoft.com/office/powerpoint/2010/main" val="1881676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3F6700B5-4551-E24C-9D17-258377D075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1066800"/>
            <a:ext cx="7467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  <a:t>    CLINICAL ACTIVITIES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>
              <a:solidFill>
                <a:srgbClr val="00B0F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I. CLINICS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History taking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Examination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Building 3 –  ENT Clinic 3rd floor	 Clinic 3: Building 5  - primary care 3rd floor Male &amp; Female sides.         </a:t>
            </a:r>
          </a:p>
        </p:txBody>
      </p:sp>
    </p:spTree>
    <p:extLst>
      <p:ext uri="{BB962C8B-B14F-4D97-AF65-F5344CB8AC3E}">
        <p14:creationId xmlns:p14="http://schemas.microsoft.com/office/powerpoint/2010/main" val="18948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>
            <a:extLst>
              <a:ext uri="{FF2B5EF4-FFF2-40B4-BE49-F238E27FC236}">
                <a16:creationId xmlns:a16="http://schemas.microsoft.com/office/drawing/2014/main" id="{8F6CEEAF-DB80-FD42-8889-823B4E428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  <a:t>      CLINICAL ACTIVITIES</a:t>
            </a:r>
          </a:p>
          <a:p>
            <a:pPr eaLnBrk="1" hangingPunct="1"/>
            <a:endParaRPr lang="en-US" altLang="en-US" b="1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III. OPERATIVE SESSIONS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To see common surgical procedures and instruments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I -2</a:t>
            </a:r>
            <a:r>
              <a:rPr lang="en-US" altLang="en-US" baseline="30000">
                <a:ea typeface="ＭＳ Ｐゴシック" panose="020B0600070205080204" pitchFamily="34" charset="-128"/>
              </a:rPr>
              <a:t>nd</a:t>
            </a:r>
            <a:r>
              <a:rPr lang="en-US" altLang="en-US">
                <a:ea typeface="ＭＳ Ｐゴシック" panose="020B0600070205080204" pitchFamily="34" charset="-128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219412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56351853-0B02-5940-BC64-C24533389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533400"/>
            <a:ext cx="6858000" cy="884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  <a:t>CLINICAL ACTIVITIES</a:t>
            </a:r>
            <a:br>
              <a:rPr lang="en-US" altLang="en-US" b="1">
                <a:solidFill>
                  <a:srgbClr val="00B0F0"/>
                </a:solidFill>
                <a:ea typeface="ＭＳ Ｐゴシック" panose="020B0600070205080204" pitchFamily="34" charset="-128"/>
              </a:rPr>
            </a:br>
            <a:endParaRPr lang="ar-SA" altLang="en-US">
              <a:solidFill>
                <a:srgbClr val="00B0F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6850E5CB-635F-D54C-B13D-A79A5C48ED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828800"/>
            <a:ext cx="5334000" cy="3581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IV. AUDIOLOGY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Audiology &amp; Vestibular tests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Audiometry reading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3 - 4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34133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B7461037-2D86-5C4C-A0ED-33C810543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990600"/>
            <a:ext cx="7315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FF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eaLnBrk="1" hangingPunct="1"/>
            <a:endParaRPr lang="en-US" altLang="en-US" b="1">
              <a:solidFill>
                <a:srgbClr val="FFFF00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IV. COMMUNICATION DISORDERS (SPEECH DISORDERS)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Observe voice disorders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3 - 4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208321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Number Placeholder 4">
            <a:extLst>
              <a:ext uri="{FF2B5EF4-FFF2-40B4-BE49-F238E27FC236}">
                <a16:creationId xmlns:a16="http://schemas.microsoft.com/office/drawing/2014/main" id="{EF75692D-E7BE-794B-88C6-EEBCF0B3AC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76A26BA-700C-4C41-AEBF-6B80D845A8DB}" type="slidenum">
              <a:rPr lang="ar-SA" altLang="en-US" sz="1200">
                <a:solidFill>
                  <a:srgbClr val="000066"/>
                </a:solidFill>
                <a:latin typeface="Tahoma" panose="020B0604030504040204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sp>
        <p:nvSpPr>
          <p:cNvPr id="46082" name="Rectangle 7">
            <a:extLst>
              <a:ext uri="{FF2B5EF4-FFF2-40B4-BE49-F238E27FC236}">
                <a16:creationId xmlns:a16="http://schemas.microsoft.com/office/drawing/2014/main" id="{F3623613-20A2-4B41-8400-2A69B57C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aphicFrame>
        <p:nvGraphicFramePr>
          <p:cNvPr id="46083" name="Object 6">
            <a:extLst>
              <a:ext uri="{FF2B5EF4-FFF2-40B4-BE49-F238E27FC236}">
                <a16:creationId xmlns:a16="http://schemas.microsoft.com/office/drawing/2014/main" id="{16644275-6026-B74A-A924-33EBA8C30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09612"/>
              </p:ext>
            </p:extLst>
          </p:nvPr>
        </p:nvGraphicFramePr>
        <p:xfrm>
          <a:off x="649288" y="698500"/>
          <a:ext cx="8618537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Worksheet" r:id="rId3" imgW="9537700" imgH="9042400" progId="Excel.Sheet.8">
                  <p:embed/>
                </p:oleObj>
              </mc:Choice>
              <mc:Fallback>
                <p:oleObj name="Worksheet" r:id="rId3" imgW="9537700" imgH="9042400" progId="Excel.Sheet.8">
                  <p:embed/>
                  <p:pic>
                    <p:nvPicPr>
                      <p:cNvPr id="46083" name="Object 6">
                        <a:extLst>
                          <a:ext uri="{FF2B5EF4-FFF2-40B4-BE49-F238E27FC236}">
                            <a16:creationId xmlns:a16="http://schemas.microsoft.com/office/drawing/2014/main" id="{16644275-6026-B74A-A924-33EBA8C30B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88" y="698500"/>
                        <a:ext cx="8618537" cy="472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057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9FF2-66EB-3042-A8FF-490664E0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TEXTBOOKS: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C7389-3E7C-EB42-A10A-95E2C931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1: Ear, Nose and Throat (New Edition)		</a:t>
            </a:r>
          </a:p>
          <a:p>
            <a:pPr marL="0" indent="0">
              <a:buNone/>
            </a:pPr>
            <a:r>
              <a:rPr lang="en-US" dirty="0"/>
              <a:t>By:   W. Becker (published by </a:t>
            </a:r>
            <a:r>
              <a:rPr lang="en-US" dirty="0" err="1"/>
              <a:t>Thieme</a:t>
            </a:r>
            <a:r>
              <a:rPr lang="en-US" dirty="0"/>
              <a:t>)										</a:t>
            </a:r>
          </a:p>
          <a:p>
            <a:pPr marL="0" indent="0">
              <a:buNone/>
            </a:pPr>
            <a:r>
              <a:rPr lang="en-US" dirty="0"/>
              <a:t>2: Lecture Notes of Diseases of Ear, Nose and Throat (New Edition)</a:t>
            </a:r>
          </a:p>
          <a:p>
            <a:pPr marL="0" indent="0">
              <a:buNone/>
            </a:pPr>
            <a:r>
              <a:rPr lang="en-US" dirty="0"/>
              <a:t>By:   P. Bull (published by Blackwell Science)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55858-0462-B346-9A15-4E2AA0031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2" y="1219200"/>
            <a:ext cx="2362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7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DB209F1-39B2-6C4C-8821-A41368097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Objectives: Aim of The Course</a:t>
            </a:r>
          </a:p>
        </p:txBody>
      </p:sp>
      <p:grpSp>
        <p:nvGrpSpPr>
          <p:cNvPr id="18434" name="Organization Chart 2">
            <a:extLst>
              <a:ext uri="{FF2B5EF4-FFF2-40B4-BE49-F238E27FC236}">
                <a16:creationId xmlns:a16="http://schemas.microsoft.com/office/drawing/2014/main" id="{87AD25FE-047B-504D-8F01-E231D587A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8138" y="1600200"/>
            <a:ext cx="8805862" cy="4724400"/>
            <a:chOff x="1134" y="1272"/>
            <a:chExt cx="2880" cy="720"/>
          </a:xfrm>
        </p:grpSpPr>
        <p:sp>
          <p:nvSpPr>
            <p:cNvPr id="18435" name="AutoShape 3">
              <a:extLst>
                <a:ext uri="{FF2B5EF4-FFF2-40B4-BE49-F238E27FC236}">
                  <a16:creationId xmlns:a16="http://schemas.microsoft.com/office/drawing/2014/main" id="{F1B5AD0D-6E6D-9D47-847B-CB1543BB4FB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4" y="1272"/>
              <a:ext cx="288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8436" name="_s1028">
              <a:extLst>
                <a:ext uri="{FF2B5EF4-FFF2-40B4-BE49-F238E27FC236}">
                  <a16:creationId xmlns:a16="http://schemas.microsoft.com/office/drawing/2014/main" id="{47DBEA8F-7D84-A644-8AD9-A5E9FB1C2479}"/>
                </a:ext>
              </a:extLst>
            </p:cNvPr>
            <p:cNvCxnSpPr>
              <a:cxnSpLocks noChangeShapeType="1"/>
              <a:stCxn id="18442" idx="0"/>
              <a:endCxn id="18439" idx="2"/>
            </p:cNvCxnSpPr>
            <p:nvPr/>
          </p:nvCxnSpPr>
          <p:spPr bwMode="auto">
            <a:xfrm rot="5400000" flipH="1">
              <a:off x="3006" y="1128"/>
              <a:ext cx="144" cy="1008"/>
            </a:xfrm>
            <a:prstGeom prst="bentConnector3">
              <a:avLst>
                <a:gd name="adj1" fmla="val 2093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37" name="_s1029">
              <a:extLst>
                <a:ext uri="{FF2B5EF4-FFF2-40B4-BE49-F238E27FC236}">
                  <a16:creationId xmlns:a16="http://schemas.microsoft.com/office/drawing/2014/main" id="{E7F6BD34-9220-2541-BA75-CCCD3FA4A9FD}"/>
                </a:ext>
              </a:extLst>
            </p:cNvPr>
            <p:cNvCxnSpPr>
              <a:cxnSpLocks noChangeShapeType="1"/>
              <a:stCxn id="18441" idx="0"/>
              <a:endCxn id="18439" idx="2"/>
            </p:cNvCxnSpPr>
            <p:nvPr/>
          </p:nvCxnSpPr>
          <p:spPr bwMode="auto">
            <a:xfrm rot="-5400000">
              <a:off x="2503" y="1631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38" name="_s1030">
              <a:extLst>
                <a:ext uri="{FF2B5EF4-FFF2-40B4-BE49-F238E27FC236}">
                  <a16:creationId xmlns:a16="http://schemas.microsoft.com/office/drawing/2014/main" id="{390ADF8A-DF06-4B4F-95B1-862C7CE4C5AE}"/>
                </a:ext>
              </a:extLst>
            </p:cNvPr>
            <p:cNvCxnSpPr>
              <a:cxnSpLocks noChangeShapeType="1"/>
              <a:stCxn id="18440" idx="0"/>
              <a:endCxn id="18439" idx="2"/>
            </p:cNvCxnSpPr>
            <p:nvPr/>
          </p:nvCxnSpPr>
          <p:spPr bwMode="auto">
            <a:xfrm rot="-5400000">
              <a:off x="1998" y="1128"/>
              <a:ext cx="144" cy="1008"/>
            </a:xfrm>
            <a:prstGeom prst="bentConnector3">
              <a:avLst>
                <a:gd name="adj1" fmla="val 20931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439" name="_s1031" descr="White marble">
              <a:extLst>
                <a:ext uri="{FF2B5EF4-FFF2-40B4-BE49-F238E27FC236}">
                  <a16:creationId xmlns:a16="http://schemas.microsoft.com/office/drawing/2014/main" id="{B8587162-EA9E-264B-9AF9-04A2FE168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272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A5002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TEACHING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A5002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 STUDENTS</a:t>
              </a:r>
            </a:p>
          </p:txBody>
        </p:sp>
        <p:sp>
          <p:nvSpPr>
            <p:cNvPr id="18440" name="_s1032" descr="Bouquet">
              <a:extLst>
                <a:ext uri="{FF2B5EF4-FFF2-40B4-BE49-F238E27FC236}">
                  <a16:creationId xmlns:a16="http://schemas.microsoft.com/office/drawing/2014/main" id="{53A1DF40-CC4F-5942-B6DD-2AF993FFB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1704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THEORITICAL</a:t>
              </a:r>
            </a:p>
            <a:p>
              <a:pPr algn="ctr" eaLnBrk="1" hangingPunct="1"/>
              <a:r>
                <a:rPr lang="en-US" altLang="en-US" sz="2800" b="1" dirty="0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 SKILLS</a:t>
              </a:r>
            </a:p>
          </p:txBody>
        </p:sp>
        <p:sp>
          <p:nvSpPr>
            <p:cNvPr id="18441" name="_s1033" descr="Bouquet">
              <a:extLst>
                <a:ext uri="{FF2B5EF4-FFF2-40B4-BE49-F238E27FC236}">
                  <a16:creationId xmlns:a16="http://schemas.microsoft.com/office/drawing/2014/main" id="{FACA9A96-38B4-9F43-8CA8-802FC68CC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1704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CLINICAL 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SKILLS</a:t>
              </a:r>
            </a:p>
          </p:txBody>
        </p:sp>
        <p:sp>
          <p:nvSpPr>
            <p:cNvPr id="18442" name="_s1034" descr="Bouquet">
              <a:extLst>
                <a:ext uri="{FF2B5EF4-FFF2-40B4-BE49-F238E27FC236}">
                  <a16:creationId xmlns:a16="http://schemas.microsoft.com/office/drawing/2014/main" id="{0C1BA91C-32B1-7A4B-97EA-5F6E17729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0" y="1704"/>
              <a:ext cx="864" cy="288"/>
            </a:xfrm>
            <a:prstGeom prst="roundRect">
              <a:avLst>
                <a:gd name="adj" fmla="val 16667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OPERATIVE</a:t>
              </a:r>
            </a:p>
            <a:p>
              <a:pPr algn="ctr" eaLnBrk="1" hangingPunct="1"/>
              <a:r>
                <a:rPr lang="en-US" altLang="en-US" sz="2800" b="1">
                  <a:solidFill>
                    <a:srgbClr val="80000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SKILLS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911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155345FE-8A35-8741-B83E-C9A0FEC31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chemeClr val="tx1"/>
                </a:solidFill>
                <a:ea typeface="ＭＳ Ｐゴシック" panose="020B0600070205080204" pitchFamily="34" charset="-128"/>
              </a:rPr>
              <a:t>ATTENDANCE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9B03278E-799F-A743-AF9C-08F3D814A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848600" cy="5105400"/>
          </a:xfrm>
        </p:spPr>
        <p:txBody>
          <a:bodyPr/>
          <a:lstStyle/>
          <a:p>
            <a:pPr eaLnBrk="1" hangingPunct="1"/>
            <a:r>
              <a:rPr lang="en-US" altLang="en-US" sz="5400" b="1">
                <a:ea typeface="ＭＳ Ｐゴシック" panose="020B0600070205080204" pitchFamily="34" charset="-128"/>
              </a:rPr>
              <a:t>20	%</a:t>
            </a:r>
            <a:r>
              <a:rPr lang="en-US" altLang="en-US" sz="3600" b="1">
                <a:ea typeface="ＭＳ Ｐゴシック" panose="020B0600070205080204" pitchFamily="34" charset="-128"/>
              </a:rPr>
              <a:t>		</a:t>
            </a:r>
            <a:r>
              <a:rPr lang="en-US" altLang="en-US" sz="3600" b="1">
                <a:solidFill>
                  <a:srgbClr val="FFC000"/>
                </a:solidFill>
                <a:ea typeface="ＭＳ Ｐゴシック" panose="020B0600070205080204" pitchFamily="34" charset="-128"/>
              </a:rPr>
              <a:t>WARNING</a:t>
            </a:r>
          </a:p>
          <a:p>
            <a:pPr eaLnBrk="1" hangingPunct="1">
              <a:buFontTx/>
              <a:buNone/>
            </a:pPr>
            <a:r>
              <a:rPr lang="en-US" altLang="en-US" sz="3000" b="1">
                <a:solidFill>
                  <a:srgbClr val="FFC000"/>
                </a:solidFill>
                <a:ea typeface="ＭＳ Ｐゴシック" panose="020B0600070205080204" pitchFamily="34" charset="-128"/>
              </a:rPr>
              <a:t>          - 1 full day lecture</a:t>
            </a:r>
          </a:p>
          <a:p>
            <a:pPr eaLnBrk="1" hangingPunct="1">
              <a:buFontTx/>
              <a:buNone/>
            </a:pPr>
            <a:r>
              <a:rPr lang="en-US" altLang="en-US" sz="3000" b="1">
                <a:solidFill>
                  <a:srgbClr val="FFC000"/>
                </a:solidFill>
                <a:ea typeface="ＭＳ Ｐゴシック" panose="020B0600070205080204" pitchFamily="34" charset="-128"/>
              </a:rPr>
              <a:t>          - 2 days clinical activities</a:t>
            </a:r>
          </a:p>
          <a:p>
            <a:pPr eaLnBrk="1" hangingPunct="1"/>
            <a:r>
              <a:rPr lang="en-US" altLang="en-US" sz="5400" b="1">
                <a:ea typeface="ＭＳ Ｐゴシック" panose="020B0600070205080204" pitchFamily="34" charset="-128"/>
              </a:rPr>
              <a:t>25	%</a:t>
            </a:r>
            <a:r>
              <a:rPr lang="en-US" altLang="en-US" sz="3600" b="1">
                <a:ea typeface="ＭＳ Ｐゴシック" panose="020B0600070205080204" pitchFamily="34" charset="-128"/>
              </a:rPr>
              <a:t>	- </a:t>
            </a: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No EXAMINATION </a:t>
            </a:r>
            <a:r>
              <a:rPr lang="en-US" altLang="en-US" sz="3600" b="1"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       </a:t>
            </a:r>
            <a:r>
              <a:rPr lang="en-US" altLang="en-US" sz="3000" b="1">
                <a:solidFill>
                  <a:srgbClr val="FF0000"/>
                </a:solidFill>
                <a:ea typeface="ＭＳ Ｐゴシック" panose="020B0600070205080204" pitchFamily="34" charset="-128"/>
              </a:rPr>
              <a:t>-1 &amp; 1/2 full day lecture; </a:t>
            </a:r>
          </a:p>
          <a:p>
            <a:pPr eaLnBrk="1" hangingPunct="1"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        -2 &amp;1/2 days</a:t>
            </a:r>
            <a:r>
              <a:rPr lang="en-US" altLang="en-US" sz="3000" b="1">
                <a:solidFill>
                  <a:srgbClr val="FFC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3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clinical activities</a:t>
            </a:r>
          </a:p>
          <a:p>
            <a:pPr eaLnBrk="1" hangingPunct="1"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48991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2BC0F812-7404-B243-AC10-7A1E33226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u="sng">
                <a:solidFill>
                  <a:schemeClr val="tx1"/>
                </a:solidFill>
                <a:ea typeface="ＭＳ Ｐゴシック" panose="020B0600070205080204" pitchFamily="34" charset="-128"/>
              </a:rPr>
              <a:t>EXAMINATION</a:t>
            </a:r>
            <a:b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11</a:t>
            </a:r>
            <a:r>
              <a:rPr lang="en-US" altLang="en-US" baseline="30000">
                <a:solidFill>
                  <a:schemeClr val="tx1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 Week of each Cycle</a:t>
            </a: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6D7D90B7-0B04-494F-9188-ADC37D41A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8077200" cy="44958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10 Marks - Clinical assessment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              (</a:t>
            </a:r>
            <a:r>
              <a:rPr lang="en-US" altLang="en-US" sz="2600">
                <a:ea typeface="ＭＳ Ｐゴシック" panose="020B0600070205080204" pitchFamily="34" charset="-128"/>
              </a:rPr>
              <a:t>on the practical/clinical session/course)</a:t>
            </a:r>
          </a:p>
          <a:p>
            <a:pPr eaLnBrk="1" hangingPunct="1">
              <a:buFontTx/>
              <a:buNone/>
            </a:pPr>
            <a:endParaRPr lang="en-US" altLang="en-US" sz="15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30 Marks - MCQ (Scenario based) (Thursday)</a:t>
            </a:r>
          </a:p>
          <a:p>
            <a:pPr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40 Marks - Short answer questions </a:t>
            </a:r>
            <a:r>
              <a:rPr lang="en-US" altLang="en-US" sz="2400">
                <a:ea typeface="ＭＳ Ｐゴシック" panose="020B0600070205080204" pitchFamily="34" charset="-128"/>
              </a:rPr>
              <a:t>(Wednesday)</a:t>
            </a:r>
          </a:p>
          <a:p>
            <a:pPr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20 Marks - OSCE – Oral (stations) </a:t>
            </a:r>
            <a:r>
              <a:rPr lang="en-US" altLang="en-US" sz="2600">
                <a:ea typeface="ＭＳ Ｐゴシック" panose="020B0600070205080204" pitchFamily="34" charset="-128"/>
              </a:rPr>
              <a:t>(Wednesday) </a:t>
            </a:r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[CELL PHONES ARE </a:t>
            </a:r>
            <a:r>
              <a:rPr lang="en-US" altLang="en-US" sz="2000" u="sng">
                <a:solidFill>
                  <a:srgbClr val="FF0000"/>
                </a:solidFill>
                <a:ea typeface="ＭＳ Ｐゴシック" panose="020B0600070205080204" pitchFamily="34" charset="-128"/>
              </a:rPr>
              <a:t>NOT</a:t>
            </a:r>
            <a:r>
              <a:rPr lang="en-US" altLang="en-US" sz="2000">
                <a:solidFill>
                  <a:srgbClr val="FF0000"/>
                </a:solidFill>
                <a:ea typeface="ＭＳ Ｐゴシック" panose="020B0600070205080204" pitchFamily="34" charset="-128"/>
              </a:rPr>
              <a:t> ALLOWED]</a:t>
            </a:r>
            <a:endParaRPr lang="en-US" altLang="en-US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 b="1">
              <a:solidFill>
                <a:srgbClr val="92D05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95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24AD23A3-72F8-1D4C-9F2B-B9FC3D83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14400"/>
            <a:ext cx="7772400" cy="426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u="sng" cap="none">
                <a:ea typeface="ＭＳ Ｐゴシック" panose="020B0600070205080204" pitchFamily="34" charset="-128"/>
              </a:rPr>
              <a:t>THANK  YOU </a:t>
            </a:r>
            <a:br>
              <a:rPr lang="en-US" altLang="en-US" cap="none">
                <a:ea typeface="ＭＳ Ｐゴシック" panose="020B0600070205080204" pitchFamily="34" charset="-128"/>
              </a:rPr>
            </a:br>
            <a:br>
              <a:rPr lang="en-US" altLang="en-US" cap="none">
                <a:ea typeface="ＭＳ Ｐゴシック" panose="020B0600070205080204" pitchFamily="34" charset="-128"/>
              </a:rPr>
            </a:br>
            <a:r>
              <a:rPr lang="en-US" altLang="en-US" cap="none">
                <a:ea typeface="ＭＳ Ｐゴシック" panose="020B0600070205080204" pitchFamily="34" charset="-128"/>
              </a:rPr>
              <a:t> HAVE A NICE </a:t>
            </a:r>
            <a:br>
              <a:rPr lang="en-US" altLang="en-US" cap="none">
                <a:ea typeface="ＭＳ Ｐゴシック" panose="020B0600070205080204" pitchFamily="34" charset="-128"/>
              </a:rPr>
            </a:br>
            <a:br>
              <a:rPr lang="en-US" altLang="en-US" cap="none">
                <a:ea typeface="ＭＳ Ｐゴシック" panose="020B0600070205080204" pitchFamily="34" charset="-128"/>
              </a:rPr>
            </a:br>
            <a:r>
              <a:rPr lang="en-US" altLang="en-US" cap="none">
                <a:ea typeface="ＭＳ Ｐゴシック" panose="020B0600070205080204" pitchFamily="34" charset="-128"/>
              </a:rPr>
              <a:t>&amp; ENJOYABLE STAY </a:t>
            </a:r>
            <a:br>
              <a:rPr lang="en-US" altLang="en-US" cap="none">
                <a:ea typeface="ＭＳ Ｐゴシック" panose="020B0600070205080204" pitchFamily="34" charset="-128"/>
              </a:rPr>
            </a:br>
            <a:br>
              <a:rPr lang="en-US" altLang="en-US" cap="none">
                <a:ea typeface="ＭＳ Ｐゴシック" panose="020B0600070205080204" pitchFamily="34" charset="-128"/>
              </a:rPr>
            </a:br>
            <a:r>
              <a:rPr lang="en-US" altLang="en-US" cap="none">
                <a:ea typeface="ＭＳ Ｐゴシック" panose="020B0600070205080204" pitchFamily="34" charset="-128"/>
              </a:rPr>
              <a:t>FOR THE ORL COURSE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EABF3-8558-9A40-B620-ADC0CD8C62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</a:t>
            </a:r>
          </a:p>
        </p:txBody>
      </p:sp>
      <p:sp>
        <p:nvSpPr>
          <p:cNvPr id="51203" name="Slide Number Placeholder 4">
            <a:extLst>
              <a:ext uri="{FF2B5EF4-FFF2-40B4-BE49-F238E27FC236}">
                <a16:creationId xmlns:a16="http://schemas.microsoft.com/office/drawing/2014/main" id="{24AC7AB4-0B63-734F-8EC6-23257CE29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E48D4A-C357-6244-A63F-F367EE0FF1C1}" type="slidenum">
              <a:rPr lang="ar-SA" altLang="en-US" sz="1200">
                <a:solidFill>
                  <a:srgbClr val="000066"/>
                </a:solidFill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2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20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History and Examination of ORL Patients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Ear Symptoms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2800"/>
              <a:t>Pain (Earache, Otalgia)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Itching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Deafness (hearing impairment)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Discharge (otorrhea)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Tinnitus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Vertigo and/or disequilibrium </a:t>
            </a:r>
          </a:p>
          <a:p>
            <a:pPr eaLnBrk="1" hangingPunct="1">
              <a:lnSpc>
                <a:spcPct val="130000"/>
              </a:lnSpc>
            </a:pPr>
            <a:r>
              <a:rPr lang="en-US" sz="2800"/>
              <a:t>Others (deformity, facial paralysis  etc 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Earache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9900"/>
                </a:solidFill>
              </a:rPr>
              <a:t>Primary Earache</a:t>
            </a:r>
          </a:p>
          <a:p>
            <a:pPr lvl="1" algn="just" eaLnBrk="1" hangingPunct="1"/>
            <a:r>
              <a:rPr lang="en-US"/>
              <a:t> Pain originates within the ear </a:t>
            </a:r>
          </a:p>
          <a:p>
            <a:pPr lvl="1" algn="just" eaLnBrk="1" hangingPunct="1"/>
            <a:r>
              <a:rPr lang="en-US"/>
              <a:t>Due to many inflammatory, traumatic or neoplastic disorder of the external or middle ear</a:t>
            </a:r>
          </a:p>
          <a:p>
            <a:pPr algn="just" eaLnBrk="1" hangingPunct="1"/>
            <a:r>
              <a:rPr lang="en-US">
                <a:solidFill>
                  <a:srgbClr val="FF9900"/>
                </a:solidFill>
              </a:rPr>
              <a:t>Referred Earache</a:t>
            </a:r>
          </a:p>
          <a:p>
            <a:pPr lvl="1" algn="just" eaLnBrk="1" hangingPunct="1"/>
            <a:r>
              <a:rPr lang="en-US"/>
              <a:t>Pain in the ear referred from a territory sharing its sensory innervation with the external or middle ear e.g nose, throat, spines etc</a:t>
            </a:r>
          </a:p>
          <a:p>
            <a:pPr lvl="1" algn="just"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Sensory Supply of Middle and External Ear </a:t>
            </a:r>
            <a:endParaRPr lang="en-US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/>
              <a:t>Cervical II &amp; III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V  cranial nerve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IX cranial nerve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X cranial nerve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/>
              <a:t>? VII cranial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Deafness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/>
              <a:t>Hearing impairment</a:t>
            </a:r>
          </a:p>
          <a:p>
            <a:pPr lvl="1" eaLnBrk="1" hangingPunct="1">
              <a:lnSpc>
                <a:spcPct val="160000"/>
              </a:lnSpc>
            </a:pPr>
            <a:r>
              <a:rPr lang="en-US"/>
              <a:t>Conductive</a:t>
            </a:r>
          </a:p>
          <a:p>
            <a:pPr lvl="1" eaLnBrk="1" hangingPunct="1">
              <a:lnSpc>
                <a:spcPct val="160000"/>
              </a:lnSpc>
            </a:pPr>
            <a:r>
              <a:rPr lang="en-US"/>
              <a:t>Sensorineural</a:t>
            </a:r>
          </a:p>
          <a:p>
            <a:pPr lvl="1" eaLnBrk="1" hangingPunct="1">
              <a:lnSpc>
                <a:spcPct val="160000"/>
              </a:lnSpc>
            </a:pPr>
            <a:r>
              <a:rPr lang="en-US"/>
              <a:t>Mixed</a:t>
            </a:r>
          </a:p>
          <a:p>
            <a:pPr lvl="1" eaLnBrk="1" hangingPunct="1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Itching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/>
              <a:t>Due to irritation of the skin of external canal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/>
              <a:t>Mostly due to otitis externa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Otorrhea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/>
              <a:t>Watery: CSF, otitis externa (viral or eczematous)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Mucoid or mucopurulent : infections of the middle ear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Purulent: suppurative infection of external or middle ear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Blood stained: sever infection, trauma or tumors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/>
              <a:t>Bad odor: anaerobic infection (osteitis)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154F084-E0BC-E940-8D07-1134FA31B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COURSE Objectives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97BDF332-B201-944A-82D1-857CF151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600200"/>
            <a:ext cx="7315200" cy="3505200"/>
          </a:xfrm>
        </p:spPr>
        <p:txBody>
          <a:bodyPr/>
          <a:lstStyle/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en-AU" altLang="en-US" sz="1500" dirty="0">
                <a:ea typeface="ＭＳ Ｐゴシック" panose="020B0600070205080204" pitchFamily="34" charset="-128"/>
              </a:rPr>
              <a:t>Summary of the main learning outcomes for students enrolled in the course.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  <a:buFontTx/>
              <a:buNone/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 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know the basic ENT anatomy and physiology.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recognize assessment and management of common ENT diseases, include ability to obtain patients’ history, perform comprehensive physical exam, interprets findings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know how to handle common ENT emergencies.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To handle simple ENT diagnostic instruments.</a:t>
            </a: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endParaRPr lang="en-US" altLang="en-US" sz="15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432277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Tinnitus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dirty="0"/>
              <a:t>The perception of sound in the absence of external stimuli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Types of Tinnitus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>
              <a:lnSpc>
                <a:spcPct val="140000"/>
              </a:lnSpc>
            </a:pPr>
            <a:r>
              <a:rPr lang="en-US">
                <a:solidFill>
                  <a:srgbClr val="FF9900"/>
                </a:solidFill>
              </a:rPr>
              <a:t>Objective tinnitus</a:t>
            </a:r>
          </a:p>
          <a:p>
            <a:pPr lvl="1" algn="just" eaLnBrk="1" hangingPunct="1">
              <a:lnSpc>
                <a:spcPct val="120000"/>
              </a:lnSpc>
            </a:pPr>
            <a:r>
              <a:rPr lang="en-US"/>
              <a:t>sound produced by para-auditory structures which may be heard by an examiner</a:t>
            </a:r>
          </a:p>
          <a:p>
            <a:pPr algn="just" eaLnBrk="1" hangingPunct="1">
              <a:lnSpc>
                <a:spcPct val="120000"/>
              </a:lnSpc>
            </a:pPr>
            <a:endParaRPr lang="en-US"/>
          </a:p>
          <a:p>
            <a:pPr algn="just" eaLnBrk="1" hangingPunct="1">
              <a:lnSpc>
                <a:spcPct val="120000"/>
              </a:lnSpc>
            </a:pPr>
            <a:r>
              <a:rPr lang="en-US">
                <a:solidFill>
                  <a:srgbClr val="FF9900"/>
                </a:solidFill>
              </a:rPr>
              <a:t>Subjective tinnitus</a:t>
            </a:r>
          </a:p>
          <a:p>
            <a:pPr lvl="1" algn="just" eaLnBrk="1" hangingPunct="1">
              <a:lnSpc>
                <a:spcPct val="140000"/>
              </a:lnSpc>
            </a:pPr>
            <a:r>
              <a:rPr lang="en-US"/>
              <a:t>sound is only perceived by the patient (most common)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Objective Tinnitus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dirty="0" err="1"/>
              <a:t>Arteriovenous</a:t>
            </a:r>
            <a:r>
              <a:rPr lang="en-US" dirty="0"/>
              <a:t> malformations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dirty="0"/>
              <a:t>Vascular tumors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dirty="0"/>
              <a:t>Ectopic carotid artery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Subjective Tinnitus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en-US" dirty="0"/>
              <a:t>Much more common than the objective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dirty="0"/>
              <a:t>Caused by any ear disorder or in its central pathway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Vertigo &amp; Disequilibrium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Due to disorder of</a:t>
            </a:r>
          </a:p>
          <a:p>
            <a:pPr lvl="1" eaLnBrk="1" hangingPunct="1">
              <a:lnSpc>
                <a:spcPct val="200000"/>
              </a:lnSpc>
            </a:pPr>
            <a:r>
              <a:rPr lang="en-US"/>
              <a:t>Vestibular system</a:t>
            </a:r>
          </a:p>
          <a:p>
            <a:pPr lvl="1" eaLnBrk="1" hangingPunct="1">
              <a:lnSpc>
                <a:spcPct val="200000"/>
              </a:lnSpc>
            </a:pPr>
            <a:r>
              <a:rPr lang="en-US"/>
              <a:t>Propioceptive sensation</a:t>
            </a:r>
          </a:p>
          <a:p>
            <a:pPr lvl="1" eaLnBrk="1" hangingPunct="1">
              <a:lnSpc>
                <a:spcPct val="200000"/>
              </a:lnSpc>
            </a:pPr>
            <a:r>
              <a:rPr lang="en-US"/>
              <a:t>Vision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vertigo?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The word "vertigo" comes from the Latin "</a:t>
            </a:r>
            <a:r>
              <a:rPr lang="en-US" b="1" dirty="0" err="1"/>
              <a:t>vertere</a:t>
            </a:r>
            <a:r>
              <a:rPr lang="en-US" b="1" dirty="0"/>
              <a:t>", to turn + the suffix "-</a:t>
            </a:r>
            <a:r>
              <a:rPr lang="en-US" b="1" dirty="0" err="1"/>
              <a:t>igo</a:t>
            </a:r>
            <a:r>
              <a:rPr lang="en-US" b="1" dirty="0"/>
              <a:t>", a condition = a condition of turning about).</a:t>
            </a:r>
          </a:p>
          <a:p>
            <a:pPr>
              <a:lnSpc>
                <a:spcPct val="150000"/>
              </a:lnSpc>
            </a:pPr>
            <a:r>
              <a:rPr lang="en-US" b="1" dirty="0"/>
              <a:t>It is an allusion of being moving or the world is moving too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Ear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Light sources for ENT examination</a:t>
            </a:r>
          </a:p>
        </p:txBody>
      </p:sp>
      <p:graphicFrame>
        <p:nvGraphicFramePr>
          <p:cNvPr id="205835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611188" y="1958975"/>
          <a:ext cx="3455987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hoto Editor Photo" r:id="rId3" imgW="5121084" imgH="4298052" progId="">
                  <p:embed/>
                </p:oleObj>
              </mc:Choice>
              <mc:Fallback>
                <p:oleObj name="Photo Editor Photo" r:id="rId3" imgW="5121084" imgH="4298052" progId="">
                  <p:embed/>
                  <p:pic>
                    <p:nvPicPr>
                      <p:cNvPr id="2058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958975"/>
                        <a:ext cx="3455987" cy="290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37" name="Picture 13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6463" y="1989138"/>
            <a:ext cx="4030662" cy="2806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AURICLE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42" t="3767" r="6322" b="5052"/>
          <a:stretch>
            <a:fillRect/>
          </a:stretch>
        </p:blipFill>
        <p:spPr>
          <a:xfrm>
            <a:off x="3276600" y="1557338"/>
            <a:ext cx="3378200" cy="45259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3403600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3954" name="Object 2"/>
          <p:cNvGraphicFramePr>
            <a:graphicFrameLocks noChangeAspect="1"/>
          </p:cNvGraphicFramePr>
          <p:nvPr/>
        </p:nvGraphicFramePr>
        <p:xfrm>
          <a:off x="5076825" y="1700213"/>
          <a:ext cx="2984500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 Editor Photo" r:id="rId4" imgW="1905098" imgH="2635385" progId="">
                  <p:embed/>
                </p:oleObj>
              </mc:Choice>
              <mc:Fallback>
                <p:oleObj name="Photo Editor Photo" r:id="rId4" imgW="1905098" imgH="2635385" progId="">
                  <p:embed/>
                  <p:pic>
                    <p:nvPicPr>
                      <p:cNvPr id="2539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1700213"/>
                        <a:ext cx="2984500" cy="412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5">
            <a:extLst>
              <a:ext uri="{FF2B5EF4-FFF2-40B4-BE49-F238E27FC236}">
                <a16:creationId xmlns:a16="http://schemas.microsoft.com/office/drawing/2014/main" id="{1A7A4B21-C779-3947-82DA-04308AFE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COURSE Objectives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0" name="Content Placeholder 6">
            <a:extLst>
              <a:ext uri="{FF2B5EF4-FFF2-40B4-BE49-F238E27FC236}">
                <a16:creationId xmlns:a16="http://schemas.microsoft.com/office/drawing/2014/main" id="{87D005B2-855E-3740-8B02-59B554768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To be aware of common ENT operations.</a:t>
            </a:r>
            <a:endParaRPr lang="en-US" altLang="en-US" sz="150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To create an interest for further post-graduate study in ENT.</a:t>
            </a:r>
            <a:endParaRPr lang="en-US" altLang="en-US" sz="150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Enable to acquire and practice the code of medical ethics and demonstrates good and ideal attitude towards patients and their families, with the colleagues and other Staff and Sectors</a:t>
            </a:r>
            <a:endParaRPr lang="en-US" altLang="en-US" sz="1500">
              <a:ea typeface="ＭＳ Ｐゴシック" panose="020B0600070205080204" pitchFamily="34" charset="-128"/>
            </a:endParaRPr>
          </a:p>
          <a:p>
            <a:pPr marL="0" indent="0" algn="just">
              <a:lnSpc>
                <a:spcPct val="110000"/>
              </a:lnSpc>
            </a:pPr>
            <a:r>
              <a:rPr lang="en-US" altLang="en-US" sz="1500" b="1">
                <a:ea typeface="ＭＳ Ｐゴシック" panose="020B0600070205080204" pitchFamily="34" charset="-128"/>
              </a:rPr>
              <a:t>To learn not only the theoretical and clinical aspects of the course but to mold as an ideal instruments in the line of medical profession includes communication and inter-relationship with colleagues and other Staff</a:t>
            </a:r>
            <a:r>
              <a:rPr lang="en-US" altLang="en-US" sz="150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C14A8-EE5E-7740-B43D-66D78D1BD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53252" name="Slide Number Placeholder 4">
            <a:extLst>
              <a:ext uri="{FF2B5EF4-FFF2-40B4-BE49-F238E27FC236}">
                <a16:creationId xmlns:a16="http://schemas.microsoft.com/office/drawing/2014/main" id="{8F317D48-68C4-754C-9838-A8BC6CAEA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8F7EFD-F390-7D4A-AEEA-FA7D62D43F5A}" type="slidenum">
              <a:rPr lang="ar-SA" altLang="en-US" sz="1200">
                <a:solidFill>
                  <a:srgbClr val="000066"/>
                </a:solidFill>
                <a:latin typeface="Tahoma" panose="020B060403050404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85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Post auricular region</a:t>
            </a:r>
          </a:p>
        </p:txBody>
      </p:sp>
      <p:pic>
        <p:nvPicPr>
          <p:cNvPr id="29705" name="Picture 9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412875"/>
            <a:ext cx="3600450" cy="4522788"/>
          </a:xfrm>
        </p:spPr>
      </p:pic>
      <p:pic>
        <p:nvPicPr>
          <p:cNvPr id="29707" name="Picture 11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989138"/>
            <a:ext cx="4335463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Examination of external canal &amp; TM</a:t>
            </a:r>
          </a:p>
        </p:txBody>
      </p:sp>
      <p:sp>
        <p:nvSpPr>
          <p:cNvPr id="23555" name="AutoShape 14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6" name="AutoShape 16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AutoShape 18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AutoShape 20" descr="Image result for ear metal speculum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0965" name="Picture 21" descr="C:\Users\yasay_000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292225"/>
            <a:ext cx="56165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66" name="Picture 22" descr="C:\Users\yasay_000\Desktop\314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4076700"/>
            <a:ext cx="5689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Otoscopy</a:t>
            </a:r>
          </a:p>
        </p:txBody>
      </p:sp>
      <p:pic>
        <p:nvPicPr>
          <p:cNvPr id="272386" name="Picture 2" descr="Image result for ot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060575"/>
            <a:ext cx="427672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8" name="Picture 4" descr="Image result for oto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2027238"/>
            <a:ext cx="381635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311275"/>
            <a:ext cx="63500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Otoscopy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6302" t="5859"/>
          <a:stretch>
            <a:fillRect/>
          </a:stretch>
        </p:blipFill>
        <p:spPr bwMode="auto">
          <a:xfrm>
            <a:off x="468313" y="2565400"/>
            <a:ext cx="3571875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636838"/>
            <a:ext cx="36179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9138"/>
            <a:ext cx="30480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9138"/>
            <a:ext cx="27463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989138"/>
            <a:ext cx="27432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Tympanic Membrane</a:t>
            </a:r>
          </a:p>
        </p:txBody>
      </p:sp>
      <p:pic>
        <p:nvPicPr>
          <p:cNvPr id="94221" name="Picture 13" descr="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8788" y="2346325"/>
            <a:ext cx="4035425" cy="3033713"/>
          </a:xfrm>
          <a:noFill/>
        </p:spPr>
      </p:pic>
      <p:pic>
        <p:nvPicPr>
          <p:cNvPr id="8" name="Picture 12" descr="Normal T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92375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5" name="Picture 15" descr="Picture1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88913"/>
            <a:ext cx="3455988" cy="3422650"/>
          </a:xfr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76250"/>
            <a:ext cx="280828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4654"/>
          <p:cNvPicPr>
            <a:picLocks noChangeAspect="1" noChangeArrowheads="1"/>
          </p:cNvPicPr>
          <p:nvPr/>
        </p:nvPicPr>
        <p:blipFill>
          <a:blip r:embed="rId4" cstate="print"/>
          <a:srcRect l="18867" t="5502" r="9435" b="8961"/>
          <a:stretch>
            <a:fillRect/>
          </a:stretch>
        </p:blipFill>
        <p:spPr bwMode="auto">
          <a:xfrm>
            <a:off x="5076825" y="3860800"/>
            <a:ext cx="2895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40" descr="Pictur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076700"/>
            <a:ext cx="2911475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Microscopic examination</a:t>
            </a:r>
          </a:p>
        </p:txBody>
      </p:sp>
      <p:pic>
        <p:nvPicPr>
          <p:cNvPr id="23560" name="Picture 8" descr="Picture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30400" y="1887538"/>
            <a:ext cx="4946650" cy="42386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Tuning Fork Tests </a:t>
            </a:r>
          </a:p>
        </p:txBody>
      </p:sp>
      <p:pic>
        <p:nvPicPr>
          <p:cNvPr id="31747" name="Picture 2" descr="C:\Users\yasay_000\Desktop\images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2133600"/>
            <a:ext cx="3778250" cy="2828925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487717FA-8F4A-D54A-AD1E-0AF3F59E9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113"/>
            <a:ext cx="8229600" cy="1143000"/>
          </a:xfrm>
        </p:spPr>
        <p:txBody>
          <a:bodyPr/>
          <a:lstStyle/>
          <a:p>
            <a:r>
              <a:rPr lang="en-GB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Theoretical and Practical Activities</a:t>
            </a:r>
            <a:r>
              <a:rPr lang="en-GB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in</a:t>
            </a:r>
            <a:b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2800" b="1">
                <a:solidFill>
                  <a:srgbClr val="FF0000"/>
                </a:solidFill>
                <a:ea typeface="ＭＳ Ｐゴシック" panose="020B0600070205080204" pitchFamily="34" charset="-128"/>
              </a:rPr>
              <a:t>ORL COURSE 432</a:t>
            </a:r>
            <a:endParaRPr lang="en-US" altLang="en-US" sz="280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22530" name="Object 3">
            <a:extLst>
              <a:ext uri="{FF2B5EF4-FFF2-40B4-BE49-F238E27FC236}">
                <a16:creationId xmlns:a16="http://schemas.microsoft.com/office/drawing/2014/main" id="{1FB6AB51-11CD-1E4B-8712-2401894A57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5538" y="1408113"/>
          <a:ext cx="6442075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Document" r:id="rId3" imgW="6464300" imgH="5435600" progId="Word.Document.12">
                  <p:embed/>
                </p:oleObj>
              </mc:Choice>
              <mc:Fallback>
                <p:oleObj name="Document" r:id="rId3" imgW="6464300" imgH="5435600" progId="Word.Document.12">
                  <p:embed/>
                  <p:pic>
                    <p:nvPicPr>
                      <p:cNvPr id="22530" name="Object 3">
                        <a:extLst>
                          <a:ext uri="{FF2B5EF4-FFF2-40B4-BE49-F238E27FC236}">
                            <a16:creationId xmlns:a16="http://schemas.microsoft.com/office/drawing/2014/main" id="{1FB6AB51-11CD-1E4B-8712-2401894A57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5538" y="1408113"/>
                        <a:ext cx="6442075" cy="541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4887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Tuning Fork Tests 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6372225" cy="4525963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>
                <a:solidFill>
                  <a:srgbClr val="FF9900"/>
                </a:solidFill>
              </a:rPr>
              <a:t>Rinne’s test</a:t>
            </a:r>
          </a:p>
          <a:p>
            <a:pPr lvl="1" eaLnBrk="1" hangingPunct="1">
              <a:lnSpc>
                <a:spcPct val="190000"/>
              </a:lnSpc>
            </a:pPr>
            <a:r>
              <a:rPr lang="en-US" sz="2000"/>
              <a:t> </a:t>
            </a:r>
            <a:r>
              <a:rPr lang="en-US" sz="2400"/>
              <a:t>Compare AC with BC of the same ear</a:t>
            </a:r>
          </a:p>
          <a:p>
            <a:pPr lvl="1" eaLnBrk="1" hangingPunct="1">
              <a:lnSpc>
                <a:spcPct val="180000"/>
              </a:lnSpc>
            </a:pPr>
            <a:r>
              <a:rPr lang="en-US" sz="2400"/>
              <a:t>If AC &gt; BC (positive Rinne ): Normal or SNHL</a:t>
            </a:r>
          </a:p>
          <a:p>
            <a:pPr lvl="1" eaLnBrk="1" hangingPunct="1">
              <a:lnSpc>
                <a:spcPct val="180000"/>
              </a:lnSpc>
            </a:pPr>
            <a:r>
              <a:rPr lang="en-US" sz="2400"/>
              <a:t>If BC &gt; AC (negative Rinne): CHL</a:t>
            </a:r>
          </a:p>
        </p:txBody>
      </p:sp>
      <p:pic>
        <p:nvPicPr>
          <p:cNvPr id="103433" name="Picture 9" descr="Picture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43663" y="1628775"/>
            <a:ext cx="2266950" cy="2185988"/>
          </a:xfrm>
        </p:spPr>
      </p:pic>
      <p:pic>
        <p:nvPicPr>
          <p:cNvPr id="103435" name="Picture 11" descr="Picture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43663" y="4149725"/>
            <a:ext cx="2114550" cy="20383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Weber’s test</a:t>
            </a:r>
          </a:p>
        </p:txBody>
      </p:sp>
      <p:sp>
        <p:nvSpPr>
          <p:cNvPr id="105480" name="Rectangle 8"/>
          <p:cNvSpPr>
            <a:spLocks noGrp="1" noChangeArrowheads="1"/>
          </p:cNvSpPr>
          <p:nvPr>
            <p:ph type="body" sz="half" idx="3"/>
          </p:nvPr>
        </p:nvSpPr>
        <p:spPr>
          <a:xfrm>
            <a:off x="611188" y="1628775"/>
            <a:ext cx="5256212" cy="4851400"/>
          </a:xfrm>
        </p:spPr>
        <p:txBody>
          <a:bodyPr/>
          <a:lstStyle/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Compare BC of both ears</a:t>
            </a:r>
          </a:p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Only useful in unilateral HL</a:t>
            </a:r>
          </a:p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In unilateral CHL: Lateralized to the diseased ear</a:t>
            </a:r>
          </a:p>
          <a:p>
            <a:pPr marL="533400" indent="-533400" algn="just" eaLnBrk="1" hangingPunct="1">
              <a:lnSpc>
                <a:spcPct val="180000"/>
              </a:lnSpc>
            </a:pPr>
            <a:r>
              <a:rPr lang="en-US" sz="2400"/>
              <a:t>In unilateral SNHL: Lateralized to the good ear </a:t>
            </a:r>
          </a:p>
        </p:txBody>
      </p:sp>
      <p:pic>
        <p:nvPicPr>
          <p:cNvPr id="105482" name="Picture 10" descr="Picture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43663" y="2420938"/>
            <a:ext cx="2212975" cy="24479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The Nose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Nasal symptoms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Nasal obstruction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Nasal discharge (rhinorrhea)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Epistaxis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Sneezing &amp; itching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Smell abnormalities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Facial pain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Deformity</a:t>
            </a:r>
          </a:p>
          <a:p>
            <a:pPr eaLnBrk="1" hangingPunct="1">
              <a:lnSpc>
                <a:spcPct val="90000"/>
              </a:lnSpc>
            </a:pPr>
            <a:r>
              <a:rPr lang="en-US"/>
              <a:t>Other symptoms (epiphora, proptosis  etc)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Smell abnormalities 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/>
              <a:t>Hyposmia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Anosmia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Cacosmia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Parosmia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External Examination of the Nose</a:t>
            </a:r>
          </a:p>
        </p:txBody>
      </p:sp>
      <p:pic>
        <p:nvPicPr>
          <p:cNvPr id="115718" name="Picture 6" descr="C:\Users\yasay_000\Desktop\nos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60538"/>
            <a:ext cx="8229600" cy="4205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8915" name="Picture 5" descr="nasal_fracture_241x411oct11_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81200"/>
            <a:ext cx="22955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 descr="nasal_fx_oct11_0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2438400"/>
            <a:ext cx="3076575" cy="3076575"/>
          </a:xfrm>
          <a:noFill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nasal fracture"/>
          <p:cNvPicPr>
            <a:picLocks noChangeAspect="1" noChangeArrowheads="1"/>
          </p:cNvPicPr>
          <p:nvPr/>
        </p:nvPicPr>
        <p:blipFill>
          <a:blip r:embed="rId2" cstate="print"/>
          <a:srcRect l="4539" r="6920"/>
          <a:stretch>
            <a:fillRect/>
          </a:stretch>
        </p:blipFill>
        <p:spPr bwMode="auto">
          <a:xfrm>
            <a:off x="1476375" y="1412875"/>
            <a:ext cx="2808288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341438"/>
            <a:ext cx="2778125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nasal vestibule</a:t>
            </a:r>
          </a:p>
        </p:txBody>
      </p:sp>
      <p:pic>
        <p:nvPicPr>
          <p:cNvPr id="257026" name="Picture 2" descr="Image result for nose examination"/>
          <p:cNvPicPr>
            <a:picLocks noChangeAspect="1" noChangeArrowheads="1"/>
          </p:cNvPicPr>
          <p:nvPr/>
        </p:nvPicPr>
        <p:blipFill>
          <a:blip r:embed="rId2" cstate="print"/>
          <a:srcRect r="7092"/>
          <a:stretch>
            <a:fillRect/>
          </a:stretch>
        </p:blipFill>
        <p:spPr bwMode="auto">
          <a:xfrm>
            <a:off x="1979613" y="2012950"/>
            <a:ext cx="4392612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sz="4000"/>
              <a:t>Examination of the nasal vestibule</a:t>
            </a:r>
          </a:p>
        </p:txBody>
      </p:sp>
      <p:pic>
        <p:nvPicPr>
          <p:cNvPr id="120840" name="Picture 8" descr="Picture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7700" y="2454275"/>
            <a:ext cx="3657600" cy="2817813"/>
          </a:xfrm>
        </p:spPr>
      </p:pic>
      <p:pic>
        <p:nvPicPr>
          <p:cNvPr id="120841" name="Picture 9" descr="Picture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05375" y="2417763"/>
            <a:ext cx="3524250" cy="28908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4">
            <a:extLst>
              <a:ext uri="{FF2B5EF4-FFF2-40B4-BE49-F238E27FC236}">
                <a16:creationId xmlns:a16="http://schemas.microsoft.com/office/drawing/2014/main" id="{AE5199AA-6CEA-6A4A-9F32-397EFA548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1950" y="1524000"/>
          <a:ext cx="370205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Document" r:id="rId3" imgW="12522200" imgH="16687800" progId="Word.Document.12">
                  <p:embed/>
                </p:oleObj>
              </mc:Choice>
              <mc:Fallback>
                <p:oleObj name="Document" r:id="rId3" imgW="12522200" imgH="16687800" progId="Word.Document.12">
                  <p:embed/>
                  <p:pic>
                    <p:nvPicPr>
                      <p:cNvPr id="23553" name="Object 4">
                        <a:extLst>
                          <a:ext uri="{FF2B5EF4-FFF2-40B4-BE49-F238E27FC236}">
                            <a16:creationId xmlns:a16="http://schemas.microsoft.com/office/drawing/2014/main" id="{AE5199AA-6CEA-6A4A-9F32-397EFA5486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0" y="1524000"/>
                        <a:ext cx="3702050" cy="493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Title 1">
            <a:extLst>
              <a:ext uri="{FF2B5EF4-FFF2-40B4-BE49-F238E27FC236}">
                <a16:creationId xmlns:a16="http://schemas.microsoft.com/office/drawing/2014/main" id="{3AE81F75-3DD6-C04D-97F8-BDF24E46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74638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Lectures content, new format</a:t>
            </a:r>
          </a:p>
        </p:txBody>
      </p:sp>
      <p:graphicFrame>
        <p:nvGraphicFramePr>
          <p:cNvPr id="23555" name="Object 3">
            <a:extLst>
              <a:ext uri="{FF2B5EF4-FFF2-40B4-BE49-F238E27FC236}">
                <a16:creationId xmlns:a16="http://schemas.microsoft.com/office/drawing/2014/main" id="{3B07AB77-5116-B94E-B46E-241227C1D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1371600"/>
          <a:ext cx="4087813" cy="517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Document" r:id="rId5" imgW="12522200" imgH="15849600" progId="Word.Document.12">
                  <p:embed/>
                </p:oleObj>
              </mc:Choice>
              <mc:Fallback>
                <p:oleObj name="Document" r:id="rId5" imgW="12522200" imgH="15849600" progId="Word.Document.12">
                  <p:embed/>
                  <p:pic>
                    <p:nvPicPr>
                      <p:cNvPr id="23555" name="Object 3">
                        <a:extLst>
                          <a:ext uri="{FF2B5EF4-FFF2-40B4-BE49-F238E27FC236}">
                            <a16:creationId xmlns:a16="http://schemas.microsoft.com/office/drawing/2014/main" id="{3B07AB77-5116-B94E-B46E-241227C1DB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371600"/>
                        <a:ext cx="4087813" cy="517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80943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nasal cavity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250000"/>
              </a:lnSpc>
            </a:pPr>
            <a:r>
              <a:rPr lang="en-US"/>
              <a:t>Anterior rhinoscopy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/>
              <a:t>Flexible nasal endoscopy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/>
              <a:t>Rigid nasal endoscopy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Anterior Rhinoscopy</a:t>
            </a:r>
          </a:p>
        </p:txBody>
      </p:sp>
      <p:pic>
        <p:nvPicPr>
          <p:cNvPr id="204811" name="Picture 11" descr="Picture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1295400"/>
            <a:ext cx="2503121" cy="2743200"/>
          </a:xfrm>
          <a:noFill/>
        </p:spPr>
      </p:pic>
      <p:pic>
        <p:nvPicPr>
          <p:cNvPr id="6" name="Picture 13" descr="Picture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43600" y="4495800"/>
            <a:ext cx="2503660" cy="1869872"/>
          </a:xfrm>
          <a:prstGeom prst="rect">
            <a:avLst/>
          </a:prstGeom>
        </p:spPr>
      </p:pic>
      <p:pic>
        <p:nvPicPr>
          <p:cNvPr id="5734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96774" y="1841826"/>
            <a:ext cx="2819400" cy="142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267200"/>
            <a:ext cx="4343400" cy="227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nose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7238" y="1628775"/>
            <a:ext cx="4897437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Anterior Rhinoscopy</a:t>
            </a:r>
          </a:p>
        </p:txBody>
      </p:sp>
      <p:pic>
        <p:nvPicPr>
          <p:cNvPr id="139270" name="Picture 6" descr="Picture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3225" y="1863725"/>
            <a:ext cx="5797550" cy="3997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Picture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3525" y="1654175"/>
            <a:ext cx="3538538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Flexible nasal endoscopy</a:t>
            </a:r>
          </a:p>
        </p:txBody>
      </p:sp>
      <p:pic>
        <p:nvPicPr>
          <p:cNvPr id="126980" name="Picture 4" descr="1 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2763" y="2217738"/>
            <a:ext cx="5578475" cy="3289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Image result for flexible nasal endos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429000"/>
            <a:ext cx="41068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AutoShape 4" descr="Image result for flexible nasal endoscopy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0180" name="Picture 6" descr="Image result for flexible nasal 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404813"/>
            <a:ext cx="3743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Rigid Nasal Endoscopy</a:t>
            </a:r>
          </a:p>
        </p:txBody>
      </p:sp>
      <p:pic>
        <p:nvPicPr>
          <p:cNvPr id="112651" name="Picture 11" descr="Picture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39925" y="1982788"/>
            <a:ext cx="5262563" cy="3760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1" descr="C:\Users\yasay_000\Desktop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16238" y="3573463"/>
            <a:ext cx="3792537" cy="2603500"/>
          </a:xfrm>
          <a:noFill/>
        </p:spPr>
      </p:pic>
      <p:pic>
        <p:nvPicPr>
          <p:cNvPr id="52227" name="Picture 2" descr="C:\Users\yasay_000\Desktop\1888_10_40-nasal-speculum-ex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908050"/>
            <a:ext cx="37338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The Mouth &amp; Pharynx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3">
            <a:extLst>
              <a:ext uri="{FF2B5EF4-FFF2-40B4-BE49-F238E27FC236}">
                <a16:creationId xmlns:a16="http://schemas.microsoft.com/office/drawing/2014/main" id="{A684C9CD-7A40-324B-99C8-1FD2B3679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71600"/>
          <a:ext cx="4046538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Document" r:id="rId3" imgW="12522200" imgH="15722600" progId="Word.Document.12">
                  <p:embed/>
                </p:oleObj>
              </mc:Choice>
              <mc:Fallback>
                <p:oleObj name="Document" r:id="rId3" imgW="12522200" imgH="15722600" progId="Word.Document.12">
                  <p:embed/>
                  <p:pic>
                    <p:nvPicPr>
                      <p:cNvPr id="24577" name="Object 3">
                        <a:extLst>
                          <a:ext uri="{FF2B5EF4-FFF2-40B4-BE49-F238E27FC236}">
                            <a16:creationId xmlns:a16="http://schemas.microsoft.com/office/drawing/2014/main" id="{A684C9CD-7A40-324B-99C8-1FD2B36790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71600"/>
                        <a:ext cx="4046538" cy="5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8" name="Object 4">
            <a:extLst>
              <a:ext uri="{FF2B5EF4-FFF2-40B4-BE49-F238E27FC236}">
                <a16:creationId xmlns:a16="http://schemas.microsoft.com/office/drawing/2014/main" id="{052D2367-8074-4F4C-B4C6-52F7D27D61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1371600"/>
          <a:ext cx="4149725" cy="255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Document" r:id="rId5" imgW="12522200" imgH="7721600" progId="Word.Document.12">
                  <p:embed/>
                </p:oleObj>
              </mc:Choice>
              <mc:Fallback>
                <p:oleObj name="Document" r:id="rId5" imgW="12522200" imgH="7721600" progId="Word.Document.12">
                  <p:embed/>
                  <p:pic>
                    <p:nvPicPr>
                      <p:cNvPr id="24578" name="Object 4">
                        <a:extLst>
                          <a:ext uri="{FF2B5EF4-FFF2-40B4-BE49-F238E27FC236}">
                            <a16:creationId xmlns:a16="http://schemas.microsoft.com/office/drawing/2014/main" id="{052D2367-8074-4F4C-B4C6-52F7D27D61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371600"/>
                        <a:ext cx="4149725" cy="255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itle 1">
            <a:extLst>
              <a:ext uri="{FF2B5EF4-FFF2-40B4-BE49-F238E27FC236}">
                <a16:creationId xmlns:a16="http://schemas.microsoft.com/office/drawing/2014/main" id="{29940F94-0A40-4145-B27D-46EDBFD4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74638"/>
            <a:ext cx="8229600" cy="1143000"/>
          </a:xfrm>
        </p:spPr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  <a:ea typeface="ＭＳ Ｐゴシック" panose="020B0600070205080204" pitchFamily="34" charset="-128"/>
              </a:rPr>
              <a:t>Lectures content, new format</a:t>
            </a:r>
          </a:p>
        </p:txBody>
      </p:sp>
    </p:spTree>
    <p:extLst>
      <p:ext uri="{BB962C8B-B14F-4D97-AF65-F5344CB8AC3E}">
        <p14:creationId xmlns:p14="http://schemas.microsoft.com/office/powerpoint/2010/main" val="3695041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Symptoms</a:t>
            </a:r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/>
              <a:t>Sore throat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Odynophagia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Snoring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Dysphagia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Neck swelling</a:t>
            </a:r>
          </a:p>
          <a:p>
            <a:pPr eaLnBrk="1" hangingPunct="1">
              <a:lnSpc>
                <a:spcPct val="130000"/>
              </a:lnSpc>
            </a:pPr>
            <a:r>
              <a:rPr lang="en-US"/>
              <a:t>Other symptoms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Image result for mouth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700213"/>
            <a:ext cx="370840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340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36838"/>
            <a:ext cx="41529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mouth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Image result for mouth examination"/>
          <p:cNvPicPr>
            <a:picLocks noChangeAspect="1" noChangeArrowheads="1"/>
          </p:cNvPicPr>
          <p:nvPr/>
        </p:nvPicPr>
        <p:blipFill>
          <a:blip r:embed="rId2" cstate="print"/>
          <a:srcRect l="6538" t="11897" r="28072" b="14407"/>
          <a:stretch>
            <a:fillRect/>
          </a:stretch>
        </p:blipFill>
        <p:spPr bwMode="auto">
          <a:xfrm>
            <a:off x="4500563" y="476250"/>
            <a:ext cx="43195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8" name="Picture 6" descr="Image result for mouth examination"/>
          <p:cNvPicPr>
            <a:picLocks noChangeAspect="1" noChangeArrowheads="1"/>
          </p:cNvPicPr>
          <p:nvPr/>
        </p:nvPicPr>
        <p:blipFill>
          <a:blip r:embed="rId3" cstate="print"/>
          <a:srcRect l="-38487" t="-45442"/>
          <a:stretch>
            <a:fillRect/>
          </a:stretch>
        </p:blipFill>
        <p:spPr bwMode="auto">
          <a:xfrm>
            <a:off x="827088" y="2565400"/>
            <a:ext cx="546417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20" name="Picture 8" descr="Image result for mouth examin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150"/>
            <a:ext cx="3714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the pharynx</a:t>
            </a:r>
          </a:p>
        </p:txBody>
      </p:sp>
      <p:pic>
        <p:nvPicPr>
          <p:cNvPr id="114695" name="Picture 7" descr="Picture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43188" y="1924050"/>
            <a:ext cx="3857625" cy="38766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nasopharynx</a:t>
            </a:r>
          </a:p>
        </p:txBody>
      </p:sp>
      <p:pic>
        <p:nvPicPr>
          <p:cNvPr id="145417" name="Picture 9" descr="Picture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628775"/>
            <a:ext cx="3170237" cy="3017838"/>
          </a:xfrm>
        </p:spPr>
      </p:pic>
      <p:pic>
        <p:nvPicPr>
          <p:cNvPr id="145423" name="Picture 15" descr="Copy of Picture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2062163"/>
            <a:ext cx="3455988" cy="2473325"/>
          </a:xfrm>
        </p:spPr>
      </p:pic>
      <p:pic>
        <p:nvPicPr>
          <p:cNvPr id="145424" name="Picture 16" descr="Picture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84438" y="5130800"/>
            <a:ext cx="4679950" cy="12398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obstructingtons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133600"/>
            <a:ext cx="56896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oropharynx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Image result for mouth examination"/>
          <p:cNvPicPr>
            <a:picLocks noChangeAspect="1" noChangeArrowheads="1"/>
          </p:cNvPicPr>
          <p:nvPr/>
        </p:nvPicPr>
        <p:blipFill>
          <a:blip r:embed="rId2" cstate="print"/>
          <a:srcRect b="5501"/>
          <a:stretch>
            <a:fillRect/>
          </a:stretch>
        </p:blipFill>
        <p:spPr bwMode="auto">
          <a:xfrm>
            <a:off x="1908175" y="1557338"/>
            <a:ext cx="55721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oropharynx</a:t>
            </a:r>
          </a:p>
        </p:txBody>
      </p:sp>
      <p:pic>
        <p:nvPicPr>
          <p:cNvPr id="144387" name="Picture 3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420938"/>
            <a:ext cx="4191000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2" name="Picture 8" descr="C:\Users\yasay_000\Desktop\anatomy-and-physiology-of-oral-cavity-oropharynx-waldeyers-7-6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293" t="25647" r="21498" b="9250"/>
          <a:stretch>
            <a:fillRect/>
          </a:stretch>
        </p:blipFill>
        <p:spPr>
          <a:xfrm>
            <a:off x="468313" y="2173288"/>
            <a:ext cx="3887787" cy="30559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Examination of laryngopharynx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As the larynx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The Larynx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555F599C-EFC1-B24E-A9D8-594667C4C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858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COURSE STRUCTURE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F91124E-DDD1-8940-964E-87BA0BAB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7315200" cy="4800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st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Cycle</a:t>
            </a:r>
            <a:r>
              <a:rPr lang="en-US" altLang="en-US" b="1" dirty="0">
                <a:ea typeface="ＭＳ Ｐゴシック" panose="020B0600070205080204" pitchFamily="34" charset="-128"/>
              </a:rPr>
              <a:t>	</a:t>
            </a: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		4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II		4 Weeks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Cycle</a:t>
            </a:r>
            <a:r>
              <a:rPr lang="en-US" altLang="en-US" dirty="0">
                <a:ea typeface="ＭＳ Ｐゴシック" panose="020B0600070205080204" pitchFamily="34" charset="-128"/>
              </a:rPr>
              <a:t>		</a:t>
            </a:r>
            <a:r>
              <a:rPr lang="en-US" altLang="en-US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Female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		4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II		4 Weeks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 </a:t>
            </a:r>
            <a:r>
              <a:rPr lang="en-US" altLang="en-US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rd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Cycle</a:t>
            </a:r>
            <a:r>
              <a:rPr lang="en-US" altLang="en-US" dirty="0">
                <a:ea typeface="ＭＳ Ｐゴシック" panose="020B0600070205080204" pitchFamily="34" charset="-128"/>
              </a:rPr>
              <a:t>		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Male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		 4 Weeks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Division II		 4 Weeks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Note that at its 9</a:t>
            </a:r>
            <a:r>
              <a:rPr lang="en-US" altLang="en-US" sz="20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th</a:t>
            </a: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week of each Cycle will be the examination days –Written (MCQ, SAQ) and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                                      Oral (OSCE)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2000" b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Summer Course</a:t>
            </a:r>
            <a:r>
              <a:rPr lang="en-US" altLang="en-US" dirty="0">
                <a:ea typeface="ＭＳ Ｐゴシック" panose="020B0600070205080204" pitchFamily="34" charset="-128"/>
              </a:rPr>
              <a:t>	4 weeks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08964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/>
              <a:t>Symptoms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/>
              <a:t>Stridor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Hoarseness 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Cough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Aspiration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Feeding difficulties</a:t>
            </a:r>
          </a:p>
          <a:p>
            <a:pPr eaLnBrk="1" hangingPunct="1">
              <a:lnSpc>
                <a:spcPct val="120000"/>
              </a:lnSpc>
            </a:pPr>
            <a:r>
              <a:rPr lang="en-US"/>
              <a:t>Dyspnea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Stridor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pitch sound due to partial obstruction in the larynx or  </a:t>
            </a:r>
            <a:r>
              <a:rPr lang="en-US" dirty="0" err="1"/>
              <a:t>tracheo</a:t>
            </a:r>
            <a:r>
              <a:rPr lang="en-US" dirty="0"/>
              <a:t> bronchial tree </a:t>
            </a:r>
          </a:p>
          <a:p>
            <a:pPr lvl="1"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</a:rPr>
              <a:t>Inspiratory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stridor</a:t>
            </a:r>
            <a:r>
              <a:rPr lang="en-US" dirty="0"/>
              <a:t>: </a:t>
            </a:r>
            <a:r>
              <a:rPr lang="en-US" dirty="0" err="1"/>
              <a:t>supraglottic</a:t>
            </a:r>
            <a:r>
              <a:rPr lang="en-US" dirty="0"/>
              <a:t> obstruction 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Biphasic </a:t>
            </a:r>
            <a:r>
              <a:rPr lang="en-US" dirty="0" err="1">
                <a:solidFill>
                  <a:srgbClr val="FF0000"/>
                </a:solidFill>
              </a:rPr>
              <a:t>stridor</a:t>
            </a:r>
            <a:r>
              <a:rPr lang="en-US" dirty="0"/>
              <a:t>: </a:t>
            </a:r>
            <a:r>
              <a:rPr lang="en-US" dirty="0" err="1"/>
              <a:t>glottic</a:t>
            </a:r>
            <a:r>
              <a:rPr lang="en-US" dirty="0"/>
              <a:t> </a:t>
            </a:r>
            <a:r>
              <a:rPr lang="en-US" dirty="0" err="1"/>
              <a:t>obtruction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Expiratory stridor</a:t>
            </a:r>
            <a:r>
              <a:rPr lang="en-US" dirty="0"/>
              <a:t>: subglottic or </a:t>
            </a:r>
            <a:r>
              <a:rPr lang="en-US" dirty="0" err="1"/>
              <a:t>extrathoracic</a:t>
            </a:r>
            <a:r>
              <a:rPr lang="en-US" dirty="0"/>
              <a:t> tracheal obstruction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Laryngeal examination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sz="2800" dirty="0"/>
              <a:t>Indirect “mirror” </a:t>
            </a:r>
            <a:r>
              <a:rPr lang="en-US" sz="2800" dirty="0" err="1"/>
              <a:t>laryngoscopy</a:t>
            </a:r>
            <a:r>
              <a:rPr lang="en-US" sz="2800" dirty="0"/>
              <a:t> </a:t>
            </a:r>
          </a:p>
          <a:p>
            <a:pPr eaLnBrk="1" hangingPunct="1">
              <a:lnSpc>
                <a:spcPct val="170000"/>
              </a:lnSpc>
            </a:pPr>
            <a:r>
              <a:rPr lang="en-US" sz="2800" dirty="0"/>
              <a:t>Flexible </a:t>
            </a:r>
            <a:r>
              <a:rPr lang="en-US" sz="2800" dirty="0" err="1"/>
              <a:t>laryngoscopy</a:t>
            </a:r>
            <a:endParaRPr lang="en-US" sz="2800" dirty="0"/>
          </a:p>
          <a:p>
            <a:pPr eaLnBrk="1" hangingPunct="1">
              <a:lnSpc>
                <a:spcPct val="170000"/>
              </a:lnSpc>
            </a:pPr>
            <a:r>
              <a:rPr lang="en-US" sz="2800" dirty="0"/>
              <a:t>Rigid telescopic examination</a:t>
            </a:r>
          </a:p>
          <a:p>
            <a:pPr eaLnBrk="1" hangingPunct="1">
              <a:lnSpc>
                <a:spcPct val="170000"/>
              </a:lnSpc>
            </a:pPr>
            <a:r>
              <a:rPr lang="en-US" sz="2800" dirty="0"/>
              <a:t>Direct </a:t>
            </a:r>
            <a:r>
              <a:rPr lang="en-US" sz="2800" dirty="0" err="1"/>
              <a:t>laryngoscopy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Indirect mirror examination</a:t>
            </a:r>
          </a:p>
        </p:txBody>
      </p:sp>
      <p:pic>
        <p:nvPicPr>
          <p:cNvPr id="51206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18000" contrast="48000"/>
          </a:blip>
          <a:srcRect/>
          <a:stretch>
            <a:fillRect/>
          </a:stretch>
        </p:blipFill>
        <p:spPr>
          <a:xfrm>
            <a:off x="0" y="1268413"/>
            <a:ext cx="3397250" cy="4525962"/>
          </a:xfrm>
          <a:noFill/>
        </p:spPr>
      </p:pic>
      <p:pic>
        <p:nvPicPr>
          <p:cNvPr id="51204" name="Picture 4" descr="indirect"/>
          <p:cNvPicPr>
            <a:picLocks noChangeAspect="1" noChangeArrowheads="1"/>
          </p:cNvPicPr>
          <p:nvPr/>
        </p:nvPicPr>
        <p:blipFill>
          <a:blip r:embed="rId3" cstate="print"/>
          <a:srcRect r="25000" b="-24760"/>
          <a:stretch>
            <a:fillRect/>
          </a:stretch>
        </p:blipFill>
        <p:spPr bwMode="auto">
          <a:xfrm>
            <a:off x="3492500" y="1773238"/>
            <a:ext cx="302418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Indirect laryngos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3188" y="1773238"/>
            <a:ext cx="2690812" cy="39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Flexible Laryngoscopy</a:t>
            </a:r>
          </a:p>
        </p:txBody>
      </p:sp>
      <p:sp>
        <p:nvSpPr>
          <p:cNvPr id="68611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1 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2763" y="2217738"/>
            <a:ext cx="5578475" cy="3289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Image result for flexible nasal endos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429000"/>
            <a:ext cx="41068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AutoShape 4" descr="Image result for flexible nasal endoscopy"/>
          <p:cNvSpPr>
            <a:spLocks noChangeAspect="1" noChangeArrowheads="1"/>
          </p:cNvSpPr>
          <p:nvPr/>
        </p:nvSpPr>
        <p:spPr bwMode="auto">
          <a:xfrm>
            <a:off x="89900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0660" name="Picture 6" descr="Image result for flexible nasal 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404813"/>
            <a:ext cx="3743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Rigid telescopic examination</a:t>
            </a:r>
          </a:p>
        </p:txBody>
      </p:sp>
      <p:pic>
        <p:nvPicPr>
          <p:cNvPr id="71683" name="Picture 11" descr="Image result for rigid laryngosco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2420938"/>
            <a:ext cx="3541712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C:\Users\yasay_000\Desktop\laryngoscopy-35-6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4192" t="12741" r="9589"/>
          <a:stretch>
            <a:fillRect/>
          </a:stretch>
        </p:blipFill>
        <p:spPr>
          <a:xfrm>
            <a:off x="1835150" y="3716338"/>
            <a:ext cx="5761038" cy="3141662"/>
          </a:xfrm>
          <a:noFill/>
        </p:spPr>
      </p:pic>
      <p:pic>
        <p:nvPicPr>
          <p:cNvPr id="72707" name="Picture 2" descr="Image result for rigid laryngoscope"/>
          <p:cNvPicPr>
            <a:picLocks noChangeAspect="1" noChangeArrowheads="1"/>
          </p:cNvPicPr>
          <p:nvPr/>
        </p:nvPicPr>
        <p:blipFill>
          <a:blip r:embed="rId3" cstate="print"/>
          <a:srcRect t="14316" r="11580" b="14252"/>
          <a:stretch>
            <a:fillRect/>
          </a:stretch>
        </p:blipFill>
        <p:spPr bwMode="auto">
          <a:xfrm>
            <a:off x="1835150" y="188913"/>
            <a:ext cx="576103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Direct Laryngoscopy</a:t>
            </a:r>
          </a:p>
        </p:txBody>
      </p:sp>
      <p:pic>
        <p:nvPicPr>
          <p:cNvPr id="65539" name="Picture 3" descr="Jackson-slide, anterior commisure, and subglottic laryngosco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503363"/>
            <a:ext cx="468947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 descr="illustration of direct laryngoscopy"/>
          <p:cNvPicPr>
            <a:picLocks noChangeAspect="1" noChangeArrowheads="1"/>
          </p:cNvPicPr>
          <p:nvPr/>
        </p:nvPicPr>
        <p:blipFill>
          <a:blip r:embed="rId3" cstate="print">
            <a:lum contrast="-6000"/>
          </a:blip>
          <a:srcRect/>
          <a:stretch>
            <a:fillRect/>
          </a:stretch>
        </p:blipFill>
        <p:spPr bwMode="auto">
          <a:xfrm>
            <a:off x="539750" y="3573463"/>
            <a:ext cx="450056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Picture3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8625" y="3716338"/>
            <a:ext cx="3495675" cy="22764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330CD2B6-8AB4-1C4A-AE86-ECCC6392A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STUDENT</a:t>
            </a:r>
            <a:r>
              <a:rPr lang="ja-JP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solidFill>
                  <a:schemeClr val="tx1"/>
                </a:solidFill>
                <a:ea typeface="ＭＳ Ｐゴシック" panose="020B0600070205080204" pitchFamily="34" charset="-128"/>
              </a:rPr>
              <a:t>S GROUPING</a:t>
            </a:r>
            <a:endParaRPr lang="en-US" altLang="en-US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graphicFrame>
        <p:nvGraphicFramePr>
          <p:cNvPr id="11289" name="Group 25">
            <a:extLst>
              <a:ext uri="{FF2B5EF4-FFF2-40B4-BE49-F238E27FC236}">
                <a16:creationId xmlns:a16="http://schemas.microsoft.com/office/drawing/2014/main" id="{807A6CD1-A88E-D548-B131-71AD588746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7800" y="1600200"/>
          <a:ext cx="7445375" cy="4775260"/>
        </p:xfrm>
        <a:graphic>
          <a:graphicData uri="http://schemas.openxmlformats.org/drawingml/2006/table">
            <a:tbl>
              <a:tblPr/>
              <a:tblGrid>
                <a:gridCol w="3475038">
                  <a:extLst>
                    <a:ext uri="{9D8B030D-6E8A-4147-A177-3AD203B41FA5}">
                      <a16:colId xmlns:a16="http://schemas.microsoft.com/office/drawing/2014/main" val="2696237416"/>
                    </a:ext>
                  </a:extLst>
                </a:gridCol>
                <a:gridCol w="3970337">
                  <a:extLst>
                    <a:ext uri="{9D8B030D-6E8A-4147-A177-3AD203B41FA5}">
                      <a16:colId xmlns:a16="http://schemas.microsoft.com/office/drawing/2014/main" val="3031719855"/>
                    </a:ext>
                  </a:extLst>
                </a:gridCol>
              </a:tblGrid>
              <a:tr h="26273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GROUP 1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ENT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–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               WEEKS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 DAYS / WEEK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GROUP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OPHTHA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                         WEEKS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 DAYS / WEEK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231088"/>
                  </a:ext>
                </a:extLst>
              </a:tr>
              <a:tr h="2147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Subgroups    6: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A, B, C, D, E, F.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000066"/>
                          </a:solidFill>
                          <a:latin typeface="Tahoma" panose="020B060403050404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Subgroups      6: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Garamond" panose="02020404030301010803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A, B, C, D, E, F.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Garamond" panose="02020404030301010803" pitchFamily="18" charset="0"/>
                        <a:ea typeface="ＭＳ Ｐゴシック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093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744546"/>
      </p:ext>
    </p:extLst>
  </p:cSld>
  <p:clrMapOvr>
    <a:masterClrMapping/>
  </p:clrMapOvr>
  <p:transition spd="slow"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Neck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en-US"/>
              <a:t>Inspection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</a:rPr>
              <a:t>Look </a:t>
            </a:r>
            <a:r>
              <a:rPr lang="en-US"/>
              <a:t>for anything unusual in function or structure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Palpation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</a:rPr>
              <a:t>Feel</a:t>
            </a:r>
            <a:r>
              <a:rPr lang="en-US"/>
              <a:t> anything unusual in function or structure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Auscultation</a:t>
            </a:r>
          </a:p>
          <a:p>
            <a:pPr lvl="1" eaLnBrk="1" hangingPunct="1"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</a:rPr>
              <a:t>Hear </a:t>
            </a:r>
            <a:r>
              <a:rPr lang="en-US"/>
              <a:t>anything unusual in function or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Inspection</a:t>
            </a:r>
          </a:p>
        </p:txBody>
      </p:sp>
      <p:pic>
        <p:nvPicPr>
          <p:cNvPr id="77827" name="Picture 2" descr="Image result for neck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060575"/>
            <a:ext cx="4635500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Palpation</a:t>
            </a:r>
          </a:p>
        </p:txBody>
      </p:sp>
      <p:pic>
        <p:nvPicPr>
          <p:cNvPr id="78851" name="Picture 14" descr="Image result for neck lymph node lev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341438"/>
            <a:ext cx="42132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C:\Users\yasay_000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2133600"/>
            <a:ext cx="3484562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C:\Users\yasay_000\Desktop\download.jpg"/>
          <p:cNvPicPr>
            <a:picLocks noChangeAspect="1" noChangeArrowheads="1"/>
          </p:cNvPicPr>
          <p:nvPr/>
        </p:nvPicPr>
        <p:blipFill>
          <a:blip r:embed="rId3" cstate="print"/>
          <a:srcRect t="5038" b="6798"/>
          <a:stretch>
            <a:fillRect/>
          </a:stretch>
        </p:blipFill>
        <p:spPr bwMode="auto">
          <a:xfrm>
            <a:off x="539750" y="2060575"/>
            <a:ext cx="38163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Auscultation</a:t>
            </a:r>
          </a:p>
        </p:txBody>
      </p:sp>
      <p:pic>
        <p:nvPicPr>
          <p:cNvPr id="268290" name="Picture 2" descr="Image result for neck examin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916113"/>
            <a:ext cx="5611813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/>
              <a:t>THANK YOU</a:t>
            </a:r>
          </a:p>
        </p:txBody>
      </p:sp>
      <p:sp>
        <p:nvSpPr>
          <p:cNvPr id="8192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1320</Words>
  <Application>Microsoft Macintosh PowerPoint</Application>
  <PresentationFormat>On-screen Show (4:3)</PresentationFormat>
  <Paragraphs>286</Paragraphs>
  <Slides>95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Arial</vt:lpstr>
      <vt:lpstr>Calibri</vt:lpstr>
      <vt:lpstr>Garamond</vt:lpstr>
      <vt:lpstr>Tahoma</vt:lpstr>
      <vt:lpstr>Office Theme</vt:lpstr>
      <vt:lpstr>Document</vt:lpstr>
      <vt:lpstr>Worksheet</vt:lpstr>
      <vt:lpstr>Photo Editor Photo</vt:lpstr>
      <vt:lpstr>بسم الله الرحمن الرحيم </vt:lpstr>
      <vt:lpstr>Objectives: Aim of The Course</vt:lpstr>
      <vt:lpstr>COURSE Objectives</vt:lpstr>
      <vt:lpstr>COURSE Objectives</vt:lpstr>
      <vt:lpstr>Theoretical and Practical Activities in  ORL COURSE 432</vt:lpstr>
      <vt:lpstr>Lectures content, new format</vt:lpstr>
      <vt:lpstr>Lectures content, new format</vt:lpstr>
      <vt:lpstr>COURSE STRUCTURE</vt:lpstr>
      <vt:lpstr>STUDENT’S GROUPING</vt:lpstr>
      <vt:lpstr>ACTIVITIES</vt:lpstr>
      <vt:lpstr>ACTIVITIES</vt:lpstr>
      <vt:lpstr>CLINICAL ACTIVITIES</vt:lpstr>
      <vt:lpstr>PowerPoint Presentation</vt:lpstr>
      <vt:lpstr>PowerPoint Presentation</vt:lpstr>
      <vt:lpstr>PowerPoint Presentation</vt:lpstr>
      <vt:lpstr>CLINICAL ACTIVITIES </vt:lpstr>
      <vt:lpstr>PowerPoint Presentation</vt:lpstr>
      <vt:lpstr>PowerPoint Presentation</vt:lpstr>
      <vt:lpstr>RECOMMENDED TEXTBOOKS:</vt:lpstr>
      <vt:lpstr>ATTENDANCE</vt:lpstr>
      <vt:lpstr>EXAMINATION 11th Week of each Cycle</vt:lpstr>
      <vt:lpstr>THANK  YOU    HAVE A NICE   &amp; ENJOYABLE STAY   FOR THE ORL COURSE </vt:lpstr>
      <vt:lpstr>History and Examination of ORL Patients</vt:lpstr>
      <vt:lpstr>Ear Symptoms</vt:lpstr>
      <vt:lpstr>Earache</vt:lpstr>
      <vt:lpstr>Sensory Supply of Middle and External Ear </vt:lpstr>
      <vt:lpstr>Deafness</vt:lpstr>
      <vt:lpstr>Itching</vt:lpstr>
      <vt:lpstr>Otorrhea</vt:lpstr>
      <vt:lpstr>Tinnitus</vt:lpstr>
      <vt:lpstr>Types of Tinnitus</vt:lpstr>
      <vt:lpstr>Objective Tinnitus</vt:lpstr>
      <vt:lpstr>Subjective Tinnitus</vt:lpstr>
      <vt:lpstr>Vertigo &amp; Disequilibrium </vt:lpstr>
      <vt:lpstr>What Is vertigo?</vt:lpstr>
      <vt:lpstr>Examination of the Ear</vt:lpstr>
      <vt:lpstr>Light sources for ENT examination</vt:lpstr>
      <vt:lpstr>THE AURICLE</vt:lpstr>
      <vt:lpstr>PowerPoint Presentation</vt:lpstr>
      <vt:lpstr>Post auricular region</vt:lpstr>
      <vt:lpstr>Examination of external canal &amp; TM</vt:lpstr>
      <vt:lpstr>Otoscopy</vt:lpstr>
      <vt:lpstr>PowerPoint Presentation</vt:lpstr>
      <vt:lpstr>Otoscopy</vt:lpstr>
      <vt:lpstr>PowerPoint Presentation</vt:lpstr>
      <vt:lpstr>Tympanic Membrane</vt:lpstr>
      <vt:lpstr>PowerPoint Presentation</vt:lpstr>
      <vt:lpstr>Microscopic examination</vt:lpstr>
      <vt:lpstr>Tuning Fork Tests </vt:lpstr>
      <vt:lpstr>Tuning Fork Tests </vt:lpstr>
      <vt:lpstr>Weber’s test</vt:lpstr>
      <vt:lpstr>The Nose</vt:lpstr>
      <vt:lpstr>Nasal symptoms</vt:lpstr>
      <vt:lpstr>Smell abnormalities </vt:lpstr>
      <vt:lpstr>External Examination of the Nose</vt:lpstr>
      <vt:lpstr>PowerPoint Presentation</vt:lpstr>
      <vt:lpstr>PowerPoint Presentation</vt:lpstr>
      <vt:lpstr>Examination of the nasal vestibule</vt:lpstr>
      <vt:lpstr>Examination of the nasal vestibule</vt:lpstr>
      <vt:lpstr>Examination of the nasal cavity</vt:lpstr>
      <vt:lpstr>Anterior Rhinoscopy</vt:lpstr>
      <vt:lpstr>PowerPoint Presentation</vt:lpstr>
      <vt:lpstr>Anterior Rhinoscopy</vt:lpstr>
      <vt:lpstr>PowerPoint Presentation</vt:lpstr>
      <vt:lpstr>Flexible nasal endoscopy</vt:lpstr>
      <vt:lpstr>PowerPoint Presentation</vt:lpstr>
      <vt:lpstr>Rigid Nasal Endoscopy</vt:lpstr>
      <vt:lpstr>PowerPoint Presentation</vt:lpstr>
      <vt:lpstr>The Mouth &amp; Pharynx</vt:lpstr>
      <vt:lpstr>Symptoms</vt:lpstr>
      <vt:lpstr>Examination of the mouth</vt:lpstr>
      <vt:lpstr>PowerPoint Presentation</vt:lpstr>
      <vt:lpstr>Examination of the pharynx</vt:lpstr>
      <vt:lpstr>Examination of nasopharynx</vt:lpstr>
      <vt:lpstr>Examination of oropharynx</vt:lpstr>
      <vt:lpstr>PowerPoint Presentation</vt:lpstr>
      <vt:lpstr>The oropharynx</vt:lpstr>
      <vt:lpstr>Examination of laryngopharynx</vt:lpstr>
      <vt:lpstr>The Larynx</vt:lpstr>
      <vt:lpstr>Symptoms</vt:lpstr>
      <vt:lpstr>Stridor</vt:lpstr>
      <vt:lpstr>Laryngeal examination</vt:lpstr>
      <vt:lpstr>Indirect mirror examination</vt:lpstr>
      <vt:lpstr>Flexible Laryngoscopy</vt:lpstr>
      <vt:lpstr>PowerPoint Presentation</vt:lpstr>
      <vt:lpstr>PowerPoint Presentation</vt:lpstr>
      <vt:lpstr>Rigid telescopic examination</vt:lpstr>
      <vt:lpstr>PowerPoint Presentation</vt:lpstr>
      <vt:lpstr>Direct Laryngoscopy</vt:lpstr>
      <vt:lpstr>Neck Examination</vt:lpstr>
      <vt:lpstr>Inspection</vt:lpstr>
      <vt:lpstr>Palpation</vt:lpstr>
      <vt:lpstr>PowerPoint Presentation</vt:lpstr>
      <vt:lpstr>Auscultation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 </dc:title>
  <dc:creator>YOUSRY EL-SAYED</dc:creator>
  <cp:lastModifiedBy>ahmad alroqi</cp:lastModifiedBy>
  <cp:revision>14</cp:revision>
  <dcterms:created xsi:type="dcterms:W3CDTF">2018-05-31T18:58:54Z</dcterms:created>
  <dcterms:modified xsi:type="dcterms:W3CDTF">2020-03-11T07:35:14Z</dcterms:modified>
</cp:coreProperties>
</file>