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94" r:id="rId2"/>
    <p:sldId id="295" r:id="rId3"/>
    <p:sldId id="296" r:id="rId4"/>
    <p:sldId id="297" r:id="rId5"/>
    <p:sldId id="361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689B5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689B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2729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AEC"/>
          </a:solidFill>
        </a:fill>
      </a:tcStyle>
    </a:wholeTbl>
    <a:band2H>
      <a:tcTxStyle/>
      <a:tcStyle>
        <a:tcBdr/>
        <a:fill>
          <a:solidFill>
            <a:srgbClr val="E7F5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690"/>
  </p:normalViewPr>
  <p:slideViewPr>
    <p:cSldViewPr snapToGrid="0" snapToObjects="1">
      <p:cViewPr varScale="1">
        <p:scale>
          <a:sx n="60" d="100"/>
          <a:sy n="60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8A5D3-BB79-4999-85F0-AD07B560E6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4F894-B0EF-4A4E-B76D-32E76A0F8C44}">
      <dgm:prSet phldrT="[Text]" custT="1"/>
      <dgm:spPr/>
      <dgm:t>
        <a:bodyPr/>
        <a:lstStyle/>
        <a:p>
          <a:r>
            <a:rPr lang="en-US" sz="2000" b="1" dirty="0" smtClean="0"/>
            <a:t>Acute </a:t>
          </a:r>
          <a:r>
            <a:rPr lang="en-US" sz="2000" b="1" dirty="0" err="1" smtClean="0"/>
            <a:t>Otitis</a:t>
          </a:r>
          <a:r>
            <a:rPr lang="en-US" sz="2000" b="1" dirty="0" smtClean="0"/>
            <a:t> media</a:t>
          </a:r>
          <a:endParaRPr lang="en-US" sz="2000" b="1" dirty="0"/>
        </a:p>
      </dgm:t>
    </dgm:pt>
    <dgm:pt modelId="{5338658F-8E1B-4B69-A245-A08D6AA5A436}" type="parTrans" cxnId="{F1A8EF72-DB43-4A6A-9303-F848F79AB5AC}">
      <dgm:prSet/>
      <dgm:spPr/>
      <dgm:t>
        <a:bodyPr/>
        <a:lstStyle/>
        <a:p>
          <a:endParaRPr lang="en-US" sz="1800" b="1"/>
        </a:p>
      </dgm:t>
    </dgm:pt>
    <dgm:pt modelId="{C5014644-7940-4AC8-BB94-EB4C596AD577}" type="sibTrans" cxnId="{F1A8EF72-DB43-4A6A-9303-F848F79AB5AC}">
      <dgm:prSet/>
      <dgm:spPr/>
      <dgm:t>
        <a:bodyPr/>
        <a:lstStyle/>
        <a:p>
          <a:endParaRPr lang="en-US" sz="1800" b="1"/>
        </a:p>
      </dgm:t>
    </dgm:pt>
    <dgm:pt modelId="{DD5C6AED-E850-462F-9FDF-DE7ADABBC252}">
      <dgm:prSet phldrT="[Text]" custT="1"/>
      <dgm:spPr/>
      <dgm:t>
        <a:bodyPr/>
        <a:lstStyle/>
        <a:p>
          <a:r>
            <a:rPr lang="en-US" sz="2000" b="1" dirty="0" smtClean="0"/>
            <a:t>Resolution</a:t>
          </a:r>
          <a:endParaRPr lang="en-US" sz="2000" b="1" dirty="0"/>
        </a:p>
      </dgm:t>
    </dgm:pt>
    <dgm:pt modelId="{C23D0E55-ED27-460C-B7E5-9AC29C01587E}" type="parTrans" cxnId="{2249A122-A59A-4D43-8220-94C7AAD4153B}">
      <dgm:prSet/>
      <dgm:spPr/>
      <dgm:t>
        <a:bodyPr/>
        <a:lstStyle/>
        <a:p>
          <a:endParaRPr lang="en-US" sz="1800" b="1"/>
        </a:p>
      </dgm:t>
    </dgm:pt>
    <dgm:pt modelId="{892481DC-2F74-4CED-8AF4-C1617DD6BDBC}" type="sibTrans" cxnId="{2249A122-A59A-4D43-8220-94C7AAD4153B}">
      <dgm:prSet/>
      <dgm:spPr/>
      <dgm:t>
        <a:bodyPr/>
        <a:lstStyle/>
        <a:p>
          <a:endParaRPr lang="en-US" sz="1800" b="1"/>
        </a:p>
      </dgm:t>
    </dgm:pt>
    <dgm:pt modelId="{D35F3A75-BE97-412E-89F4-F135E31C8254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000" b="1" dirty="0" smtClean="0"/>
            <a:t>Persistent Effusion </a:t>
          </a:r>
          <a:endParaRPr lang="en-US" sz="2000" b="1" dirty="0"/>
        </a:p>
      </dgm:t>
    </dgm:pt>
    <dgm:pt modelId="{17A9B91C-68A6-4D79-9354-E5CA3FE2BA3E}" type="parTrans" cxnId="{4FC1F101-BF04-47BA-83AF-056231907A72}">
      <dgm:prSet/>
      <dgm:spPr/>
      <dgm:t>
        <a:bodyPr/>
        <a:lstStyle/>
        <a:p>
          <a:endParaRPr lang="en-US" sz="1800" b="1"/>
        </a:p>
      </dgm:t>
    </dgm:pt>
    <dgm:pt modelId="{A3509B7C-356B-4AD0-84AE-AAEB0E0FF55C}" type="sibTrans" cxnId="{4FC1F101-BF04-47BA-83AF-056231907A72}">
      <dgm:prSet/>
      <dgm:spPr/>
      <dgm:t>
        <a:bodyPr/>
        <a:lstStyle/>
        <a:p>
          <a:endParaRPr lang="en-US" sz="1800" b="1"/>
        </a:p>
      </dgm:t>
    </dgm:pt>
    <dgm:pt modelId="{D7743C3A-B3E0-4795-80C5-3FEC82942ACA}">
      <dgm:prSet phldrT="[Text]" custT="1"/>
      <dgm:spPr/>
      <dgm:t>
        <a:bodyPr/>
        <a:lstStyle/>
        <a:p>
          <a:r>
            <a:rPr lang="en-US" sz="2000" b="1" dirty="0" smtClean="0"/>
            <a:t>Acute perforation +</a:t>
          </a:r>
          <a:r>
            <a:rPr lang="en-US" sz="2000" b="1" dirty="0" err="1" smtClean="0"/>
            <a:t>Otitis</a:t>
          </a:r>
          <a:r>
            <a:rPr lang="en-US" sz="2000" b="1" dirty="0" smtClean="0"/>
            <a:t> Media</a:t>
          </a:r>
          <a:endParaRPr lang="en-US" sz="2000" b="1" dirty="0"/>
        </a:p>
      </dgm:t>
    </dgm:pt>
    <dgm:pt modelId="{5F507933-E8A6-410B-96CC-162C813CEE34}" type="parTrans" cxnId="{08456304-63FC-4EE3-A653-9A1079295F8E}">
      <dgm:prSet/>
      <dgm:spPr/>
      <dgm:t>
        <a:bodyPr/>
        <a:lstStyle/>
        <a:p>
          <a:endParaRPr lang="en-US" sz="1800" b="1"/>
        </a:p>
      </dgm:t>
    </dgm:pt>
    <dgm:pt modelId="{DC5D4B60-9B6C-4EBB-B636-4940FA6B4E46}" type="sibTrans" cxnId="{08456304-63FC-4EE3-A653-9A1079295F8E}">
      <dgm:prSet/>
      <dgm:spPr/>
      <dgm:t>
        <a:bodyPr/>
        <a:lstStyle/>
        <a:p>
          <a:endParaRPr lang="en-US" sz="1800" b="1"/>
        </a:p>
      </dgm:t>
    </dgm:pt>
    <dgm:pt modelId="{8D645FF8-CE02-4EFE-A9C9-498D5B01E374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1" dirty="0" smtClean="0"/>
            <a:t>Chronic Supportive </a:t>
          </a:r>
          <a:r>
            <a:rPr lang="en-US" sz="2000" b="1" dirty="0" err="1" smtClean="0"/>
            <a:t>Otitis</a:t>
          </a:r>
          <a:r>
            <a:rPr lang="en-US" sz="2000" b="1" dirty="0" smtClean="0"/>
            <a:t> Media</a:t>
          </a:r>
          <a:endParaRPr lang="en-US" sz="2000" b="1" dirty="0"/>
        </a:p>
      </dgm:t>
    </dgm:pt>
    <dgm:pt modelId="{1871789E-996E-453D-8678-EB514482FB42}" type="parTrans" cxnId="{736C358C-E4FE-48C6-93C7-63B6C1B5C8A1}">
      <dgm:prSet/>
      <dgm:spPr/>
      <dgm:t>
        <a:bodyPr/>
        <a:lstStyle/>
        <a:p>
          <a:endParaRPr lang="en-US" sz="1800" b="1"/>
        </a:p>
      </dgm:t>
    </dgm:pt>
    <dgm:pt modelId="{81DE0BCD-943C-4D6F-BE93-0F03BADB5DA9}" type="sibTrans" cxnId="{736C358C-E4FE-48C6-93C7-63B6C1B5C8A1}">
      <dgm:prSet/>
      <dgm:spPr/>
      <dgm:t>
        <a:bodyPr/>
        <a:lstStyle/>
        <a:p>
          <a:endParaRPr lang="en-US" sz="1800" b="1"/>
        </a:p>
      </dgm:t>
    </dgm:pt>
    <dgm:pt modelId="{1C77B68D-A2A0-47DD-927D-BD9791DE0416}">
      <dgm:prSet custT="1"/>
      <dgm:spPr/>
      <dgm:t>
        <a:bodyPr/>
        <a:lstStyle/>
        <a:p>
          <a:r>
            <a:rPr lang="en-US" sz="2000" b="1" dirty="0" smtClean="0"/>
            <a:t>Unsafe</a:t>
          </a:r>
          <a:endParaRPr lang="en-US" sz="2000" b="1" dirty="0"/>
        </a:p>
      </dgm:t>
    </dgm:pt>
    <dgm:pt modelId="{612C2357-0BEA-46F3-8273-97E6018C5C2E}" type="parTrans" cxnId="{753D7094-1033-430B-A4A6-5BCE7386D731}">
      <dgm:prSet/>
      <dgm:spPr/>
      <dgm:t>
        <a:bodyPr/>
        <a:lstStyle/>
        <a:p>
          <a:endParaRPr lang="en-US" sz="1800" b="1"/>
        </a:p>
      </dgm:t>
    </dgm:pt>
    <dgm:pt modelId="{18725E00-0859-4663-9F87-36D9E90A37B8}" type="sibTrans" cxnId="{753D7094-1033-430B-A4A6-5BCE7386D731}">
      <dgm:prSet/>
      <dgm:spPr/>
      <dgm:t>
        <a:bodyPr/>
        <a:lstStyle/>
        <a:p>
          <a:endParaRPr lang="en-US" sz="1800" b="1"/>
        </a:p>
      </dgm:t>
    </dgm:pt>
    <dgm:pt modelId="{92F79D31-BC19-4187-B3FD-E32CA38AA6E6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1" dirty="0" smtClean="0"/>
            <a:t>Safe</a:t>
          </a:r>
          <a:endParaRPr lang="en-US" sz="2000" b="1" dirty="0"/>
        </a:p>
      </dgm:t>
    </dgm:pt>
    <dgm:pt modelId="{5C2D61ED-C389-4C49-9AAF-96E8B79CF91E}" type="parTrans" cxnId="{ED2C9170-D360-432B-901E-75A8498BAFEE}">
      <dgm:prSet/>
      <dgm:spPr/>
      <dgm:t>
        <a:bodyPr/>
        <a:lstStyle/>
        <a:p>
          <a:endParaRPr lang="en-US" sz="1800" b="1"/>
        </a:p>
      </dgm:t>
    </dgm:pt>
    <dgm:pt modelId="{1BF22CEF-8A0F-4042-A600-1B71ADD6D90F}" type="sibTrans" cxnId="{ED2C9170-D360-432B-901E-75A8498BAFEE}">
      <dgm:prSet/>
      <dgm:spPr/>
      <dgm:t>
        <a:bodyPr/>
        <a:lstStyle/>
        <a:p>
          <a:endParaRPr lang="en-US" sz="1800" b="1"/>
        </a:p>
      </dgm:t>
    </dgm:pt>
    <dgm:pt modelId="{D85F46D0-3E8E-492A-9333-13C220011940}">
      <dgm:prSet custT="1"/>
      <dgm:spPr/>
      <dgm:t>
        <a:bodyPr/>
        <a:lstStyle/>
        <a:p>
          <a:r>
            <a:rPr lang="en-US" sz="2000" b="1" dirty="0" smtClean="0"/>
            <a:t>Resolution Healing </a:t>
          </a:r>
        </a:p>
      </dgm:t>
    </dgm:pt>
    <dgm:pt modelId="{F1FBBD08-1028-4E12-97F2-083B128EAE4A}" type="parTrans" cxnId="{EC2D3BD9-4852-4EEB-88DE-B7E898B8C818}">
      <dgm:prSet/>
      <dgm:spPr/>
      <dgm:t>
        <a:bodyPr/>
        <a:lstStyle/>
        <a:p>
          <a:endParaRPr lang="en-US" sz="1800" b="1"/>
        </a:p>
      </dgm:t>
    </dgm:pt>
    <dgm:pt modelId="{A6EC4E75-0EDA-4EEB-A996-568013A45452}" type="sibTrans" cxnId="{EC2D3BD9-4852-4EEB-88DE-B7E898B8C818}">
      <dgm:prSet/>
      <dgm:spPr/>
      <dgm:t>
        <a:bodyPr/>
        <a:lstStyle/>
        <a:p>
          <a:endParaRPr lang="en-US" sz="1800" b="1"/>
        </a:p>
      </dgm:t>
    </dgm:pt>
    <dgm:pt modelId="{F795B8CB-7278-4447-9F5D-930195316CAF}" type="pres">
      <dgm:prSet presAssocID="{0CC8A5D3-BB79-4999-85F0-AD07B560E6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D05896-AE2C-40A2-9D17-C8E0A415F78F}" type="pres">
      <dgm:prSet presAssocID="{6354F894-B0EF-4A4E-B76D-32E76A0F8C44}" presName="hierRoot1" presStyleCnt="0">
        <dgm:presLayoutVars>
          <dgm:hierBranch val="init"/>
        </dgm:presLayoutVars>
      </dgm:prSet>
      <dgm:spPr/>
    </dgm:pt>
    <dgm:pt modelId="{84BAC382-0FA2-4D7A-ABB6-D7C1EFB61722}" type="pres">
      <dgm:prSet presAssocID="{6354F894-B0EF-4A4E-B76D-32E76A0F8C44}" presName="rootComposite1" presStyleCnt="0"/>
      <dgm:spPr/>
    </dgm:pt>
    <dgm:pt modelId="{6F1F4A81-3966-4ACE-BC26-853ACE4420B7}" type="pres">
      <dgm:prSet presAssocID="{6354F894-B0EF-4A4E-B76D-32E76A0F8C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BAE44-6F76-4774-8A79-74E6D16453E9}" type="pres">
      <dgm:prSet presAssocID="{6354F894-B0EF-4A4E-B76D-32E76A0F8C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1E9396D-7D26-460D-8A39-7B9A84A1FF62}" type="pres">
      <dgm:prSet presAssocID="{6354F894-B0EF-4A4E-B76D-32E76A0F8C44}" presName="hierChild2" presStyleCnt="0"/>
      <dgm:spPr/>
    </dgm:pt>
    <dgm:pt modelId="{054648AD-BEFD-4BD7-BE6F-238A3A96FD45}" type="pres">
      <dgm:prSet presAssocID="{C23D0E55-ED27-460C-B7E5-9AC29C0158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2454FA9-5E3C-4C54-AF70-6889CF8DBA66}" type="pres">
      <dgm:prSet presAssocID="{DD5C6AED-E850-462F-9FDF-DE7ADABBC252}" presName="hierRoot2" presStyleCnt="0">
        <dgm:presLayoutVars>
          <dgm:hierBranch val="init"/>
        </dgm:presLayoutVars>
      </dgm:prSet>
      <dgm:spPr/>
    </dgm:pt>
    <dgm:pt modelId="{88CC3DEA-89A5-47B4-B91E-1680EAFBDD93}" type="pres">
      <dgm:prSet presAssocID="{DD5C6AED-E850-462F-9FDF-DE7ADABBC252}" presName="rootComposite" presStyleCnt="0"/>
      <dgm:spPr/>
    </dgm:pt>
    <dgm:pt modelId="{D42F3F0A-2C68-46F3-BE19-3A0DD552145F}" type="pres">
      <dgm:prSet presAssocID="{DD5C6AED-E850-462F-9FDF-DE7ADABBC25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59531-98E3-4F21-8C77-5393B80FF4BD}" type="pres">
      <dgm:prSet presAssocID="{DD5C6AED-E850-462F-9FDF-DE7ADABBC252}" presName="rootConnector" presStyleLbl="node2" presStyleIdx="0" presStyleCnt="3"/>
      <dgm:spPr/>
      <dgm:t>
        <a:bodyPr/>
        <a:lstStyle/>
        <a:p>
          <a:endParaRPr lang="en-US"/>
        </a:p>
      </dgm:t>
    </dgm:pt>
    <dgm:pt modelId="{7B0306E7-7053-4848-8990-1138D8B8435A}" type="pres">
      <dgm:prSet presAssocID="{DD5C6AED-E850-462F-9FDF-DE7ADABBC252}" presName="hierChild4" presStyleCnt="0"/>
      <dgm:spPr/>
    </dgm:pt>
    <dgm:pt modelId="{874BACE9-0A8C-4B96-AD05-80F004799C0C}" type="pres">
      <dgm:prSet presAssocID="{DD5C6AED-E850-462F-9FDF-DE7ADABBC252}" presName="hierChild5" presStyleCnt="0"/>
      <dgm:spPr/>
    </dgm:pt>
    <dgm:pt modelId="{8BE95B50-82A1-4D4B-82C4-3BF10AE917F6}" type="pres">
      <dgm:prSet presAssocID="{17A9B91C-68A6-4D79-9354-E5CA3FE2BA3E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B3894CC-5D81-45C1-ABB7-F29A41C24166}" type="pres">
      <dgm:prSet presAssocID="{D35F3A75-BE97-412E-89F4-F135E31C8254}" presName="hierRoot2" presStyleCnt="0">
        <dgm:presLayoutVars>
          <dgm:hierBranch val="init"/>
        </dgm:presLayoutVars>
      </dgm:prSet>
      <dgm:spPr/>
    </dgm:pt>
    <dgm:pt modelId="{31E21A1B-50C6-41A4-8570-10A61EE842B9}" type="pres">
      <dgm:prSet presAssocID="{D35F3A75-BE97-412E-89F4-F135E31C8254}" presName="rootComposite" presStyleCnt="0"/>
      <dgm:spPr/>
    </dgm:pt>
    <dgm:pt modelId="{30095259-DC56-432C-B6D9-A19291AB264D}" type="pres">
      <dgm:prSet presAssocID="{D35F3A75-BE97-412E-89F4-F135E31C8254}" presName="rootText" presStyleLbl="node2" presStyleIdx="1" presStyleCnt="3" custLinFactNeighborY="40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E50C84-DD0A-474F-B9CA-A86FA46F0707}" type="pres">
      <dgm:prSet presAssocID="{D35F3A75-BE97-412E-89F4-F135E31C8254}" presName="rootConnector" presStyleLbl="node2" presStyleIdx="1" presStyleCnt="3"/>
      <dgm:spPr/>
      <dgm:t>
        <a:bodyPr/>
        <a:lstStyle/>
        <a:p>
          <a:endParaRPr lang="en-US"/>
        </a:p>
      </dgm:t>
    </dgm:pt>
    <dgm:pt modelId="{A5FE362F-70C3-4E9B-B1F0-2F1F365D6277}" type="pres">
      <dgm:prSet presAssocID="{D35F3A75-BE97-412E-89F4-F135E31C8254}" presName="hierChild4" presStyleCnt="0"/>
      <dgm:spPr/>
    </dgm:pt>
    <dgm:pt modelId="{35368454-8740-48D1-AA85-13172F57F6EA}" type="pres">
      <dgm:prSet presAssocID="{D35F3A75-BE97-412E-89F4-F135E31C8254}" presName="hierChild5" presStyleCnt="0"/>
      <dgm:spPr/>
    </dgm:pt>
    <dgm:pt modelId="{52432BA7-93C6-4DB5-B6B8-F1F8CD9C4081}" type="pres">
      <dgm:prSet presAssocID="{5F507933-E8A6-410B-96CC-162C813CEE3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83728CA-E7FA-4E1E-8C39-FAA2AC81B7CF}" type="pres">
      <dgm:prSet presAssocID="{D7743C3A-B3E0-4795-80C5-3FEC82942ACA}" presName="hierRoot2" presStyleCnt="0">
        <dgm:presLayoutVars>
          <dgm:hierBranch val="init"/>
        </dgm:presLayoutVars>
      </dgm:prSet>
      <dgm:spPr/>
    </dgm:pt>
    <dgm:pt modelId="{D4F40616-9A53-493D-97DB-4D58CA4C9A92}" type="pres">
      <dgm:prSet presAssocID="{D7743C3A-B3E0-4795-80C5-3FEC82942ACA}" presName="rootComposite" presStyleCnt="0"/>
      <dgm:spPr/>
    </dgm:pt>
    <dgm:pt modelId="{336B5B03-2F46-4EAC-9B9F-6F09A77B534C}" type="pres">
      <dgm:prSet presAssocID="{D7743C3A-B3E0-4795-80C5-3FEC82942AC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F99C17-790A-41FE-A2A2-0DE2B268D51B}" type="pres">
      <dgm:prSet presAssocID="{D7743C3A-B3E0-4795-80C5-3FEC82942ACA}" presName="rootConnector" presStyleLbl="node2" presStyleIdx="2" presStyleCnt="3"/>
      <dgm:spPr/>
      <dgm:t>
        <a:bodyPr/>
        <a:lstStyle/>
        <a:p>
          <a:endParaRPr lang="en-US"/>
        </a:p>
      </dgm:t>
    </dgm:pt>
    <dgm:pt modelId="{7706E47D-3AED-4BA5-959F-124D448AD106}" type="pres">
      <dgm:prSet presAssocID="{D7743C3A-B3E0-4795-80C5-3FEC82942ACA}" presName="hierChild4" presStyleCnt="0"/>
      <dgm:spPr/>
    </dgm:pt>
    <dgm:pt modelId="{8DF0AB58-CA70-4F69-A517-64BEC879E239}" type="pres">
      <dgm:prSet presAssocID="{1871789E-996E-453D-8678-EB514482FB42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1E68E0D-36F0-4CBF-A480-9DF4BCADD4A8}" type="pres">
      <dgm:prSet presAssocID="{8D645FF8-CE02-4EFE-A9C9-498D5B01E374}" presName="hierRoot2" presStyleCnt="0">
        <dgm:presLayoutVars>
          <dgm:hierBranch val="init"/>
        </dgm:presLayoutVars>
      </dgm:prSet>
      <dgm:spPr/>
    </dgm:pt>
    <dgm:pt modelId="{6A73CB73-853E-489B-AD73-270C0103297A}" type="pres">
      <dgm:prSet presAssocID="{8D645FF8-CE02-4EFE-A9C9-498D5B01E374}" presName="rootComposite" presStyleCnt="0"/>
      <dgm:spPr/>
    </dgm:pt>
    <dgm:pt modelId="{4BA836F5-9600-4502-BA38-8D96C8976669}" type="pres">
      <dgm:prSet presAssocID="{8D645FF8-CE02-4EFE-A9C9-498D5B01E374}" presName="rootText" presStyleLbl="node3" presStyleIdx="0" presStyleCnt="2" custLinFactNeighborX="-5440" custLinFactNeighborY="10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768ED2-A66E-4E1D-B449-F8A6AC836279}" type="pres">
      <dgm:prSet presAssocID="{8D645FF8-CE02-4EFE-A9C9-498D5B01E374}" presName="rootConnector" presStyleLbl="node3" presStyleIdx="0" presStyleCnt="2"/>
      <dgm:spPr/>
      <dgm:t>
        <a:bodyPr/>
        <a:lstStyle/>
        <a:p>
          <a:endParaRPr lang="en-US"/>
        </a:p>
      </dgm:t>
    </dgm:pt>
    <dgm:pt modelId="{BBF10BA2-C194-4094-BAB9-BAF929AC9415}" type="pres">
      <dgm:prSet presAssocID="{8D645FF8-CE02-4EFE-A9C9-498D5B01E374}" presName="hierChild4" presStyleCnt="0"/>
      <dgm:spPr/>
    </dgm:pt>
    <dgm:pt modelId="{371D64BC-5D93-4E86-A568-7B27F5BEB7D8}" type="pres">
      <dgm:prSet presAssocID="{612C2357-0BEA-46F3-8273-97E6018C5C2E}" presName="Name37" presStyleLbl="parChTrans1D4" presStyleIdx="0" presStyleCnt="2"/>
      <dgm:spPr/>
      <dgm:t>
        <a:bodyPr/>
        <a:lstStyle/>
        <a:p>
          <a:endParaRPr lang="en-US"/>
        </a:p>
      </dgm:t>
    </dgm:pt>
    <dgm:pt modelId="{FA8A28DC-DD8C-4878-9560-BCEA3EA7D924}" type="pres">
      <dgm:prSet presAssocID="{1C77B68D-A2A0-47DD-927D-BD9791DE0416}" presName="hierRoot2" presStyleCnt="0">
        <dgm:presLayoutVars>
          <dgm:hierBranch val="init"/>
        </dgm:presLayoutVars>
      </dgm:prSet>
      <dgm:spPr/>
    </dgm:pt>
    <dgm:pt modelId="{1696A765-A8C5-4CB7-86CB-6D6621F0B3BF}" type="pres">
      <dgm:prSet presAssocID="{1C77B68D-A2A0-47DD-927D-BD9791DE0416}" presName="rootComposite" presStyleCnt="0"/>
      <dgm:spPr/>
    </dgm:pt>
    <dgm:pt modelId="{266644FB-5728-4992-B724-9BE0C8108F60}" type="pres">
      <dgm:prSet presAssocID="{1C77B68D-A2A0-47DD-927D-BD9791DE0416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A9291-651C-4CDC-B995-862284EB80D1}" type="pres">
      <dgm:prSet presAssocID="{1C77B68D-A2A0-47DD-927D-BD9791DE0416}" presName="rootConnector" presStyleLbl="node4" presStyleIdx="0" presStyleCnt="2"/>
      <dgm:spPr/>
      <dgm:t>
        <a:bodyPr/>
        <a:lstStyle/>
        <a:p>
          <a:endParaRPr lang="en-US"/>
        </a:p>
      </dgm:t>
    </dgm:pt>
    <dgm:pt modelId="{266ED2F4-7DFF-4CA8-BAFB-C27EF075515D}" type="pres">
      <dgm:prSet presAssocID="{1C77B68D-A2A0-47DD-927D-BD9791DE0416}" presName="hierChild4" presStyleCnt="0"/>
      <dgm:spPr/>
    </dgm:pt>
    <dgm:pt modelId="{04F8C469-FA41-449F-9DBE-3B226D0EE554}" type="pres">
      <dgm:prSet presAssocID="{1C77B68D-A2A0-47DD-927D-BD9791DE0416}" presName="hierChild5" presStyleCnt="0"/>
      <dgm:spPr/>
    </dgm:pt>
    <dgm:pt modelId="{8F2246E3-0AF9-40CD-8961-C9A5638584BC}" type="pres">
      <dgm:prSet presAssocID="{5C2D61ED-C389-4C49-9AAF-96E8B79CF91E}" presName="Name37" presStyleLbl="parChTrans1D4" presStyleIdx="1" presStyleCnt="2"/>
      <dgm:spPr/>
      <dgm:t>
        <a:bodyPr/>
        <a:lstStyle/>
        <a:p>
          <a:endParaRPr lang="en-US"/>
        </a:p>
      </dgm:t>
    </dgm:pt>
    <dgm:pt modelId="{FF13C5D5-7261-4691-82CD-DE81A4D37203}" type="pres">
      <dgm:prSet presAssocID="{92F79D31-BC19-4187-B3FD-E32CA38AA6E6}" presName="hierRoot2" presStyleCnt="0">
        <dgm:presLayoutVars>
          <dgm:hierBranch val="init"/>
        </dgm:presLayoutVars>
      </dgm:prSet>
      <dgm:spPr/>
    </dgm:pt>
    <dgm:pt modelId="{F95F2801-648F-4CBA-ACE6-2BE1F06957BB}" type="pres">
      <dgm:prSet presAssocID="{92F79D31-BC19-4187-B3FD-E32CA38AA6E6}" presName="rootComposite" presStyleCnt="0"/>
      <dgm:spPr/>
    </dgm:pt>
    <dgm:pt modelId="{F0A6E775-BFA5-4D94-A624-7DD5BE459A3C}" type="pres">
      <dgm:prSet presAssocID="{92F79D31-BC19-4187-B3FD-E32CA38AA6E6}" presName="rootText" presStyleLbl="node4" presStyleIdx="1" presStyleCnt="2" custLinFactX="-39204" custLinFactY="-4091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C4DAF-2D16-4C77-B225-158641A4F918}" type="pres">
      <dgm:prSet presAssocID="{92F79D31-BC19-4187-B3FD-E32CA38AA6E6}" presName="rootConnector" presStyleLbl="node4" presStyleIdx="1" presStyleCnt="2"/>
      <dgm:spPr/>
      <dgm:t>
        <a:bodyPr/>
        <a:lstStyle/>
        <a:p>
          <a:endParaRPr lang="en-US"/>
        </a:p>
      </dgm:t>
    </dgm:pt>
    <dgm:pt modelId="{2024DDA4-12EB-4881-BF4C-2B913D2AA7F1}" type="pres">
      <dgm:prSet presAssocID="{92F79D31-BC19-4187-B3FD-E32CA38AA6E6}" presName="hierChild4" presStyleCnt="0"/>
      <dgm:spPr/>
    </dgm:pt>
    <dgm:pt modelId="{35D12817-0B88-45E9-A171-3F2B0EF04608}" type="pres">
      <dgm:prSet presAssocID="{92F79D31-BC19-4187-B3FD-E32CA38AA6E6}" presName="hierChild5" presStyleCnt="0"/>
      <dgm:spPr/>
    </dgm:pt>
    <dgm:pt modelId="{39E16725-8C57-453F-BE6C-B2D87CFDA68B}" type="pres">
      <dgm:prSet presAssocID="{8D645FF8-CE02-4EFE-A9C9-498D5B01E374}" presName="hierChild5" presStyleCnt="0"/>
      <dgm:spPr/>
    </dgm:pt>
    <dgm:pt modelId="{793C42B3-4640-4D2F-BE87-373E554883F2}" type="pres">
      <dgm:prSet presAssocID="{F1FBBD08-1028-4E12-97F2-083B128EAE4A}" presName="Name37" presStyleLbl="parChTrans1D3" presStyleIdx="1" presStyleCnt="2"/>
      <dgm:spPr/>
      <dgm:t>
        <a:bodyPr/>
        <a:lstStyle/>
        <a:p>
          <a:endParaRPr lang="en-US"/>
        </a:p>
      </dgm:t>
    </dgm:pt>
    <dgm:pt modelId="{9DC7CE16-137C-4D8D-B268-DA93AB8C9010}" type="pres">
      <dgm:prSet presAssocID="{D85F46D0-3E8E-492A-9333-13C220011940}" presName="hierRoot2" presStyleCnt="0">
        <dgm:presLayoutVars>
          <dgm:hierBranch val="init"/>
        </dgm:presLayoutVars>
      </dgm:prSet>
      <dgm:spPr/>
    </dgm:pt>
    <dgm:pt modelId="{BCF7BD28-0AD4-4E2F-B20C-7D526BBEE060}" type="pres">
      <dgm:prSet presAssocID="{D85F46D0-3E8E-492A-9333-13C220011940}" presName="rootComposite" presStyleCnt="0"/>
      <dgm:spPr/>
    </dgm:pt>
    <dgm:pt modelId="{9316C1BC-18A6-46CE-A4F4-08C00902CB04}" type="pres">
      <dgm:prSet presAssocID="{D85F46D0-3E8E-492A-9333-13C220011940}" presName="rootText" presStyleLbl="node3" presStyleIdx="1" presStyleCnt="2" custLinFactNeighborY="110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529B8-DD73-4EB9-B224-97E2826C5EBC}" type="pres">
      <dgm:prSet presAssocID="{D85F46D0-3E8E-492A-9333-13C220011940}" presName="rootConnector" presStyleLbl="node3" presStyleIdx="1" presStyleCnt="2"/>
      <dgm:spPr/>
      <dgm:t>
        <a:bodyPr/>
        <a:lstStyle/>
        <a:p>
          <a:endParaRPr lang="en-US"/>
        </a:p>
      </dgm:t>
    </dgm:pt>
    <dgm:pt modelId="{695A6A48-B7D6-439E-B10C-7B9A3C62832A}" type="pres">
      <dgm:prSet presAssocID="{D85F46D0-3E8E-492A-9333-13C220011940}" presName="hierChild4" presStyleCnt="0"/>
      <dgm:spPr/>
    </dgm:pt>
    <dgm:pt modelId="{C2B150C6-6B44-484B-BE0F-589BFE94152C}" type="pres">
      <dgm:prSet presAssocID="{D85F46D0-3E8E-492A-9333-13C220011940}" presName="hierChild5" presStyleCnt="0"/>
      <dgm:spPr/>
    </dgm:pt>
    <dgm:pt modelId="{391F7EC3-236A-47D8-A96D-72862A96B72A}" type="pres">
      <dgm:prSet presAssocID="{D7743C3A-B3E0-4795-80C5-3FEC82942ACA}" presName="hierChild5" presStyleCnt="0"/>
      <dgm:spPr/>
    </dgm:pt>
    <dgm:pt modelId="{BE74CDC2-188D-4CE6-B447-9FC482A7F07C}" type="pres">
      <dgm:prSet presAssocID="{6354F894-B0EF-4A4E-B76D-32E76A0F8C44}" presName="hierChild3" presStyleCnt="0"/>
      <dgm:spPr/>
    </dgm:pt>
  </dgm:ptLst>
  <dgm:cxnLst>
    <dgm:cxn modelId="{D7B52244-7A40-4D2C-BD49-3C58C10AE4D6}" type="presOf" srcId="{C23D0E55-ED27-460C-B7E5-9AC29C01587E}" destId="{054648AD-BEFD-4BD7-BE6F-238A3A96FD45}" srcOrd="0" destOrd="0" presId="urn:microsoft.com/office/officeart/2005/8/layout/orgChart1"/>
    <dgm:cxn modelId="{736C358C-E4FE-48C6-93C7-63B6C1B5C8A1}" srcId="{D7743C3A-B3E0-4795-80C5-3FEC82942ACA}" destId="{8D645FF8-CE02-4EFE-A9C9-498D5B01E374}" srcOrd="0" destOrd="0" parTransId="{1871789E-996E-453D-8678-EB514482FB42}" sibTransId="{81DE0BCD-943C-4D6F-BE93-0F03BADB5DA9}"/>
    <dgm:cxn modelId="{ED2C9170-D360-432B-901E-75A8498BAFEE}" srcId="{8D645FF8-CE02-4EFE-A9C9-498D5B01E374}" destId="{92F79D31-BC19-4187-B3FD-E32CA38AA6E6}" srcOrd="1" destOrd="0" parTransId="{5C2D61ED-C389-4C49-9AAF-96E8B79CF91E}" sibTransId="{1BF22CEF-8A0F-4042-A600-1B71ADD6D90F}"/>
    <dgm:cxn modelId="{7FDAF9D2-8A07-4648-A1B9-8FC358405502}" type="presOf" srcId="{92F79D31-BC19-4187-B3FD-E32CA38AA6E6}" destId="{071C4DAF-2D16-4C77-B225-158641A4F918}" srcOrd="1" destOrd="0" presId="urn:microsoft.com/office/officeart/2005/8/layout/orgChart1"/>
    <dgm:cxn modelId="{F1A8EF72-DB43-4A6A-9303-F848F79AB5AC}" srcId="{0CC8A5D3-BB79-4999-85F0-AD07B560E632}" destId="{6354F894-B0EF-4A4E-B76D-32E76A0F8C44}" srcOrd="0" destOrd="0" parTransId="{5338658F-8E1B-4B69-A245-A08D6AA5A436}" sibTransId="{C5014644-7940-4AC8-BB94-EB4C596AD577}"/>
    <dgm:cxn modelId="{F2A97B48-D8DC-4690-8A15-E35B105B9F7B}" type="presOf" srcId="{DD5C6AED-E850-462F-9FDF-DE7ADABBC252}" destId="{D42F3F0A-2C68-46F3-BE19-3A0DD552145F}" srcOrd="0" destOrd="0" presId="urn:microsoft.com/office/officeart/2005/8/layout/orgChart1"/>
    <dgm:cxn modelId="{035FFE0F-8097-4B46-9F0A-DCAF42645595}" type="presOf" srcId="{8D645FF8-CE02-4EFE-A9C9-498D5B01E374}" destId="{4BA836F5-9600-4502-BA38-8D96C8976669}" srcOrd="0" destOrd="0" presId="urn:microsoft.com/office/officeart/2005/8/layout/orgChart1"/>
    <dgm:cxn modelId="{46CF4C15-8E1C-4135-8989-03DC98CEE7DE}" type="presOf" srcId="{8D645FF8-CE02-4EFE-A9C9-498D5B01E374}" destId="{7A768ED2-A66E-4E1D-B449-F8A6AC836279}" srcOrd="1" destOrd="0" presId="urn:microsoft.com/office/officeart/2005/8/layout/orgChart1"/>
    <dgm:cxn modelId="{D451538D-074C-4D04-B55B-4CCF5C161EA6}" type="presOf" srcId="{612C2357-0BEA-46F3-8273-97E6018C5C2E}" destId="{371D64BC-5D93-4E86-A568-7B27F5BEB7D8}" srcOrd="0" destOrd="0" presId="urn:microsoft.com/office/officeart/2005/8/layout/orgChart1"/>
    <dgm:cxn modelId="{753D7094-1033-430B-A4A6-5BCE7386D731}" srcId="{8D645FF8-CE02-4EFE-A9C9-498D5B01E374}" destId="{1C77B68D-A2A0-47DD-927D-BD9791DE0416}" srcOrd="0" destOrd="0" parTransId="{612C2357-0BEA-46F3-8273-97E6018C5C2E}" sibTransId="{18725E00-0859-4663-9F87-36D9E90A37B8}"/>
    <dgm:cxn modelId="{06C767E9-81CB-43DC-A7B3-21F1BA6D447A}" type="presOf" srcId="{D85F46D0-3E8E-492A-9333-13C220011940}" destId="{9316C1BC-18A6-46CE-A4F4-08C00902CB04}" srcOrd="0" destOrd="0" presId="urn:microsoft.com/office/officeart/2005/8/layout/orgChart1"/>
    <dgm:cxn modelId="{0DF317BE-FE6E-46F8-9008-BBCBC08A5788}" type="presOf" srcId="{D35F3A75-BE97-412E-89F4-F135E31C8254}" destId="{3AE50C84-DD0A-474F-B9CA-A86FA46F0707}" srcOrd="1" destOrd="0" presId="urn:microsoft.com/office/officeart/2005/8/layout/orgChart1"/>
    <dgm:cxn modelId="{F64480E3-3016-4F57-818D-3254BD0C90D4}" type="presOf" srcId="{D7743C3A-B3E0-4795-80C5-3FEC82942ACA}" destId="{336B5B03-2F46-4EAC-9B9F-6F09A77B534C}" srcOrd="0" destOrd="0" presId="urn:microsoft.com/office/officeart/2005/8/layout/orgChart1"/>
    <dgm:cxn modelId="{99CC089F-86AD-4C1A-AE72-005DA0D2CBF7}" type="presOf" srcId="{DD5C6AED-E850-462F-9FDF-DE7ADABBC252}" destId="{3D059531-98E3-4F21-8C77-5393B80FF4BD}" srcOrd="1" destOrd="0" presId="urn:microsoft.com/office/officeart/2005/8/layout/orgChart1"/>
    <dgm:cxn modelId="{00FE065B-2A8B-40C0-912E-A7773E3794E5}" type="presOf" srcId="{6354F894-B0EF-4A4E-B76D-32E76A0F8C44}" destId="{6F1F4A81-3966-4ACE-BC26-853ACE4420B7}" srcOrd="0" destOrd="0" presId="urn:microsoft.com/office/officeart/2005/8/layout/orgChart1"/>
    <dgm:cxn modelId="{5138AAF1-046E-4087-8657-892AE2155615}" type="presOf" srcId="{1C77B68D-A2A0-47DD-927D-BD9791DE0416}" destId="{572A9291-651C-4CDC-B995-862284EB80D1}" srcOrd="1" destOrd="0" presId="urn:microsoft.com/office/officeart/2005/8/layout/orgChart1"/>
    <dgm:cxn modelId="{4FC1F101-BF04-47BA-83AF-056231907A72}" srcId="{6354F894-B0EF-4A4E-B76D-32E76A0F8C44}" destId="{D35F3A75-BE97-412E-89F4-F135E31C8254}" srcOrd="1" destOrd="0" parTransId="{17A9B91C-68A6-4D79-9354-E5CA3FE2BA3E}" sibTransId="{A3509B7C-356B-4AD0-84AE-AAEB0E0FF55C}"/>
    <dgm:cxn modelId="{08456304-63FC-4EE3-A653-9A1079295F8E}" srcId="{6354F894-B0EF-4A4E-B76D-32E76A0F8C44}" destId="{D7743C3A-B3E0-4795-80C5-3FEC82942ACA}" srcOrd="2" destOrd="0" parTransId="{5F507933-E8A6-410B-96CC-162C813CEE34}" sibTransId="{DC5D4B60-9B6C-4EBB-B636-4940FA6B4E46}"/>
    <dgm:cxn modelId="{64E59D1E-0780-4422-A443-199173CD9216}" type="presOf" srcId="{D85F46D0-3E8E-492A-9333-13C220011940}" destId="{974529B8-DD73-4EB9-B224-97E2826C5EBC}" srcOrd="1" destOrd="0" presId="urn:microsoft.com/office/officeart/2005/8/layout/orgChart1"/>
    <dgm:cxn modelId="{BB5C40AF-473A-42A7-A73C-5B1B42913E03}" type="presOf" srcId="{6354F894-B0EF-4A4E-B76D-32E76A0F8C44}" destId="{5F8BAE44-6F76-4774-8A79-74E6D16453E9}" srcOrd="1" destOrd="0" presId="urn:microsoft.com/office/officeart/2005/8/layout/orgChart1"/>
    <dgm:cxn modelId="{F6FCB199-B78D-43B7-BBDE-C4138D0B4861}" type="presOf" srcId="{92F79D31-BC19-4187-B3FD-E32CA38AA6E6}" destId="{F0A6E775-BFA5-4D94-A624-7DD5BE459A3C}" srcOrd="0" destOrd="0" presId="urn:microsoft.com/office/officeart/2005/8/layout/orgChart1"/>
    <dgm:cxn modelId="{CBFBF9AF-8333-40CA-908F-10522D1DEF9B}" type="presOf" srcId="{F1FBBD08-1028-4E12-97F2-083B128EAE4A}" destId="{793C42B3-4640-4D2F-BE87-373E554883F2}" srcOrd="0" destOrd="0" presId="urn:microsoft.com/office/officeart/2005/8/layout/orgChart1"/>
    <dgm:cxn modelId="{AD34373E-251E-4947-8B6A-3780513B7FC2}" type="presOf" srcId="{5C2D61ED-C389-4C49-9AAF-96E8B79CF91E}" destId="{8F2246E3-0AF9-40CD-8961-C9A5638584BC}" srcOrd="0" destOrd="0" presId="urn:microsoft.com/office/officeart/2005/8/layout/orgChart1"/>
    <dgm:cxn modelId="{222E3EF3-9D44-4CC4-888A-3F5DB067B8A0}" type="presOf" srcId="{0CC8A5D3-BB79-4999-85F0-AD07B560E632}" destId="{F795B8CB-7278-4447-9F5D-930195316CAF}" srcOrd="0" destOrd="0" presId="urn:microsoft.com/office/officeart/2005/8/layout/orgChart1"/>
    <dgm:cxn modelId="{A0B1A59C-BBE3-4646-AC7C-DEFFF5FC0175}" type="presOf" srcId="{1871789E-996E-453D-8678-EB514482FB42}" destId="{8DF0AB58-CA70-4F69-A517-64BEC879E239}" srcOrd="0" destOrd="0" presId="urn:microsoft.com/office/officeart/2005/8/layout/orgChart1"/>
    <dgm:cxn modelId="{E5FF01CB-DDF4-43EB-AF77-B4D7EABC82BD}" type="presOf" srcId="{D35F3A75-BE97-412E-89F4-F135E31C8254}" destId="{30095259-DC56-432C-B6D9-A19291AB264D}" srcOrd="0" destOrd="0" presId="urn:microsoft.com/office/officeart/2005/8/layout/orgChart1"/>
    <dgm:cxn modelId="{C9A7D90E-4BD5-4F3A-90DB-83426929FD57}" type="presOf" srcId="{D7743C3A-B3E0-4795-80C5-3FEC82942ACA}" destId="{60F99C17-790A-41FE-A2A2-0DE2B268D51B}" srcOrd="1" destOrd="0" presId="urn:microsoft.com/office/officeart/2005/8/layout/orgChart1"/>
    <dgm:cxn modelId="{EC2D3BD9-4852-4EEB-88DE-B7E898B8C818}" srcId="{D7743C3A-B3E0-4795-80C5-3FEC82942ACA}" destId="{D85F46D0-3E8E-492A-9333-13C220011940}" srcOrd="1" destOrd="0" parTransId="{F1FBBD08-1028-4E12-97F2-083B128EAE4A}" sibTransId="{A6EC4E75-0EDA-4EEB-A996-568013A45452}"/>
    <dgm:cxn modelId="{2249A122-A59A-4D43-8220-94C7AAD4153B}" srcId="{6354F894-B0EF-4A4E-B76D-32E76A0F8C44}" destId="{DD5C6AED-E850-462F-9FDF-DE7ADABBC252}" srcOrd="0" destOrd="0" parTransId="{C23D0E55-ED27-460C-B7E5-9AC29C01587E}" sibTransId="{892481DC-2F74-4CED-8AF4-C1617DD6BDBC}"/>
    <dgm:cxn modelId="{641AA5CC-3726-481F-A56F-CC875764A99F}" type="presOf" srcId="{5F507933-E8A6-410B-96CC-162C813CEE34}" destId="{52432BA7-93C6-4DB5-B6B8-F1F8CD9C4081}" srcOrd="0" destOrd="0" presId="urn:microsoft.com/office/officeart/2005/8/layout/orgChart1"/>
    <dgm:cxn modelId="{987F4719-F47F-42B6-BA83-16EFD3E45520}" type="presOf" srcId="{17A9B91C-68A6-4D79-9354-E5CA3FE2BA3E}" destId="{8BE95B50-82A1-4D4B-82C4-3BF10AE917F6}" srcOrd="0" destOrd="0" presId="urn:microsoft.com/office/officeart/2005/8/layout/orgChart1"/>
    <dgm:cxn modelId="{3B0FF1CB-98C3-44BB-A867-C0EC7A5AB152}" type="presOf" srcId="{1C77B68D-A2A0-47DD-927D-BD9791DE0416}" destId="{266644FB-5728-4992-B724-9BE0C8108F60}" srcOrd="0" destOrd="0" presId="urn:microsoft.com/office/officeart/2005/8/layout/orgChart1"/>
    <dgm:cxn modelId="{AA4A8D1D-1B5B-4D22-A643-FB4F6F696B94}" type="presParOf" srcId="{F795B8CB-7278-4447-9F5D-930195316CAF}" destId="{74D05896-AE2C-40A2-9D17-C8E0A415F78F}" srcOrd="0" destOrd="0" presId="urn:microsoft.com/office/officeart/2005/8/layout/orgChart1"/>
    <dgm:cxn modelId="{EBDF80E7-891B-4E19-A716-0F7A0360BCD8}" type="presParOf" srcId="{74D05896-AE2C-40A2-9D17-C8E0A415F78F}" destId="{84BAC382-0FA2-4D7A-ABB6-D7C1EFB61722}" srcOrd="0" destOrd="0" presId="urn:microsoft.com/office/officeart/2005/8/layout/orgChart1"/>
    <dgm:cxn modelId="{BA120750-19F1-4801-85BD-89E9BA2DA2F3}" type="presParOf" srcId="{84BAC382-0FA2-4D7A-ABB6-D7C1EFB61722}" destId="{6F1F4A81-3966-4ACE-BC26-853ACE4420B7}" srcOrd="0" destOrd="0" presId="urn:microsoft.com/office/officeart/2005/8/layout/orgChart1"/>
    <dgm:cxn modelId="{185281BC-0D02-4EAD-BB31-1F2EF8DB1761}" type="presParOf" srcId="{84BAC382-0FA2-4D7A-ABB6-D7C1EFB61722}" destId="{5F8BAE44-6F76-4774-8A79-74E6D16453E9}" srcOrd="1" destOrd="0" presId="urn:microsoft.com/office/officeart/2005/8/layout/orgChart1"/>
    <dgm:cxn modelId="{776C0162-05BC-4498-9D18-A92F2019C110}" type="presParOf" srcId="{74D05896-AE2C-40A2-9D17-C8E0A415F78F}" destId="{71E9396D-7D26-460D-8A39-7B9A84A1FF62}" srcOrd="1" destOrd="0" presId="urn:microsoft.com/office/officeart/2005/8/layout/orgChart1"/>
    <dgm:cxn modelId="{D393602D-CEFB-4AF5-BF11-EB6BF20E0E09}" type="presParOf" srcId="{71E9396D-7D26-460D-8A39-7B9A84A1FF62}" destId="{054648AD-BEFD-4BD7-BE6F-238A3A96FD45}" srcOrd="0" destOrd="0" presId="urn:microsoft.com/office/officeart/2005/8/layout/orgChart1"/>
    <dgm:cxn modelId="{AB7EFE33-ECE7-4A93-A8A9-CF657397D9EB}" type="presParOf" srcId="{71E9396D-7D26-460D-8A39-7B9A84A1FF62}" destId="{52454FA9-5E3C-4C54-AF70-6889CF8DBA66}" srcOrd="1" destOrd="0" presId="urn:microsoft.com/office/officeart/2005/8/layout/orgChart1"/>
    <dgm:cxn modelId="{4036D4AD-B722-4F4B-AB09-906723EE10BC}" type="presParOf" srcId="{52454FA9-5E3C-4C54-AF70-6889CF8DBA66}" destId="{88CC3DEA-89A5-47B4-B91E-1680EAFBDD93}" srcOrd="0" destOrd="0" presId="urn:microsoft.com/office/officeart/2005/8/layout/orgChart1"/>
    <dgm:cxn modelId="{E2ED03B1-BCF9-4A0D-8EF2-E4CC98DD6B12}" type="presParOf" srcId="{88CC3DEA-89A5-47B4-B91E-1680EAFBDD93}" destId="{D42F3F0A-2C68-46F3-BE19-3A0DD552145F}" srcOrd="0" destOrd="0" presId="urn:microsoft.com/office/officeart/2005/8/layout/orgChart1"/>
    <dgm:cxn modelId="{BD5FE069-B1BB-4DD6-AF92-F2912473922C}" type="presParOf" srcId="{88CC3DEA-89A5-47B4-B91E-1680EAFBDD93}" destId="{3D059531-98E3-4F21-8C77-5393B80FF4BD}" srcOrd="1" destOrd="0" presId="urn:microsoft.com/office/officeart/2005/8/layout/orgChart1"/>
    <dgm:cxn modelId="{0CA3A090-9215-481E-9A53-7FE53E5CD6EB}" type="presParOf" srcId="{52454FA9-5E3C-4C54-AF70-6889CF8DBA66}" destId="{7B0306E7-7053-4848-8990-1138D8B8435A}" srcOrd="1" destOrd="0" presId="urn:microsoft.com/office/officeart/2005/8/layout/orgChart1"/>
    <dgm:cxn modelId="{B6C90BB6-20AE-4DF0-B408-8C2C7A799277}" type="presParOf" srcId="{52454FA9-5E3C-4C54-AF70-6889CF8DBA66}" destId="{874BACE9-0A8C-4B96-AD05-80F004799C0C}" srcOrd="2" destOrd="0" presId="urn:microsoft.com/office/officeart/2005/8/layout/orgChart1"/>
    <dgm:cxn modelId="{D8AFF676-852B-47D7-8322-286FADDDCFE9}" type="presParOf" srcId="{71E9396D-7D26-460D-8A39-7B9A84A1FF62}" destId="{8BE95B50-82A1-4D4B-82C4-3BF10AE917F6}" srcOrd="2" destOrd="0" presId="urn:microsoft.com/office/officeart/2005/8/layout/orgChart1"/>
    <dgm:cxn modelId="{42D4C0DF-FC59-4C7B-9C22-839C9CCE523D}" type="presParOf" srcId="{71E9396D-7D26-460D-8A39-7B9A84A1FF62}" destId="{AB3894CC-5D81-45C1-ABB7-F29A41C24166}" srcOrd="3" destOrd="0" presId="urn:microsoft.com/office/officeart/2005/8/layout/orgChart1"/>
    <dgm:cxn modelId="{48DA98E7-91E5-470F-9089-73F8139CDC4C}" type="presParOf" srcId="{AB3894CC-5D81-45C1-ABB7-F29A41C24166}" destId="{31E21A1B-50C6-41A4-8570-10A61EE842B9}" srcOrd="0" destOrd="0" presId="urn:microsoft.com/office/officeart/2005/8/layout/orgChart1"/>
    <dgm:cxn modelId="{BBD64177-2A06-4330-B97A-D002EC24BBC7}" type="presParOf" srcId="{31E21A1B-50C6-41A4-8570-10A61EE842B9}" destId="{30095259-DC56-432C-B6D9-A19291AB264D}" srcOrd="0" destOrd="0" presId="urn:microsoft.com/office/officeart/2005/8/layout/orgChart1"/>
    <dgm:cxn modelId="{441CF9C4-4AC3-40DA-923B-C213F68A2FE0}" type="presParOf" srcId="{31E21A1B-50C6-41A4-8570-10A61EE842B9}" destId="{3AE50C84-DD0A-474F-B9CA-A86FA46F0707}" srcOrd="1" destOrd="0" presId="urn:microsoft.com/office/officeart/2005/8/layout/orgChart1"/>
    <dgm:cxn modelId="{F10FB474-DFDF-4C8D-8173-53399F77AB50}" type="presParOf" srcId="{AB3894CC-5D81-45C1-ABB7-F29A41C24166}" destId="{A5FE362F-70C3-4E9B-B1F0-2F1F365D6277}" srcOrd="1" destOrd="0" presId="urn:microsoft.com/office/officeart/2005/8/layout/orgChart1"/>
    <dgm:cxn modelId="{6847E09C-1E8A-4104-8850-604FD8462E8D}" type="presParOf" srcId="{AB3894CC-5D81-45C1-ABB7-F29A41C24166}" destId="{35368454-8740-48D1-AA85-13172F57F6EA}" srcOrd="2" destOrd="0" presId="urn:microsoft.com/office/officeart/2005/8/layout/orgChart1"/>
    <dgm:cxn modelId="{D90DF57C-3A94-4C66-8A69-57A25BF0D5A5}" type="presParOf" srcId="{71E9396D-7D26-460D-8A39-7B9A84A1FF62}" destId="{52432BA7-93C6-4DB5-B6B8-F1F8CD9C4081}" srcOrd="4" destOrd="0" presId="urn:microsoft.com/office/officeart/2005/8/layout/orgChart1"/>
    <dgm:cxn modelId="{1FC1AEEF-ED73-4337-8D6E-C0C824D03A67}" type="presParOf" srcId="{71E9396D-7D26-460D-8A39-7B9A84A1FF62}" destId="{083728CA-E7FA-4E1E-8C39-FAA2AC81B7CF}" srcOrd="5" destOrd="0" presId="urn:microsoft.com/office/officeart/2005/8/layout/orgChart1"/>
    <dgm:cxn modelId="{ACC6D9C3-504D-4277-824E-49E40F04D9A8}" type="presParOf" srcId="{083728CA-E7FA-4E1E-8C39-FAA2AC81B7CF}" destId="{D4F40616-9A53-493D-97DB-4D58CA4C9A92}" srcOrd="0" destOrd="0" presId="urn:microsoft.com/office/officeart/2005/8/layout/orgChart1"/>
    <dgm:cxn modelId="{3795C835-ACF6-466C-A3DA-8EF02162C716}" type="presParOf" srcId="{D4F40616-9A53-493D-97DB-4D58CA4C9A92}" destId="{336B5B03-2F46-4EAC-9B9F-6F09A77B534C}" srcOrd="0" destOrd="0" presId="urn:microsoft.com/office/officeart/2005/8/layout/orgChart1"/>
    <dgm:cxn modelId="{24775600-A876-416B-A4E4-F16B3CF79C26}" type="presParOf" srcId="{D4F40616-9A53-493D-97DB-4D58CA4C9A92}" destId="{60F99C17-790A-41FE-A2A2-0DE2B268D51B}" srcOrd="1" destOrd="0" presId="urn:microsoft.com/office/officeart/2005/8/layout/orgChart1"/>
    <dgm:cxn modelId="{480444E0-05F0-478B-B654-3FB2E1AFECB5}" type="presParOf" srcId="{083728CA-E7FA-4E1E-8C39-FAA2AC81B7CF}" destId="{7706E47D-3AED-4BA5-959F-124D448AD106}" srcOrd="1" destOrd="0" presId="urn:microsoft.com/office/officeart/2005/8/layout/orgChart1"/>
    <dgm:cxn modelId="{DD2427B1-3762-4890-AA2C-239363A319C1}" type="presParOf" srcId="{7706E47D-3AED-4BA5-959F-124D448AD106}" destId="{8DF0AB58-CA70-4F69-A517-64BEC879E239}" srcOrd="0" destOrd="0" presId="urn:microsoft.com/office/officeart/2005/8/layout/orgChart1"/>
    <dgm:cxn modelId="{6662572B-C1B0-447A-8359-BCB7EA687CB4}" type="presParOf" srcId="{7706E47D-3AED-4BA5-959F-124D448AD106}" destId="{B1E68E0D-36F0-4CBF-A480-9DF4BCADD4A8}" srcOrd="1" destOrd="0" presId="urn:microsoft.com/office/officeart/2005/8/layout/orgChart1"/>
    <dgm:cxn modelId="{851F4B09-1C26-4AC9-9B58-5C6875C64365}" type="presParOf" srcId="{B1E68E0D-36F0-4CBF-A480-9DF4BCADD4A8}" destId="{6A73CB73-853E-489B-AD73-270C0103297A}" srcOrd="0" destOrd="0" presId="urn:microsoft.com/office/officeart/2005/8/layout/orgChart1"/>
    <dgm:cxn modelId="{0ECFD6EF-688D-4A19-BD34-CF4A0EE21B85}" type="presParOf" srcId="{6A73CB73-853E-489B-AD73-270C0103297A}" destId="{4BA836F5-9600-4502-BA38-8D96C8976669}" srcOrd="0" destOrd="0" presId="urn:microsoft.com/office/officeart/2005/8/layout/orgChart1"/>
    <dgm:cxn modelId="{B00404E2-21BA-4887-9991-8DD5F21D7918}" type="presParOf" srcId="{6A73CB73-853E-489B-AD73-270C0103297A}" destId="{7A768ED2-A66E-4E1D-B449-F8A6AC836279}" srcOrd="1" destOrd="0" presId="urn:microsoft.com/office/officeart/2005/8/layout/orgChart1"/>
    <dgm:cxn modelId="{D13DCB53-F739-4848-A52B-7FA7739FA363}" type="presParOf" srcId="{B1E68E0D-36F0-4CBF-A480-9DF4BCADD4A8}" destId="{BBF10BA2-C194-4094-BAB9-BAF929AC9415}" srcOrd="1" destOrd="0" presId="urn:microsoft.com/office/officeart/2005/8/layout/orgChart1"/>
    <dgm:cxn modelId="{0C77AF0D-142F-47AC-BCCA-5121BECEDC58}" type="presParOf" srcId="{BBF10BA2-C194-4094-BAB9-BAF929AC9415}" destId="{371D64BC-5D93-4E86-A568-7B27F5BEB7D8}" srcOrd="0" destOrd="0" presId="urn:microsoft.com/office/officeart/2005/8/layout/orgChart1"/>
    <dgm:cxn modelId="{17E3A5E6-9630-4282-AF7A-803122923A92}" type="presParOf" srcId="{BBF10BA2-C194-4094-BAB9-BAF929AC9415}" destId="{FA8A28DC-DD8C-4878-9560-BCEA3EA7D924}" srcOrd="1" destOrd="0" presId="urn:microsoft.com/office/officeart/2005/8/layout/orgChart1"/>
    <dgm:cxn modelId="{E5CE801F-4F75-4B6A-9665-C4489CB6D4A5}" type="presParOf" srcId="{FA8A28DC-DD8C-4878-9560-BCEA3EA7D924}" destId="{1696A765-A8C5-4CB7-86CB-6D6621F0B3BF}" srcOrd="0" destOrd="0" presId="urn:microsoft.com/office/officeart/2005/8/layout/orgChart1"/>
    <dgm:cxn modelId="{514C1F45-D75D-4727-A617-8CF28D5BDD6E}" type="presParOf" srcId="{1696A765-A8C5-4CB7-86CB-6D6621F0B3BF}" destId="{266644FB-5728-4992-B724-9BE0C8108F60}" srcOrd="0" destOrd="0" presId="urn:microsoft.com/office/officeart/2005/8/layout/orgChart1"/>
    <dgm:cxn modelId="{0EAC15FC-AEC3-4D0A-AD26-63B007DB6B7C}" type="presParOf" srcId="{1696A765-A8C5-4CB7-86CB-6D6621F0B3BF}" destId="{572A9291-651C-4CDC-B995-862284EB80D1}" srcOrd="1" destOrd="0" presId="urn:microsoft.com/office/officeart/2005/8/layout/orgChart1"/>
    <dgm:cxn modelId="{298DF710-6141-4421-A5E9-38F2F92810D1}" type="presParOf" srcId="{FA8A28DC-DD8C-4878-9560-BCEA3EA7D924}" destId="{266ED2F4-7DFF-4CA8-BAFB-C27EF075515D}" srcOrd="1" destOrd="0" presId="urn:microsoft.com/office/officeart/2005/8/layout/orgChart1"/>
    <dgm:cxn modelId="{74999413-6916-4665-9759-344F123C36DF}" type="presParOf" srcId="{FA8A28DC-DD8C-4878-9560-BCEA3EA7D924}" destId="{04F8C469-FA41-449F-9DBE-3B226D0EE554}" srcOrd="2" destOrd="0" presId="urn:microsoft.com/office/officeart/2005/8/layout/orgChart1"/>
    <dgm:cxn modelId="{22DA22AB-2B82-43C9-AA0F-F7394913D213}" type="presParOf" srcId="{BBF10BA2-C194-4094-BAB9-BAF929AC9415}" destId="{8F2246E3-0AF9-40CD-8961-C9A5638584BC}" srcOrd="2" destOrd="0" presId="urn:microsoft.com/office/officeart/2005/8/layout/orgChart1"/>
    <dgm:cxn modelId="{3EF9F1F3-A923-45FD-B698-A5CF61CC8A25}" type="presParOf" srcId="{BBF10BA2-C194-4094-BAB9-BAF929AC9415}" destId="{FF13C5D5-7261-4691-82CD-DE81A4D37203}" srcOrd="3" destOrd="0" presId="urn:microsoft.com/office/officeart/2005/8/layout/orgChart1"/>
    <dgm:cxn modelId="{8B2A08E3-835A-41DF-ACAC-D75D0981B0C0}" type="presParOf" srcId="{FF13C5D5-7261-4691-82CD-DE81A4D37203}" destId="{F95F2801-648F-4CBA-ACE6-2BE1F06957BB}" srcOrd="0" destOrd="0" presId="urn:microsoft.com/office/officeart/2005/8/layout/orgChart1"/>
    <dgm:cxn modelId="{980DEA28-EFB1-47D2-A214-2875EB906FF3}" type="presParOf" srcId="{F95F2801-648F-4CBA-ACE6-2BE1F06957BB}" destId="{F0A6E775-BFA5-4D94-A624-7DD5BE459A3C}" srcOrd="0" destOrd="0" presId="urn:microsoft.com/office/officeart/2005/8/layout/orgChart1"/>
    <dgm:cxn modelId="{A138B63C-8E3E-4327-BC6D-9D41DD37DE34}" type="presParOf" srcId="{F95F2801-648F-4CBA-ACE6-2BE1F06957BB}" destId="{071C4DAF-2D16-4C77-B225-158641A4F918}" srcOrd="1" destOrd="0" presId="urn:microsoft.com/office/officeart/2005/8/layout/orgChart1"/>
    <dgm:cxn modelId="{8851C7F4-C630-443A-9802-05A0E0B043F9}" type="presParOf" srcId="{FF13C5D5-7261-4691-82CD-DE81A4D37203}" destId="{2024DDA4-12EB-4881-BF4C-2B913D2AA7F1}" srcOrd="1" destOrd="0" presId="urn:microsoft.com/office/officeart/2005/8/layout/orgChart1"/>
    <dgm:cxn modelId="{FA096F9E-7427-4C96-B613-93A3B2F55BE0}" type="presParOf" srcId="{FF13C5D5-7261-4691-82CD-DE81A4D37203}" destId="{35D12817-0B88-45E9-A171-3F2B0EF04608}" srcOrd="2" destOrd="0" presId="urn:microsoft.com/office/officeart/2005/8/layout/orgChart1"/>
    <dgm:cxn modelId="{3C10DC3F-F0A2-422E-8C45-48952B8CE1C9}" type="presParOf" srcId="{B1E68E0D-36F0-4CBF-A480-9DF4BCADD4A8}" destId="{39E16725-8C57-453F-BE6C-B2D87CFDA68B}" srcOrd="2" destOrd="0" presId="urn:microsoft.com/office/officeart/2005/8/layout/orgChart1"/>
    <dgm:cxn modelId="{FB8FF24D-30E5-40E2-9641-960215620243}" type="presParOf" srcId="{7706E47D-3AED-4BA5-959F-124D448AD106}" destId="{793C42B3-4640-4D2F-BE87-373E554883F2}" srcOrd="2" destOrd="0" presId="urn:microsoft.com/office/officeart/2005/8/layout/orgChart1"/>
    <dgm:cxn modelId="{C0FA36DA-A974-45B7-888C-EA279D5D64A4}" type="presParOf" srcId="{7706E47D-3AED-4BA5-959F-124D448AD106}" destId="{9DC7CE16-137C-4D8D-B268-DA93AB8C9010}" srcOrd="3" destOrd="0" presId="urn:microsoft.com/office/officeart/2005/8/layout/orgChart1"/>
    <dgm:cxn modelId="{E61CD817-F814-405E-9872-915D5F413627}" type="presParOf" srcId="{9DC7CE16-137C-4D8D-B268-DA93AB8C9010}" destId="{BCF7BD28-0AD4-4E2F-B20C-7D526BBEE060}" srcOrd="0" destOrd="0" presId="urn:microsoft.com/office/officeart/2005/8/layout/orgChart1"/>
    <dgm:cxn modelId="{2396EB76-CC4A-45E8-9BFE-24FCBA3A8210}" type="presParOf" srcId="{BCF7BD28-0AD4-4E2F-B20C-7D526BBEE060}" destId="{9316C1BC-18A6-46CE-A4F4-08C00902CB04}" srcOrd="0" destOrd="0" presId="urn:microsoft.com/office/officeart/2005/8/layout/orgChart1"/>
    <dgm:cxn modelId="{63FDB698-8BB1-42E9-9122-4E05CCA6BC78}" type="presParOf" srcId="{BCF7BD28-0AD4-4E2F-B20C-7D526BBEE060}" destId="{974529B8-DD73-4EB9-B224-97E2826C5EBC}" srcOrd="1" destOrd="0" presId="urn:microsoft.com/office/officeart/2005/8/layout/orgChart1"/>
    <dgm:cxn modelId="{8AA44630-2D84-47B4-AB00-2772AEFBFD73}" type="presParOf" srcId="{9DC7CE16-137C-4D8D-B268-DA93AB8C9010}" destId="{695A6A48-B7D6-439E-B10C-7B9A3C62832A}" srcOrd="1" destOrd="0" presId="urn:microsoft.com/office/officeart/2005/8/layout/orgChart1"/>
    <dgm:cxn modelId="{F073738E-A4E6-43D6-B265-89679E185E54}" type="presParOf" srcId="{9DC7CE16-137C-4D8D-B268-DA93AB8C9010}" destId="{C2B150C6-6B44-484B-BE0F-589BFE94152C}" srcOrd="2" destOrd="0" presId="urn:microsoft.com/office/officeart/2005/8/layout/orgChart1"/>
    <dgm:cxn modelId="{5DB140FF-45DD-449D-8067-ED30A6EDF339}" type="presParOf" srcId="{083728CA-E7FA-4E1E-8C39-FAA2AC81B7CF}" destId="{391F7EC3-236A-47D8-A96D-72862A96B72A}" srcOrd="2" destOrd="0" presId="urn:microsoft.com/office/officeart/2005/8/layout/orgChart1"/>
    <dgm:cxn modelId="{24767F96-9E35-4014-B07D-E2CAC6952F83}" type="presParOf" srcId="{74D05896-AE2C-40A2-9D17-C8E0A415F78F}" destId="{BE74CDC2-188D-4CE6-B447-9FC482A7F07C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/>
            <a:fld id="{A9D9B116-337A-467B-97EB-4E913A2816AE}" type="slidenum">
              <a:rPr lang="en-US"/>
              <a:pPr hangingPunct="0"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709613"/>
            <a:ext cx="4537075" cy="3402012"/>
          </a:xfrm>
          <a:noFill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24350"/>
            <a:ext cx="5060950" cy="4110038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/>
            <a:fld id="{FF147536-86FA-4C2F-9C53-4D38F2BEEEA0}" type="slidenum">
              <a:rPr lang="en-US"/>
              <a:pPr hangingPunct="0"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709613"/>
            <a:ext cx="4537075" cy="3402012"/>
          </a:xfrm>
          <a:noFill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24350"/>
            <a:ext cx="5060950" cy="4110038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http://elearning.ksu.edu.sa/sites/elearning.ksu.edu.sa/files/1399189185.png" descr="http://elearning.ksu.edu.sa/sites/elearning.ksu.edu.sa/files/1399189185.png"/>
          <p:cNvPicPr>
            <a:picLocks noChangeAspect="1"/>
          </p:cNvPicPr>
          <p:nvPr/>
        </p:nvPicPr>
        <p:blipFill>
          <a:blip r:embed="rId2">
            <a:alphaModFix amt="94267"/>
            <a:extLst/>
          </a:blip>
          <a:stretch>
            <a:fillRect/>
          </a:stretch>
        </p:blipFill>
        <p:spPr>
          <a:xfrm>
            <a:off x="6757516" y="61639"/>
            <a:ext cx="2457541" cy="936106"/>
          </a:xfrm>
          <a:prstGeom prst="rect">
            <a:avLst/>
          </a:prstGeom>
          <a:ln w="12700">
            <a:miter lim="400000"/>
          </a:ln>
          <a:effectLst>
            <a:reflection stA="36829" endPos="40000" dir="5400000" sy="-100000" algn="bl" rotWithShape="0"/>
          </a:effectLst>
        </p:spPr>
      </p:pic>
      <p:pic>
        <p:nvPicPr>
          <p:cNvPr id="8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3"/>
          <a:srcRect l="4764" t="10355" r="7726" b="11821"/>
          <a:stretch>
            <a:fillRect/>
          </a:stretch>
        </p:blipFill>
        <p:spPr bwMode="auto">
          <a:xfrm>
            <a:off x="373063" y="188913"/>
            <a:ext cx="1684337" cy="935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22960" y="758951"/>
            <a:ext cx="75438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038" y="4455621"/>
            <a:ext cx="75438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3984-F166-4C8B-9F73-BD6E9A5F051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822960" y="758951"/>
            <a:ext cx="75438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038" y="4455621"/>
            <a:ext cx="75438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5EB1-D718-4145-9B13-D2A6F08AE56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lnSpc>
                <a:spcPct val="100000"/>
              </a:lnSpc>
              <a:defRPr sz="56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 bwMode="auto">
          <a:xfrm>
            <a:off x="4440238" y="6505575"/>
            <a:ext cx="254000" cy="249238"/>
          </a:xfrm>
          <a:noFill/>
          <a:ln>
            <a:headEnd/>
            <a:tailEnd/>
          </a:ln>
        </p:spPr>
        <p:txBody>
          <a:bodyPr vert="horz" lIns="35718" tIns="35718" rIns="35718" bIns="35718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10E835E-01DD-4066-B93C-4BB5B4F2D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fld id="{B0101619-8A37-424B-980B-1D4551F65A35}" type="datetimeFigureOut">
              <a:rPr lang="de-DE"/>
              <a:pPr>
                <a:defRPr/>
              </a:pPr>
              <a:t>10.11.2018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8E7A-0672-4463-9CFD-A54E83CCD9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2960" y="1845735"/>
            <a:ext cx="3703321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D926-FC6D-416A-9A56-3B49B2D7EF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7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8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46052"/>
            <a:ext cx="3703321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Rectangle"/>
          <p:cNvSpPr>
            <a:spLocks noGrp="1"/>
          </p:cNvSpPr>
          <p:nvPr>
            <p:ph type="body" sz="quarter" idx="13"/>
          </p:nvPr>
        </p:nvSpPr>
        <p:spPr>
          <a:xfrm>
            <a:off x="4663440" y="1846052"/>
            <a:ext cx="3703321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endParaRPr/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DF71-298B-4FF9-AC4C-29B3CB97639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3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4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E78C-334D-40EA-9C3E-809296BA7B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450" y="731519"/>
            <a:ext cx="4869180" cy="52578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Rectangle"/>
          <p:cNvSpPr>
            <a:spLocks noGrp="1"/>
          </p:cNvSpPr>
          <p:nvPr>
            <p:ph type="body" sz="quarter" idx="13"/>
          </p:nvPr>
        </p:nvSpPr>
        <p:spPr>
          <a:xfrm>
            <a:off x="342900" y="2926079"/>
            <a:ext cx="2400300" cy="337912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pPr>
              <a:defRPr/>
            </a:pPr>
            <a:fld id="{E72B5B25-B05D-4BE3-A629-08896FBFBF9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alphaModFix amt="58445"/>
            <a:extLst/>
          </a:blip>
          <a:srcRect l="4764" t="10355" r="7726" b="11821"/>
          <a:stretch>
            <a:fillRect/>
          </a:stretch>
        </p:blipFill>
        <p:spPr>
          <a:xfrm>
            <a:off x="-19972" y="48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8" name="http://elearning.ksu.edu.sa/sites/elearning.ksu.edu.sa/files/1399189185.png" descr="http://elearning.ksu.edu.sa/sites/elearning.ksu.edu.sa/files/1399189185.png"/>
          <p:cNvPicPr>
            <a:picLocks noChangeAspect="1"/>
          </p:cNvPicPr>
          <p:nvPr/>
        </p:nvPicPr>
        <p:blipFill>
          <a:blip r:embed="rId3">
            <a:alphaModFix amt="94267"/>
            <a:extLst/>
          </a:blip>
          <a:stretch>
            <a:fillRect/>
          </a:stretch>
        </p:blipFill>
        <p:spPr>
          <a:xfrm>
            <a:off x="6681316" y="48940"/>
            <a:ext cx="2457541" cy="936105"/>
          </a:xfrm>
          <a:prstGeom prst="rect">
            <a:avLst/>
          </a:prstGeom>
          <a:ln w="12700">
            <a:miter lim="400000"/>
          </a:ln>
          <a:effectLst>
            <a:reflection stA="36829" endPos="40000" dir="5400000" sy="-100000" algn="bl" rotWithShape="0"/>
          </a:effectLst>
        </p:spPr>
      </p:pic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11" y="0"/>
            <a:ext cx="9143991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2960" y="5907023"/>
            <a:ext cx="7589520" cy="594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619C-AA59-4366-B8E2-2C01BB222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58" y="1845734"/>
            <a:ext cx="7543802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4097-6E10-419F-939F-80BBBC260C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6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6543675" y="412302"/>
            <a:ext cx="1971675" cy="57598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412302"/>
            <a:ext cx="5800725" cy="57598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EEFD-E649-404E-8252-AD6E1BD73F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58" y="1845734"/>
            <a:ext cx="7543802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BB2-AF86-4EA9-B6D0-40452581BC9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3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4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6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14">
            <a:extLst/>
          </a:blip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31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Body Level One</a:t>
            </a:r>
          </a:p>
          <a:p>
            <a:pPr lvl="1"/>
            <a:r>
              <a:rPr lang="en-US" smtClean="0">
                <a:sym typeface="Calibri" pitchFamily="34" charset="0"/>
              </a:rPr>
              <a:t>Body Level Two</a:t>
            </a:r>
          </a:p>
          <a:p>
            <a:pPr lvl="2"/>
            <a:r>
              <a:rPr lang="en-US" smtClean="0">
                <a:sym typeface="Calibri" pitchFamily="34" charset="0"/>
              </a:rPr>
              <a:t>Body Level Three</a:t>
            </a:r>
          </a:p>
          <a:p>
            <a:pPr lvl="3"/>
            <a:r>
              <a:rPr lang="en-US" smtClean="0">
                <a:sym typeface="Calibri" pitchFamily="34" charset="0"/>
              </a:rPr>
              <a:t>Body Level Four</a:t>
            </a:r>
          </a:p>
          <a:p>
            <a:pPr lvl="4"/>
            <a:r>
              <a:rPr lang="en-US" smtClean="0">
                <a:sym typeface="Calibri" pitchFamily="34" charset="0"/>
              </a:rP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450" y="6526213"/>
            <a:ext cx="236538" cy="231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000" kern="0">
                <a:solidFill>
                  <a:srgbClr val="FFFFFF"/>
                </a:solidFill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fld id="{907D4419-6EB3-4825-9DB5-03AA84DD32D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 spd="med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 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1pPr>
      <a:lvl2pPr marL="403225" indent="-2032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2pPr>
      <a:lvl3pPr marL="644525" indent="-2603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3pPr>
      <a:lvl4pPr marL="827088" indent="-2603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4pPr>
      <a:lvl5pPr marL="1009650" indent="-2603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5pPr>
      <a:lvl6pPr marL="11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13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15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17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\Users\alsanosi\Documents\Desktop\2011%20November\vedio%20\all%20my%20vedio%20update%2026-6-2011\My%20video\severly%20retracted%20tympanic%20membrane.wmv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/Users/alsanosi/Desktop/anatomy-of-ear.gi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gateway.tx.ovid.com/gw2/ovidweb.cgi?View+Image=00000938-200508000-00008|FF4&amp;S=LIMKFPEMDFDDHACJNCJLOBPJDPPPAA00&amp;WebLinkReturn=Full+Text=L|S.sh.47.61|0|00000938-200508000-00008" TargetMode="Externa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49300" y="223520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7" tIns="35717" rIns="35717" bIns="35717" anchor="b">
            <a:normAutofit/>
          </a:bodyPr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Chronic </a:t>
            </a:r>
            <a:r>
              <a:rPr lang="en-US" sz="3600" b="1" kern="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Otitis</a:t>
            </a: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 Media </a:t>
            </a:r>
            <a:b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</a:b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and its complications</a:t>
            </a:r>
            <a:endParaRPr lang="en-US" sz="3600" b="1" kern="0" dirty="0">
              <a:solidFill>
                <a:schemeClr val="accent2">
                  <a:lumMod val="75000"/>
                </a:schemeClr>
              </a:solidFill>
              <a:latin typeface="+mn-lt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2022475"/>
            <a:ext cx="4330700" cy="4419600"/>
          </a:xfrm>
        </p:spPr>
        <p:txBody>
          <a:bodyPr/>
          <a:lstStyle/>
          <a:p>
            <a:pPr eaLnBrk="1" hangingPunct="1"/>
            <a:r>
              <a:rPr lang="en-US" sz="2400" b="1" smtClean="0"/>
              <a:t>Tuning fork test </a:t>
            </a:r>
            <a:endParaRPr lang="ar-SA" sz="2400" b="1" smtClean="0"/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</a:rPr>
              <a:t>Weber and Rinne test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b="1" smtClean="0"/>
              <a:t>Audiological assessment: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70C0"/>
                </a:solidFill>
              </a:rPr>
              <a:t> </a:t>
            </a:r>
            <a:r>
              <a:rPr lang="en-US" sz="2400" b="1" smtClean="0">
                <a:solidFill>
                  <a:srgbClr val="0070C0"/>
                </a:solidFill>
              </a:rPr>
              <a:t>1. Tympanometry </a:t>
            </a:r>
          </a:p>
        </p:txBody>
      </p:sp>
      <p:pic>
        <p:nvPicPr>
          <p:cNvPr id="23555" name="Picture 4" descr="aud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BD"/>
              </a:clrFrom>
              <a:clrTo>
                <a:srgbClr val="FBFBB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953000" y="2514600"/>
            <a:ext cx="3810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5600" y="3071813"/>
            <a:ext cx="5892800" cy="3200400"/>
          </a:xfr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09600" y="1857375"/>
            <a:ext cx="510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>
                <a:latin typeface="Calibri" pitchFamily="34" charset="0"/>
              </a:rPr>
              <a:t> Audiological assessment:</a:t>
            </a:r>
          </a:p>
          <a:p>
            <a:pPr hangingPunct="0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2. B-Pure tone audiogram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85800" y="1858963"/>
            <a:ext cx="7772400" cy="4605337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v"/>
            </a:pPr>
            <a:r>
              <a:rPr lang="en-US" sz="2400" b="1" smtClean="0">
                <a:latin typeface="Goudy Old Style" pitchFamily="18" charset="0"/>
              </a:rPr>
              <a:t>Medical Treatment of OME :</a:t>
            </a:r>
            <a:endParaRPr lang="en-US" sz="2400" b="1" smtClean="0">
              <a:solidFill>
                <a:srgbClr val="0000FF"/>
              </a:solidFill>
              <a:latin typeface="Goudy Old Style" pitchFamily="18" charset="0"/>
            </a:endParaRPr>
          </a:p>
          <a:p>
            <a:pPr lvl="1" eaLnBrk="1" hangingPunct="1"/>
            <a:r>
              <a:rPr lang="en-US" sz="2400" smtClean="0">
                <a:solidFill>
                  <a:srgbClr val="0070C0"/>
                </a:solidFill>
                <a:latin typeface="Goudy Old Style" pitchFamily="18" charset="0"/>
              </a:rPr>
              <a:t>Observation – many European countries wait 6-9 months prior to placement of ear tubes.</a:t>
            </a:r>
          </a:p>
          <a:p>
            <a:pPr lvl="1" eaLnBrk="1" hangingPunct="1"/>
            <a:r>
              <a:rPr lang="en-US" sz="2400" smtClean="0">
                <a:solidFill>
                  <a:srgbClr val="0070C0"/>
                </a:solidFill>
                <a:latin typeface="Goudy Old Style" pitchFamily="18" charset="0"/>
              </a:rPr>
              <a:t>Antibiotics</a:t>
            </a:r>
          </a:p>
          <a:p>
            <a:pPr lvl="1" eaLnBrk="1" hangingPunct="1"/>
            <a:r>
              <a:rPr lang="en-US" sz="2400" smtClean="0">
                <a:latin typeface="Goudy Old Style" pitchFamily="18" charset="0"/>
              </a:rPr>
              <a:t>Meta-analysis shows beneficial short-term resolution of OME</a:t>
            </a:r>
          </a:p>
          <a:p>
            <a:pPr lvl="1" eaLnBrk="1" hangingPunct="1"/>
            <a:r>
              <a:rPr lang="en-US" sz="2400" smtClean="0">
                <a:solidFill>
                  <a:srgbClr val="0070C0"/>
                </a:solidFill>
                <a:latin typeface="Goudy Old Style" pitchFamily="18" charset="0"/>
              </a:rPr>
              <a:t>Audiogram at 3 months with persistent effusion to determine impact on hearing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57375"/>
            <a:ext cx="82296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 smtClean="0">
                <a:latin typeface="Goudy Old Style" pitchFamily="18" charset="0"/>
              </a:rPr>
              <a:t>Surgical treatment  (Tympanostomy Tubes ) :</a:t>
            </a:r>
          </a:p>
          <a:p>
            <a:pPr lvl="1" eaLnBrk="1" hangingPunct="1"/>
            <a:r>
              <a:rPr lang="en-US" sz="2400" smtClean="0">
                <a:latin typeface="Goudy Old Style" pitchFamily="18" charset="0"/>
              </a:rPr>
              <a:t>Bypass Eustachian tube to ventilate middle ear.</a:t>
            </a:r>
          </a:p>
          <a:p>
            <a:pPr lvl="1" eaLnBrk="1" hangingPunct="1"/>
            <a:r>
              <a:rPr lang="en-US" sz="2400" smtClean="0">
                <a:solidFill>
                  <a:srgbClr val="0070C0"/>
                </a:solidFill>
                <a:latin typeface="Goudy Old Style" pitchFamily="18" charset="0"/>
              </a:rPr>
              <a:t>Indication</a:t>
            </a:r>
            <a:r>
              <a:rPr lang="en-US" sz="2400" smtClean="0">
                <a:solidFill>
                  <a:srgbClr val="0000FF"/>
                </a:solidFill>
                <a:latin typeface="Goudy Old Style" pitchFamily="18" charset="0"/>
              </a:rPr>
              <a:t> : </a:t>
            </a:r>
            <a:r>
              <a:rPr lang="en-US" sz="2400" smtClean="0">
                <a:latin typeface="Goudy Old Style" pitchFamily="18" charset="0"/>
              </a:rPr>
              <a:t>chronic OME &gt;3mos with hearing loss and/or speech delay is an indication for tympanostomy tube placement.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4429125"/>
            <a:ext cx="3181350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5" descr="Picture16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572000" y="4357688"/>
            <a:ext cx="31194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Adhesive </a:t>
            </a:r>
            <a:r>
              <a:rPr lang="en-US" sz="28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8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br>
              <a:rPr lang="en-US" sz="28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8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8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8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8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  <a:endParaRPr lang="en-US" sz="2800" b="1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27651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500063" y="2200275"/>
            <a:ext cx="8201025" cy="30146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oudy Old Style" pitchFamily="18" charset="0"/>
              </a:rPr>
              <a:t>Lack of middle ear ventilation results in negative pressure within the tympanic cavity.</a:t>
            </a:r>
          </a:p>
          <a:p>
            <a:pPr eaLnBrk="1" hangingPunct="1"/>
            <a:endParaRPr lang="en-US" sz="2400" smtClean="0">
              <a:latin typeface="Goudy Old Style" pitchFamily="18" charset="0"/>
            </a:endParaRPr>
          </a:p>
          <a:p>
            <a:pPr eaLnBrk="1" hangingPunct="1"/>
            <a:r>
              <a:rPr lang="en-US" sz="2400" smtClean="0">
                <a:latin typeface="Goudy Old Style" pitchFamily="18" charset="0"/>
              </a:rPr>
              <a:t>The ear drum retracts onto structures within the middle ear.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81000" y="1728788"/>
            <a:ext cx="8686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The result of long standing Eustachian tube dysfunction.</a:t>
            </a:r>
          </a:p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The drum loses structural integrity and becomes flaccid.</a:t>
            </a:r>
          </a:p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Contact between the drum and the incus or stapes can cause bone erosion at the IS joint.</a:t>
            </a:r>
          </a:p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Can sometimes be treated with tympanostomy tubes.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33825"/>
            <a:ext cx="300037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everly retracted tympanic membrane.wmv" descr="/Users/alsanosi/Documents/Desktop/2011 November/vedio /all my vedio update 26-6-2011/My video/severly retracted tympanic membrane.wmv">
            <a:hlinkClick r:id="" action="ppaction://media"/>
          </p:cNvPr>
          <p:cNvPicPr>
            <a:picLocks noRot="1" noChangeAspect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924300"/>
            <a:ext cx="32099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/>
            <a:r>
              <a:rPr lang="en-US" sz="2800" b="1">
                <a:solidFill>
                  <a:srgbClr val="0070C0"/>
                </a:solidFill>
                <a:latin typeface="Goudy Old Style" pitchFamily="18" charset="0"/>
                <a:sym typeface="Helvetica Light"/>
              </a:rPr>
              <a:t>Adhesive otitis media </a:t>
            </a:r>
            <a:br>
              <a:rPr lang="en-US" sz="2800" b="1">
                <a:solidFill>
                  <a:srgbClr val="0070C0"/>
                </a:solidFill>
                <a:latin typeface="Goudy Old Style" pitchFamily="18" charset="0"/>
                <a:sym typeface="Helvetica Light"/>
              </a:rPr>
            </a:br>
            <a:r>
              <a:rPr lang="en-US" sz="2800">
                <a:solidFill>
                  <a:srgbClr val="0070C0"/>
                </a:solidFill>
                <a:latin typeface="Goudy Old Style" pitchFamily="18" charset="0"/>
                <a:sym typeface="Helvetica Light"/>
              </a:rPr>
              <a:t>(Chronic non-suppurative Otitis Media)</a:t>
            </a:r>
            <a:endParaRPr lang="en-US" sz="2800" b="1">
              <a:solidFill>
                <a:srgbClr val="0070C0"/>
              </a:solidFill>
              <a:latin typeface="Goudy Old Style" pitchFamily="18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and without </a:t>
            </a: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4000" b="1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 smtClean="0">
              <a:solidFill>
                <a:srgbClr val="0070C0"/>
              </a:solidFill>
              <a:sym typeface="Calibri Light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1714500"/>
            <a:ext cx="780415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3D</a:t>
            </a:r>
            <a:r>
              <a:rPr lang="en-US" sz="2400" b="1" dirty="0" smtClean="0">
                <a:solidFill>
                  <a:srgbClr val="0070C0"/>
                </a:solidFill>
              </a:rPr>
              <a:t> 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Duration</a:t>
            </a:r>
            <a:r>
              <a:rPr lang="en-US" sz="2400" b="1" dirty="0" smtClean="0"/>
              <a:t> </a:t>
            </a:r>
            <a:r>
              <a:rPr lang="en-US" sz="2400" dirty="0" smtClean="0"/>
              <a:t>&gt; 3 months despite treatment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Discharge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mucopurulent</a:t>
            </a:r>
            <a:r>
              <a:rPr lang="en-US" sz="2400" dirty="0" smtClean="0"/>
              <a:t> </a:t>
            </a:r>
            <a:r>
              <a:rPr lang="en-US" sz="2400" dirty="0" err="1" smtClean="0"/>
              <a:t>otorrhea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Deafness</a:t>
            </a:r>
            <a:r>
              <a:rPr lang="en-US" sz="2400" b="1" dirty="0" smtClean="0"/>
              <a:t>  </a:t>
            </a:r>
            <a:r>
              <a:rPr lang="en-US" sz="2400" dirty="0" smtClean="0"/>
              <a:t>Perforation /</a:t>
            </a:r>
            <a:r>
              <a:rPr lang="en-US" sz="2400" dirty="0" err="1" smtClean="0"/>
              <a:t>Ossicular</a:t>
            </a:r>
            <a:r>
              <a:rPr lang="en-US" sz="2400" dirty="0" smtClean="0"/>
              <a:t> chains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1785938"/>
            <a:ext cx="780415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Etiology</a:t>
            </a:r>
            <a:r>
              <a:rPr lang="en-US" sz="2400" b="1" dirty="0" smtClean="0">
                <a:solidFill>
                  <a:srgbClr val="0000FF"/>
                </a:solidFill>
              </a:rPr>
              <a:t> :</a:t>
            </a:r>
            <a:endParaRPr lang="en-US" sz="2400" b="1" dirty="0" smtClean="0">
              <a:solidFill>
                <a:srgbClr val="0000FF"/>
              </a:solidFill>
              <a:latin typeface="Goudy Old Style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Goudy Old Style" pitchFamily="18" charset="0"/>
              </a:rPr>
              <a:t>Pseudomonas </a:t>
            </a:r>
            <a:r>
              <a:rPr lang="en-US" sz="2400" dirty="0" err="1" smtClean="0">
                <a:solidFill>
                  <a:srgbClr val="002060"/>
                </a:solidFill>
                <a:latin typeface="Goudy Old Style" pitchFamily="18" charset="0"/>
              </a:rPr>
              <a:t>aeruginosa</a:t>
            </a:r>
            <a:r>
              <a:rPr lang="en-US" sz="2400" dirty="0" smtClean="0">
                <a:solidFill>
                  <a:srgbClr val="002060"/>
                </a:solidFill>
                <a:latin typeface="Goudy Old Style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Goudy Old Style" pitchFamily="18" charset="0"/>
              </a:rPr>
              <a:t>Staphylococcus </a:t>
            </a:r>
            <a:r>
              <a:rPr lang="en-US" sz="2400" dirty="0" err="1" smtClean="0">
                <a:solidFill>
                  <a:srgbClr val="002060"/>
                </a:solidFill>
                <a:latin typeface="Goudy Old Style" pitchFamily="18" charset="0"/>
              </a:rPr>
              <a:t>aureus</a:t>
            </a:r>
            <a:r>
              <a:rPr lang="en-US" sz="2400" dirty="0" smtClean="0">
                <a:solidFill>
                  <a:srgbClr val="002060"/>
                </a:solidFill>
                <a:latin typeface="Goudy Old Style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Goudy Old Style" pitchFamily="18" charset="0"/>
              </a:rPr>
              <a:t>Proteus species</a:t>
            </a:r>
            <a:r>
              <a:rPr lang="en-US" sz="2400" dirty="0" smtClean="0">
                <a:solidFill>
                  <a:srgbClr val="0000FF"/>
                </a:solidFill>
                <a:latin typeface="Goudy Old Style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Goudy Old Style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12738"/>
            <a:ext cx="7804150" cy="15176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 smtClean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04800" y="1739900"/>
            <a:ext cx="8458200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800" b="1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Classification</a:t>
            </a:r>
            <a:r>
              <a:rPr lang="en-US" sz="2400" b="1" dirty="0" smtClean="0">
                <a:solidFill>
                  <a:srgbClr val="0000FF"/>
                </a:solidFill>
              </a:rPr>
              <a:t> :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      Chronic </a:t>
            </a:r>
            <a:r>
              <a:rPr lang="en-US" sz="2400" b="1" dirty="0" err="1" smtClean="0">
                <a:solidFill>
                  <a:srgbClr val="000000"/>
                </a:solidFill>
              </a:rPr>
              <a:t>suppurative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otitis</a:t>
            </a:r>
            <a:r>
              <a:rPr lang="en-US" sz="2400" b="1" dirty="0" smtClean="0">
                <a:solidFill>
                  <a:srgbClr val="000000"/>
                </a:solidFill>
              </a:rPr>
              <a:t>  media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H="1">
            <a:off x="2333625" y="2955925"/>
            <a:ext cx="1485900" cy="1500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4305300" y="2955925"/>
            <a:ext cx="1533525" cy="1500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676400" y="518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943600" y="5257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831850" y="5095875"/>
            <a:ext cx="3048000" cy="3968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Tubo-tympanic type (safe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5072063" y="5094288"/>
            <a:ext cx="2667000" cy="4000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Attico- antral (un safe)</a:t>
            </a:r>
          </a:p>
        </p:txBody>
      </p:sp>
      <p:sp>
        <p:nvSpPr>
          <p:cNvPr id="32777" name="Oval 16"/>
          <p:cNvSpPr>
            <a:spLocks noChangeArrowheads="1"/>
          </p:cNvSpPr>
          <p:nvPr/>
        </p:nvSpPr>
        <p:spPr bwMode="auto">
          <a:xfrm>
            <a:off x="4572000" y="4737100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endParaRPr lang="de-DE">
              <a:latin typeface="Calibri" pitchFamily="34" charset="0"/>
            </a:endParaRPr>
          </a:p>
        </p:txBody>
      </p:sp>
      <p:sp>
        <p:nvSpPr>
          <p:cNvPr id="32778" name="Oval 17"/>
          <p:cNvSpPr>
            <a:spLocks noChangeArrowheads="1"/>
          </p:cNvSpPr>
          <p:nvPr/>
        </p:nvSpPr>
        <p:spPr bwMode="auto">
          <a:xfrm>
            <a:off x="558800" y="4725988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endParaRPr lang="de-DE">
              <a:latin typeface="Calibri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30200"/>
            <a:ext cx="7804150" cy="11064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 smtClean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2849563"/>
            <a:ext cx="6654800" cy="1431925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sym typeface="Calibri Light"/>
              </a:rPr>
              <a:t>Chronic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sym typeface="Calibri Light"/>
              </a:rPr>
              <a:t>Otitis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sym typeface="Calibri Light"/>
              </a:rPr>
              <a:t> Media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sym typeface="Calibri Ligh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838200" y="1752600"/>
            <a:ext cx="52578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A- </a:t>
            </a:r>
            <a:r>
              <a:rPr lang="en-US" sz="2800" b="1" spc="-50" dirty="0" err="1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Tubotympanic</a:t>
            </a:r>
            <a:r>
              <a:rPr lang="en-US" sz="2800" b="1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 type (Safe) 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/>
              <a:t>Simple perforation.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/>
              <a:t>Intermittent non offensive non bloody ear discharge.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/>
              <a:t>On examination (central perforation ).</a:t>
            </a:r>
          </a:p>
        </p:txBody>
      </p:sp>
      <p:pic>
        <p:nvPicPr>
          <p:cNvPr id="33795" name="Picture 6" descr="Untitled-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90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12738"/>
            <a:ext cx="7804150" cy="15176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 smtClean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slide0015_image0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2000250"/>
            <a:ext cx="2466975" cy="1885950"/>
          </a:xfrm>
        </p:spPr>
      </p:pic>
      <p:sp>
        <p:nvSpPr>
          <p:cNvPr id="38915" name="Text Box 11"/>
          <p:cNvSpPr txBox="1">
            <a:spLocks noChangeArrowheads="1"/>
          </p:cNvSpPr>
          <p:nvPr/>
        </p:nvSpPr>
        <p:spPr bwMode="auto">
          <a:xfrm>
            <a:off x="823913" y="1571625"/>
            <a:ext cx="5105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B- </a:t>
            </a:r>
            <a:r>
              <a:rPr lang="en-US" sz="2800" b="1" spc="-50" dirty="0" err="1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Attico-antral</a:t>
            </a: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 (unsafe) :</a:t>
            </a:r>
          </a:p>
          <a:p>
            <a:pPr marL="403225" lvl="1" indent="-2032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◦"/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404040"/>
                </a:solidFill>
                <a:latin typeface="+mn-lt"/>
              </a:rPr>
              <a:t>Chronic ,Scanty, offensive and bloody ear discharge.</a:t>
            </a:r>
          </a:p>
          <a:p>
            <a:pPr marL="403225" lvl="1" indent="-2032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◦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  On examination marginal perforation.</a:t>
            </a:r>
          </a:p>
          <a:p>
            <a:pPr marL="403225" lvl="1" indent="-2032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◦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  You may see </a:t>
            </a:r>
            <a:r>
              <a:rPr lang="en-US" sz="2400" dirty="0" err="1">
                <a:solidFill>
                  <a:srgbClr val="404040"/>
                </a:solidFill>
                <a:latin typeface="+mn-lt"/>
              </a:rPr>
              <a:t>cholesteatoma</a:t>
            </a:r>
            <a:r>
              <a:rPr lang="en-US" sz="2400" dirty="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48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114800"/>
            <a:ext cx="25415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38113"/>
            <a:ext cx="7804150" cy="12144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 smtClean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35843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27213"/>
            <a:ext cx="8382000" cy="3429000"/>
          </a:xfrm>
        </p:spPr>
        <p:txBody>
          <a:bodyPr/>
          <a:lstStyle/>
          <a:p>
            <a:pPr eaLnBrk="1" hangingPunct="1"/>
            <a:r>
              <a:rPr lang="en-US" sz="2400" smtClean="0"/>
              <a:t>Cholesteatomas are epidermal inclusion cysts of the middle ear and/or mastoid with a squamous epithelial lining.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Contain keratin and desquamated epithelium.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1830388"/>
            <a:ext cx="7804150" cy="1527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Can be :</a:t>
            </a:r>
          </a:p>
          <a:p>
            <a:pPr eaLnBrk="1" hangingPunct="1">
              <a:buFont typeface="Trebuchet MS" pitchFamily="34" charset="0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    </a:t>
            </a:r>
            <a:r>
              <a:rPr lang="en-US" sz="2800" b="1" kern="1200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congenital</a:t>
            </a:r>
            <a:r>
              <a:rPr lang="en-US" sz="2400" dirty="0" smtClean="0"/>
              <a:t>          or         </a:t>
            </a:r>
            <a:r>
              <a:rPr lang="en-US" sz="2800" b="1" kern="1200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acquired</a:t>
            </a:r>
          </a:p>
        </p:txBody>
      </p:sp>
      <p:pic>
        <p:nvPicPr>
          <p:cNvPr id="36867" name="Picture 4" descr="congenital"/>
          <p:cNvPicPr>
            <a:picLocks noChangeAspect="1" noChangeArrowheads="1"/>
          </p:cNvPicPr>
          <p:nvPr/>
        </p:nvPicPr>
        <p:blipFill>
          <a:blip r:embed="rId2"/>
          <a:srcRect b="7408"/>
          <a:stretch>
            <a:fillRect/>
          </a:stretch>
        </p:blipFill>
        <p:spPr bwMode="auto">
          <a:xfrm>
            <a:off x="981075" y="3571875"/>
            <a:ext cx="23764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slide0015_image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429000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5"/>
                </a:solidFill>
                <a:sym typeface="Calibri"/>
              </a:rPr>
              <a:t>Pathogenesis of </a:t>
            </a:r>
            <a:r>
              <a:rPr lang="en-US" sz="2400" dirty="0" err="1" smtClean="0">
                <a:solidFill>
                  <a:schemeClr val="accent5"/>
                </a:solidFill>
                <a:sym typeface="Calibri"/>
              </a:rPr>
              <a:t>cholesteatoma</a:t>
            </a:r>
            <a:r>
              <a:rPr lang="en-US" sz="2400" dirty="0" smtClean="0">
                <a:solidFill>
                  <a:schemeClr val="accent5"/>
                </a:solidFill>
                <a:sym typeface="Calibri"/>
              </a:rPr>
              <a:t> :</a:t>
            </a:r>
          </a:p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ym typeface="Calibri"/>
              </a:rPr>
              <a:t>Natural history is progressive growth with erosion of surrounding bone due:</a:t>
            </a:r>
          </a:p>
          <a:p>
            <a:pPr marL="645305" lvl="2" indent="-261257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◦"/>
              <a:defRPr/>
            </a:pPr>
            <a:r>
              <a:rPr lang="en-US" sz="2400" dirty="0" smtClean="0">
                <a:solidFill>
                  <a:srgbClr val="0070C0"/>
                </a:solidFill>
                <a:sym typeface="Calibri"/>
              </a:rPr>
              <a:t>Pressure effects.</a:t>
            </a:r>
          </a:p>
          <a:p>
            <a:pPr marL="645305" lvl="2" indent="-261257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◦"/>
              <a:defRPr/>
            </a:pPr>
            <a:r>
              <a:rPr lang="en-US" sz="2400" dirty="0" err="1" smtClean="0">
                <a:solidFill>
                  <a:srgbClr val="0070C0"/>
                </a:solidFill>
                <a:sym typeface="Calibri"/>
              </a:rPr>
              <a:t>Osteoclast</a:t>
            </a:r>
            <a:r>
              <a:rPr lang="en-US" sz="2400" dirty="0" smtClean="0">
                <a:solidFill>
                  <a:srgbClr val="0070C0"/>
                </a:solidFill>
                <a:sym typeface="Calibri"/>
              </a:rPr>
              <a:t> activation.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4033838" cy="5334000"/>
          </a:xfrm>
        </p:spPr>
        <p:txBody>
          <a:bodyPr>
            <a:normAutofit/>
          </a:bodyPr>
          <a:lstStyle/>
          <a:p>
            <a:pPr marL="91439" indent="-91439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5"/>
                </a:solidFill>
                <a:sym typeface="Calibri"/>
              </a:rPr>
              <a:t>Diagnosis</a:t>
            </a:r>
            <a:r>
              <a:rPr lang="en-US" sz="2400" b="1" dirty="0" smtClean="0">
                <a:solidFill>
                  <a:srgbClr val="0000FF"/>
                </a:solidFill>
                <a:sym typeface="Calibri"/>
              </a:rPr>
              <a:t> </a:t>
            </a:r>
          </a:p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 "/>
              <a:defRPr/>
            </a:pPr>
            <a:r>
              <a:rPr lang="en-US" sz="2400" u="sng" dirty="0" smtClean="0">
                <a:sym typeface="Calibri"/>
              </a:rPr>
              <a:t>History</a:t>
            </a:r>
          </a:p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 "/>
              <a:defRPr/>
            </a:pPr>
            <a:r>
              <a:rPr lang="en-US" sz="2400" u="sng" dirty="0" smtClean="0">
                <a:sym typeface="Calibri"/>
              </a:rPr>
              <a:t>Examination</a:t>
            </a:r>
          </a:p>
          <a:p>
            <a:pPr marL="645305" lvl="2" indent="-26125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>
                <a:solidFill>
                  <a:srgbClr val="0070C0"/>
                </a:solidFill>
                <a:sym typeface="Calibri"/>
              </a:rPr>
              <a:t>Otoscopic</a:t>
            </a:r>
            <a:r>
              <a:rPr lang="en-US" sz="2400" dirty="0" smtClean="0">
                <a:solidFill>
                  <a:srgbClr val="0070C0"/>
                </a:solidFill>
                <a:sym typeface="Calibri"/>
              </a:rPr>
              <a:t> </a:t>
            </a:r>
          </a:p>
          <a:p>
            <a:pPr marL="645305" lvl="2" indent="-26125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rgbClr val="0070C0"/>
                </a:solidFill>
                <a:sym typeface="Calibri"/>
              </a:rPr>
              <a:t>Microscopic </a:t>
            </a:r>
          </a:p>
          <a:p>
            <a:pPr marL="645305" lvl="2" indent="-26125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rgbClr val="0070C0"/>
                </a:solidFill>
                <a:sym typeface="Calibri"/>
              </a:rPr>
              <a:t>Tuning fork test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3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43372" y="2143116"/>
            <a:ext cx="500062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sym typeface="Calibri"/>
              </a:rPr>
              <a:t> </a:t>
            </a:r>
            <a:r>
              <a:rPr lang="en-US" sz="2400" u="sng" kern="0" dirty="0">
                <a:latin typeface="+mn-lt"/>
                <a:sym typeface="Calibri"/>
              </a:rPr>
              <a:t>Investigation</a:t>
            </a:r>
          </a:p>
          <a:p>
            <a:pPr marL="0" lvl="2" indent="9144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kern="0" dirty="0" err="1">
                <a:solidFill>
                  <a:srgbClr val="0070C0"/>
                </a:solidFill>
                <a:latin typeface="+mn-lt"/>
                <a:sym typeface="Calibri"/>
              </a:rPr>
              <a:t>Audiological</a:t>
            </a:r>
            <a:r>
              <a:rPr lang="en-US" sz="2400" kern="0" dirty="0">
                <a:solidFill>
                  <a:srgbClr val="0070C0"/>
                </a:solidFill>
                <a:latin typeface="+mn-lt"/>
                <a:sym typeface="Calibri"/>
              </a:rPr>
              <a:t> assessment </a:t>
            </a:r>
          </a:p>
          <a:p>
            <a:pPr marL="0" lvl="2" indent="9144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kern="0" dirty="0">
                <a:solidFill>
                  <a:srgbClr val="0070C0"/>
                </a:solidFill>
                <a:latin typeface="+mn-lt"/>
                <a:sym typeface="Calibri"/>
              </a:rPr>
              <a:t>Radiological assessment    </a:t>
            </a:r>
          </a:p>
          <a:p>
            <a:pPr algn="ctr" defTabSz="5842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 dirty="0">
              <a:latin typeface="+mn-lt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mcgill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3125"/>
            <a:ext cx="5476875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Picture 4" descr="mcgill1a"/>
          <p:cNvPicPr>
            <a:picLocks noChangeAspect="1" noChangeArrowheads="1"/>
          </p:cNvPicPr>
          <p:nvPr/>
        </p:nvPicPr>
        <p:blipFill>
          <a:blip r:embed="rId3"/>
          <a:srcRect t="25000" b="32500"/>
          <a:stretch>
            <a:fillRect/>
          </a:stretch>
        </p:blipFill>
        <p:spPr bwMode="auto">
          <a:xfrm>
            <a:off x="1524000" y="4659313"/>
            <a:ext cx="5476875" cy="189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0" name="Line 5"/>
          <p:cNvSpPr>
            <a:spLocks noChangeShapeType="1"/>
          </p:cNvSpPr>
          <p:nvPr/>
        </p:nvSpPr>
        <p:spPr bwMode="auto">
          <a:xfrm flipH="1" flipV="1">
            <a:off x="6477000" y="28575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H="1" flipV="1">
            <a:off x="6400800" y="5272088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hteck 8"/>
          <p:cNvSpPr>
            <a:spLocks noChangeArrowheads="1"/>
          </p:cNvSpPr>
          <p:nvPr/>
        </p:nvSpPr>
        <p:spPr bwMode="auto">
          <a:xfrm>
            <a:off x="658813" y="1649413"/>
            <a:ext cx="3295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defRPr/>
            </a:pPr>
            <a:r>
              <a:rPr lang="en-US" sz="2400" dirty="0" err="1">
                <a:solidFill>
                  <a:schemeClr val="accent5"/>
                </a:solidFill>
                <a:latin typeface="+mn-lt"/>
                <a:sym typeface="Calibri"/>
              </a:rPr>
              <a:t>Cholesteatoma</a:t>
            </a:r>
            <a:r>
              <a:rPr lang="en-US" sz="2800" b="1" dirty="0">
                <a:solidFill>
                  <a:srgbClr val="0000FF"/>
                </a:solidFill>
                <a:latin typeface="Goudy Old Style" pitchFamily="18" charset="0"/>
              </a:rPr>
              <a:t> </a:t>
            </a:r>
            <a:r>
              <a:rPr lang="en-US" sz="2400" dirty="0">
                <a:solidFill>
                  <a:schemeClr val="accent5"/>
                </a:solidFill>
                <a:latin typeface="+mn-lt"/>
                <a:sym typeface="Calibri"/>
              </a:rPr>
              <a:t>Imaging: </a:t>
            </a:r>
            <a:endParaRPr lang="de-DE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70C0"/>
                </a:solidFill>
                <a:sym typeface="Calibri Light"/>
              </a:rPr>
              <a:t>Treatment</a:t>
            </a:r>
            <a:r>
              <a:rPr lang="en-US" dirty="0" smtClean="0">
                <a:solidFill>
                  <a:srgbClr val="0070C0"/>
                </a:solidFill>
                <a:sym typeface="Calibri Ligh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2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2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2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200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60363" y="1905000"/>
            <a:ext cx="8569325" cy="3962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Chronic </a:t>
            </a:r>
            <a:r>
              <a:rPr lang="en-US" sz="2400" b="1" dirty="0" err="1" smtClean="0"/>
              <a:t>suppurative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otitis</a:t>
            </a:r>
            <a:r>
              <a:rPr lang="en-US" sz="2400" b="1" dirty="0" smtClean="0"/>
              <a:t> media </a:t>
            </a:r>
            <a:r>
              <a:rPr lang="en-US" sz="2400" b="1" dirty="0" smtClean="0">
                <a:solidFill>
                  <a:schemeClr val="accent5"/>
                </a:solidFill>
                <a:sym typeface="Calibri"/>
              </a:rPr>
              <a:t>without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dirty="0" err="1" smtClean="0"/>
              <a:t>cholesteatoma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( </a:t>
            </a:r>
            <a:r>
              <a:rPr lang="en-US" sz="2400" b="1" dirty="0" smtClean="0">
                <a:solidFill>
                  <a:schemeClr val="accent5"/>
                </a:solidFill>
                <a:sym typeface="Calibri"/>
              </a:rPr>
              <a:t>safe</a:t>
            </a:r>
            <a:r>
              <a:rPr lang="en-US" sz="2400" b="1" dirty="0" smtClean="0">
                <a:solidFill>
                  <a:schemeClr val="accent4"/>
                </a:solidFill>
              </a:rPr>
              <a:t> )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 smtClean="0"/>
              <a:t>A — </a:t>
            </a:r>
            <a:r>
              <a:rPr lang="en-US" sz="2400" dirty="0" err="1" smtClean="0"/>
              <a:t>Ototopical</a:t>
            </a:r>
            <a:r>
              <a:rPr lang="en-US" sz="2400" dirty="0" smtClean="0"/>
              <a:t> antibiotics.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 smtClean="0"/>
              <a:t>B — Surgical repair of the TM perforation.</a:t>
            </a:r>
            <a:endParaRPr lang="en-US" sz="24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24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u="sng" dirty="0" smtClean="0"/>
              <a:t>A— </a:t>
            </a:r>
            <a:r>
              <a:rPr lang="en-US" sz="2400" b="1" u="sng" dirty="0" err="1" smtClean="0"/>
              <a:t>Ototopical</a:t>
            </a:r>
            <a:r>
              <a:rPr lang="en-US" sz="2400" b="1" u="sng" dirty="0" smtClean="0"/>
              <a:t> Medications 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/>
                </a:solidFill>
              </a:rPr>
              <a:t>Antibiotic only </a:t>
            </a:r>
            <a:r>
              <a:rPr lang="en-US" sz="2400" b="1" dirty="0" err="1" smtClean="0">
                <a:solidFill>
                  <a:schemeClr val="accent5"/>
                </a:solidFill>
              </a:rPr>
              <a:t>otic</a:t>
            </a:r>
            <a:r>
              <a:rPr lang="en-US" sz="2400" b="1" dirty="0" smtClean="0">
                <a:solidFill>
                  <a:schemeClr val="accent5"/>
                </a:solidFill>
              </a:rPr>
              <a:t> drops</a:t>
            </a:r>
            <a:r>
              <a:rPr lang="en-US" sz="2400" dirty="0" smtClean="0">
                <a:solidFill>
                  <a:schemeClr val="accent5"/>
                </a:solidFill>
              </a:rPr>
              <a:t>  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dirty="0" err="1" smtClean="0"/>
              <a:t>Floxin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ofloxacin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/>
                </a:solidFill>
              </a:rPr>
              <a:t>Antibiotic with steroid </a:t>
            </a:r>
            <a:r>
              <a:rPr lang="en-US" sz="2400" b="1" dirty="0" err="1" smtClean="0">
                <a:solidFill>
                  <a:schemeClr val="accent5"/>
                </a:solidFill>
              </a:rPr>
              <a:t>otic</a:t>
            </a:r>
            <a:r>
              <a:rPr lang="en-US" sz="2400" b="1" dirty="0" smtClean="0">
                <a:solidFill>
                  <a:schemeClr val="accent5"/>
                </a:solidFill>
              </a:rPr>
              <a:t> drops</a:t>
            </a:r>
            <a:r>
              <a:rPr lang="en-US" sz="2400" dirty="0" smtClean="0">
                <a:solidFill>
                  <a:schemeClr val="accent5"/>
                </a:solidFill>
              </a:rPr>
              <a:t>        </a:t>
            </a:r>
            <a:r>
              <a:rPr lang="en-US" sz="2400" dirty="0" smtClean="0"/>
              <a:t>	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Ciprodex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ciprofloxin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dexamethasone</a:t>
            </a:r>
            <a:r>
              <a:rPr lang="en-US" sz="2400" dirty="0" smtClean="0"/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smtClean="0"/>
              <a:t>   </a:t>
            </a:r>
            <a:r>
              <a:rPr lang="en-US" sz="2400" dirty="0" err="1" smtClean="0"/>
              <a:t>Cipro</a:t>
            </a:r>
            <a:r>
              <a:rPr lang="en-US" sz="2400" dirty="0" smtClean="0"/>
              <a:t> HC (</a:t>
            </a:r>
            <a:r>
              <a:rPr lang="en-US" sz="2400" i="1" dirty="0" err="1" smtClean="0"/>
              <a:t>ciprofloxin</a:t>
            </a:r>
            <a:r>
              <a:rPr lang="en-US" sz="2400" i="1" dirty="0" smtClean="0"/>
              <a:t> and hydrocortisone</a:t>
            </a:r>
            <a:r>
              <a:rPr lang="en-US" sz="2400" dirty="0" smtClean="0"/>
              <a:t>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/>
                </a:solidFill>
                <a:sym typeface="Calibri Light"/>
              </a:rPr>
              <a:t>Definition</a:t>
            </a:r>
            <a:endParaRPr lang="de-DE" sz="3200" b="1" dirty="0" smtClean="0">
              <a:solidFill>
                <a:schemeClr val="accent5"/>
              </a:solidFill>
              <a:sym typeface="Calibri Light"/>
            </a:endParaRPr>
          </a:p>
        </p:txBody>
      </p:sp>
      <p:sp>
        <p:nvSpPr>
          <p:cNvPr id="16387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2438" y="1919288"/>
            <a:ext cx="4048125" cy="33670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Inflammation of the middle ear.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May also involve inflammation of mastoid.</a:t>
            </a:r>
          </a:p>
        </p:txBody>
      </p:sp>
      <p:pic>
        <p:nvPicPr>
          <p:cNvPr id="16388" name="Inhaltsplatzhalter 4" descr="parts of the ea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306513"/>
            <a:ext cx="4579937" cy="4000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700088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Myringplasty </a:t>
            </a: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Tympanoplasty</a:t>
            </a:r>
          </a:p>
        </p:txBody>
      </p:sp>
      <p:pic>
        <p:nvPicPr>
          <p:cNvPr id="44035" name="Picture 4" descr="Schematic showing the unrepaired eardrum perfo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672013"/>
            <a:ext cx="1785938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5" descr="The eardrum lifted and graft slid underne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672013"/>
            <a:ext cx="1676400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6" descr="Postauricular inci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325688"/>
            <a:ext cx="182086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8" name="Picture 7" descr="Eardrum graft packed in pla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672013"/>
            <a:ext cx="17907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9" name="Picture 8" descr="20050204-eardrum-performation-marginal"/>
          <p:cNvPicPr>
            <a:picLocks noChangeAspect="1" noChangeArrowheads="1"/>
          </p:cNvPicPr>
          <p:nvPr/>
        </p:nvPicPr>
        <p:blipFill>
          <a:blip r:embed="rId6"/>
          <a:srcRect l="5669" t="6000" r="24567" b="10001"/>
          <a:stretch>
            <a:fillRect/>
          </a:stretch>
        </p:blipFill>
        <p:spPr bwMode="auto">
          <a:xfrm>
            <a:off x="4429125" y="2314575"/>
            <a:ext cx="180816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40" name="Rechteck 10"/>
          <p:cNvSpPr>
            <a:spLocks noChangeArrowheads="1"/>
          </p:cNvSpPr>
          <p:nvPr/>
        </p:nvSpPr>
        <p:spPr bwMode="auto">
          <a:xfrm>
            <a:off x="381000" y="1681163"/>
            <a:ext cx="721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/>
            <a:r>
              <a:rPr lang="en-US" sz="2400" b="1" u="sng">
                <a:latin typeface="Calibri" pitchFamily="34" charset="0"/>
              </a:rPr>
              <a:t> B — Surgical repair of the TM perforation : </a:t>
            </a:r>
            <a:endParaRPr lang="de-DE" sz="2400" u="sng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229600" cy="3352800"/>
          </a:xfrm>
        </p:spPr>
        <p:txBody>
          <a:bodyPr>
            <a:normAutofit/>
          </a:bodyPr>
          <a:lstStyle/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Goudy Old Style" pitchFamily="18" charset="0"/>
              <a:sym typeface="Calibri"/>
            </a:endParaRPr>
          </a:p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latin typeface="Goudy Old Style" pitchFamily="18" charset="0"/>
                <a:sym typeface="Calibri"/>
              </a:rPr>
              <a:t>         </a:t>
            </a:r>
            <a:r>
              <a:rPr lang="en-US" sz="2400" dirty="0" smtClean="0">
                <a:latin typeface="Goudy Old Style" pitchFamily="18" charset="0"/>
                <a:sym typeface="Calibri"/>
              </a:rPr>
              <a:t>Chronic </a:t>
            </a:r>
            <a:r>
              <a:rPr lang="en-US" sz="2400" dirty="0" err="1" smtClean="0">
                <a:latin typeface="Goudy Old Style" pitchFamily="18" charset="0"/>
                <a:sym typeface="Calibri"/>
              </a:rPr>
              <a:t>suppurative</a:t>
            </a:r>
            <a:r>
              <a:rPr lang="en-US" sz="2400" dirty="0" smtClean="0">
                <a:latin typeface="Goudy Old Style" pitchFamily="18" charset="0"/>
                <a:sym typeface="Calibri"/>
              </a:rPr>
              <a:t> </a:t>
            </a:r>
            <a:r>
              <a:rPr lang="en-US" sz="2400" dirty="0" err="1" smtClean="0">
                <a:latin typeface="Goudy Old Style" pitchFamily="18" charset="0"/>
                <a:sym typeface="Calibri"/>
              </a:rPr>
              <a:t>otitis</a:t>
            </a:r>
            <a:r>
              <a:rPr lang="en-US" sz="2400" dirty="0" smtClean="0">
                <a:latin typeface="Goudy Old Style" pitchFamily="18" charset="0"/>
                <a:sym typeface="Calibri"/>
              </a:rPr>
              <a:t> media </a:t>
            </a:r>
            <a:r>
              <a:rPr lang="en-US" sz="2400" b="1" dirty="0" smtClean="0">
                <a:solidFill>
                  <a:schemeClr val="accent5"/>
                </a:solidFill>
                <a:latin typeface="Goudy Old Style" pitchFamily="18" charset="0"/>
                <a:sym typeface="Calibri"/>
              </a:rPr>
              <a:t>with</a:t>
            </a:r>
            <a:r>
              <a:rPr lang="en-US" sz="2400" dirty="0" smtClean="0">
                <a:latin typeface="Goudy Old Style" pitchFamily="18" charset="0"/>
                <a:sym typeface="Calibri"/>
              </a:rPr>
              <a:t> </a:t>
            </a:r>
            <a:r>
              <a:rPr lang="en-US" sz="2400" dirty="0" err="1" smtClean="0">
                <a:latin typeface="Goudy Old Style" pitchFamily="18" charset="0"/>
                <a:sym typeface="Calibri"/>
              </a:rPr>
              <a:t>cholesteatoma</a:t>
            </a:r>
            <a:r>
              <a:rPr lang="en-US" sz="2400" dirty="0" smtClean="0">
                <a:latin typeface="Goudy Old Style" pitchFamily="18" charset="0"/>
                <a:sym typeface="Calibri"/>
              </a:rPr>
              <a:t> </a:t>
            </a:r>
            <a:endParaRPr lang="en-US" sz="2400" dirty="0" smtClean="0">
              <a:solidFill>
                <a:srgbClr val="0000FF"/>
              </a:solidFill>
              <a:latin typeface="Goudy Old Style" pitchFamily="18" charset="0"/>
              <a:sym typeface="Calibri"/>
            </a:endParaRPr>
          </a:p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latin typeface="Goudy Old Style" pitchFamily="18" charset="0"/>
                <a:sym typeface="Calibri"/>
              </a:rPr>
              <a:t>(Unsafe)</a:t>
            </a:r>
            <a:endParaRPr lang="en-US" sz="2400" dirty="0" smtClean="0">
              <a:solidFill>
                <a:srgbClr val="0000FF"/>
              </a:solidFill>
              <a:latin typeface="Goudy Old Style" pitchFamily="18" charset="0"/>
              <a:sym typeface="Calibri"/>
            </a:endParaRPr>
          </a:p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oudy Old Style" pitchFamily="18" charset="0"/>
                <a:sym typeface="Calibri"/>
              </a:rPr>
              <a:t>     </a:t>
            </a:r>
            <a:r>
              <a:rPr lang="en-US" sz="5400" b="1" dirty="0" smtClean="0">
                <a:solidFill>
                  <a:schemeClr val="accent5"/>
                </a:solidFill>
                <a:latin typeface="Goudy Old Style" pitchFamily="18" charset="0"/>
                <a:sym typeface="Calibri"/>
              </a:rPr>
              <a:t>Surgery</a:t>
            </a:r>
            <a:r>
              <a:rPr lang="en-US" sz="5400" b="1" dirty="0" smtClean="0">
                <a:solidFill>
                  <a:srgbClr val="0000FF"/>
                </a:solidFill>
                <a:latin typeface="Goudy Old Style" pitchFamily="18" charset="0"/>
                <a:sym typeface="Calibri"/>
              </a:rPr>
              <a:t>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2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2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2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200" dirty="0" smtClean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98650"/>
            <a:ext cx="5334000" cy="3757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Cholesteatoma Surgery :</a:t>
            </a:r>
            <a:endParaRPr lang="en-US" sz="2400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Mastoidectomy ( CWU &amp; CWD )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14107" y="943768"/>
            <a:ext cx="24384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8100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728663" y="2316163"/>
            <a:ext cx="77724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2060"/>
                </a:solidFill>
                <a:ea typeface="ＭＳ Ｐゴシック" pitchFamily="34" charset="-128"/>
                <a:sym typeface="Calibri Light"/>
              </a:rPr>
              <a:t>The complications of chronic </a:t>
            </a:r>
            <a:r>
              <a:rPr lang="en-US" sz="5400" b="1" dirty="0" err="1" smtClean="0">
                <a:solidFill>
                  <a:srgbClr val="00206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5400" b="1" dirty="0" smtClean="0">
                <a:solidFill>
                  <a:srgbClr val="00206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5400" dirty="0" smtClean="0">
              <a:solidFill>
                <a:srgbClr val="002060"/>
              </a:solidFill>
              <a:ea typeface="ＭＳ Ｐゴシック" pitchFamily="34" charset="-128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22325" y="117475"/>
            <a:ext cx="7543800" cy="14493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The complications of acute and chronic </a:t>
            </a: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52227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70075"/>
            <a:ext cx="7686675" cy="49291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Predisposing factors :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Virulent organisms.</a:t>
            </a:r>
          </a:p>
          <a:p>
            <a:pPr lvl="1" eaLnBrk="1" hangingPunct="1">
              <a:defRPr/>
            </a:pPr>
            <a:r>
              <a:rPr lang="en-US" sz="2400" dirty="0" err="1" smtClean="0">
                <a:ea typeface="MS PGothic" pitchFamily="34" charset="-128"/>
              </a:rPr>
              <a:t>Chronicity</a:t>
            </a:r>
            <a:r>
              <a:rPr lang="en-US" sz="2400" dirty="0" smtClean="0">
                <a:ea typeface="MS PGothic" pitchFamily="34" charset="-128"/>
              </a:rPr>
              <a:t> of disease 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Presence of  </a:t>
            </a:r>
            <a:r>
              <a:rPr lang="en-US" sz="2400" dirty="0" err="1" smtClean="0">
                <a:ea typeface="MS PGothic" pitchFamily="34" charset="-128"/>
              </a:rPr>
              <a:t>Cholesteatoma</a:t>
            </a:r>
            <a:r>
              <a:rPr lang="en-US" sz="2400" dirty="0" smtClean="0">
                <a:ea typeface="MS PGothic" pitchFamily="34" charset="-128"/>
              </a:rPr>
              <a:t> and bone erosion.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Obstruction of natural drainage e.g. by a polyp.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Low resistance of the patient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The complications of acute and chronic </a:t>
            </a: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53251" name="Content Placeholder 2"/>
          <p:cNvSpPr txBox="1">
            <a:spLocks noGrp="1"/>
          </p:cNvSpPr>
          <p:nvPr>
            <p:ph idx="1"/>
          </p:nvPr>
        </p:nvSpPr>
        <p:spPr>
          <a:xfrm>
            <a:off x="957263" y="2058988"/>
            <a:ext cx="8329612" cy="56149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Pathways of infection :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itchFamily="34" charset="-128"/>
              </a:rPr>
              <a:t>Extension of infection is by bone erosion due to a </a:t>
            </a:r>
            <a:r>
              <a:rPr lang="en-US" dirty="0" err="1" smtClean="0">
                <a:ea typeface="MS PGothic" pitchFamily="34" charset="-128"/>
              </a:rPr>
              <a:t>cholesteatoma</a:t>
            </a:r>
            <a:r>
              <a:rPr lang="en-US" dirty="0" smtClean="0">
                <a:ea typeface="MS PGothic" pitchFamily="34" charset="-128"/>
              </a:rPr>
              <a:t>. 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itchFamily="34" charset="-128"/>
              </a:rPr>
              <a:t>Vascular extension (retrograde </a:t>
            </a:r>
            <a:r>
              <a:rPr lang="en-US" dirty="0" err="1" smtClean="0">
                <a:ea typeface="MS PGothic" pitchFamily="34" charset="-128"/>
              </a:rPr>
              <a:t>thrombophlebitis</a:t>
            </a:r>
            <a:r>
              <a:rPr lang="en-US" dirty="0" smtClean="0">
                <a:ea typeface="MS PGothic" pitchFamily="34" charset="-128"/>
              </a:rPr>
              <a:t>).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itchFamily="34" charset="-128"/>
              </a:rPr>
              <a:t>Congenital dehiscence. 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itchFamily="34" charset="-128"/>
              </a:rPr>
              <a:t>Fracture lines.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itchFamily="34" charset="-128"/>
              </a:rPr>
              <a:t>Round or oval  window membrane to the labyrinth.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itchFamily="34" charset="-128"/>
              </a:rPr>
              <a:t>Dehiscence  due to previous surgery.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The complications of acute and chronic </a:t>
            </a: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00125" y="2028825"/>
            <a:ext cx="6715125" cy="3900488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Classification :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6"/>
                </a:solidFill>
                <a:ea typeface="ＭＳ Ｐゴシック" pitchFamily="34" charset="-128"/>
                <a:sym typeface="Calibri"/>
              </a:rPr>
              <a:t>•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 Intra-cranial complications.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6"/>
                </a:solidFill>
                <a:ea typeface="ＭＳ Ｐゴシック" pitchFamily="34" charset="-128"/>
                <a:sym typeface="Calibri"/>
              </a:rPr>
              <a:t>•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 </a:t>
            </a:r>
            <a:r>
              <a:rPr lang="en-US" sz="2400" dirty="0" err="1" smtClean="0">
                <a:ea typeface="ＭＳ Ｐゴシック" pitchFamily="34" charset="-128"/>
                <a:sym typeface="Calibri"/>
              </a:rPr>
              <a:t>Intratemporal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  complications.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6"/>
                </a:solidFill>
                <a:ea typeface="ＭＳ Ｐゴシック" pitchFamily="34" charset="-128"/>
                <a:sym typeface="Calibri"/>
              </a:rPr>
              <a:t>•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 Extra-cranial complications.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Intra-cranial complications</a:t>
            </a:r>
          </a:p>
        </p:txBody>
      </p:sp>
      <p:sp>
        <p:nvSpPr>
          <p:cNvPr id="55299" name="Content Placeholder 2"/>
          <p:cNvSpPr txBox="1">
            <a:spLocks noGrp="1"/>
          </p:cNvSpPr>
          <p:nvPr>
            <p:ph idx="1"/>
          </p:nvPr>
        </p:nvSpPr>
        <p:spPr>
          <a:xfrm>
            <a:off x="714375" y="1898650"/>
            <a:ext cx="7858125" cy="4025900"/>
          </a:xfrm>
        </p:spPr>
        <p:txBody>
          <a:bodyPr/>
          <a:lstStyle/>
          <a:p>
            <a:pPr marL="365125" indent="-282575"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What are the natural barriers between brain and temporal bone ?</a:t>
            </a:r>
            <a:endParaRPr lang="en-US" sz="2400" dirty="0" smtClean="0">
              <a:solidFill>
                <a:schemeClr val="accent5"/>
              </a:solidFill>
              <a:ea typeface="MS PGothic" pitchFamily="34" charset="-128"/>
            </a:endParaRPr>
          </a:p>
          <a:p>
            <a:pPr marL="990600" lvl="2" indent="-282575" eaLnBrk="1" hangingPunct="1">
              <a:buFont typeface="Wingdings 2" pitchFamily="18" charset="2"/>
              <a:buChar char=""/>
              <a:defRPr/>
            </a:pPr>
            <a:r>
              <a:rPr lang="en-US" sz="2400" dirty="0" smtClean="0">
                <a:ea typeface="MS PGothic" pitchFamily="34" charset="-128"/>
              </a:rPr>
              <a:t>Bone .</a:t>
            </a:r>
          </a:p>
          <a:p>
            <a:pPr marL="990600" lvl="2" indent="-282575" eaLnBrk="1" hangingPunct="1">
              <a:buFont typeface="Wingdings 2" pitchFamily="18" charset="2"/>
              <a:buChar char=""/>
              <a:defRPr/>
            </a:pPr>
            <a:r>
              <a:rPr lang="en-US" sz="2400" dirty="0" err="1" smtClean="0">
                <a:ea typeface="MS PGothic" pitchFamily="34" charset="-128"/>
              </a:rPr>
              <a:t>Meninges</a:t>
            </a:r>
            <a:r>
              <a:rPr lang="en-US" sz="2400" dirty="0" smtClean="0">
                <a:ea typeface="MS PGothic" pitchFamily="34" charset="-128"/>
              </a:rPr>
              <a:t>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 txBox="1">
            <a:spLocks noGrp="1"/>
          </p:cNvSpPr>
          <p:nvPr>
            <p:ph idx="1"/>
          </p:nvPr>
        </p:nvSpPr>
        <p:spPr>
          <a:xfrm>
            <a:off x="1071563" y="1752600"/>
            <a:ext cx="6500812" cy="4786313"/>
          </a:xfrm>
        </p:spPr>
        <p:txBody>
          <a:bodyPr/>
          <a:lstStyle/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 smtClean="0">
                <a:ea typeface="MS PGothic" pitchFamily="34" charset="-128"/>
              </a:rPr>
              <a:t>Extradural Abscess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 smtClean="0">
                <a:ea typeface="MS PGothic" pitchFamily="34" charset="-128"/>
              </a:rPr>
              <a:t>Subdural Abscess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 smtClean="0">
                <a:ea typeface="MS PGothic" pitchFamily="34" charset="-128"/>
              </a:rPr>
              <a:t>Meningitis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 smtClean="0">
                <a:ea typeface="MS PGothic" pitchFamily="34" charset="-128"/>
              </a:rPr>
              <a:t>Venous Sinus Thrombosis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 smtClean="0">
                <a:ea typeface="MS PGothic" pitchFamily="34" charset="-128"/>
              </a:rPr>
              <a:t>Brain Abscess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Intra-cranial complications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55638" y="428625"/>
            <a:ext cx="41433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Extradural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abscess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785813" y="1447800"/>
            <a:ext cx="7712075" cy="4800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ym typeface="Calibri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ym typeface="Calibri"/>
              </a:rPr>
              <a:t>Collection </a:t>
            </a:r>
            <a:r>
              <a:rPr lang="en-US" sz="2400" dirty="0">
                <a:sym typeface="Calibri"/>
              </a:rPr>
              <a:t>of pus against the </a:t>
            </a:r>
            <a:r>
              <a:rPr lang="en-US" sz="2400" dirty="0" err="1" smtClean="0">
                <a:sym typeface="Calibri"/>
              </a:rPr>
              <a:t>dura</a:t>
            </a:r>
            <a:r>
              <a:rPr lang="en-US" sz="2400" dirty="0" smtClean="0">
                <a:sym typeface="Calibri"/>
              </a:rPr>
              <a:t>.</a:t>
            </a:r>
            <a:endParaRPr lang="en-US" sz="2400" dirty="0">
              <a:sym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sym typeface="Calibri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ym typeface="Calibri"/>
              </a:rPr>
              <a:t>middle or posterior cranial </a:t>
            </a:r>
            <a:r>
              <a:rPr lang="en-US" sz="2400" dirty="0" err="1">
                <a:sym typeface="Calibri"/>
              </a:rPr>
              <a:t>fossa</a:t>
            </a:r>
            <a:r>
              <a:rPr lang="en-US" sz="2400" dirty="0" smtClean="0">
                <a:sym typeface="Calibri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endParaRPr lang="en-US" sz="2400" dirty="0" smtClean="0">
              <a:sym typeface="Calibri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sym typeface="Calibri"/>
              </a:rPr>
              <a:t>Extradural</a:t>
            </a:r>
            <a:r>
              <a:rPr lang="en-US" sz="2400" dirty="0" smtClean="0">
                <a:sym typeface="Calibri"/>
              </a:rPr>
              <a:t> </a:t>
            </a:r>
            <a:r>
              <a:rPr lang="en-US" sz="2400" dirty="0">
                <a:sym typeface="Calibri"/>
              </a:rPr>
              <a:t>abscess is the commonest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ym typeface="Calibri"/>
              </a:rPr>
              <a:t>    intracranial </a:t>
            </a:r>
            <a:r>
              <a:rPr lang="en-US" sz="2400" dirty="0">
                <a:sym typeface="Calibri"/>
              </a:rPr>
              <a:t>complication of </a:t>
            </a:r>
            <a:r>
              <a:rPr lang="en-US" sz="2400" dirty="0" err="1">
                <a:sym typeface="Calibri"/>
              </a:rPr>
              <a:t>otitis</a:t>
            </a:r>
            <a:r>
              <a:rPr lang="en-US" sz="2400" dirty="0">
                <a:sym typeface="Calibri"/>
              </a:rPr>
              <a:t> </a:t>
            </a:r>
            <a:r>
              <a:rPr lang="en-US" sz="2400" dirty="0" smtClean="0">
                <a:sym typeface="Calibri"/>
              </a:rPr>
              <a:t>media.</a:t>
            </a:r>
            <a:endParaRPr lang="en-US" sz="2400" dirty="0"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/>
                </a:solidFill>
                <a:sym typeface="Calibri Light"/>
              </a:rPr>
              <a:t>Classifications </a:t>
            </a:r>
          </a:p>
        </p:txBody>
      </p:sp>
      <p:sp>
        <p:nvSpPr>
          <p:cNvPr id="17411" name="Rectangle 5"/>
          <p:cNvSpPr txBox="1">
            <a:spLocks noGrp="1" noChangeArrowheads="1"/>
          </p:cNvSpPr>
          <p:nvPr>
            <p:ph idx="1"/>
          </p:nvPr>
        </p:nvSpPr>
        <p:spPr>
          <a:xfrm>
            <a:off x="609600" y="2100263"/>
            <a:ext cx="8077200" cy="4495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Chronic Non Suppurative Otitis Media</a:t>
            </a:r>
          </a:p>
          <a:p>
            <a:pPr eaLnBrk="1" hangingPunct="1">
              <a:buFontTx/>
              <a:buAutoNum type="arabicPeriod"/>
            </a:pPr>
            <a:r>
              <a:rPr lang="en-US" sz="2800" smtClean="0">
                <a:solidFill>
                  <a:schemeClr val="tx1"/>
                </a:solidFill>
              </a:rPr>
              <a:t>Otitis media with effusion </a:t>
            </a:r>
            <a:r>
              <a:rPr lang="ja-JP" altLang="en-US" sz="2800" smtClean="0">
                <a:solidFill>
                  <a:schemeClr val="tx1"/>
                </a:solidFill>
                <a:ea typeface="MS PGothic" pitchFamily="34" charset="-128"/>
              </a:rPr>
              <a:t>“</a:t>
            </a:r>
            <a:r>
              <a:rPr lang="en-US" altLang="ja-JP" sz="2800" smtClean="0">
                <a:solidFill>
                  <a:schemeClr val="tx1"/>
                </a:solidFill>
                <a:ea typeface="MS PGothic" pitchFamily="34" charset="-128"/>
              </a:rPr>
              <a:t>OME</a:t>
            </a:r>
            <a:r>
              <a:rPr lang="ja-JP" altLang="en-US" sz="2800" smtClean="0">
                <a:solidFill>
                  <a:schemeClr val="tx1"/>
                </a:solidFill>
                <a:ea typeface="MS PGothic" pitchFamily="34" charset="-128"/>
              </a:rPr>
              <a:t>”</a:t>
            </a:r>
            <a:endParaRPr lang="en-US" altLang="ja-JP" sz="2800" smtClean="0">
              <a:solidFill>
                <a:schemeClr val="tx1"/>
              </a:solidFill>
              <a:ea typeface="MS PGothic" pitchFamily="34" charset="-128"/>
            </a:endParaRPr>
          </a:p>
          <a:p>
            <a:pPr eaLnBrk="1" hangingPunct="1">
              <a:buFontTx/>
              <a:buAutoNum type="arabicPeriod"/>
            </a:pPr>
            <a:r>
              <a:rPr lang="en-US" sz="2800" smtClean="0">
                <a:solidFill>
                  <a:schemeClr val="tx1"/>
                </a:solidFill>
              </a:rPr>
              <a:t>Adhesive otitis media</a:t>
            </a:r>
          </a:p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Chronic Suppurative Otitis Media </a:t>
            </a:r>
            <a:r>
              <a:rPr lang="ja-JP" altLang="en-US" sz="2800" b="1" smtClean="0">
                <a:solidFill>
                  <a:schemeClr val="tx1"/>
                </a:solidFill>
                <a:ea typeface="MS PGothic" pitchFamily="34" charset="-128"/>
              </a:rPr>
              <a:t>“</a:t>
            </a:r>
            <a:r>
              <a:rPr lang="en-US" altLang="ja-JP" sz="2800" b="1" smtClean="0">
                <a:solidFill>
                  <a:schemeClr val="tx1"/>
                </a:solidFill>
                <a:ea typeface="MS PGothic" pitchFamily="34" charset="-128"/>
              </a:rPr>
              <a:t>CSOM</a:t>
            </a:r>
            <a:r>
              <a:rPr lang="ja-JP" altLang="en-US" sz="2800" b="1" smtClean="0">
                <a:solidFill>
                  <a:schemeClr val="tx1"/>
                </a:solidFill>
                <a:ea typeface="MS PGothic" pitchFamily="34" charset="-128"/>
              </a:rPr>
              <a:t>”</a:t>
            </a:r>
            <a:endParaRPr lang="en-US" altLang="ja-JP" sz="2800" b="1" smtClean="0">
              <a:solidFill>
                <a:schemeClr val="tx1"/>
              </a:solidFill>
              <a:ea typeface="MS PGothic" pitchFamily="34" charset="-128"/>
            </a:endParaRPr>
          </a:p>
          <a:p>
            <a:pPr eaLnBrk="1" hangingPunct="1">
              <a:buFontTx/>
              <a:buAutoNum type="arabicPeriod"/>
            </a:pPr>
            <a:r>
              <a:rPr lang="en-US" sz="2800" smtClean="0">
                <a:solidFill>
                  <a:schemeClr val="tx1"/>
                </a:solidFill>
              </a:rPr>
              <a:t>Tubotympanic (Safe)</a:t>
            </a:r>
          </a:p>
          <a:p>
            <a:pPr eaLnBrk="1" hangingPunct="1">
              <a:buFontTx/>
              <a:buAutoNum type="arabicPeriod"/>
            </a:pPr>
            <a:r>
              <a:rPr lang="en-US" sz="2800" smtClean="0">
                <a:solidFill>
                  <a:schemeClr val="tx1"/>
                </a:solidFill>
              </a:rPr>
              <a:t> Atticoantral (Unsafe)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 txBox="1">
            <a:spLocks noGrp="1"/>
          </p:cNvSpPr>
          <p:nvPr>
            <p:ph idx="1"/>
          </p:nvPr>
        </p:nvSpPr>
        <p:spPr>
          <a:xfrm>
            <a:off x="714375" y="1392238"/>
            <a:ext cx="8143875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Clinical Picture 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Persistent headache on the side of </a:t>
            </a:r>
            <a:r>
              <a:rPr lang="en-US" sz="2400" dirty="0" err="1" smtClean="0">
                <a:ea typeface="MS PGothic" pitchFamily="34" charset="-128"/>
              </a:rPr>
              <a:t>otitis</a:t>
            </a:r>
            <a:r>
              <a:rPr lang="en-US" sz="2400" dirty="0" smtClean="0">
                <a:ea typeface="MS PGothic" pitchFamily="34" charset="-128"/>
              </a:rPr>
              <a:t> media.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Pulsating discharge.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Fever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Asymptomatic (discovered during surgery)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41433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Extradural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abscess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 txBox="1">
            <a:spLocks noGrp="1"/>
          </p:cNvSpPr>
          <p:nvPr>
            <p:ph idx="1"/>
          </p:nvPr>
        </p:nvSpPr>
        <p:spPr>
          <a:xfrm>
            <a:off x="500063" y="1671638"/>
            <a:ext cx="5348287" cy="47577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Diagnosis</a:t>
            </a:r>
            <a:r>
              <a:rPr lang="en-US" sz="2400" b="1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CT scans reveal the abscess as well as the middle ear pathology.</a:t>
            </a:r>
            <a:endParaRPr lang="en-US" sz="2400" b="1" dirty="0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Treatment</a:t>
            </a:r>
            <a:r>
              <a:rPr lang="en-US" sz="2400" b="1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</a:t>
            </a:r>
            <a:r>
              <a:rPr lang="en-US" sz="2400" dirty="0" err="1" smtClean="0">
                <a:ea typeface="MS PGothic" pitchFamily="34" charset="-128"/>
              </a:rPr>
              <a:t>Mastoidectomy</a:t>
            </a:r>
            <a:r>
              <a:rPr lang="en-US" sz="2400" dirty="0" smtClean="0">
                <a:ea typeface="MS PGothic" pitchFamily="34" charset="-128"/>
              </a:rPr>
              <a:t> and drainage of the abscess.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581400"/>
            <a:ext cx="26431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125538"/>
            <a:ext cx="26431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438" y="428625"/>
            <a:ext cx="41433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Extradural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abscess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 txBox="1">
            <a:spLocks noGrp="1"/>
          </p:cNvSpPr>
          <p:nvPr>
            <p:ph idx="1"/>
          </p:nvPr>
        </p:nvSpPr>
        <p:spPr>
          <a:xfrm>
            <a:off x="642938" y="1855788"/>
            <a:ext cx="7929562" cy="47577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Definition</a:t>
            </a:r>
            <a:r>
              <a:rPr lang="en-US" sz="2400" b="1" dirty="0" smtClean="0">
                <a:ea typeface="MS PGothic" pitchFamily="34" charset="-128"/>
              </a:rPr>
              <a:t> 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</a:t>
            </a:r>
            <a:r>
              <a:rPr lang="en-US" dirty="0" smtClean="0">
                <a:ea typeface="MS PGothic" pitchFamily="34" charset="-128"/>
              </a:rPr>
              <a:t>Collection of pus between the </a:t>
            </a:r>
            <a:r>
              <a:rPr lang="en-US" dirty="0" err="1" smtClean="0">
                <a:ea typeface="MS PGothic" pitchFamily="34" charset="-128"/>
              </a:rPr>
              <a:t>dura</a:t>
            </a:r>
            <a:r>
              <a:rPr lang="en-US" dirty="0" smtClean="0">
                <a:ea typeface="MS PGothic" pitchFamily="34" charset="-128"/>
              </a:rPr>
              <a:t> and the </a:t>
            </a:r>
            <a:r>
              <a:rPr lang="en-US" dirty="0" err="1" smtClean="0">
                <a:ea typeface="MS PGothic" pitchFamily="34" charset="-128"/>
              </a:rPr>
              <a:t>arachnoid</a:t>
            </a:r>
            <a:r>
              <a:rPr lang="en-US" dirty="0" smtClean="0">
                <a:ea typeface="MS PGothic" pitchFamily="34" charset="-128"/>
              </a:rPr>
              <a:t>.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dirty="0" smtClean="0">
                <a:ea typeface="MS PGothic" pitchFamily="34" charset="-128"/>
              </a:rPr>
              <a:t>– It</a:t>
            </a:r>
            <a:r>
              <a:rPr lang="ja-JP" altLang="en-US" smtClean="0">
                <a:ea typeface="MS PGothic" pitchFamily="34" charset="-128"/>
              </a:rPr>
              <a:t>’</a:t>
            </a:r>
            <a:r>
              <a:rPr lang="en-US" altLang="ja-JP" dirty="0" smtClean="0">
                <a:ea typeface="MS PGothic" pitchFamily="34" charset="-128"/>
              </a:rPr>
              <a:t>s a rare pathology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Clinical picture </a:t>
            </a:r>
            <a:r>
              <a:rPr lang="en-US" sz="2400" b="1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</a:t>
            </a:r>
            <a:r>
              <a:rPr lang="en-US" dirty="0" smtClean="0">
                <a:ea typeface="MS PGothic" pitchFamily="34" charset="-128"/>
              </a:rPr>
              <a:t>Headache without signs of </a:t>
            </a:r>
            <a:r>
              <a:rPr lang="en-US" dirty="0" err="1" smtClean="0">
                <a:ea typeface="MS PGothic" pitchFamily="34" charset="-128"/>
              </a:rPr>
              <a:t>meningeal</a:t>
            </a:r>
            <a:r>
              <a:rPr lang="en-US" dirty="0" smtClean="0">
                <a:ea typeface="MS PGothic" pitchFamily="34" charset="-128"/>
              </a:rPr>
              <a:t> irritation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dirty="0" smtClean="0">
                <a:ea typeface="MS PGothic" pitchFamily="34" charset="-128"/>
              </a:rPr>
              <a:t>– Convulsions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dirty="0" smtClean="0">
                <a:ea typeface="MS PGothic" pitchFamily="34" charset="-128"/>
              </a:rPr>
              <a:t>– Focal neurological deficit (paralysis, loss of sensation, visual field defects)</a:t>
            </a:r>
          </a:p>
        </p:txBody>
      </p:sp>
      <p:sp>
        <p:nvSpPr>
          <p:cNvPr id="56323" name="Title 1"/>
          <p:cNvSpPr txBox="1">
            <a:spLocks/>
          </p:cNvSpPr>
          <p:nvPr/>
        </p:nvSpPr>
        <p:spPr bwMode="auto">
          <a:xfrm>
            <a:off x="71438" y="428625"/>
            <a:ext cx="4143375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 i="1">
                <a:solidFill>
                  <a:srgbClr val="0070C0"/>
                </a:solidFill>
                <a:latin typeface="Calibri" pitchFamily="34" charset="0"/>
              </a:rPr>
              <a:t>Subdural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 txBox="1">
            <a:spLocks noGrp="1"/>
          </p:cNvSpPr>
          <p:nvPr>
            <p:ph idx="1"/>
          </p:nvPr>
        </p:nvSpPr>
        <p:spPr>
          <a:xfrm>
            <a:off x="642938" y="1830388"/>
            <a:ext cx="4572000" cy="480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Investigations 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CT scan, MRI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Treatment: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Drainage (neurosurgeons)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Systemic antibiotics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</a:t>
            </a:r>
            <a:r>
              <a:rPr lang="en-US" sz="2400" dirty="0" err="1" smtClean="0">
                <a:ea typeface="MS PGothic" pitchFamily="34" charset="-128"/>
              </a:rPr>
              <a:t>Mastoidectomy</a:t>
            </a:r>
            <a:endParaRPr lang="en-US" sz="2400" dirty="0" smtClean="0">
              <a:ea typeface="MS PGothic" pitchFamily="34" charset="-128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857375"/>
            <a:ext cx="3338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itle 1"/>
          <p:cNvSpPr txBox="1">
            <a:spLocks/>
          </p:cNvSpPr>
          <p:nvPr/>
        </p:nvSpPr>
        <p:spPr bwMode="auto">
          <a:xfrm>
            <a:off x="71438" y="428625"/>
            <a:ext cx="4143375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Subdural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14375" y="1743075"/>
            <a:ext cx="7858125" cy="4757738"/>
          </a:xfrm>
        </p:spPr>
        <p:txBody>
          <a:bodyPr>
            <a:noAutofit/>
          </a:bodyPr>
          <a:lstStyle/>
          <a:p>
            <a:pPr marL="91439" indent="-91439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Definition :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Inflammation of </a:t>
            </a:r>
            <a:r>
              <a:rPr lang="en-US" sz="2400" dirty="0" err="1" smtClean="0">
                <a:ea typeface="ＭＳ Ｐゴシック" pitchFamily="34" charset="-128"/>
                <a:sym typeface="Calibri"/>
              </a:rPr>
              <a:t>meninges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  (</a:t>
            </a:r>
            <a:r>
              <a:rPr lang="en-US" sz="2400" dirty="0" err="1" smtClean="0">
                <a:ea typeface="ＭＳ Ｐゴシック" pitchFamily="34" charset="-128"/>
                <a:sym typeface="Calibri"/>
              </a:rPr>
              <a:t>pia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 &amp; </a:t>
            </a:r>
            <a:r>
              <a:rPr lang="en-US" sz="2400" dirty="0" err="1" smtClean="0">
                <a:ea typeface="ＭＳ Ｐゴシック" pitchFamily="34" charset="-128"/>
                <a:sym typeface="Calibri"/>
              </a:rPr>
              <a:t>arachinoid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).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Clinical picture:</a:t>
            </a:r>
          </a:p>
          <a:p>
            <a:pPr marL="365760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 smtClean="0">
                <a:ea typeface="ＭＳ Ｐゴシック" pitchFamily="34" charset="-128"/>
                <a:sym typeface="Calibri"/>
              </a:rPr>
              <a:t>General symptoms and signs: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high fever, restlessness, irritability,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photophobia, and delirium.</a:t>
            </a:r>
          </a:p>
          <a:p>
            <a:pPr marL="365760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 smtClean="0">
                <a:ea typeface="ＭＳ Ｐゴシック" pitchFamily="34" charset="-128"/>
                <a:sym typeface="Calibri"/>
              </a:rPr>
              <a:t>Signs of </a:t>
            </a:r>
            <a:r>
              <a:rPr lang="en-US" sz="2400" b="1" dirty="0" err="1" smtClean="0">
                <a:ea typeface="ＭＳ Ｐゴシック" pitchFamily="34" charset="-128"/>
                <a:sym typeface="Calibri"/>
              </a:rPr>
              <a:t>meningeal</a:t>
            </a:r>
            <a:r>
              <a:rPr lang="en-US" sz="2400" b="1" dirty="0" smtClean="0">
                <a:ea typeface="ＭＳ Ｐゴシック" pitchFamily="34" charset="-128"/>
                <a:sym typeface="Calibri"/>
              </a:rPr>
              <a:t> irritation?</a:t>
            </a:r>
          </a:p>
        </p:txBody>
      </p:sp>
      <p:sp>
        <p:nvSpPr>
          <p:cNvPr id="58371" name="Title 1"/>
          <p:cNvSpPr txBox="1">
            <a:spLocks/>
          </p:cNvSpPr>
          <p:nvPr/>
        </p:nvSpPr>
        <p:spPr bwMode="auto">
          <a:xfrm>
            <a:off x="71438" y="428625"/>
            <a:ext cx="30718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Meningitis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 txBox="1">
            <a:spLocks noGrp="1"/>
          </p:cNvSpPr>
          <p:nvPr>
            <p:ph idx="1"/>
          </p:nvPr>
        </p:nvSpPr>
        <p:spPr>
          <a:xfrm>
            <a:off x="642938" y="2043113"/>
            <a:ext cx="7497762" cy="5124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ea typeface="MS PGothic" pitchFamily="34" charset="-128"/>
              </a:rPr>
              <a:t> </a:t>
            </a:r>
            <a:r>
              <a:rPr lang="en-US" sz="2400" b="1" u="sng" dirty="0" smtClean="0">
                <a:solidFill>
                  <a:schemeClr val="accent5"/>
                </a:solidFill>
                <a:ea typeface="MS PGothic" pitchFamily="34" charset="-128"/>
              </a:rPr>
              <a:t>Diagnosis</a:t>
            </a:r>
            <a:r>
              <a:rPr lang="en-US" sz="2400" b="1" u="sng" dirty="0" smtClean="0">
                <a:ea typeface="MS PGothic" pitchFamily="34" charset="-128"/>
              </a:rPr>
              <a:t>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MS PGothic" pitchFamily="34" charset="-128"/>
              </a:rPr>
              <a:t>Lumbar puncture is diagnostic.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 </a:t>
            </a: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Treatment</a:t>
            </a:r>
            <a:r>
              <a:rPr lang="en-US" sz="2400" b="1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– Treatment of the complication itself and control of ear infection: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• Specific antibiotics.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• Antipyretics and supportive measures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• </a:t>
            </a:r>
            <a:r>
              <a:rPr lang="en-US" sz="2400" dirty="0" err="1" smtClean="0">
                <a:ea typeface="MS PGothic" pitchFamily="34" charset="-128"/>
              </a:rPr>
              <a:t>Mastoidectomy</a:t>
            </a:r>
            <a:r>
              <a:rPr lang="en-US" sz="2400" dirty="0" smtClean="0">
                <a:ea typeface="MS PGothic" pitchFamily="34" charset="-128"/>
              </a:rPr>
              <a:t> to control the ear infection.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 r="6117" b="5263"/>
          <a:stretch>
            <a:fillRect/>
          </a:stretch>
        </p:blipFill>
        <p:spPr bwMode="auto">
          <a:xfrm>
            <a:off x="6215063" y="1500188"/>
            <a:ext cx="2428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itle 1"/>
          <p:cNvSpPr txBox="1">
            <a:spLocks/>
          </p:cNvSpPr>
          <p:nvPr/>
        </p:nvSpPr>
        <p:spPr bwMode="auto">
          <a:xfrm>
            <a:off x="71438" y="428625"/>
            <a:ext cx="30718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Meningitis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85950"/>
            <a:ext cx="7929563" cy="41862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Definition</a:t>
            </a:r>
            <a:r>
              <a:rPr lang="en-US" sz="2400" b="1" dirty="0" smtClean="0">
                <a:ea typeface="MS PGothic" pitchFamily="34" charset="-128"/>
              </a:rPr>
              <a:t> :</a:t>
            </a:r>
          </a:p>
          <a:p>
            <a:pPr lvl="1" eaLnBrk="1" hangingPunct="1">
              <a:defRPr/>
            </a:pPr>
            <a:r>
              <a:rPr lang="en-US" sz="2400" dirty="0" err="1" smtClean="0">
                <a:ea typeface="MS PGothic" pitchFamily="34" charset="-128"/>
              </a:rPr>
              <a:t>Thrombophlebitis</a:t>
            </a:r>
            <a:r>
              <a:rPr lang="en-US" sz="2400" dirty="0" smtClean="0">
                <a:ea typeface="MS PGothic" pitchFamily="34" charset="-128"/>
              </a:rPr>
              <a:t> of the venous sinus.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b="1" dirty="0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5"/>
                </a:solidFill>
                <a:ea typeface="MS PGothic" pitchFamily="34" charset="-128"/>
              </a:rPr>
              <a:t>Etiology</a:t>
            </a:r>
            <a:r>
              <a:rPr lang="en-US" sz="2400" b="1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It usually develops secondary to direct extension.</a:t>
            </a:r>
          </a:p>
        </p:txBody>
      </p:sp>
      <p:sp>
        <p:nvSpPr>
          <p:cNvPr id="60419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92300"/>
            <a:ext cx="749776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Clinical picture: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– Headache, vomiting, and papilledema(increase intracranial pressure ).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400" b="1" smtClean="0">
              <a:ea typeface="MS PGothic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– </a:t>
            </a:r>
            <a:r>
              <a:rPr lang="en-US" sz="2400" b="1" smtClean="0">
                <a:ea typeface="MS PGothic" pitchFamily="34" charset="-128"/>
              </a:rPr>
              <a:t>Signs of blood invasion:</a:t>
            </a:r>
          </a:p>
          <a:p>
            <a:pPr lvl="3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• (spiking) fever with rigors and chills .</a:t>
            </a:r>
          </a:p>
          <a:p>
            <a:pPr lvl="3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• persistent fever (septicemia).</a:t>
            </a:r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43088"/>
            <a:ext cx="7497763" cy="46243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Diagnosis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CT scan with contrast.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MRI, MRA, MRV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Angiography, venography.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Blood cultures is positive during the febrile phase.</a:t>
            </a:r>
          </a:p>
        </p:txBody>
      </p:sp>
      <p:sp>
        <p:nvSpPr>
          <p:cNvPr id="62467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497763" cy="5410200"/>
          </a:xfrm>
        </p:spPr>
        <p:txBody>
          <a:bodyPr>
            <a:noAutofit/>
          </a:bodyPr>
          <a:lstStyle/>
          <a:p>
            <a:pPr marL="91439" indent="-91439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ea typeface="ＭＳ Ｐゴシック" pitchFamily="34" charset="-128"/>
                <a:sym typeface="Calibri"/>
              </a:rPr>
              <a:t>Treatment :</a:t>
            </a:r>
          </a:p>
          <a:p>
            <a:pPr marL="404368"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u="sng" dirty="0" smtClean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Medical:</a:t>
            </a:r>
          </a:p>
          <a:p>
            <a:pPr marL="645305" lvl="2" indent="-26125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</a:t>
            </a:r>
            <a:r>
              <a:rPr lang="en-US" dirty="0" smtClean="0">
                <a:ea typeface="ＭＳ Ｐゴシック" pitchFamily="34" charset="-128"/>
                <a:sym typeface="Calibri"/>
              </a:rPr>
              <a:t>Antibiotics and supportive treatment.</a:t>
            </a:r>
          </a:p>
          <a:p>
            <a:pPr marL="645305" lvl="2" indent="-26125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ＭＳ Ｐゴシック" pitchFamily="34" charset="-128"/>
                <a:sym typeface="Calibri"/>
              </a:rPr>
              <a:t>• Anticoagulants.</a:t>
            </a:r>
          </a:p>
          <a:p>
            <a:pPr marL="404368"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 smtClean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Surgical:</a:t>
            </a:r>
          </a:p>
          <a:p>
            <a:pPr marL="645305" lvl="2" indent="-26125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</a:t>
            </a:r>
            <a:r>
              <a:rPr lang="en-US" dirty="0" err="1" smtClean="0">
                <a:ea typeface="ＭＳ Ｐゴシック" pitchFamily="34" charset="-128"/>
                <a:sym typeface="Calibri"/>
              </a:rPr>
              <a:t>Mastoidectomy</a:t>
            </a:r>
            <a:r>
              <a:rPr lang="en-US" dirty="0" smtClean="0">
                <a:ea typeface="ＭＳ Ｐゴシック" pitchFamily="34" charset="-128"/>
                <a:sym typeface="Calibri"/>
              </a:rPr>
              <a:t> with exposure of the affected sinus and the intra-sinus abscess is drained.</a:t>
            </a:r>
          </a:p>
        </p:txBody>
      </p:sp>
      <p:sp>
        <p:nvSpPr>
          <p:cNvPr id="63491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ym typeface="Calibri Light"/>
            </a:endParaRPr>
          </a:p>
        </p:txBody>
      </p:sp>
      <p:sp>
        <p:nvSpPr>
          <p:cNvPr id="18435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-567891" y="303454"/>
          <a:ext cx="10369827" cy="655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 txBox="1">
            <a:spLocks noGrp="1"/>
          </p:cNvSpPr>
          <p:nvPr>
            <p:ph idx="1"/>
          </p:nvPr>
        </p:nvSpPr>
        <p:spPr>
          <a:xfrm>
            <a:off x="1028700" y="1812925"/>
            <a:ext cx="81153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Definition : 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 Localized suppuration in the brain substance.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 It is most lethal complication of suppurative otitis media.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Incidence: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 50% is Otogenic brain abscess.</a:t>
            </a:r>
          </a:p>
        </p:txBody>
      </p:sp>
      <p:sp>
        <p:nvSpPr>
          <p:cNvPr id="64515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51025"/>
            <a:ext cx="7708900" cy="21955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Pathology 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– Site:  Temporal lobe or Less frequently, in the cerebellum. (more dangerous).</a:t>
            </a:r>
          </a:p>
        </p:txBody>
      </p:sp>
      <p:sp>
        <p:nvSpPr>
          <p:cNvPr id="65539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2019300"/>
            <a:ext cx="2851150" cy="17668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b="1" smtClean="0">
                <a:ea typeface="MS PGothic" pitchFamily="34" charset="-128"/>
              </a:rPr>
              <a:t>Diagnosis :</a:t>
            </a:r>
          </a:p>
          <a:p>
            <a:pPr lvl="1" eaLnBrk="1" hangingPunct="1"/>
            <a:r>
              <a:rPr lang="en-US" sz="2800" smtClean="0">
                <a:ea typeface="MS PGothic" pitchFamily="34" charset="-128"/>
              </a:rPr>
              <a:t>CT scans.</a:t>
            </a:r>
          </a:p>
          <a:p>
            <a:pPr lvl="1" eaLnBrk="1" hangingPunct="1"/>
            <a:r>
              <a:rPr lang="en-US" sz="2800" smtClean="0">
                <a:ea typeface="MS PGothic" pitchFamily="34" charset="-128"/>
              </a:rPr>
              <a:t>MRI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785938"/>
            <a:ext cx="47148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857250" y="1795463"/>
            <a:ext cx="7708900" cy="4800600"/>
          </a:xfrm>
        </p:spPr>
        <p:txBody>
          <a:bodyPr>
            <a:normAutofit/>
          </a:bodyPr>
          <a:lstStyle/>
          <a:p>
            <a:pPr marL="91439" indent="-91439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 </a:t>
            </a:r>
            <a:r>
              <a:rPr lang="en-US" sz="2400" b="1" dirty="0" smtClean="0">
                <a:ea typeface="ＭＳ Ｐゴシック" pitchFamily="34" charset="-128"/>
                <a:sym typeface="Calibri"/>
              </a:rPr>
              <a:t>Treatment :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 smtClean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Medical: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Systemic antibiotics.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Measure to decrease intracranial pressure.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 smtClean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Surgical: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 Neurosurgical drainage of the abscess .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sym typeface="Calibri"/>
              </a:rPr>
              <a:t>•  </a:t>
            </a:r>
            <a:r>
              <a:rPr lang="en-US" sz="2400" dirty="0" err="1" smtClean="0">
                <a:ea typeface="ＭＳ Ｐゴシック" pitchFamily="34" charset="-128"/>
                <a:sym typeface="Calibri"/>
              </a:rPr>
              <a:t>mastoidectomy</a:t>
            </a:r>
            <a:r>
              <a:rPr lang="en-US" sz="2400" dirty="0" smtClean="0">
                <a:ea typeface="ＭＳ Ｐゴシック" pitchFamily="34" charset="-128"/>
                <a:sym typeface="Calibri"/>
              </a:rPr>
              <a:t> operation after subsidence of the acute stage.</a:t>
            </a:r>
          </a:p>
        </p:txBody>
      </p:sp>
      <p:sp>
        <p:nvSpPr>
          <p:cNvPr id="67587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28813" y="71438"/>
            <a:ext cx="5686425" cy="11430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Intratemporal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complications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pic>
        <p:nvPicPr>
          <p:cNvPr id="68611" name="anatomy-of-ear.gif" descr="/Users/alsanosi/Desktop/anatomy-of-ear.gif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t="15683" b="19215"/>
          <a:stretch>
            <a:fillRect/>
          </a:stretch>
        </p:blipFill>
        <p:spPr>
          <a:xfrm>
            <a:off x="1100138" y="1412875"/>
            <a:ext cx="7615237" cy="4292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71438"/>
            <a:ext cx="59721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Intratemporal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complications</a:t>
            </a:r>
            <a:endParaRPr lang="en-US" sz="3200" dirty="0" smtClean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69635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571625"/>
            <a:ext cx="7497763" cy="4429125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z="2800" b="1" smtClean="0">
                <a:ea typeface="MS PGothic" pitchFamily="34" charset="-128"/>
              </a:rPr>
              <a:t>Labybrinthitis 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 smtClean="0">
                <a:ea typeface="MS PGothic" pitchFamily="34" charset="-128"/>
              </a:rPr>
              <a:t>Ossicular fixation or erosions 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 smtClean="0">
                <a:ea typeface="MS PGothic" pitchFamily="34" charset="-128"/>
              </a:rPr>
              <a:t>Labyrithine fistula 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 smtClean="0">
                <a:ea typeface="MS PGothic" pitchFamily="34" charset="-128"/>
              </a:rPr>
              <a:t>Facial nerve paralysis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 smtClean="0">
                <a:ea typeface="MS PGothic" pitchFamily="34" charset="-128"/>
              </a:rPr>
              <a:t>Mastoiditis /mastoid abscess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957388"/>
            <a:ext cx="7872413" cy="35433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/>
              <a:t>Definition : </a:t>
            </a:r>
          </a:p>
          <a:p>
            <a:pPr marL="677863" lvl="1" indent="-282575" eaLnBrk="1" hangingPunct="1">
              <a:buFont typeface="Wingdings 2" pitchFamily="18" charset="2"/>
              <a:buChar char=""/>
            </a:pPr>
            <a:r>
              <a:rPr lang="en-US" sz="2400" smtClean="0"/>
              <a:t>communication between middle and inner ear</a:t>
            </a:r>
            <a:endParaRPr lang="en-US" sz="2400" b="1" smtClean="0">
              <a:solidFill>
                <a:srgbClr val="002060"/>
              </a:solidFill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/>
              <a:t>Atiology :  </a:t>
            </a:r>
          </a:p>
          <a:p>
            <a:pPr marL="677863" lvl="1" indent="-282575" eaLnBrk="1" hangingPunct="1">
              <a:buFont typeface="Wingdings 2" pitchFamily="18" charset="2"/>
              <a:buChar char=""/>
            </a:pPr>
            <a:r>
              <a:rPr lang="en-US" sz="2400" smtClean="0"/>
              <a:t>It is caused by erosion of boney labyrinth due cholesteatoma.</a:t>
            </a:r>
          </a:p>
        </p:txBody>
      </p:sp>
      <p:sp>
        <p:nvSpPr>
          <p:cNvPr id="70659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Labyrinthine fistula 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 txBox="1">
            <a:spLocks noGrp="1"/>
          </p:cNvSpPr>
          <p:nvPr>
            <p:ph idx="1"/>
          </p:nvPr>
        </p:nvSpPr>
        <p:spPr>
          <a:xfrm>
            <a:off x="857250" y="1785938"/>
            <a:ext cx="7429500" cy="4552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sz="2400" b="1" smtClean="0"/>
              <a:t>Clinical picture 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 smtClean="0"/>
              <a:t>Hearing loss.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 smtClean="0"/>
              <a:t>Attack  of vertigo mostly during straining ,sneezing and lifting heavy object.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 smtClean="0"/>
              <a:t>Positive fistula test.</a:t>
            </a:r>
          </a:p>
        </p:txBody>
      </p:sp>
      <p:sp>
        <p:nvSpPr>
          <p:cNvPr id="71683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Labyrinthine fistula 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84363"/>
            <a:ext cx="4857750" cy="480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Diagnosis: 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High index of suspicion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longstanding disease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fistula test 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CT scan of temporal bone </a:t>
            </a:r>
            <a:endParaRPr lang="en-US" sz="2400" b="1" smtClean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Treatment 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Mastoidectomy.    </a:t>
            </a:r>
          </a:p>
        </p:txBody>
      </p:sp>
      <p:pic>
        <p:nvPicPr>
          <p:cNvPr id="72707" name="Picture 3" descr="fist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428875"/>
            <a:ext cx="287972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Labyrinthine fistula 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 txBox="1">
            <a:spLocks noGrp="1"/>
          </p:cNvSpPr>
          <p:nvPr>
            <p:ph idx="1"/>
          </p:nvPr>
        </p:nvSpPr>
        <p:spPr>
          <a:xfrm>
            <a:off x="714375" y="1733550"/>
            <a:ext cx="8143875" cy="43386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>
                <a:ea typeface="MS PGothic" pitchFamily="34" charset="-128"/>
              </a:rPr>
              <a:t>Congenital or acquired dehiscence of nerve canal.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>
                <a:ea typeface="MS PGothic" pitchFamily="34" charset="-128"/>
              </a:rPr>
              <a:t>It is possibly a result of the inflammatory response within the fallopian canal to the acute or chronic otitis media.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>
                <a:ea typeface="MS PGothic" pitchFamily="34" charset="-128"/>
              </a:rPr>
              <a:t>Tympanic segment is the most common site to be involved.</a:t>
            </a:r>
          </a:p>
        </p:txBody>
      </p:sp>
      <p:sp>
        <p:nvSpPr>
          <p:cNvPr id="73731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Facial nerve paralysis</a:t>
            </a:r>
            <a:r>
              <a:rPr lang="en-US" sz="320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hteck 3"/>
          <p:cNvSpPr>
            <a:spLocks noChangeArrowheads="1"/>
          </p:cNvSpPr>
          <p:nvPr/>
        </p:nvSpPr>
        <p:spPr bwMode="auto">
          <a:xfrm>
            <a:off x="1295400" y="276225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en-US" sz="3600" b="1">
                <a:solidFill>
                  <a:srgbClr val="0070C0"/>
                </a:solidFill>
                <a:latin typeface="Calibri" pitchFamily="34" charset="0"/>
              </a:rPr>
              <a:t>Chronic Non Suppurative Otitis Media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2233613"/>
            <a:ext cx="3929063" cy="26241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Diagnosis :</a:t>
            </a:r>
            <a:r>
              <a:rPr lang="en-US" sz="2400" smtClean="0">
                <a:ea typeface="MS PGothic" pitchFamily="34" charset="-128"/>
              </a:rPr>
              <a:t> 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Clinically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CT scan.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 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028406" y="2186782"/>
            <a:ext cx="34321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Facial nerve paralysis</a:t>
            </a:r>
            <a:r>
              <a:rPr lang="en-US" sz="320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31975"/>
            <a:ext cx="7497763" cy="42148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Treatment :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Acute otitis media and acute mastoiditis  : (cortical mastoidectomy + ventilation tube).</a:t>
            </a:r>
          </a:p>
          <a:p>
            <a:pPr lvl="1" eaLnBrk="1" hangingPunct="1"/>
            <a:r>
              <a:rPr lang="en-US" sz="2400" smtClean="0">
                <a:ea typeface="MS PGothic" pitchFamily="34" charset="-128"/>
              </a:rPr>
              <a:t>chronic otitis media with cholestetoma: (mastoidecomy ± facial nerve decompresion ) </a:t>
            </a:r>
            <a:endParaRPr lang="en-US" sz="2400" b="1" smtClean="0">
              <a:ea typeface="MS PGothic" pitchFamily="34" charset="-128"/>
            </a:endParaRPr>
          </a:p>
        </p:txBody>
      </p:sp>
      <p:sp>
        <p:nvSpPr>
          <p:cNvPr id="75779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Facial nerve paralysis</a:t>
            </a:r>
            <a:r>
              <a:rPr lang="en-US" sz="320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 txBox="1">
            <a:spLocks noGrp="1"/>
          </p:cNvSpPr>
          <p:nvPr>
            <p:ph idx="1"/>
          </p:nvPr>
        </p:nvSpPr>
        <p:spPr>
          <a:xfrm>
            <a:off x="806450" y="1919288"/>
            <a:ext cx="7929563" cy="24003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Definition : </a:t>
            </a:r>
          </a:p>
          <a:p>
            <a:pPr marL="311150" lvl="1" indent="0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It is the inflammation of mucosal lining of antrum and mastoid air cells system.</a:t>
            </a:r>
          </a:p>
        </p:txBody>
      </p:sp>
      <p:sp>
        <p:nvSpPr>
          <p:cNvPr id="76803" name="Title 1"/>
          <p:cNvSpPr txBox="1">
            <a:spLocks/>
          </p:cNvSpPr>
          <p:nvPr/>
        </p:nvSpPr>
        <p:spPr bwMode="auto">
          <a:xfrm>
            <a:off x="71438" y="428625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 txBox="1">
            <a:spLocks noGrp="1"/>
          </p:cNvSpPr>
          <p:nvPr>
            <p:ph idx="1"/>
          </p:nvPr>
        </p:nvSpPr>
        <p:spPr>
          <a:xfrm>
            <a:off x="357188" y="1857375"/>
            <a:ext cx="2928937" cy="3571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/>
              <a:t>Symptoms: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smtClean="0"/>
              <a:t>Earache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smtClean="0"/>
              <a:t>Fever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smtClean="0"/>
              <a:t>Ear discharge</a:t>
            </a:r>
            <a:endParaRPr lang="en-US" sz="2400" b="1" smtClean="0"/>
          </a:p>
        </p:txBody>
      </p:sp>
      <p:sp>
        <p:nvSpPr>
          <p:cNvPr id="77827" name="Picture 4"/>
          <p:cNvSpPr>
            <a:spLocks noChangeAspect="1" noChangeArrowheads="1"/>
          </p:cNvSpPr>
          <p:nvPr/>
        </p:nvSpPr>
        <p:spPr bwMode="auto">
          <a:xfrm rot="5400000">
            <a:off x="3178968" y="1535907"/>
            <a:ext cx="2214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857625"/>
            <a:ext cx="1928813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9" name="Title 1"/>
          <p:cNvSpPr txBox="1">
            <a:spLocks/>
          </p:cNvSpPr>
          <p:nvPr/>
        </p:nvSpPr>
        <p:spPr bwMode="auto">
          <a:xfrm>
            <a:off x="220663" y="285750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29256" y="1676429"/>
            <a:ext cx="3571900" cy="3752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+mn-lt"/>
                <a:sym typeface="Calibri"/>
              </a:rPr>
              <a:t>Signs: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Mastoid tenderness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Sagging of </a:t>
            </a: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posterosuperior</a:t>
            </a: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meatal</a:t>
            </a: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wall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TM perforation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Swelling over mastoid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Hearing </a:t>
            </a:r>
            <a:r>
              <a:rPr lang="en-US" sz="2400" kern="0" dirty="0">
                <a:latin typeface="+mn-lt"/>
                <a:sym typeface="Calibri"/>
              </a:rPr>
              <a:t>loss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 txBox="1">
            <a:spLocks noGrp="1"/>
          </p:cNvSpPr>
          <p:nvPr>
            <p:ph idx="1"/>
          </p:nvPr>
        </p:nvSpPr>
        <p:spPr>
          <a:xfrm>
            <a:off x="642938" y="1843088"/>
            <a:ext cx="4929187" cy="4800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Investigation : </a:t>
            </a:r>
          </a:p>
          <a:p>
            <a:pPr marL="311150" lvl="1" indent="0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• CT scan temporal bones.</a:t>
            </a:r>
          </a:p>
          <a:p>
            <a:pPr marL="311150" lvl="1" indent="0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• Ear swab for culture and sensitiveity.</a:t>
            </a:r>
          </a:p>
        </p:txBody>
      </p:sp>
      <p:pic>
        <p:nvPicPr>
          <p:cNvPr id="78851" name="Picture 6" descr="Graphi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2143125"/>
            <a:ext cx="31702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itle 1"/>
          <p:cNvSpPr txBox="1">
            <a:spLocks/>
          </p:cNvSpPr>
          <p:nvPr/>
        </p:nvSpPr>
        <p:spPr bwMode="auto">
          <a:xfrm>
            <a:off x="71438" y="428625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 txBox="1">
            <a:spLocks noGrp="1"/>
          </p:cNvSpPr>
          <p:nvPr>
            <p:ph idx="1"/>
          </p:nvPr>
        </p:nvSpPr>
        <p:spPr>
          <a:xfrm>
            <a:off x="779463" y="1884363"/>
            <a:ext cx="7497762" cy="480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Medical treatment: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− Hospitalize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− Antibiotics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− Analgesics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ea typeface="MS PGothic" pitchFamily="34" charset="-128"/>
              </a:rPr>
              <a:t>Surgical treatment: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− Myringotomy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 smtClean="0">
                <a:ea typeface="MS PGothic" pitchFamily="34" charset="-128"/>
              </a:rPr>
              <a:t>− Cortical mastoidectomy</a:t>
            </a:r>
          </a:p>
        </p:txBody>
      </p:sp>
      <p:sp>
        <p:nvSpPr>
          <p:cNvPr id="79875" name="Title 1"/>
          <p:cNvSpPr txBox="1">
            <a:spLocks/>
          </p:cNvSpPr>
          <p:nvPr/>
        </p:nvSpPr>
        <p:spPr bwMode="auto">
          <a:xfrm>
            <a:off x="71438" y="428625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114425" y="398463"/>
            <a:ext cx="58578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Extracranial</a:t>
            </a: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complications </a:t>
            </a:r>
          </a:p>
        </p:txBody>
      </p:sp>
      <p:sp>
        <p:nvSpPr>
          <p:cNvPr id="80899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914525"/>
            <a:ext cx="7497763" cy="30083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smtClean="0">
                <a:ea typeface="MS PGothic" pitchFamily="34" charset="-128"/>
              </a:rPr>
              <a:t>Subperiosteal abscess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smtClean="0">
                <a:ea typeface="MS PGothic" pitchFamily="34" charset="-128"/>
              </a:rPr>
              <a:t>Bezold abscess ( extension of infection from mastoid to SCM).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smtClean="0">
                <a:ea typeface="MS PGothic" pitchFamily="34" charset="-128"/>
              </a:rPr>
              <a:t>Septicemia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Bildergebnis für ^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71500"/>
            <a:ext cx="53816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  <p:sp>
        <p:nvSpPr>
          <p:cNvPr id="20483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49438"/>
            <a:ext cx="8229600" cy="2743200"/>
          </a:xfrm>
        </p:spPr>
        <p:txBody>
          <a:bodyPr/>
          <a:lstStyle/>
          <a:p>
            <a:pPr eaLnBrk="1" hangingPunct="1"/>
            <a:r>
              <a:rPr lang="en-US" sz="2800" smtClean="0"/>
              <a:t>Middle ear filled with serous or mucoid fluid</a:t>
            </a:r>
          </a:p>
          <a:p>
            <a:pPr eaLnBrk="1" hangingPunct="1"/>
            <a:r>
              <a:rPr lang="en-US" sz="2800" smtClean="0"/>
              <a:t>No purulence</a:t>
            </a:r>
          </a:p>
          <a:p>
            <a:pPr eaLnBrk="1" hangingPunct="1"/>
            <a:r>
              <a:rPr lang="en-US" sz="2800" smtClean="0"/>
              <a:t>Often present after acute otitis media is treated appropriately with antibiotics</a:t>
            </a:r>
          </a:p>
          <a:p>
            <a:pPr eaLnBrk="1" hangingPunct="1"/>
            <a:r>
              <a:rPr lang="en-US" sz="2800" smtClean="0"/>
              <a:t>Most will clear within 3 months</a:t>
            </a:r>
          </a:p>
        </p:txBody>
      </p:sp>
      <p:pic>
        <p:nvPicPr>
          <p:cNvPr id="20484" name="Picture 4" descr="Serous_ottitis_media"/>
          <p:cNvPicPr>
            <a:picLocks noChangeAspect="1" noChangeArrowheads="1"/>
          </p:cNvPicPr>
          <p:nvPr/>
        </p:nvPicPr>
        <p:blipFill>
          <a:blip r:embed="rId2"/>
          <a:srcRect r="9674"/>
          <a:stretch>
            <a:fillRect/>
          </a:stretch>
        </p:blipFill>
        <p:spPr bwMode="auto">
          <a:xfrm>
            <a:off x="4643438" y="4714875"/>
            <a:ext cx="2571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3"/>
          <a:srcRect l="9091" r="9091"/>
          <a:stretch>
            <a:fillRect/>
          </a:stretch>
        </p:blipFill>
        <p:spPr bwMode="auto">
          <a:xfrm>
            <a:off x="2000250" y="4714875"/>
            <a:ext cx="25130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>
            <p:ph idx="1"/>
          </p:nvPr>
        </p:nvSpPr>
        <p:spPr>
          <a:xfrm>
            <a:off x="457200" y="2273300"/>
            <a:ext cx="3400425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Etiology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Bacteria</a:t>
            </a:r>
            <a:endParaRPr lang="en-US" sz="3200" b="1" spc="-50" dirty="0" smtClean="0">
              <a:solidFill>
                <a:schemeClr val="accent5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 smtClean="0"/>
              <a:t> Strep </a:t>
            </a:r>
            <a:r>
              <a:rPr lang="en-US" sz="2400" dirty="0" err="1" smtClean="0"/>
              <a:t>pnuemonia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Moraxella</a:t>
            </a:r>
            <a:r>
              <a:rPr lang="en-US" sz="2400" dirty="0" smtClean="0"/>
              <a:t> cat.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Haemophilus</a:t>
            </a:r>
            <a:r>
              <a:rPr lang="en-US" sz="2400" dirty="0" smtClean="0"/>
              <a:t> </a:t>
            </a:r>
            <a:r>
              <a:rPr lang="en-US" sz="2400" dirty="0" err="1" smtClean="0"/>
              <a:t>influ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0" y="2285992"/>
            <a:ext cx="3857652" cy="362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609600" indent="-6096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"/>
              </a:rPr>
              <a:t>Virus</a:t>
            </a:r>
            <a:r>
              <a:rPr lang="en-US" sz="2000" b="1" kern="0" dirty="0">
                <a:solidFill>
                  <a:srgbClr val="0000FF"/>
                </a:solidFill>
                <a:latin typeface="+mn-lt"/>
                <a:sym typeface="Calibri"/>
              </a:rPr>
              <a:t> </a:t>
            </a:r>
            <a:endParaRPr lang="en-US" sz="2400" b="1" kern="0" dirty="0">
              <a:solidFill>
                <a:srgbClr val="0000FF"/>
              </a:solidFill>
              <a:latin typeface="+mn-lt"/>
              <a:sym typeface="Calibri"/>
            </a:endParaRP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RSV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Rhinovirus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Parainfluenza virus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Influenza virus</a:t>
            </a:r>
          </a:p>
          <a:p>
            <a:pPr algn="ctr" defTabSz="5842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 dirty="0">
              <a:latin typeface="+mn-lt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38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 smtClean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Diagnosis</a:t>
            </a:r>
            <a:r>
              <a:rPr lang="en-US" sz="2400" b="1" spc="-50" dirty="0" smtClean="0">
                <a:solidFill>
                  <a:srgbClr val="0000FF"/>
                </a:solidFill>
                <a:latin typeface="Calibri Light"/>
                <a:ea typeface="Calibri Light"/>
                <a:cs typeface="Calibri Light"/>
                <a:sym typeface="Calibri Light"/>
              </a:rPr>
              <a:t>: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History.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Clinical Examination.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Tuning fork tests.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err="1" smtClean="0"/>
              <a:t>Audiological</a:t>
            </a:r>
            <a:r>
              <a:rPr lang="en-US" sz="2400" dirty="0" smtClean="0"/>
              <a:t> assessment.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 smtClean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  <p:pic>
        <p:nvPicPr>
          <p:cNvPr id="22532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2"/>
          <a:srcRect l="9091" r="9091"/>
          <a:stretch>
            <a:fillRect/>
          </a:stretch>
        </p:blipFill>
        <p:spPr bwMode="auto">
          <a:xfrm>
            <a:off x="5786438" y="3500438"/>
            <a:ext cx="251301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Igorb\My Documents\Clients\Paul Fagan\GP Discharging\Untitled-44.jpg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1499</Words>
  <Application>Microsoft Macintosh PowerPoint</Application>
  <PresentationFormat>On-screen Show (4:3)</PresentationFormat>
  <Paragraphs>344</Paragraphs>
  <Slides>67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Calibri</vt:lpstr>
      <vt:lpstr>Calibri Light</vt:lpstr>
      <vt:lpstr>Trebuchet MS</vt:lpstr>
      <vt:lpstr>Helvetica Light</vt:lpstr>
      <vt:lpstr>MS PGothic</vt:lpstr>
      <vt:lpstr>Goudy Old Style</vt:lpstr>
      <vt:lpstr>Wingdings</vt:lpstr>
      <vt:lpstr>Times New Roman</vt:lpstr>
      <vt:lpstr>Wingdings 2</vt:lpstr>
      <vt:lpstr>Retrospect</vt:lpstr>
      <vt:lpstr>Slide 1</vt:lpstr>
      <vt:lpstr>Chronic Otitis Media </vt:lpstr>
      <vt:lpstr>Definition</vt:lpstr>
      <vt:lpstr>Classifications </vt:lpstr>
      <vt:lpstr>Slide 5</vt:lpstr>
      <vt:lpstr>Slide 6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Adhesive otitis media  (Chronic non-suppurative Otitis Media)</vt:lpstr>
      <vt:lpstr>Slide 15</vt:lpstr>
      <vt:lpstr>Chronic suppurative otitis media with and without cholesteatoma</vt:lpstr>
      <vt:lpstr>Chronic suppurative otitis media </vt:lpstr>
      <vt:lpstr>Chronic suppurative otitis media </vt:lpstr>
      <vt:lpstr>Chronic suppurative otitis media </vt:lpstr>
      <vt:lpstr>Chronic suppurative otitis media </vt:lpstr>
      <vt:lpstr>Chronic suppurative otitis media </vt:lpstr>
      <vt:lpstr>Cholesteatoma</vt:lpstr>
      <vt:lpstr>Cholesteatoma</vt:lpstr>
      <vt:lpstr>Cholesteatoma</vt:lpstr>
      <vt:lpstr>Cholesteatoma</vt:lpstr>
      <vt:lpstr>Cholesteatoma</vt:lpstr>
      <vt:lpstr>Treatment </vt:lpstr>
      <vt:lpstr>Chronic suppurative otitis media </vt:lpstr>
      <vt:lpstr>Chronic suppurative otitis media </vt:lpstr>
      <vt:lpstr>Chronic suppurative otitis media </vt:lpstr>
      <vt:lpstr>Chronic suppurative otitis media </vt:lpstr>
      <vt:lpstr>Slide 32</vt:lpstr>
      <vt:lpstr>The complications of chronic otitis media</vt:lpstr>
      <vt:lpstr>The complications of acute and chronic otitis media</vt:lpstr>
      <vt:lpstr>The complications of acute and chronic otitis media</vt:lpstr>
      <vt:lpstr>The complications of acute and chronic otitis media</vt:lpstr>
      <vt:lpstr>Intra-cranial complications</vt:lpstr>
      <vt:lpstr>Intra-cranial complications</vt:lpstr>
      <vt:lpstr>Extradural abscess</vt:lpstr>
      <vt:lpstr>Extradural abscess</vt:lpstr>
      <vt:lpstr>Extradural abscess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Intratemporal complications</vt:lpstr>
      <vt:lpstr>Intratemporal complications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Extracranial complications 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pediatric otology</dc:title>
  <dc:creator>Fida A.M.</dc:creator>
  <cp:lastModifiedBy>surface</cp:lastModifiedBy>
  <cp:revision>13</cp:revision>
  <dcterms:modified xsi:type="dcterms:W3CDTF">2018-11-11T00:55:54Z</dcterms:modified>
</cp:coreProperties>
</file>