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3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AD4B4-D590-4B3E-9F4B-9A83591A0CA2}" type="datetimeFigureOut">
              <a:rPr lang="en-US" smtClean="0"/>
              <a:t>12/22/2020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B87B9-6963-4EBF-9812-930DD0FFA883}" type="slidenum">
              <a:rPr lang="en-US" smtClean="0"/>
              <a:t>‹#›</a:t>
            </a:fld>
            <a:endParaRPr lang="en-US"/>
          </a:p>
        </p:txBody>
      </p:sp>
    </p:spTree>
    <p:extLst>
      <p:ext uri="{BB962C8B-B14F-4D97-AF65-F5344CB8AC3E}">
        <p14:creationId xmlns:p14="http://schemas.microsoft.com/office/powerpoint/2010/main" val="406520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6262A55-27A3-4654-B966-99D2F196FD5B}" type="slidenum">
              <a:rPr lang="en-AU" smtClean="0">
                <a:solidFill>
                  <a:prstClr val="black"/>
                </a:solidFill>
                <a:latin typeface="Arial" charset="0"/>
              </a:rPr>
              <a:pPr/>
              <a:t>20</a:t>
            </a:fld>
            <a:endParaRPr lang="en-AU" dirty="0" smtClean="0">
              <a:solidFill>
                <a:prstClr val="black"/>
              </a:solidFill>
              <a:latin typeface="Arial" charset="0"/>
            </a:endParaRPr>
          </a:p>
        </p:txBody>
      </p:sp>
      <p:sp>
        <p:nvSpPr>
          <p:cNvPr id="122883" name="Rectangle 2"/>
          <p:cNvSpPr>
            <a:spLocks noGrp="1" noRot="1" noChangeAspect="1" noChangeArrowheads="1" noTextEdit="1"/>
          </p:cNvSpPr>
          <p:nvPr>
            <p:ph type="sldImg"/>
          </p:nvPr>
        </p:nvSpPr>
        <p:spPr>
          <a:xfrm>
            <a:off x="1143000" y="685800"/>
            <a:ext cx="4573588" cy="3430588"/>
          </a:xfrm>
          <a:ln/>
        </p:spPr>
      </p:sp>
      <p:sp>
        <p:nvSpPr>
          <p:cNvPr id="1228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6262A55-27A3-4654-B966-99D2F196FD5B}" type="slidenum">
              <a:rPr lang="en-AU" smtClean="0">
                <a:solidFill>
                  <a:prstClr val="black"/>
                </a:solidFill>
                <a:latin typeface="Arial" charset="0"/>
              </a:rPr>
              <a:pPr/>
              <a:t>22</a:t>
            </a:fld>
            <a:endParaRPr lang="en-AU" dirty="0" smtClean="0">
              <a:solidFill>
                <a:prstClr val="black"/>
              </a:solidFill>
              <a:latin typeface="Arial" charset="0"/>
            </a:endParaRPr>
          </a:p>
        </p:txBody>
      </p:sp>
      <p:sp>
        <p:nvSpPr>
          <p:cNvPr id="122883" name="Rectangle 2"/>
          <p:cNvSpPr>
            <a:spLocks noGrp="1" noRot="1" noChangeAspect="1" noChangeArrowheads="1" noTextEdit="1"/>
          </p:cNvSpPr>
          <p:nvPr>
            <p:ph type="sldImg"/>
          </p:nvPr>
        </p:nvSpPr>
        <p:spPr>
          <a:xfrm>
            <a:off x="1143000" y="685800"/>
            <a:ext cx="4573588" cy="3430588"/>
          </a:xfrm>
          <a:ln/>
        </p:spPr>
      </p:sp>
      <p:sp>
        <p:nvSpPr>
          <p:cNvPr id="1228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E216EC3-D5BC-4AF6-8884-640F9D1B51FD}" type="slidenum">
              <a:rPr lang="en-AU" smtClean="0">
                <a:solidFill>
                  <a:prstClr val="black"/>
                </a:solidFill>
                <a:latin typeface="Arial" charset="0"/>
              </a:rPr>
              <a:pPr/>
              <a:t>24</a:t>
            </a:fld>
            <a:endParaRPr lang="en-AU" dirty="0" smtClean="0">
              <a:solidFill>
                <a:prstClr val="black"/>
              </a:solidFill>
              <a:latin typeface="Arial" charset="0"/>
            </a:endParaRPr>
          </a:p>
        </p:txBody>
      </p:sp>
      <p:sp>
        <p:nvSpPr>
          <p:cNvPr id="125955" name="Rectangle 2"/>
          <p:cNvSpPr>
            <a:spLocks noGrp="1" noRot="1" noChangeAspect="1" noChangeArrowheads="1" noTextEdit="1"/>
          </p:cNvSpPr>
          <p:nvPr>
            <p:ph type="sldImg"/>
          </p:nvPr>
        </p:nvSpPr>
        <p:spPr>
          <a:xfrm>
            <a:off x="1143000" y="685800"/>
            <a:ext cx="4573588" cy="3430588"/>
          </a:xfrm>
          <a:ln/>
        </p:spPr>
      </p:sp>
      <p:sp>
        <p:nvSpPr>
          <p:cNvPr id="125956"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78FCD6B-CB05-4C32-8B26-33F35951DFEE}" type="slidenum">
              <a:rPr lang="en-AU" smtClean="0">
                <a:solidFill>
                  <a:prstClr val="black"/>
                </a:solidFill>
                <a:latin typeface="Arial" charset="0"/>
              </a:rPr>
              <a:pPr/>
              <a:t>28</a:t>
            </a:fld>
            <a:endParaRPr lang="en-AU" dirty="0" smtClean="0">
              <a:solidFill>
                <a:prstClr val="black"/>
              </a:solidFill>
              <a:latin typeface="Arial" charset="0"/>
            </a:endParaRPr>
          </a:p>
        </p:txBody>
      </p:sp>
      <p:sp>
        <p:nvSpPr>
          <p:cNvPr id="135171" name="Rectangle 2"/>
          <p:cNvSpPr>
            <a:spLocks noGrp="1" noRot="1" noChangeAspect="1" noChangeArrowheads="1" noTextEdit="1"/>
          </p:cNvSpPr>
          <p:nvPr>
            <p:ph type="sldImg"/>
          </p:nvPr>
        </p:nvSpPr>
        <p:spPr>
          <a:xfrm>
            <a:off x="1143000" y="685800"/>
            <a:ext cx="4573588" cy="3430588"/>
          </a:xfrm>
          <a:ln/>
        </p:spPr>
      </p:sp>
      <p:sp>
        <p:nvSpPr>
          <p:cNvPr id="13517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24304F9-F69E-4736-893C-BE54B2CC59B4}" type="slidenum">
              <a:rPr lang="en-AU" smtClean="0">
                <a:solidFill>
                  <a:prstClr val="black"/>
                </a:solidFill>
                <a:latin typeface="Arial" charset="0"/>
              </a:rPr>
              <a:pPr/>
              <a:t>32</a:t>
            </a:fld>
            <a:endParaRPr lang="en-AU" dirty="0" smtClean="0">
              <a:solidFill>
                <a:prstClr val="black"/>
              </a:solidFill>
              <a:latin typeface="Arial" charset="0"/>
            </a:endParaRPr>
          </a:p>
        </p:txBody>
      </p:sp>
      <p:sp>
        <p:nvSpPr>
          <p:cNvPr id="15360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53604" name="Rectangle 3"/>
          <p:cNvSpPr>
            <a:spLocks noGrp="1" noChangeArrowheads="1"/>
          </p:cNvSpPr>
          <p:nvPr>
            <p:ph type="body" idx="1"/>
          </p:nvPr>
        </p:nvSpPr>
        <p:spPr>
          <a:xfrm>
            <a:off x="914400" y="4341813"/>
            <a:ext cx="5029200" cy="4116387"/>
          </a:xfrm>
          <a:noFill/>
          <a:ln/>
        </p:spPr>
        <p:txBody>
          <a:bodyPr lIns="92075" tIns="46038" rIns="92075" bIns="46038"/>
          <a:lstStyle/>
          <a:p>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24304F9-F69E-4736-893C-BE54B2CC59B4}" type="slidenum">
              <a:rPr lang="en-AU" smtClean="0">
                <a:solidFill>
                  <a:prstClr val="black"/>
                </a:solidFill>
                <a:latin typeface="Arial" charset="0"/>
              </a:rPr>
              <a:pPr/>
              <a:t>33</a:t>
            </a:fld>
            <a:endParaRPr lang="en-AU" dirty="0" smtClean="0">
              <a:solidFill>
                <a:prstClr val="black"/>
              </a:solidFill>
              <a:latin typeface="Arial" charset="0"/>
            </a:endParaRPr>
          </a:p>
        </p:txBody>
      </p:sp>
      <p:sp>
        <p:nvSpPr>
          <p:cNvPr id="15360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53604" name="Rectangle 3"/>
          <p:cNvSpPr>
            <a:spLocks noGrp="1" noChangeArrowheads="1"/>
          </p:cNvSpPr>
          <p:nvPr>
            <p:ph type="body" idx="1"/>
          </p:nvPr>
        </p:nvSpPr>
        <p:spPr>
          <a:xfrm>
            <a:off x="914400" y="4341813"/>
            <a:ext cx="5029200" cy="4116387"/>
          </a:xfrm>
          <a:noFill/>
          <a:ln/>
        </p:spPr>
        <p:txBody>
          <a:bodyPr lIns="92075" tIns="46038" rIns="92075" bIns="46038"/>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2452345"/>
      </p:ext>
    </p:extLst>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2504178"/>
      </p:ext>
    </p:extLst>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8325194"/>
      </p:ext>
    </p:extLst>
  </p:cSld>
  <p:clrMapOvr>
    <a:masterClrMapping/>
  </p:clrMapOvr>
  <p:transition>
    <p:wedg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prstClr val="black">
                  <a:tint val="75000"/>
                </a:prstClr>
              </a:solidFill>
            </a:endParaRPr>
          </a:p>
        </p:txBody>
      </p:sp>
      <p:sp>
        <p:nvSpPr>
          <p:cNvPr id="1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prstClr val="black">
                  <a:tint val="75000"/>
                </a:prstClr>
              </a:solidFill>
            </a:endParaRPr>
          </a:p>
        </p:txBody>
      </p:sp>
      <p:sp>
        <p:nvSpPr>
          <p:cNvPr id="16" name="Rectangle 6"/>
          <p:cNvSpPr>
            <a:spLocks noGrp="1" noChangeArrowheads="1"/>
          </p:cNvSpPr>
          <p:nvPr>
            <p:ph type="sldNum" sz="quarter" idx="12"/>
          </p:nvPr>
        </p:nvSpPr>
        <p:spPr/>
        <p:txBody>
          <a:bodyPr/>
          <a:lstStyle>
            <a:lvl1pPr>
              <a:defRPr/>
            </a:lvl1pPr>
          </a:lstStyle>
          <a:p>
            <a:pPr>
              <a:defRPr/>
            </a:pPr>
            <a:fld id="{98F6E621-249B-490D-A6A5-3F967A3D36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333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5613" y="1598613"/>
            <a:ext cx="8226425" cy="4497387"/>
          </a:xfrm>
        </p:spPr>
        <p:txBody>
          <a:bodyPr/>
          <a:lstStyle/>
          <a:p>
            <a:pPr lvl="0"/>
            <a:endParaRPr lang="ar-SA" noProof="0"/>
          </a:p>
        </p:txBody>
      </p:sp>
      <p:sp>
        <p:nvSpPr>
          <p:cNvPr id="11" name="Date Placeholder 3"/>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dirty="0">
              <a:solidFill>
                <a:prstClr val="black">
                  <a:tint val="75000"/>
                </a:prstClr>
              </a:solidFill>
            </a:endParaRPr>
          </a:p>
        </p:txBody>
      </p:sp>
      <p:sp>
        <p:nvSpPr>
          <p:cNvPr id="12" name="Footer Placeholder 4"/>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dirty="0">
              <a:solidFill>
                <a:prstClr val="black">
                  <a:tint val="75000"/>
                </a:prstClr>
              </a:solidFill>
            </a:endParaRPr>
          </a:p>
        </p:txBody>
      </p:sp>
      <p:sp>
        <p:nvSpPr>
          <p:cNvPr id="13" name="Slide Number Placeholder 5"/>
          <p:cNvSpPr>
            <a:spLocks noGrp="1"/>
          </p:cNvSpPr>
          <p:nvPr>
            <p:ph type="sldNum" sz="quarter" idx="12"/>
          </p:nvPr>
        </p:nvSpPr>
        <p:spPr>
          <a:xfrm>
            <a:off x="6553200" y="6242050"/>
            <a:ext cx="2130425" cy="474663"/>
          </a:xfrm>
        </p:spPr>
        <p:txBody>
          <a:bodyPr/>
          <a:lstStyle>
            <a:lvl1pPr>
              <a:defRPr/>
            </a:lvl1pPr>
          </a:lstStyle>
          <a:p>
            <a:pPr>
              <a:defRPr/>
            </a:pPr>
            <a:fld id="{FA44470C-2AAF-43B9-9407-9A17CB1EF5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005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EC7679AA-69D1-4F13-A223-DE5158198DA5}"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704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BF71039-C280-436B-ABA7-4059FC505EB9}"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6156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26C8F7B0-4DE6-4D03-9F82-80F75A804882}"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3990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E31DF7B2-C5E2-449D-BFC4-5D560F58C946}"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6512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Media Placeholder 3"/>
          <p:cNvSpPr>
            <a:spLocks noGrp="1"/>
          </p:cNvSpPr>
          <p:nvPr>
            <p:ph type="media" sz="half" idx="2"/>
          </p:nvPr>
        </p:nvSpPr>
        <p:spPr>
          <a:xfrm>
            <a:off x="4876800" y="1600200"/>
            <a:ext cx="3810000" cy="4530725"/>
          </a:xfrm>
        </p:spPr>
        <p:txBody>
          <a:bodyPr/>
          <a:lstStyle/>
          <a:p>
            <a:pPr lvl="0"/>
            <a:endParaRPr lang="ar-SA"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8A50BAC-DBE2-4E0C-A561-8A8CA5808DE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3887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9076011"/>
      </p:ext>
    </p:extLst>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5124603"/>
      </p:ext>
    </p:extLst>
  </p:cSld>
  <p:clrMapOvr>
    <a:masterClrMapping/>
  </p:clrMapOvr>
  <p:transition>
    <p:wedg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8657166"/>
      </p:ext>
    </p:extLst>
  </p:cSld>
  <p:clrMapOvr>
    <a:masterClrMapping/>
  </p:clrMapOvr>
  <p:transition>
    <p:wedg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8560880"/>
      </p:ext>
    </p:extLst>
  </p:cSld>
  <p:clrMapOvr>
    <a:masterClrMapping/>
  </p:clrMapOvr>
  <p:transition>
    <p:wedg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1690780"/>
      </p:ext>
    </p:extLst>
  </p:cSld>
  <p:clrMapOvr>
    <a:masterClrMapping/>
  </p:clrMapOvr>
  <p:transition>
    <p:wedg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1061391"/>
      </p:ext>
    </p:extLst>
  </p:cSld>
  <p:clrMapOvr>
    <a:masterClrMapping/>
  </p:clrMapOvr>
  <p:transition>
    <p:wedg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4882730"/>
      </p:ext>
    </p:extLst>
  </p:cSld>
  <p:clrMapOvr>
    <a:masterClrMapping/>
  </p:clrMapOvr>
  <p:transition>
    <p:wedg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7595808"/>
      </p:ext>
    </p:extLst>
  </p:cSld>
  <p:clrMapOvr>
    <a:masterClrMapping/>
  </p:clrMapOvr>
  <p:transition>
    <p:wedg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687020"/>
      </p:ext>
    </p:extLst>
  </p:cSld>
  <p:clrMapOvr>
    <a:masterClrMapping/>
  </p:clrMapOvr>
  <p:transition>
    <p:wedg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8984812"/>
      </p:ext>
    </p:extLst>
  </p:cSld>
  <p:clrMapOvr>
    <a:masterClrMapping/>
  </p:clrMapOvr>
  <p:transition>
    <p:wedg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3906299"/>
      </p:ext>
    </p:extLst>
  </p:cSld>
  <p:clrMapOvr>
    <a:masterClrMapping/>
  </p:clrMapOvr>
  <p:transition>
    <p:wedg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9668497"/>
      </p:ext>
    </p:extLst>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2258300"/>
      </p:ext>
    </p:extLst>
  </p:cSld>
  <p:clrMapOvr>
    <a:masterClrMapping/>
  </p:clrMapOvr>
  <p:transition>
    <p:wedg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prstClr val="black">
                  <a:tint val="75000"/>
                </a:prstClr>
              </a:solidFill>
            </a:endParaRPr>
          </a:p>
        </p:txBody>
      </p:sp>
      <p:sp>
        <p:nvSpPr>
          <p:cNvPr id="1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prstClr val="black">
                  <a:tint val="75000"/>
                </a:prstClr>
              </a:solidFill>
            </a:endParaRPr>
          </a:p>
        </p:txBody>
      </p:sp>
      <p:sp>
        <p:nvSpPr>
          <p:cNvPr id="16" name="Rectangle 6"/>
          <p:cNvSpPr>
            <a:spLocks noGrp="1" noChangeArrowheads="1"/>
          </p:cNvSpPr>
          <p:nvPr>
            <p:ph type="sldNum" sz="quarter" idx="12"/>
          </p:nvPr>
        </p:nvSpPr>
        <p:spPr/>
        <p:txBody>
          <a:bodyPr/>
          <a:lstStyle>
            <a:lvl1pPr>
              <a:defRPr/>
            </a:lvl1pPr>
          </a:lstStyle>
          <a:p>
            <a:pPr>
              <a:defRPr/>
            </a:pPr>
            <a:fld id="{98F6E621-249B-490D-A6A5-3F967A3D36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677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5613" y="1598613"/>
            <a:ext cx="8226425" cy="4497387"/>
          </a:xfrm>
        </p:spPr>
        <p:txBody>
          <a:bodyPr/>
          <a:lstStyle/>
          <a:p>
            <a:pPr lvl="0"/>
            <a:endParaRPr lang="ar-SA" noProof="0"/>
          </a:p>
        </p:txBody>
      </p:sp>
      <p:sp>
        <p:nvSpPr>
          <p:cNvPr id="11" name="Date Placeholder 3"/>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dirty="0">
              <a:solidFill>
                <a:prstClr val="black">
                  <a:tint val="75000"/>
                </a:prstClr>
              </a:solidFill>
            </a:endParaRPr>
          </a:p>
        </p:txBody>
      </p:sp>
      <p:sp>
        <p:nvSpPr>
          <p:cNvPr id="12" name="Footer Placeholder 4"/>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dirty="0">
              <a:solidFill>
                <a:prstClr val="black">
                  <a:tint val="75000"/>
                </a:prstClr>
              </a:solidFill>
            </a:endParaRPr>
          </a:p>
        </p:txBody>
      </p:sp>
      <p:sp>
        <p:nvSpPr>
          <p:cNvPr id="13" name="Slide Number Placeholder 5"/>
          <p:cNvSpPr>
            <a:spLocks noGrp="1"/>
          </p:cNvSpPr>
          <p:nvPr>
            <p:ph type="sldNum" sz="quarter" idx="12"/>
          </p:nvPr>
        </p:nvSpPr>
        <p:spPr>
          <a:xfrm>
            <a:off x="6553200" y="6242050"/>
            <a:ext cx="2130425" cy="474663"/>
          </a:xfrm>
        </p:spPr>
        <p:txBody>
          <a:bodyPr/>
          <a:lstStyle>
            <a:lvl1pPr>
              <a:defRPr/>
            </a:lvl1pPr>
          </a:lstStyle>
          <a:p>
            <a:pPr>
              <a:defRPr/>
            </a:pPr>
            <a:fld id="{FA44470C-2AAF-43B9-9407-9A17CB1EF5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30897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EC7679AA-69D1-4F13-A223-DE5158198DA5}"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6109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BF71039-C280-436B-ABA7-4059FC505EB9}"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6022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26C8F7B0-4DE6-4D03-9F82-80F75A804882}"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5848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E31DF7B2-C5E2-449D-BFC4-5D560F58C946}"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9257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Media Placeholder 3"/>
          <p:cNvSpPr>
            <a:spLocks noGrp="1"/>
          </p:cNvSpPr>
          <p:nvPr>
            <p:ph type="media" sz="half" idx="2"/>
          </p:nvPr>
        </p:nvSpPr>
        <p:spPr>
          <a:xfrm>
            <a:off x="4876800" y="1600200"/>
            <a:ext cx="3810000" cy="4530725"/>
          </a:xfrm>
        </p:spPr>
        <p:txBody>
          <a:bodyPr/>
          <a:lstStyle/>
          <a:p>
            <a:pPr lvl="0"/>
            <a:endParaRPr lang="ar-SA"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8A50BAC-DBE2-4E0C-A561-8A8CA5808DE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854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746008"/>
      </p:ext>
    </p:extLst>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4884394"/>
      </p:ext>
    </p:extLst>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88775966"/>
      </p:ext>
    </p:extLst>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5837653"/>
      </p:ext>
    </p:extLst>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261052"/>
      </p:ext>
    </p:extLst>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5981469"/>
      </p:ext>
    </p:extLst>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384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wedg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0641F-7B11-4118-92FB-306F7995DD43}" type="datetimeFigureOut">
              <a:rPr lang="en-US" smtClean="0">
                <a:solidFill>
                  <a:prstClr val="white"/>
                </a:solidFill>
              </a:rPr>
              <a:pPr/>
              <a:t>12/22/2020</a:t>
            </a:fld>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06639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ransition>
    <p:wedg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oleObject2.bin"/><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Audiology presentation</a:t>
            </a:r>
            <a:endParaRPr lang="en-US" dirty="0"/>
          </a:p>
        </p:txBody>
      </p:sp>
      <p:sp>
        <p:nvSpPr>
          <p:cNvPr id="3" name="Subtitle 2"/>
          <p:cNvSpPr>
            <a:spLocks noGrp="1"/>
          </p:cNvSpPr>
          <p:nvPr>
            <p:ph type="subTitle" idx="1"/>
          </p:nvPr>
        </p:nvSpPr>
        <p:spPr/>
        <p:txBody>
          <a:bodyPr/>
          <a:lstStyle/>
          <a:p>
            <a:r>
              <a:rPr lang="en-US" dirty="0" smtClean="0"/>
              <a:t>Murad Almomani, Ph.D., CCC-A, FAAA</a:t>
            </a:r>
          </a:p>
          <a:p>
            <a:r>
              <a:rPr lang="en-US" dirty="0" smtClean="0"/>
              <a:t>American Board of Audiology</a:t>
            </a:r>
            <a:endParaRPr lang="en-US" dirty="0"/>
          </a:p>
        </p:txBody>
      </p:sp>
    </p:spTree>
    <p:extLst>
      <p:ext uri="{BB962C8B-B14F-4D97-AF65-F5344CB8AC3E}">
        <p14:creationId xmlns:p14="http://schemas.microsoft.com/office/powerpoint/2010/main" val="1396722549"/>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val="1623186059"/>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extLst>
      <p:ext uri="{BB962C8B-B14F-4D97-AF65-F5344CB8AC3E}">
        <p14:creationId xmlns:p14="http://schemas.microsoft.com/office/powerpoint/2010/main" val="2180278258"/>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p14="http://schemas.microsoft.com/office/powerpoint/2010/main" val="152234580"/>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solidFill>
                <a:prstClr val="black"/>
              </a:solidFill>
            </a:endParaRPr>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solidFill>
                <a:prstClr val="black"/>
              </a:solidFill>
            </a:endParaRPr>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solidFill>
                <a:prstClr val="black"/>
              </a:solidFill>
            </a:endParaRPr>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extLst>
      <p:ext uri="{BB962C8B-B14F-4D97-AF65-F5344CB8AC3E}">
        <p14:creationId xmlns:p14="http://schemas.microsoft.com/office/powerpoint/2010/main" val="3385820360"/>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extLst>
      <p:ext uri="{BB962C8B-B14F-4D97-AF65-F5344CB8AC3E}">
        <p14:creationId xmlns:p14="http://schemas.microsoft.com/office/powerpoint/2010/main" val="3084146684"/>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67472723"/>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extLst>
      <p:ext uri="{BB962C8B-B14F-4D97-AF65-F5344CB8AC3E}">
        <p14:creationId xmlns:p14="http://schemas.microsoft.com/office/powerpoint/2010/main" val="3923580699"/>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extLst>
      <p:ext uri="{BB962C8B-B14F-4D97-AF65-F5344CB8AC3E}">
        <p14:creationId xmlns:p14="http://schemas.microsoft.com/office/powerpoint/2010/main" val="1081985005"/>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80577669"/>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hangingPunct="1"/>
            <a:r>
              <a:rPr lang="en-US" sz="4000" dirty="0" smtClean="0"/>
              <a:t>Static Compliance</a:t>
            </a:r>
            <a:br>
              <a:rPr lang="en-US" sz="4000" dirty="0" smtClean="0"/>
            </a:br>
            <a:r>
              <a:rPr lang="en-US" sz="4000" dirty="0" smtClean="0"/>
              <a:t>(Peak Compliance)</a:t>
            </a:r>
          </a:p>
        </p:txBody>
      </p:sp>
      <p:sp>
        <p:nvSpPr>
          <p:cNvPr id="67587" name="Rectangle 3"/>
          <p:cNvSpPr>
            <a:spLocks noGrp="1" noChangeArrowheads="1"/>
          </p:cNvSpPr>
          <p:nvPr>
            <p:ph idx="1"/>
          </p:nvPr>
        </p:nvSpPr>
        <p:spPr>
          <a:xfrm>
            <a:off x="457200" y="1600200"/>
            <a:ext cx="8229600" cy="685800"/>
          </a:xfrm>
        </p:spPr>
        <p:txBody>
          <a:bodyPr/>
          <a:lstStyle/>
          <a:p>
            <a:pPr eaLnBrk="1" hangingPunct="1">
              <a:buFontTx/>
              <a:buNone/>
            </a:pPr>
            <a:r>
              <a:rPr lang="en-US" dirty="0" smtClean="0"/>
              <a:t>Acceptable Range by Age</a:t>
            </a:r>
          </a:p>
        </p:txBody>
      </p:sp>
      <p:sp>
        <p:nvSpPr>
          <p:cNvPr id="67588" name="Rectangle 4"/>
          <p:cNvSpPr>
            <a:spLocks noChangeArrowheads="1"/>
          </p:cNvSpPr>
          <p:nvPr/>
        </p:nvSpPr>
        <p:spPr bwMode="auto">
          <a:xfrm>
            <a:off x="4114800" y="2514600"/>
            <a:ext cx="762000" cy="685800"/>
          </a:xfrm>
          <a:prstGeom prst="rect">
            <a:avLst/>
          </a:prstGeom>
          <a:solidFill>
            <a:schemeClr val="bg2"/>
          </a:solidFill>
          <a:ln w="9525">
            <a:solidFill>
              <a:schemeClr val="tx1"/>
            </a:solidFill>
            <a:miter lim="800000"/>
            <a:headEnd/>
            <a:tailEnd/>
          </a:ln>
        </p:spPr>
        <p:txBody>
          <a:bodyPr wrap="none" anchor="ctr"/>
          <a:lstStyle/>
          <a:p>
            <a:endParaRPr lang="ar-SA">
              <a:solidFill>
                <a:prstClr val="black"/>
              </a:solidFill>
            </a:endParaRPr>
          </a:p>
        </p:txBody>
      </p:sp>
      <p:sp>
        <p:nvSpPr>
          <p:cNvPr id="67589" name="Rectangle 5"/>
          <p:cNvSpPr>
            <a:spLocks noChangeArrowheads="1"/>
          </p:cNvSpPr>
          <p:nvPr/>
        </p:nvSpPr>
        <p:spPr bwMode="auto">
          <a:xfrm>
            <a:off x="4114800" y="3200400"/>
            <a:ext cx="762000" cy="2514600"/>
          </a:xfrm>
          <a:prstGeom prst="rect">
            <a:avLst/>
          </a:prstGeom>
          <a:solidFill>
            <a:schemeClr val="accent1"/>
          </a:solidFill>
          <a:ln w="9525">
            <a:solidFill>
              <a:schemeClr val="tx1"/>
            </a:solidFill>
            <a:miter lim="800000"/>
            <a:headEnd/>
            <a:tailEnd/>
          </a:ln>
        </p:spPr>
        <p:txBody>
          <a:bodyPr wrap="none" anchor="ctr"/>
          <a:lstStyle/>
          <a:p>
            <a:endParaRPr lang="ar-SA">
              <a:solidFill>
                <a:prstClr val="black"/>
              </a:solidFill>
            </a:endParaRPr>
          </a:p>
        </p:txBody>
      </p:sp>
      <p:sp>
        <p:nvSpPr>
          <p:cNvPr id="67590" name="Rectangle 6"/>
          <p:cNvSpPr>
            <a:spLocks noChangeArrowheads="1"/>
          </p:cNvSpPr>
          <p:nvPr/>
        </p:nvSpPr>
        <p:spPr bwMode="auto">
          <a:xfrm>
            <a:off x="4114800" y="5715000"/>
            <a:ext cx="762000" cy="457200"/>
          </a:xfrm>
          <a:prstGeom prst="rect">
            <a:avLst/>
          </a:prstGeom>
          <a:solidFill>
            <a:schemeClr val="bg2"/>
          </a:solidFill>
          <a:ln w="9525">
            <a:solidFill>
              <a:schemeClr val="tx1"/>
            </a:solidFill>
            <a:miter lim="800000"/>
            <a:headEnd/>
            <a:tailEnd/>
          </a:ln>
        </p:spPr>
        <p:txBody>
          <a:bodyPr wrap="none" anchor="ctr"/>
          <a:lstStyle/>
          <a:p>
            <a:endParaRPr lang="ar-SA">
              <a:solidFill>
                <a:prstClr val="black"/>
              </a:solidFill>
            </a:endParaRPr>
          </a:p>
        </p:txBody>
      </p:sp>
      <p:sp>
        <p:nvSpPr>
          <p:cNvPr id="67591" name="Text Box 7"/>
          <p:cNvSpPr txBox="1">
            <a:spLocks noChangeArrowheads="1"/>
          </p:cNvSpPr>
          <p:nvPr/>
        </p:nvSpPr>
        <p:spPr bwMode="auto">
          <a:xfrm>
            <a:off x="3657600" y="5486400"/>
            <a:ext cx="6096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rPr>
              <a:t>0.2</a:t>
            </a:r>
          </a:p>
        </p:txBody>
      </p:sp>
      <p:sp>
        <p:nvSpPr>
          <p:cNvPr id="67592" name="Text Box 8"/>
          <p:cNvSpPr txBox="1">
            <a:spLocks noChangeArrowheads="1"/>
          </p:cNvSpPr>
          <p:nvPr/>
        </p:nvSpPr>
        <p:spPr bwMode="auto">
          <a:xfrm>
            <a:off x="3581400" y="3048000"/>
            <a:ext cx="704850" cy="461963"/>
          </a:xfrm>
          <a:prstGeom prst="rect">
            <a:avLst/>
          </a:prstGeom>
          <a:noFill/>
          <a:ln w="9525">
            <a:noFill/>
            <a:miter lim="800000"/>
            <a:headEnd/>
            <a:tailEnd/>
          </a:ln>
        </p:spPr>
        <p:txBody>
          <a:bodyPr>
            <a:spAutoFit/>
          </a:bodyPr>
          <a:lstStyle/>
          <a:p>
            <a:pPr>
              <a:spcBef>
                <a:spcPct val="50000"/>
              </a:spcBef>
            </a:pPr>
            <a:r>
              <a:rPr lang="en-US" dirty="0">
                <a:solidFill>
                  <a:prstClr val="black"/>
                </a:solidFill>
              </a:rPr>
              <a:t>0.9</a:t>
            </a:r>
          </a:p>
        </p:txBody>
      </p:sp>
      <p:sp>
        <p:nvSpPr>
          <p:cNvPr id="9225" name="Text Box 9"/>
          <p:cNvSpPr txBox="1">
            <a:spLocks noChangeArrowheads="1"/>
          </p:cNvSpPr>
          <p:nvPr/>
        </p:nvSpPr>
        <p:spPr bwMode="auto">
          <a:xfrm>
            <a:off x="5791200" y="2574925"/>
            <a:ext cx="29718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solidFill>
                  <a:prstClr val="black"/>
                </a:solidFill>
              </a:rPr>
              <a:t>Flaccid:  disarticulation, flaccid TM, etc.</a:t>
            </a:r>
          </a:p>
        </p:txBody>
      </p:sp>
      <p:sp>
        <p:nvSpPr>
          <p:cNvPr id="9226" name="Text Box 10"/>
          <p:cNvSpPr txBox="1">
            <a:spLocks noChangeArrowheads="1"/>
          </p:cNvSpPr>
          <p:nvPr/>
        </p:nvSpPr>
        <p:spPr bwMode="auto">
          <a:xfrm>
            <a:off x="5791200" y="4038600"/>
            <a:ext cx="3124200" cy="396875"/>
          </a:xfrm>
          <a:prstGeom prst="rect">
            <a:avLst/>
          </a:prstGeom>
          <a:solidFill>
            <a:srgbClr val="FFCC00"/>
          </a:solidFill>
          <a:ln w="9525">
            <a:noFill/>
            <a:miter lim="800000"/>
            <a:headEnd/>
            <a:tailEnd/>
          </a:ln>
        </p:spPr>
        <p:txBody>
          <a:bodyPr>
            <a:spAutoFit/>
          </a:bodyPr>
          <a:lstStyle/>
          <a:p>
            <a:pPr>
              <a:spcBef>
                <a:spcPct val="50000"/>
              </a:spcBef>
            </a:pPr>
            <a:r>
              <a:rPr lang="en-US" sz="2000" dirty="0">
                <a:solidFill>
                  <a:prstClr val="black"/>
                </a:solidFill>
              </a:rPr>
              <a:t>Normal mobility</a:t>
            </a:r>
          </a:p>
        </p:txBody>
      </p:sp>
      <p:sp>
        <p:nvSpPr>
          <p:cNvPr id="9227" name="Text Box 11"/>
          <p:cNvSpPr txBox="1">
            <a:spLocks noChangeArrowheads="1"/>
          </p:cNvSpPr>
          <p:nvPr/>
        </p:nvSpPr>
        <p:spPr bwMode="auto">
          <a:xfrm>
            <a:off x="5791200" y="5470525"/>
            <a:ext cx="31242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solidFill>
                  <a:prstClr val="black"/>
                </a:solidFill>
              </a:rPr>
              <a:t>Stiff:  otosclerosis  fluid, tympanosclerosis, etc</a:t>
            </a:r>
            <a:r>
              <a:rPr lang="en-US" dirty="0">
                <a:solidFill>
                  <a:prstClr val="black"/>
                </a:solidFill>
              </a:rPr>
              <a:t>.</a:t>
            </a:r>
          </a:p>
        </p:txBody>
      </p:sp>
      <p:sp>
        <p:nvSpPr>
          <p:cNvPr id="9228" name="Line 12"/>
          <p:cNvSpPr>
            <a:spLocks noChangeShapeType="1"/>
          </p:cNvSpPr>
          <p:nvPr/>
        </p:nvSpPr>
        <p:spPr bwMode="auto">
          <a:xfrm flipV="1">
            <a:off x="4495800" y="5791200"/>
            <a:ext cx="0" cy="381000"/>
          </a:xfrm>
          <a:prstGeom prst="line">
            <a:avLst/>
          </a:prstGeom>
          <a:noFill/>
          <a:ln w="76200">
            <a:solidFill>
              <a:srgbClr val="FF0000"/>
            </a:solidFill>
            <a:round/>
            <a:headEnd/>
            <a:tailEnd type="triangle" w="med" len="med"/>
          </a:ln>
        </p:spPr>
        <p:txBody>
          <a:bodyPr/>
          <a:lstStyle/>
          <a:p>
            <a:endParaRPr lang="en-US" dirty="0">
              <a:solidFill>
                <a:prstClr val="black"/>
              </a:solidFill>
            </a:endParaRPr>
          </a:p>
        </p:txBody>
      </p:sp>
      <p:sp>
        <p:nvSpPr>
          <p:cNvPr id="9229" name="Line 13"/>
          <p:cNvSpPr>
            <a:spLocks noChangeShapeType="1"/>
          </p:cNvSpPr>
          <p:nvPr/>
        </p:nvSpPr>
        <p:spPr bwMode="auto">
          <a:xfrm flipV="1">
            <a:off x="4495800" y="4343400"/>
            <a:ext cx="0" cy="1828800"/>
          </a:xfrm>
          <a:prstGeom prst="line">
            <a:avLst/>
          </a:prstGeom>
          <a:noFill/>
          <a:ln w="76200">
            <a:solidFill>
              <a:srgbClr val="FF0000"/>
            </a:solidFill>
            <a:round/>
            <a:headEnd/>
            <a:tailEnd type="triangle" w="med" len="med"/>
          </a:ln>
        </p:spPr>
        <p:txBody>
          <a:bodyPr/>
          <a:lstStyle/>
          <a:p>
            <a:endParaRPr lang="en-US" dirty="0">
              <a:solidFill>
                <a:prstClr val="black"/>
              </a:solidFill>
            </a:endParaRPr>
          </a:p>
        </p:txBody>
      </p:sp>
      <p:sp>
        <p:nvSpPr>
          <p:cNvPr id="9230" name="Line 14"/>
          <p:cNvSpPr>
            <a:spLocks noChangeShapeType="1"/>
          </p:cNvSpPr>
          <p:nvPr/>
        </p:nvSpPr>
        <p:spPr bwMode="auto">
          <a:xfrm flipV="1">
            <a:off x="4495800" y="2971800"/>
            <a:ext cx="0" cy="3200400"/>
          </a:xfrm>
          <a:prstGeom prst="line">
            <a:avLst/>
          </a:prstGeom>
          <a:noFill/>
          <a:ln w="76200">
            <a:solidFill>
              <a:srgbClr val="FF0000"/>
            </a:solidFill>
            <a:round/>
            <a:headEnd/>
            <a:tailEnd type="triangle" w="med" len="med"/>
          </a:ln>
        </p:spPr>
        <p:txBody>
          <a:bodyPr/>
          <a:lstStyle/>
          <a:p>
            <a:endParaRPr lang="en-US" dirty="0">
              <a:solidFill>
                <a:prstClr val="black"/>
              </a:solidFill>
            </a:endParaRPr>
          </a:p>
        </p:txBody>
      </p:sp>
      <p:pic>
        <p:nvPicPr>
          <p:cNvPr id="67599" name="Picture 15"/>
          <p:cNvPicPr>
            <a:picLocks noChangeAspect="1" noChangeArrowheads="1"/>
          </p:cNvPicPr>
          <p:nvPr/>
        </p:nvPicPr>
        <p:blipFill>
          <a:blip r:embed="rId3" cstate="print"/>
          <a:srcRect/>
          <a:stretch>
            <a:fillRect/>
          </a:stretch>
        </p:blipFill>
        <p:spPr bwMode="auto">
          <a:xfrm>
            <a:off x="152400" y="2667000"/>
            <a:ext cx="3352800" cy="3124200"/>
          </a:xfrm>
          <a:prstGeom prst="rect">
            <a:avLst/>
          </a:prstGeom>
          <a:noFill/>
          <a:ln w="9525">
            <a:noFill/>
            <a:miter lim="800000"/>
            <a:headEnd/>
            <a:tailEnd/>
          </a:ln>
        </p:spPr>
      </p:pic>
      <p:sp>
        <p:nvSpPr>
          <p:cNvPr id="67600" name="Text Box 16"/>
          <p:cNvSpPr txBox="1">
            <a:spLocks noChangeArrowheads="1"/>
          </p:cNvSpPr>
          <p:nvPr/>
        </p:nvSpPr>
        <p:spPr bwMode="auto">
          <a:xfrm>
            <a:off x="5029200" y="3048000"/>
            <a:ext cx="757238" cy="461963"/>
          </a:xfrm>
          <a:prstGeom prst="rect">
            <a:avLst/>
          </a:prstGeom>
          <a:noFill/>
          <a:ln w="9525">
            <a:noFill/>
            <a:miter lim="800000"/>
            <a:headEnd/>
            <a:tailEnd/>
          </a:ln>
        </p:spPr>
        <p:txBody>
          <a:bodyPr>
            <a:spAutoFit/>
          </a:bodyPr>
          <a:lstStyle/>
          <a:p>
            <a:pPr>
              <a:spcBef>
                <a:spcPct val="50000"/>
              </a:spcBef>
            </a:pPr>
            <a:r>
              <a:rPr lang="en-US" dirty="0">
                <a:solidFill>
                  <a:prstClr val="black"/>
                </a:solidFill>
              </a:rPr>
              <a:t>1.4</a:t>
            </a:r>
          </a:p>
        </p:txBody>
      </p:sp>
      <p:sp>
        <p:nvSpPr>
          <p:cNvPr id="67601" name="Text Box 17"/>
          <p:cNvSpPr txBox="1">
            <a:spLocks noChangeArrowheads="1"/>
          </p:cNvSpPr>
          <p:nvPr/>
        </p:nvSpPr>
        <p:spPr bwMode="auto">
          <a:xfrm>
            <a:off x="5029200" y="5500688"/>
            <a:ext cx="828675" cy="461962"/>
          </a:xfrm>
          <a:prstGeom prst="rect">
            <a:avLst/>
          </a:prstGeom>
          <a:noFill/>
          <a:ln w="9525">
            <a:noFill/>
            <a:miter lim="800000"/>
            <a:headEnd/>
            <a:tailEnd/>
          </a:ln>
        </p:spPr>
        <p:txBody>
          <a:bodyPr>
            <a:spAutoFit/>
          </a:bodyPr>
          <a:lstStyle/>
          <a:p>
            <a:pPr>
              <a:spcBef>
                <a:spcPct val="50000"/>
              </a:spcBef>
            </a:pPr>
            <a:r>
              <a:rPr lang="en-US" dirty="0">
                <a:solidFill>
                  <a:prstClr val="black"/>
                </a:solidFill>
              </a:rPr>
              <a:t>0.3</a:t>
            </a:r>
          </a:p>
        </p:txBody>
      </p:sp>
      <p:sp>
        <p:nvSpPr>
          <p:cNvPr id="67602" name="Text Box 18"/>
          <p:cNvSpPr txBox="1">
            <a:spLocks noChangeArrowheads="1"/>
          </p:cNvSpPr>
          <p:nvPr/>
        </p:nvSpPr>
        <p:spPr bwMode="auto">
          <a:xfrm>
            <a:off x="3429000" y="6262688"/>
            <a:ext cx="1000125" cy="461962"/>
          </a:xfrm>
          <a:prstGeom prst="rect">
            <a:avLst/>
          </a:prstGeom>
          <a:noFill/>
          <a:ln w="9525">
            <a:noFill/>
            <a:miter lim="800000"/>
            <a:headEnd/>
            <a:tailEnd/>
          </a:ln>
        </p:spPr>
        <p:txBody>
          <a:bodyPr>
            <a:spAutoFit/>
          </a:bodyPr>
          <a:lstStyle/>
          <a:p>
            <a:pPr algn="ctr">
              <a:spcBef>
                <a:spcPct val="50000"/>
              </a:spcBef>
            </a:pPr>
            <a:r>
              <a:rPr lang="en-US" dirty="0">
                <a:solidFill>
                  <a:prstClr val="black"/>
                </a:solidFill>
              </a:rPr>
              <a:t>Child</a:t>
            </a:r>
          </a:p>
        </p:txBody>
      </p:sp>
      <p:sp>
        <p:nvSpPr>
          <p:cNvPr id="67603" name="Text Box 19"/>
          <p:cNvSpPr txBox="1">
            <a:spLocks noChangeArrowheads="1"/>
          </p:cNvSpPr>
          <p:nvPr/>
        </p:nvSpPr>
        <p:spPr bwMode="auto">
          <a:xfrm>
            <a:off x="4800600" y="6262688"/>
            <a:ext cx="1057275" cy="461962"/>
          </a:xfrm>
          <a:prstGeom prst="rect">
            <a:avLst/>
          </a:prstGeom>
          <a:noFill/>
          <a:ln w="9525">
            <a:noFill/>
            <a:miter lim="800000"/>
            <a:headEnd/>
            <a:tailEnd/>
          </a:ln>
        </p:spPr>
        <p:txBody>
          <a:bodyPr>
            <a:spAutoFit/>
          </a:bodyPr>
          <a:lstStyle/>
          <a:p>
            <a:pPr algn="ctr">
              <a:spcBef>
                <a:spcPct val="50000"/>
              </a:spcBef>
            </a:pPr>
            <a:r>
              <a:rPr lang="en-US" dirty="0">
                <a:solidFill>
                  <a:prstClr val="black"/>
                </a:solidFill>
              </a:rPr>
              <a:t>Adult</a:t>
            </a:r>
          </a:p>
        </p:txBody>
      </p:sp>
    </p:spTree>
    <p:extLst>
      <p:ext uri="{BB962C8B-B14F-4D97-AF65-F5344CB8AC3E}">
        <p14:creationId xmlns:p14="http://schemas.microsoft.com/office/powerpoint/2010/main" val="3542282678"/>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normAutofit/>
          </a:bodyPr>
          <a:lstStyle/>
          <a:p>
            <a:r>
              <a:rPr lang="en-US" dirty="0" smtClean="0"/>
              <a:t>Students will be able</a:t>
            </a:r>
          </a:p>
          <a:p>
            <a:pPr lvl="1"/>
            <a:r>
              <a:rPr lang="en-US" dirty="0" smtClean="0"/>
              <a:t>Identify type, degree and configuration of hearing loss.</a:t>
            </a:r>
          </a:p>
          <a:p>
            <a:pPr lvl="1"/>
            <a:r>
              <a:rPr lang="en-US" dirty="0" smtClean="0"/>
              <a:t>Identify possible site of lesion for each type of hearing loss.</a:t>
            </a:r>
          </a:p>
          <a:p>
            <a:pPr lvl="1"/>
            <a:r>
              <a:rPr lang="en-US" dirty="0" smtClean="0"/>
              <a:t>Determine middle ear function from Tympanometry measurement.</a:t>
            </a:r>
          </a:p>
          <a:p>
            <a:pPr lvl="1"/>
            <a:r>
              <a:rPr lang="en-US" dirty="0" smtClean="0"/>
              <a:t>Understand origin, indications and clinical applications of OAE, ABR and speech audiometry</a:t>
            </a:r>
            <a:r>
              <a:rPr lang="en-US" dirty="0" smtClean="0"/>
              <a:t>.</a:t>
            </a:r>
            <a:endParaRPr lang="en-US" dirty="0" smtClean="0"/>
          </a:p>
        </p:txBody>
      </p:sp>
    </p:spTree>
    <p:extLst>
      <p:ext uri="{BB962C8B-B14F-4D97-AF65-F5344CB8AC3E}">
        <p14:creationId xmlns:p14="http://schemas.microsoft.com/office/powerpoint/2010/main" val="1052702680"/>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2667000"/>
            <a:ext cx="8382000" cy="1447800"/>
          </a:xfrm>
        </p:spPr>
        <p:txBody>
          <a:bodyPr/>
          <a:lstStyle/>
          <a:p>
            <a:pPr eaLnBrk="1" hangingPunct="1"/>
            <a:r>
              <a:rPr lang="en-AU" dirty="0" smtClean="0"/>
              <a:t>otoacoustic emissions</a:t>
            </a:r>
            <a:endParaRPr lang="en-US" dirty="0" smtClean="0"/>
          </a:p>
        </p:txBody>
      </p:sp>
    </p:spTree>
    <p:extLst>
      <p:ext uri="{BB962C8B-B14F-4D97-AF65-F5344CB8AC3E}">
        <p14:creationId xmlns:p14="http://schemas.microsoft.com/office/powerpoint/2010/main" val="2723335106"/>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extLst>
      <p:ext uri="{BB962C8B-B14F-4D97-AF65-F5344CB8AC3E}">
        <p14:creationId xmlns:p14="http://schemas.microsoft.com/office/powerpoint/2010/main" val="2414411882"/>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2667000"/>
            <a:ext cx="8382000" cy="1447800"/>
          </a:xfrm>
        </p:spPr>
        <p:txBody>
          <a:bodyPr/>
          <a:lstStyle/>
          <a:p>
            <a:pPr eaLnBrk="1" hangingPunct="1"/>
            <a:r>
              <a:rPr lang="en-AU" dirty="0" smtClean="0"/>
              <a:t>otoacoustic emissions</a:t>
            </a:r>
            <a:endParaRPr lang="en-US" dirty="0" smtClean="0"/>
          </a:p>
        </p:txBody>
      </p:sp>
    </p:spTree>
    <p:extLst>
      <p:ext uri="{BB962C8B-B14F-4D97-AF65-F5344CB8AC3E}">
        <p14:creationId xmlns:p14="http://schemas.microsoft.com/office/powerpoint/2010/main" val="2723335106"/>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extLst>
      <p:ext uri="{BB962C8B-B14F-4D97-AF65-F5344CB8AC3E}">
        <p14:creationId xmlns:p14="http://schemas.microsoft.com/office/powerpoint/2010/main" val="2414411882"/>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EOA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782919871"/>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extLst>
      <p:ext uri="{BB962C8B-B14F-4D97-AF65-F5344CB8AC3E}">
        <p14:creationId xmlns:p14="http://schemas.microsoft.com/office/powerpoint/2010/main" val="1212292077"/>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normAutofit fontScale="92500"/>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extLst>
      <p:ext uri="{BB962C8B-B14F-4D97-AF65-F5344CB8AC3E}">
        <p14:creationId xmlns:p14="http://schemas.microsoft.com/office/powerpoint/2010/main" val="2450030944"/>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extLst>
      <p:ext uri="{BB962C8B-B14F-4D97-AF65-F5344CB8AC3E}">
        <p14:creationId xmlns:p14="http://schemas.microsoft.com/office/powerpoint/2010/main" val="1207960195"/>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AU" dirty="0" smtClean="0"/>
              <a:t>clinical limitations</a:t>
            </a:r>
            <a:endParaRPr lang="en-US" dirty="0" smtClean="0"/>
          </a:p>
        </p:txBody>
      </p:sp>
      <p:sp>
        <p:nvSpPr>
          <p:cNvPr id="92163" name="Rectangle 3"/>
          <p:cNvSpPr>
            <a:spLocks noGrp="1" noChangeArrowheads="1"/>
          </p:cNvSpPr>
          <p:nvPr>
            <p:ph idx="1"/>
          </p:nvPr>
        </p:nvSpPr>
        <p:spPr/>
        <p:txBody>
          <a:bodyPr/>
          <a:lstStyle/>
          <a:p>
            <a:pPr eaLnBrk="1" hangingPunct="1"/>
            <a:r>
              <a:rPr lang="en-US" dirty="0" smtClean="0"/>
              <a:t>Problems because of middle ear disease</a:t>
            </a:r>
          </a:p>
          <a:p>
            <a:pPr eaLnBrk="1" hangingPunct="1"/>
            <a:r>
              <a:rPr lang="en-US" dirty="0" smtClean="0"/>
              <a:t>Not sensitive for neonates within 24 hours of birth</a:t>
            </a:r>
          </a:p>
          <a:p>
            <a:pPr eaLnBrk="1" hangingPunct="1"/>
            <a:r>
              <a:rPr lang="en-US" dirty="0" smtClean="0"/>
              <a:t>Results affected by test conditions</a:t>
            </a:r>
          </a:p>
          <a:p>
            <a:pPr lvl="1" eaLnBrk="1" hangingPunct="1"/>
            <a:r>
              <a:rPr lang="en-US" dirty="0" smtClean="0"/>
              <a:t>Noise</a:t>
            </a:r>
          </a:p>
          <a:p>
            <a:pPr marL="537210" lvl="1" indent="0" eaLnBrk="1" hangingPunct="1">
              <a:buNone/>
            </a:pPr>
            <a:endParaRPr lang="en-US" dirty="0" smtClean="0"/>
          </a:p>
          <a:p>
            <a:pPr eaLnBrk="1" hangingPunct="1"/>
            <a:r>
              <a:rPr lang="en-US" dirty="0" smtClean="0"/>
              <a:t>Not a test of hearing- limited application</a:t>
            </a:r>
          </a:p>
        </p:txBody>
      </p:sp>
    </p:spTree>
    <p:extLst>
      <p:ext uri="{BB962C8B-B14F-4D97-AF65-F5344CB8AC3E}">
        <p14:creationId xmlns:p14="http://schemas.microsoft.com/office/powerpoint/2010/main" val="2551025561"/>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extLst>
      <p:ext uri="{BB962C8B-B14F-4D97-AF65-F5344CB8AC3E}">
        <p14:creationId xmlns:p14="http://schemas.microsoft.com/office/powerpoint/2010/main" val="2478345067"/>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endParaRPr lang="en-US" dirty="0" smtClean="0"/>
          </a:p>
        </p:txBody>
      </p:sp>
    </p:spTree>
    <p:extLst>
      <p:ext uri="{BB962C8B-B14F-4D97-AF65-F5344CB8AC3E}">
        <p14:creationId xmlns:p14="http://schemas.microsoft.com/office/powerpoint/2010/main" val="3859195512"/>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extLst>
      <p:ext uri="{BB962C8B-B14F-4D97-AF65-F5344CB8AC3E}">
        <p14:creationId xmlns:p14="http://schemas.microsoft.com/office/powerpoint/2010/main" val="1920895445"/>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bioacoustics.uconn.edu/images/normal-chart.gif"/>
          <p:cNvPicPr>
            <a:picLocks noGrp="1"/>
          </p:cNvPicPr>
          <p:nvPr>
            <p:ph idx="1"/>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val="1094439262"/>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304800"/>
            <a:ext cx="7772400" cy="990600"/>
          </a:xfrm>
        </p:spPr>
        <p:txBody>
          <a:bodyPr/>
          <a:lstStyle/>
          <a:p>
            <a:pPr eaLnBrk="1" hangingPunct="1"/>
            <a:r>
              <a:rPr lang="en-US" sz="3000" dirty="0" smtClean="0">
                <a:latin typeface="Times" pitchFamily="18" charset="0"/>
              </a:rPr>
              <a:t>Example Normal Hearing</a:t>
            </a:r>
          </a:p>
        </p:txBody>
      </p:sp>
      <p:pic>
        <p:nvPicPr>
          <p:cNvPr id="14340" name="Picture 3" descr="normal1"/>
          <p:cNvPicPr>
            <a:picLocks noGrp="1" noChangeAspect="1" noChangeArrowheads="1"/>
          </p:cNvPicPr>
          <p:nvPr>
            <p:ph idx="1"/>
          </p:nvPr>
        </p:nvPicPr>
        <p:blipFill>
          <a:blip r:embed="rId4" cstate="print"/>
          <a:stretch>
            <a:fillRect/>
          </a:stretch>
        </p:blipFill>
        <p:spPr>
          <a:xfrm>
            <a:off x="1593957" y="1600200"/>
            <a:ext cx="5956085" cy="4525963"/>
          </a:xfrm>
          <a:noFill/>
        </p:spPr>
      </p:pic>
      <p:graphicFrame>
        <p:nvGraphicFramePr>
          <p:cNvPr id="14338" name="Object 4"/>
          <p:cNvGraphicFramePr>
            <a:graphicFrameLocks noChangeAspect="1"/>
          </p:cNvGraphicFramePr>
          <p:nvPr>
            <p:extLst>
              <p:ext uri="{D42A27DB-BD31-4B8C-83A1-F6EECF244321}">
                <p14:modId xmlns:p14="http://schemas.microsoft.com/office/powerpoint/2010/main" val="2433000093"/>
              </p:ext>
            </p:extLst>
          </p:nvPr>
        </p:nvGraphicFramePr>
        <p:xfrm>
          <a:off x="0" y="1295400"/>
          <a:ext cx="9067800" cy="5562600"/>
        </p:xfrm>
        <a:graphic>
          <a:graphicData uri="http://schemas.openxmlformats.org/presentationml/2006/ole">
            <mc:AlternateContent xmlns:mc="http://schemas.openxmlformats.org/markup-compatibility/2006">
              <mc:Choice xmlns:v="urn:schemas-microsoft-com:vml" Requires="v">
                <p:oleObj spid="_x0000_s1027" name="Photo Editor Photo" r:id="rId5" imgW="8621328" imgH="7209524" progId="">
                  <p:embed/>
                </p:oleObj>
              </mc:Choice>
              <mc:Fallback>
                <p:oleObj name="Photo Editor Photo" r:id="rId5" imgW="8621328" imgH="72095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95400"/>
                        <a:ext cx="90678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5"/>
          <p:cNvSpPr txBox="1">
            <a:spLocks noChangeArrowheads="1"/>
          </p:cNvSpPr>
          <p:nvPr/>
        </p:nvSpPr>
        <p:spPr bwMode="auto">
          <a:xfrm>
            <a:off x="4038600" y="1524000"/>
            <a:ext cx="3048000" cy="304800"/>
          </a:xfrm>
          <a:prstGeom prst="rect">
            <a:avLst/>
          </a:prstGeom>
          <a:noFill/>
          <a:ln w="9525">
            <a:noFill/>
            <a:miter lim="800000"/>
            <a:headEnd/>
            <a:tailEnd/>
          </a:ln>
        </p:spPr>
        <p:txBody>
          <a:bodyPr>
            <a:spAutoFit/>
          </a:bodyPr>
          <a:lstStyle/>
          <a:p>
            <a:pPr eaLnBrk="0" hangingPunct="0">
              <a:spcBef>
                <a:spcPct val="50000"/>
              </a:spcBef>
            </a:pPr>
            <a:r>
              <a:rPr lang="en-US" sz="1400" b="1" dirty="0">
                <a:solidFill>
                  <a:srgbClr val="C0504D"/>
                </a:solidFill>
                <a:latin typeface="Times" pitchFamily="18" charset="0"/>
              </a:rPr>
              <a:t>18 Month-Old – 2000 Hz Tone-Burst</a:t>
            </a:r>
          </a:p>
        </p:txBody>
      </p:sp>
      <p:sp>
        <p:nvSpPr>
          <p:cNvPr id="14342" name="Text Box 6"/>
          <p:cNvSpPr txBox="1">
            <a:spLocks noChangeArrowheads="1"/>
          </p:cNvSpPr>
          <p:nvPr/>
        </p:nvSpPr>
        <p:spPr bwMode="auto">
          <a:xfrm>
            <a:off x="1927225" y="2286000"/>
            <a:ext cx="968375"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rgbClr val="C0504D"/>
                </a:solidFill>
                <a:latin typeface="Times" pitchFamily="18" charset="0"/>
              </a:rPr>
              <a:t>70 dBnHL</a:t>
            </a:r>
          </a:p>
        </p:txBody>
      </p:sp>
      <p:sp>
        <p:nvSpPr>
          <p:cNvPr id="14343" name="Text Box 7"/>
          <p:cNvSpPr txBox="1">
            <a:spLocks noChangeArrowheads="1"/>
          </p:cNvSpPr>
          <p:nvPr/>
        </p:nvSpPr>
        <p:spPr bwMode="auto">
          <a:xfrm>
            <a:off x="2057400" y="4495800"/>
            <a:ext cx="762000" cy="244475"/>
          </a:xfrm>
          <a:prstGeom prst="rect">
            <a:avLst/>
          </a:prstGeom>
          <a:noFill/>
          <a:ln w="9525">
            <a:noFill/>
            <a:miter lim="800000"/>
            <a:headEnd/>
            <a:tailEnd/>
          </a:ln>
        </p:spPr>
        <p:txBody>
          <a:bodyPr>
            <a:spAutoFit/>
          </a:bodyPr>
          <a:lstStyle/>
          <a:p>
            <a:pPr eaLnBrk="0" hangingPunct="0">
              <a:spcBef>
                <a:spcPct val="50000"/>
              </a:spcBef>
            </a:pPr>
            <a:endParaRPr lang="en-US" sz="1000" b="1" dirty="0">
              <a:solidFill>
                <a:prstClr val="black"/>
              </a:solidFill>
              <a:latin typeface="Times" pitchFamily="18" charset="0"/>
            </a:endParaRPr>
          </a:p>
        </p:txBody>
      </p:sp>
      <p:sp>
        <p:nvSpPr>
          <p:cNvPr id="14344" name="Text Box 8"/>
          <p:cNvSpPr txBox="1">
            <a:spLocks noChangeArrowheads="1"/>
          </p:cNvSpPr>
          <p:nvPr/>
        </p:nvSpPr>
        <p:spPr bwMode="auto">
          <a:xfrm>
            <a:off x="1905000" y="4419600"/>
            <a:ext cx="990600"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rgbClr val="C0504D"/>
                </a:solidFill>
                <a:latin typeface="Times" pitchFamily="18" charset="0"/>
              </a:rPr>
              <a:t>10 dBnHL</a:t>
            </a:r>
          </a:p>
        </p:txBody>
      </p:sp>
    </p:spTree>
    <p:extLst>
      <p:ext uri="{BB962C8B-B14F-4D97-AF65-F5344CB8AC3E}">
        <p14:creationId xmlns:p14="http://schemas.microsoft.com/office/powerpoint/2010/main" val="164455454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304800"/>
            <a:ext cx="7772400" cy="990600"/>
          </a:xfrm>
        </p:spPr>
        <p:txBody>
          <a:bodyPr/>
          <a:lstStyle/>
          <a:p>
            <a:pPr eaLnBrk="1" hangingPunct="1"/>
            <a:r>
              <a:rPr lang="en-US" sz="3000" dirty="0" smtClean="0">
                <a:latin typeface="Times" pitchFamily="18" charset="0"/>
              </a:rPr>
              <a:t>Example Normal Hearing</a:t>
            </a:r>
          </a:p>
        </p:txBody>
      </p:sp>
      <p:pic>
        <p:nvPicPr>
          <p:cNvPr id="14340" name="Picture 3" descr="normal1"/>
          <p:cNvPicPr>
            <a:picLocks noGrp="1" noChangeAspect="1" noChangeArrowheads="1"/>
          </p:cNvPicPr>
          <p:nvPr>
            <p:ph idx="1"/>
          </p:nvPr>
        </p:nvPicPr>
        <p:blipFill>
          <a:blip r:embed="rId4" cstate="print"/>
          <a:stretch>
            <a:fillRect/>
          </a:stretch>
        </p:blipFill>
        <p:spPr>
          <a:xfrm>
            <a:off x="1593957" y="1600200"/>
            <a:ext cx="5956085" cy="4525963"/>
          </a:xfrm>
          <a:noFill/>
        </p:spPr>
      </p:pic>
      <p:graphicFrame>
        <p:nvGraphicFramePr>
          <p:cNvPr id="14338" name="Object 4"/>
          <p:cNvGraphicFramePr>
            <a:graphicFrameLocks noChangeAspect="1"/>
          </p:cNvGraphicFramePr>
          <p:nvPr>
            <p:extLst>
              <p:ext uri="{D42A27DB-BD31-4B8C-83A1-F6EECF244321}">
                <p14:modId xmlns:p14="http://schemas.microsoft.com/office/powerpoint/2010/main" val="2433000093"/>
              </p:ext>
            </p:extLst>
          </p:nvPr>
        </p:nvGraphicFramePr>
        <p:xfrm>
          <a:off x="0" y="1295400"/>
          <a:ext cx="9067800" cy="5562600"/>
        </p:xfrm>
        <a:graphic>
          <a:graphicData uri="http://schemas.openxmlformats.org/presentationml/2006/ole">
            <mc:AlternateContent xmlns:mc="http://schemas.openxmlformats.org/markup-compatibility/2006">
              <mc:Choice xmlns:v="urn:schemas-microsoft-com:vml" Requires="v">
                <p:oleObj spid="_x0000_s2051" name="Photo Editor Photo" r:id="rId5" imgW="8621328" imgH="7209524" progId="">
                  <p:embed/>
                </p:oleObj>
              </mc:Choice>
              <mc:Fallback>
                <p:oleObj name="Photo Editor Photo" r:id="rId5" imgW="8621328" imgH="72095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95400"/>
                        <a:ext cx="90678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5"/>
          <p:cNvSpPr txBox="1">
            <a:spLocks noChangeArrowheads="1"/>
          </p:cNvSpPr>
          <p:nvPr/>
        </p:nvSpPr>
        <p:spPr bwMode="auto">
          <a:xfrm>
            <a:off x="4038600" y="1524000"/>
            <a:ext cx="3048000" cy="304800"/>
          </a:xfrm>
          <a:prstGeom prst="rect">
            <a:avLst/>
          </a:prstGeom>
          <a:noFill/>
          <a:ln w="9525">
            <a:noFill/>
            <a:miter lim="800000"/>
            <a:headEnd/>
            <a:tailEnd/>
          </a:ln>
        </p:spPr>
        <p:txBody>
          <a:bodyPr>
            <a:spAutoFit/>
          </a:bodyPr>
          <a:lstStyle/>
          <a:p>
            <a:pPr eaLnBrk="0" hangingPunct="0">
              <a:spcBef>
                <a:spcPct val="50000"/>
              </a:spcBef>
            </a:pPr>
            <a:r>
              <a:rPr lang="en-US" sz="1400" b="1" dirty="0">
                <a:solidFill>
                  <a:srgbClr val="C0504D"/>
                </a:solidFill>
                <a:latin typeface="Times" pitchFamily="18" charset="0"/>
              </a:rPr>
              <a:t>18 Month-Old – 2000 Hz Tone-Burst</a:t>
            </a:r>
          </a:p>
        </p:txBody>
      </p:sp>
      <p:sp>
        <p:nvSpPr>
          <p:cNvPr id="14342" name="Text Box 6"/>
          <p:cNvSpPr txBox="1">
            <a:spLocks noChangeArrowheads="1"/>
          </p:cNvSpPr>
          <p:nvPr/>
        </p:nvSpPr>
        <p:spPr bwMode="auto">
          <a:xfrm>
            <a:off x="1927225" y="2286000"/>
            <a:ext cx="968375"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rgbClr val="C0504D"/>
                </a:solidFill>
                <a:latin typeface="Times" pitchFamily="18" charset="0"/>
              </a:rPr>
              <a:t>70 dBnHL</a:t>
            </a:r>
          </a:p>
        </p:txBody>
      </p:sp>
      <p:sp>
        <p:nvSpPr>
          <p:cNvPr id="14343" name="Text Box 7"/>
          <p:cNvSpPr txBox="1">
            <a:spLocks noChangeArrowheads="1"/>
          </p:cNvSpPr>
          <p:nvPr/>
        </p:nvSpPr>
        <p:spPr bwMode="auto">
          <a:xfrm>
            <a:off x="2057400" y="4495800"/>
            <a:ext cx="762000" cy="244475"/>
          </a:xfrm>
          <a:prstGeom prst="rect">
            <a:avLst/>
          </a:prstGeom>
          <a:noFill/>
          <a:ln w="9525">
            <a:noFill/>
            <a:miter lim="800000"/>
            <a:headEnd/>
            <a:tailEnd/>
          </a:ln>
        </p:spPr>
        <p:txBody>
          <a:bodyPr>
            <a:spAutoFit/>
          </a:bodyPr>
          <a:lstStyle/>
          <a:p>
            <a:pPr eaLnBrk="0" hangingPunct="0">
              <a:spcBef>
                <a:spcPct val="50000"/>
              </a:spcBef>
            </a:pPr>
            <a:endParaRPr lang="en-US" sz="1000" b="1" dirty="0">
              <a:solidFill>
                <a:prstClr val="black"/>
              </a:solidFill>
              <a:latin typeface="Times" pitchFamily="18" charset="0"/>
            </a:endParaRPr>
          </a:p>
        </p:txBody>
      </p:sp>
      <p:sp>
        <p:nvSpPr>
          <p:cNvPr id="14344" name="Text Box 8"/>
          <p:cNvSpPr txBox="1">
            <a:spLocks noChangeArrowheads="1"/>
          </p:cNvSpPr>
          <p:nvPr/>
        </p:nvSpPr>
        <p:spPr bwMode="auto">
          <a:xfrm>
            <a:off x="1905000" y="4419600"/>
            <a:ext cx="990600"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rgbClr val="C0504D"/>
                </a:solidFill>
                <a:latin typeface="Times" pitchFamily="18" charset="0"/>
              </a:rPr>
              <a:t>10 dBnHL</a:t>
            </a:r>
          </a:p>
        </p:txBody>
      </p:sp>
    </p:spTree>
    <p:extLst>
      <p:ext uri="{BB962C8B-B14F-4D97-AF65-F5344CB8AC3E}">
        <p14:creationId xmlns:p14="http://schemas.microsoft.com/office/powerpoint/2010/main" val="16445545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ABR to estimate hearing thresholds</a:t>
            </a:r>
            <a:endParaRPr lang="en-US" dirty="0"/>
          </a:p>
        </p:txBody>
      </p:sp>
      <p:sp>
        <p:nvSpPr>
          <p:cNvPr id="3" name="Content Placeholder 2"/>
          <p:cNvSpPr>
            <a:spLocks noGrp="1"/>
          </p:cNvSpPr>
          <p:nvPr>
            <p:ph idx="1"/>
          </p:nvPr>
        </p:nvSpPr>
        <p:spPr/>
        <p:txBody>
          <a:bodyPr>
            <a:normAutofit lnSpcReduction="10000"/>
          </a:bodyPr>
          <a:lstStyle/>
          <a:p>
            <a:r>
              <a:rPr lang="en-US" dirty="0" smtClean="0"/>
              <a:t>Can be obtained by progressively decreasing intensity of the stimulus (click or toneburst) and observing wave V.</a:t>
            </a:r>
          </a:p>
          <a:p>
            <a:endParaRPr lang="en-US" dirty="0" smtClean="0"/>
          </a:p>
          <a:p>
            <a:r>
              <a:rPr lang="en-US" dirty="0" smtClean="0"/>
              <a:t>The last intensity that wave V appears at is considered its threshold.</a:t>
            </a:r>
          </a:p>
          <a:p>
            <a:endParaRPr lang="en-US" dirty="0" smtClean="0"/>
          </a:p>
          <a:p>
            <a:r>
              <a:rPr lang="en-US" dirty="0" smtClean="0"/>
              <a:t>ABR threshold is within 10-20 dB from the subjective threshold. </a:t>
            </a:r>
            <a:endParaRPr lang="en-US" dirty="0"/>
          </a:p>
        </p:txBody>
      </p:sp>
    </p:spTree>
    <p:extLst>
      <p:ext uri="{BB962C8B-B14F-4D97-AF65-F5344CB8AC3E}">
        <p14:creationId xmlns:p14="http://schemas.microsoft.com/office/powerpoint/2010/main" val="25043064"/>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0527680"/>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dirty="0" smtClean="0"/>
              <a:t>Ranges of Hearing Loss</a:t>
            </a:r>
          </a:p>
        </p:txBody>
      </p:sp>
      <p:pic>
        <p:nvPicPr>
          <p:cNvPr id="45059" name="Picture 3" descr="rangesofhl"/>
          <p:cNvPicPr>
            <a:picLocks noGrp="1" noChangeAspect="1" noChangeArrowheads="1"/>
          </p:cNvPicPr>
          <p:nvPr>
            <p:ph idx="1"/>
          </p:nvPr>
        </p:nvPicPr>
        <p:blipFill>
          <a:blip r:embed="rId2" cstate="print"/>
          <a:srcRect/>
          <a:stretch>
            <a:fillRect/>
          </a:stretch>
        </p:blipFill>
        <p:spPr>
          <a:xfrm>
            <a:off x="76200" y="1595438"/>
            <a:ext cx="4648200" cy="4500562"/>
          </a:xfrm>
          <a:noFill/>
        </p:spPr>
      </p:pic>
      <p:sp>
        <p:nvSpPr>
          <p:cNvPr id="845828" name="Rectangle 4"/>
          <p:cNvSpPr>
            <a:spLocks noChangeArrowheads="1"/>
          </p:cNvSpPr>
          <p:nvPr/>
        </p:nvSpPr>
        <p:spPr bwMode="auto">
          <a:xfrm>
            <a:off x="4572000" y="2479675"/>
            <a:ext cx="4800600" cy="3387725"/>
          </a:xfrm>
          <a:prstGeom prst="rect">
            <a:avLst/>
          </a:prstGeom>
          <a:noFill/>
          <a:ln w="9525">
            <a:noFill/>
            <a:miter lim="800000"/>
            <a:headEnd/>
            <a:tailEnd/>
          </a:ln>
        </p:spPr>
        <p:txBody>
          <a:bodyPr/>
          <a:lstStyle/>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-10 – 25 dB HL</a:t>
            </a:r>
            <a:r>
              <a:rPr lang="en-US" dirty="0">
                <a:solidFill>
                  <a:srgbClr val="000000"/>
                </a:solidFill>
                <a:latin typeface="Arial" charset="0"/>
              </a:rPr>
              <a:t> = Normal range</a:t>
            </a:r>
          </a:p>
          <a:p>
            <a:pPr marL="342900" indent="-342900">
              <a:lnSpc>
                <a:spcPct val="80000"/>
              </a:lnSpc>
              <a:spcBef>
                <a:spcPct val="20000"/>
              </a:spcBef>
              <a:buClr>
                <a:srgbClr val="000000"/>
              </a:buClr>
              <a:buSzPct val="70000"/>
              <a:buFont typeface="Wingdings" pitchFamily="2" charset="2"/>
              <a:buChar char="l"/>
            </a:pPr>
            <a:endParaRPr lang="en-US"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endParaRPr lang="en-US"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26 – 40 dB HL</a:t>
            </a:r>
            <a:r>
              <a:rPr lang="en-US" dirty="0">
                <a:solidFill>
                  <a:srgbClr val="000000"/>
                </a:solidFill>
                <a:latin typeface="Arial" charset="0"/>
              </a:rPr>
              <a:t> = Mild hearing loss</a:t>
            </a:r>
          </a:p>
          <a:p>
            <a:pPr marL="342900" indent="-342900">
              <a:lnSpc>
                <a:spcPct val="80000"/>
              </a:lnSpc>
              <a:spcBef>
                <a:spcPct val="20000"/>
              </a:spcBef>
              <a:buClr>
                <a:srgbClr val="000000"/>
              </a:buClr>
              <a:buSzPct val="70000"/>
              <a:buFont typeface="Wingdings" pitchFamily="2" charset="2"/>
              <a:buChar char="l"/>
            </a:pPr>
            <a:endParaRPr lang="en-US" sz="13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41 –  55 dB HL</a:t>
            </a:r>
            <a:r>
              <a:rPr lang="en-US" dirty="0">
                <a:solidFill>
                  <a:srgbClr val="000000"/>
                </a:solidFill>
                <a:latin typeface="Arial" charset="0"/>
              </a:rPr>
              <a:t> = Moderate </a:t>
            </a:r>
          </a:p>
          <a:p>
            <a:pPr marL="342900" indent="-342900">
              <a:lnSpc>
                <a:spcPct val="80000"/>
              </a:lnSpc>
              <a:spcBef>
                <a:spcPct val="20000"/>
              </a:spcBef>
              <a:buClr>
                <a:srgbClr val="000000"/>
              </a:buClr>
              <a:buSzPct val="70000"/>
              <a:buFont typeface="Wingdings" pitchFamily="2" charset="2"/>
              <a:buChar char="l"/>
            </a:pPr>
            <a:r>
              <a:rPr lang="en-US" sz="700" dirty="0">
                <a:solidFill>
                  <a:srgbClr val="000000"/>
                </a:solidFill>
                <a:latin typeface="Arial" charset="0"/>
              </a:rPr>
              <a:t>  </a:t>
            </a: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56 – 70 dB HL</a:t>
            </a:r>
            <a:r>
              <a:rPr lang="en-US" dirty="0">
                <a:solidFill>
                  <a:srgbClr val="000000"/>
                </a:solidFill>
                <a:latin typeface="Arial" charset="0"/>
              </a:rPr>
              <a:t> = Moderately Severe </a:t>
            </a:r>
          </a:p>
          <a:p>
            <a:pPr marL="342900" indent="-342900">
              <a:lnSpc>
                <a:spcPct val="80000"/>
              </a:lnSpc>
              <a:spcBef>
                <a:spcPct val="20000"/>
              </a:spcBef>
              <a:buClr>
                <a:srgbClr val="000000"/>
              </a:buClr>
              <a:buSzPct val="70000"/>
              <a:buFont typeface="Wingdings" pitchFamily="2" charset="2"/>
              <a:buChar char="l"/>
            </a:pPr>
            <a:endParaRPr lang="en-US" sz="16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71 – 90 dB HL</a:t>
            </a:r>
            <a:r>
              <a:rPr lang="en-US" dirty="0">
                <a:solidFill>
                  <a:srgbClr val="000000"/>
                </a:solidFill>
                <a:latin typeface="Arial" charset="0"/>
              </a:rPr>
              <a:t>= Severe</a:t>
            </a:r>
          </a:p>
          <a:p>
            <a:pPr marL="342900" indent="-342900">
              <a:lnSpc>
                <a:spcPct val="80000"/>
              </a:lnSpc>
              <a:spcBef>
                <a:spcPct val="20000"/>
              </a:spcBef>
              <a:buClr>
                <a:srgbClr val="000000"/>
              </a:buClr>
              <a:buSzPct val="70000"/>
              <a:buFont typeface="Wingdings" pitchFamily="2" charset="2"/>
              <a:buChar char="l"/>
            </a:pPr>
            <a:endParaRPr lang="en-US"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Greater than 90 dB HL</a:t>
            </a:r>
            <a:r>
              <a:rPr lang="en-US" dirty="0">
                <a:solidFill>
                  <a:srgbClr val="000000"/>
                </a:solidFill>
                <a:latin typeface="Arial" charset="0"/>
              </a:rPr>
              <a:t> = Profound</a:t>
            </a:r>
          </a:p>
        </p:txBody>
      </p:sp>
    </p:spTree>
    <p:extLst>
      <p:ext uri="{BB962C8B-B14F-4D97-AF65-F5344CB8AC3E}">
        <p14:creationId xmlns:p14="http://schemas.microsoft.com/office/powerpoint/2010/main" val="1589789460"/>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algn="ctr" eaLnBrk="1" hangingPunct="1"/>
            <a:r>
              <a:rPr lang="en-US" sz="4000" b="0" dirty="0" smtClean="0"/>
              <a:t>Normal Hearing</a:t>
            </a:r>
          </a:p>
        </p:txBody>
      </p:sp>
      <p:pic>
        <p:nvPicPr>
          <p:cNvPr id="46083" name="Picture 3" descr="normal"/>
          <p:cNvPicPr>
            <a:picLocks noGrp="1" noChangeAspect="1" noChangeArrowheads="1"/>
          </p:cNvPicPr>
          <p:nvPr>
            <p:ph idx="1"/>
          </p:nvPr>
        </p:nvPicPr>
        <p:blipFill>
          <a:blip r:embed="rId2" cstate="print"/>
          <a:srcRect/>
          <a:stretch>
            <a:fillRect/>
          </a:stretch>
        </p:blipFill>
        <p:spPr>
          <a:xfrm>
            <a:off x="1981200" y="1524000"/>
            <a:ext cx="4967288" cy="4732338"/>
          </a:xfrm>
          <a:noFill/>
        </p:spPr>
      </p:pic>
    </p:spTree>
    <p:extLst>
      <p:ext uri="{BB962C8B-B14F-4D97-AF65-F5344CB8AC3E}">
        <p14:creationId xmlns:p14="http://schemas.microsoft.com/office/powerpoint/2010/main" val="1384592406"/>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algn="ctr" eaLnBrk="1" hangingPunct="1"/>
            <a:r>
              <a:rPr lang="en-US" sz="4000" b="0" dirty="0" smtClean="0"/>
              <a:t>Conductive Hearing Loss</a:t>
            </a:r>
          </a:p>
        </p:txBody>
      </p:sp>
      <p:pic>
        <p:nvPicPr>
          <p:cNvPr id="47107" name="Picture 3" descr="conductive"/>
          <p:cNvPicPr>
            <a:picLocks noGrp="1" noChangeAspect="1" noChangeArrowheads="1"/>
          </p:cNvPicPr>
          <p:nvPr>
            <p:ph idx="1"/>
          </p:nvPr>
        </p:nvPicPr>
        <p:blipFill>
          <a:blip r:embed="rId2" cstate="print"/>
          <a:srcRect/>
          <a:stretch>
            <a:fillRect/>
          </a:stretch>
        </p:blipFill>
        <p:spPr>
          <a:xfrm>
            <a:off x="2133600" y="1447800"/>
            <a:ext cx="4891088" cy="4660900"/>
          </a:xfrm>
          <a:noFill/>
        </p:spPr>
      </p:pic>
    </p:spTree>
    <p:extLst>
      <p:ext uri="{BB962C8B-B14F-4D97-AF65-F5344CB8AC3E}">
        <p14:creationId xmlns:p14="http://schemas.microsoft.com/office/powerpoint/2010/main" val="2935335532"/>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algn="ctr" eaLnBrk="1" hangingPunct="1"/>
            <a:r>
              <a:rPr lang="en-US" sz="4000" b="0" dirty="0" smtClean="0"/>
              <a:t>Sensorineural Hearing Loss</a:t>
            </a:r>
          </a:p>
        </p:txBody>
      </p:sp>
      <p:pic>
        <p:nvPicPr>
          <p:cNvPr id="48131" name="Picture 3" descr="snhl2"/>
          <p:cNvPicPr>
            <a:picLocks noGrp="1" noChangeAspect="1" noChangeArrowheads="1"/>
          </p:cNvPicPr>
          <p:nvPr>
            <p:ph idx="1"/>
          </p:nvPr>
        </p:nvPicPr>
        <p:blipFill>
          <a:blip r:embed="rId2" cstate="print"/>
          <a:srcRect/>
          <a:stretch>
            <a:fillRect/>
          </a:stretch>
        </p:blipFill>
        <p:spPr>
          <a:xfrm>
            <a:off x="2133600" y="1447800"/>
            <a:ext cx="4967288" cy="4732338"/>
          </a:xfrm>
          <a:noFill/>
        </p:spPr>
      </p:pic>
    </p:spTree>
    <p:extLst>
      <p:ext uri="{BB962C8B-B14F-4D97-AF65-F5344CB8AC3E}">
        <p14:creationId xmlns:p14="http://schemas.microsoft.com/office/powerpoint/2010/main" val="1697770817"/>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pPr algn="ctr" eaLnBrk="1" hangingPunct="1"/>
            <a:r>
              <a:rPr lang="en-US" sz="4000" b="0" dirty="0" smtClean="0"/>
              <a:t>Mixed Hearing Loss</a:t>
            </a:r>
          </a:p>
        </p:txBody>
      </p:sp>
      <p:pic>
        <p:nvPicPr>
          <p:cNvPr id="49155" name="Picture 3" descr="mixed2"/>
          <p:cNvPicPr>
            <a:picLocks noGrp="1" noChangeAspect="1" noChangeArrowheads="1"/>
          </p:cNvPicPr>
          <p:nvPr>
            <p:ph idx="1"/>
          </p:nvPr>
        </p:nvPicPr>
        <p:blipFill>
          <a:blip r:embed="rId2" cstate="print"/>
          <a:srcRect/>
          <a:stretch>
            <a:fillRect/>
          </a:stretch>
        </p:blipFill>
        <p:spPr>
          <a:xfrm>
            <a:off x="2209800" y="1447800"/>
            <a:ext cx="5043488" cy="4805363"/>
          </a:xfrm>
          <a:noFill/>
        </p:spPr>
      </p:pic>
    </p:spTree>
    <p:extLst>
      <p:ext uri="{BB962C8B-B14F-4D97-AF65-F5344CB8AC3E}">
        <p14:creationId xmlns:p14="http://schemas.microsoft.com/office/powerpoint/2010/main" val="1784806187"/>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extLst>
      <p:ext uri="{BB962C8B-B14F-4D97-AF65-F5344CB8AC3E}">
        <p14:creationId xmlns:p14="http://schemas.microsoft.com/office/powerpoint/2010/main" val="4169680870"/>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734</Words>
  <Application>Microsoft Office PowerPoint</Application>
  <PresentationFormat>On-screen Show (4:3)</PresentationFormat>
  <Paragraphs>129</Paragraphs>
  <Slides>35</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1_Office Theme</vt:lpstr>
      <vt:lpstr>Office Theme</vt:lpstr>
      <vt:lpstr>Photo Editor Photo</vt:lpstr>
      <vt:lpstr>Audiology presentation</vt:lpstr>
      <vt:lpstr>Outline </vt:lpstr>
      <vt:lpstr>Pure tone audiometry</vt:lpstr>
      <vt:lpstr>Ranges of Hearing Loss</vt:lpstr>
      <vt:lpstr>Normal Hearing</vt:lpstr>
      <vt:lpstr>Conductive Hearing Loss</vt:lpstr>
      <vt:lpstr>Sensorineural Hearing Loss</vt:lpstr>
      <vt:lpstr>Mixed Hearing Loss</vt:lpstr>
      <vt:lpstr>AUDIOGRAM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TYMPANOMETRIC FEATURES</vt:lpstr>
      <vt:lpstr>PowerPoint Presentation</vt:lpstr>
      <vt:lpstr>Static Compliance (Peak Compliance)</vt:lpstr>
      <vt:lpstr>otoacoustic emissions</vt:lpstr>
      <vt:lpstr>Origin of OAE</vt:lpstr>
      <vt:lpstr>otoacoustic emissions</vt:lpstr>
      <vt:lpstr>Origin of OAE</vt:lpstr>
      <vt:lpstr>PowerPoint Presentation</vt:lpstr>
      <vt:lpstr>Clinical applications of EOAE</vt:lpstr>
      <vt:lpstr>Applications of OAE</vt:lpstr>
      <vt:lpstr>Clinical applications of EOAE</vt:lpstr>
      <vt:lpstr>clinical limitations</vt:lpstr>
      <vt:lpstr>Clinical applications of ABR</vt:lpstr>
      <vt:lpstr>The normal ABR waveform</vt:lpstr>
      <vt:lpstr>PowerPoint Presentation</vt:lpstr>
      <vt:lpstr>Example Normal Hearing</vt:lpstr>
      <vt:lpstr>Example Normal Hearing</vt:lpstr>
      <vt:lpstr>Using ABR to estimate hearing thresholds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Audiology presentation</dc:title>
  <dc:creator>audio clinic2</dc:creator>
  <cp:lastModifiedBy>audio clinic2</cp:lastModifiedBy>
  <cp:revision>2</cp:revision>
  <dcterms:created xsi:type="dcterms:W3CDTF">2020-12-22T05:00:10Z</dcterms:created>
  <dcterms:modified xsi:type="dcterms:W3CDTF">2020-12-22T05:11:14Z</dcterms:modified>
</cp:coreProperties>
</file>