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3" r:id="rId6"/>
    <p:sldId id="261" r:id="rId7"/>
    <p:sldId id="264" r:id="rId8"/>
    <p:sldId id="265" r:id="rId9"/>
    <p:sldId id="266" r:id="rId10"/>
    <p:sldId id="270" r:id="rId11"/>
    <p:sldId id="273" r:id="rId12"/>
    <p:sldId id="269" r:id="rId13"/>
    <p:sldId id="274" r:id="rId14"/>
    <p:sldId id="275" r:id="rId15"/>
    <p:sldId id="276" r:id="rId16"/>
    <p:sldId id="277" r:id="rId17"/>
    <p:sldId id="279" r:id="rId18"/>
    <p:sldId id="282" r:id="rId19"/>
    <p:sldId id="280" r:id="rId20"/>
    <p:sldId id="309" r:id="rId21"/>
    <p:sldId id="318" r:id="rId22"/>
    <p:sldId id="281" r:id="rId23"/>
    <p:sldId id="284" r:id="rId24"/>
    <p:sldId id="286" r:id="rId25"/>
    <p:sldId id="287" r:id="rId26"/>
    <p:sldId id="316" r:id="rId27"/>
    <p:sldId id="317" r:id="rId28"/>
    <p:sldId id="319" r:id="rId29"/>
    <p:sldId id="283" r:id="rId30"/>
    <p:sldId id="289" r:id="rId31"/>
    <p:sldId id="325" r:id="rId32"/>
    <p:sldId id="294" r:id="rId33"/>
    <p:sldId id="295" r:id="rId34"/>
    <p:sldId id="292" r:id="rId35"/>
    <p:sldId id="290" r:id="rId36"/>
    <p:sldId id="323" r:id="rId37"/>
    <p:sldId id="291" r:id="rId38"/>
    <p:sldId id="324" r:id="rId39"/>
    <p:sldId id="308" r:id="rId40"/>
    <p:sldId id="305" r:id="rId41"/>
    <p:sldId id="320" r:id="rId42"/>
    <p:sldId id="296" r:id="rId43"/>
    <p:sldId id="300" r:id="rId44"/>
    <p:sldId id="299" r:id="rId45"/>
    <p:sldId id="301" r:id="rId46"/>
    <p:sldId id="307" r:id="rId47"/>
    <p:sldId id="302" r:id="rId48"/>
    <p:sldId id="306" r:id="rId49"/>
    <p:sldId id="298" r:id="rId50"/>
    <p:sldId id="321" r:id="rId51"/>
    <p:sldId id="303" r:id="rId52"/>
    <p:sldId id="304" r:id="rId53"/>
    <p:sldId id="315" r:id="rId54"/>
  </p:sldIdLst>
  <p:sldSz cx="12192000" cy="6858000"/>
  <p:notesSz cx="6858000" cy="9144000"/>
  <p:defaultTextStyle>
    <a:defPPr>
      <a:defRPr lang="ar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84" d="100"/>
          <a:sy n="84" d="100"/>
        </p:scale>
        <p:origin x="2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8C46F8-7C37-4B0D-8201-A5596422BBAE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AE8E7C2D-1F88-438E-95B8-EF9B53A1C6B0}">
      <dgm:prSet phldrT="[Text]" custT="1"/>
      <dgm:spPr/>
      <dgm:t>
        <a:bodyPr/>
        <a:lstStyle/>
        <a:p>
          <a:pPr rtl="1"/>
          <a:r>
            <a:rPr lang="en-US" sz="1800" dirty="0"/>
            <a:t>Patient with a neck mass</a:t>
          </a:r>
          <a:endParaRPr lang="ar-SA" sz="1800" dirty="0"/>
        </a:p>
      </dgm:t>
    </dgm:pt>
    <dgm:pt modelId="{757B51D7-9897-45B8-AFB4-666579E6F6E4}" type="parTrans" cxnId="{8473DBD0-6AD6-4B47-99F9-7B7C296969C7}">
      <dgm:prSet/>
      <dgm:spPr/>
      <dgm:t>
        <a:bodyPr/>
        <a:lstStyle/>
        <a:p>
          <a:pPr rtl="1"/>
          <a:endParaRPr lang="ar-SA"/>
        </a:p>
      </dgm:t>
    </dgm:pt>
    <dgm:pt modelId="{4AE4DEB3-2D5A-4BE4-BAF2-20B7945AE894}" type="sibTrans" cxnId="{8473DBD0-6AD6-4B47-99F9-7B7C296969C7}">
      <dgm:prSet/>
      <dgm:spPr/>
      <dgm:t>
        <a:bodyPr/>
        <a:lstStyle/>
        <a:p>
          <a:pPr rtl="1"/>
          <a:endParaRPr lang="ar-SA"/>
        </a:p>
      </dgm:t>
    </dgm:pt>
    <dgm:pt modelId="{79F2F663-C200-444D-9C2B-BCB8D7BEFB99}">
      <dgm:prSet phldrT="[Text]" custT="1"/>
      <dgm:spPr/>
      <dgm:t>
        <a:bodyPr/>
        <a:lstStyle/>
        <a:p>
          <a:pPr rtl="1"/>
          <a:r>
            <a:rPr lang="en-US" sz="1800" dirty="0"/>
            <a:t>Diagnosis suggested by history and physical exam </a:t>
          </a:r>
          <a:endParaRPr lang="ar-SA" sz="1800" dirty="0"/>
        </a:p>
      </dgm:t>
    </dgm:pt>
    <dgm:pt modelId="{5F83F796-E558-4573-B0E5-F492343CBDED}" type="parTrans" cxnId="{194E397B-D2D9-445A-ACC8-890DCEEEB372}">
      <dgm:prSet/>
      <dgm:spPr/>
      <dgm:t>
        <a:bodyPr/>
        <a:lstStyle/>
        <a:p>
          <a:pPr rtl="1"/>
          <a:endParaRPr lang="ar-SA"/>
        </a:p>
      </dgm:t>
    </dgm:pt>
    <dgm:pt modelId="{76BBAE93-895B-4294-9575-A7D3198C089A}" type="sibTrans" cxnId="{194E397B-D2D9-445A-ACC8-890DCEEEB372}">
      <dgm:prSet/>
      <dgm:spPr/>
      <dgm:t>
        <a:bodyPr/>
        <a:lstStyle/>
        <a:p>
          <a:pPr rtl="1"/>
          <a:endParaRPr lang="ar-SA"/>
        </a:p>
      </dgm:t>
    </dgm:pt>
    <dgm:pt modelId="{2C62C9B4-B38F-4CBC-983E-3F61D0DD354A}">
      <dgm:prSet custT="1"/>
      <dgm:spPr/>
      <dgm:t>
        <a:bodyPr/>
        <a:lstStyle/>
        <a:p>
          <a:pPr rtl="1"/>
          <a:r>
            <a:rPr lang="en-US" sz="1800" dirty="0"/>
            <a:t>Congenital mass</a:t>
          </a:r>
          <a:endParaRPr lang="ar-SA" sz="1800" dirty="0"/>
        </a:p>
      </dgm:t>
    </dgm:pt>
    <dgm:pt modelId="{28F135D2-0990-4645-95C5-9B506968E04A}" type="parTrans" cxnId="{4B76B37F-0094-4692-BB9F-6ABFF7A034F0}">
      <dgm:prSet/>
      <dgm:spPr/>
      <dgm:t>
        <a:bodyPr/>
        <a:lstStyle/>
        <a:p>
          <a:pPr rtl="1"/>
          <a:endParaRPr lang="ar-SA"/>
        </a:p>
      </dgm:t>
    </dgm:pt>
    <dgm:pt modelId="{963533AD-769E-4CA3-BBB9-3ED5F3174E7F}" type="sibTrans" cxnId="{4B76B37F-0094-4692-BB9F-6ABFF7A034F0}">
      <dgm:prSet/>
      <dgm:spPr/>
      <dgm:t>
        <a:bodyPr/>
        <a:lstStyle/>
        <a:p>
          <a:pPr rtl="1"/>
          <a:endParaRPr lang="ar-SA"/>
        </a:p>
      </dgm:t>
    </dgm:pt>
    <dgm:pt modelId="{AA180C7D-3FA2-4872-942B-53DF03134576}">
      <dgm:prSet custT="1"/>
      <dgm:spPr/>
      <dgm:t>
        <a:bodyPr/>
        <a:lstStyle/>
        <a:p>
          <a:pPr rtl="1"/>
          <a:r>
            <a:rPr lang="en-US" sz="1800" dirty="0"/>
            <a:t>Infectious/ inflammatory </a:t>
          </a:r>
          <a:endParaRPr lang="ar-SA" sz="1800" dirty="0"/>
        </a:p>
      </dgm:t>
    </dgm:pt>
    <dgm:pt modelId="{3FD4D392-4F9F-470E-A9E0-2ABC353E4B88}" type="parTrans" cxnId="{BBB2246B-6528-4F86-A0EE-0EA43948824F}">
      <dgm:prSet/>
      <dgm:spPr/>
      <dgm:t>
        <a:bodyPr/>
        <a:lstStyle/>
        <a:p>
          <a:pPr rtl="1"/>
          <a:endParaRPr lang="ar-SA"/>
        </a:p>
      </dgm:t>
    </dgm:pt>
    <dgm:pt modelId="{DF778654-B5A5-4FCA-A59F-DB42A30E705B}" type="sibTrans" cxnId="{BBB2246B-6528-4F86-A0EE-0EA43948824F}">
      <dgm:prSet/>
      <dgm:spPr/>
      <dgm:t>
        <a:bodyPr/>
        <a:lstStyle/>
        <a:p>
          <a:pPr rtl="1"/>
          <a:endParaRPr lang="ar-SA"/>
        </a:p>
      </dgm:t>
    </dgm:pt>
    <dgm:pt modelId="{8F1DD45E-49BC-4BA6-A018-A0B21A5B4A13}">
      <dgm:prSet custT="1"/>
      <dgm:spPr/>
      <dgm:t>
        <a:bodyPr/>
        <a:lstStyle/>
        <a:p>
          <a:pPr rtl="1"/>
          <a:r>
            <a:rPr lang="en-US" sz="1800" dirty="0"/>
            <a:t>Neoplastic </a:t>
          </a:r>
          <a:endParaRPr lang="ar-SA" sz="1800" dirty="0"/>
        </a:p>
      </dgm:t>
    </dgm:pt>
    <dgm:pt modelId="{C0400764-3E34-43D4-880C-08FC4DF0283D}" type="parTrans" cxnId="{73439497-B3E2-4BAC-BDE0-C48DAB5A963D}">
      <dgm:prSet/>
      <dgm:spPr/>
      <dgm:t>
        <a:bodyPr/>
        <a:lstStyle/>
        <a:p>
          <a:pPr rtl="1"/>
          <a:endParaRPr lang="ar-SA"/>
        </a:p>
      </dgm:t>
    </dgm:pt>
    <dgm:pt modelId="{EEFEF61D-BE18-4037-9771-071D14BC431A}" type="sibTrans" cxnId="{73439497-B3E2-4BAC-BDE0-C48DAB5A963D}">
      <dgm:prSet/>
      <dgm:spPr/>
      <dgm:t>
        <a:bodyPr/>
        <a:lstStyle/>
        <a:p>
          <a:pPr rtl="1"/>
          <a:endParaRPr lang="ar-SA"/>
        </a:p>
      </dgm:t>
    </dgm:pt>
    <dgm:pt modelId="{F0882D00-4681-4B54-99FB-E925EBD4668E}">
      <dgm:prSet custT="1"/>
      <dgm:spPr/>
      <dgm:t>
        <a:bodyPr/>
        <a:lstStyle/>
        <a:p>
          <a:pPr rtl="1"/>
          <a:r>
            <a:rPr lang="en-US" sz="1800" dirty="0"/>
            <a:t>CT scan </a:t>
          </a:r>
          <a:endParaRPr lang="ar-SA" sz="1800" dirty="0"/>
        </a:p>
      </dgm:t>
    </dgm:pt>
    <dgm:pt modelId="{60987135-A11E-4586-8C74-7B6EA093D962}" type="parTrans" cxnId="{C5012BFF-9129-4C84-98B0-AC388D271A05}">
      <dgm:prSet/>
      <dgm:spPr/>
      <dgm:t>
        <a:bodyPr/>
        <a:lstStyle/>
        <a:p>
          <a:pPr rtl="1"/>
          <a:endParaRPr lang="ar-SA"/>
        </a:p>
      </dgm:t>
    </dgm:pt>
    <dgm:pt modelId="{92594E23-D7F6-4E01-8464-D6EEE004D065}" type="sibTrans" cxnId="{C5012BFF-9129-4C84-98B0-AC388D271A05}">
      <dgm:prSet/>
      <dgm:spPr/>
      <dgm:t>
        <a:bodyPr/>
        <a:lstStyle/>
        <a:p>
          <a:pPr rtl="1"/>
          <a:endParaRPr lang="ar-SA"/>
        </a:p>
      </dgm:t>
    </dgm:pt>
    <dgm:pt modelId="{1F9DBF8B-B33A-4333-9007-8C34339C9DF2}">
      <dgm:prSet custT="1"/>
      <dgm:spPr/>
      <dgm:t>
        <a:bodyPr/>
        <a:lstStyle/>
        <a:p>
          <a:pPr rtl="1"/>
          <a:r>
            <a:rPr lang="en-US" sz="1400" dirty="0"/>
            <a:t>Course of broad spectrum antibiotics with close FU in 2-4 weeks </a:t>
          </a:r>
          <a:endParaRPr lang="ar-SA" sz="1400" dirty="0"/>
        </a:p>
      </dgm:t>
    </dgm:pt>
    <dgm:pt modelId="{B282223D-B9E3-458C-AB7D-4271F6FF7690}" type="parTrans" cxnId="{3F8D65E7-6825-4D7A-A505-1F6CCFF14D83}">
      <dgm:prSet/>
      <dgm:spPr/>
      <dgm:t>
        <a:bodyPr/>
        <a:lstStyle/>
        <a:p>
          <a:pPr rtl="1"/>
          <a:endParaRPr lang="ar-SA"/>
        </a:p>
      </dgm:t>
    </dgm:pt>
    <dgm:pt modelId="{5A880980-D3E3-4A8D-A0F8-4B5EAF364724}" type="sibTrans" cxnId="{3F8D65E7-6825-4D7A-A505-1F6CCFF14D83}">
      <dgm:prSet/>
      <dgm:spPr/>
      <dgm:t>
        <a:bodyPr/>
        <a:lstStyle/>
        <a:p>
          <a:pPr rtl="1"/>
          <a:endParaRPr lang="ar-SA"/>
        </a:p>
      </dgm:t>
    </dgm:pt>
    <dgm:pt modelId="{AB145445-D2FA-48BA-8172-EE2C03FA38AE}">
      <dgm:prSet custT="1"/>
      <dgm:spPr/>
      <dgm:t>
        <a:bodyPr/>
        <a:lstStyle/>
        <a:p>
          <a:pPr rtl="1"/>
          <a:r>
            <a:rPr lang="en-US" sz="1800" dirty="0"/>
            <a:t>FNA+/-</a:t>
          </a:r>
        </a:p>
        <a:p>
          <a:pPr rtl="1"/>
          <a:r>
            <a:rPr lang="en-US" sz="1800" dirty="0"/>
            <a:t>CT scan +/-</a:t>
          </a:r>
        </a:p>
        <a:p>
          <a:pPr rtl="1"/>
          <a:r>
            <a:rPr lang="en-US" sz="1800" dirty="0"/>
            <a:t>Endoscopy </a:t>
          </a:r>
          <a:endParaRPr lang="ar-SA" sz="1800" dirty="0"/>
        </a:p>
      </dgm:t>
    </dgm:pt>
    <dgm:pt modelId="{985738C7-B676-4939-8751-B67935E423D7}" type="parTrans" cxnId="{0208F06D-7934-4F35-BBB9-C240022D04C8}">
      <dgm:prSet/>
      <dgm:spPr/>
      <dgm:t>
        <a:bodyPr/>
        <a:lstStyle/>
        <a:p>
          <a:pPr rtl="1"/>
          <a:endParaRPr lang="ar-SA"/>
        </a:p>
      </dgm:t>
    </dgm:pt>
    <dgm:pt modelId="{0DB5CDC7-8C96-4E8D-AF2C-76E5B4D7FAD9}" type="sibTrans" cxnId="{0208F06D-7934-4F35-BBB9-C240022D04C8}">
      <dgm:prSet/>
      <dgm:spPr/>
      <dgm:t>
        <a:bodyPr/>
        <a:lstStyle/>
        <a:p>
          <a:pPr rtl="1"/>
          <a:endParaRPr lang="ar-SA"/>
        </a:p>
      </dgm:t>
    </dgm:pt>
    <dgm:pt modelId="{B35215F8-FE2E-4D2E-9862-3FEB440AE1A7}">
      <dgm:prSet custT="1"/>
      <dgm:spPr/>
      <dgm:t>
        <a:bodyPr/>
        <a:lstStyle/>
        <a:p>
          <a:pPr rtl="1"/>
          <a:r>
            <a:rPr lang="en-US" sz="1600" dirty="0"/>
            <a:t>Further management based on stage and histology </a:t>
          </a:r>
          <a:endParaRPr lang="ar-SA" sz="1600" dirty="0"/>
        </a:p>
      </dgm:t>
    </dgm:pt>
    <dgm:pt modelId="{98B66D37-FF60-40DF-AD82-B808A9345911}" type="parTrans" cxnId="{2C14BC83-E42C-4E37-9985-25962E010AE1}">
      <dgm:prSet/>
      <dgm:spPr/>
      <dgm:t>
        <a:bodyPr/>
        <a:lstStyle/>
        <a:p>
          <a:pPr rtl="1"/>
          <a:endParaRPr lang="ar-SA"/>
        </a:p>
      </dgm:t>
    </dgm:pt>
    <dgm:pt modelId="{17AE1A5B-A87B-426B-A3B6-97145565111D}" type="sibTrans" cxnId="{2C14BC83-E42C-4E37-9985-25962E010AE1}">
      <dgm:prSet/>
      <dgm:spPr/>
      <dgm:t>
        <a:bodyPr/>
        <a:lstStyle/>
        <a:p>
          <a:pPr rtl="1"/>
          <a:endParaRPr lang="ar-SA"/>
        </a:p>
      </dgm:t>
    </dgm:pt>
    <dgm:pt modelId="{D9656E5B-15D8-4C6A-BD3D-A15BCDF52E70}">
      <dgm:prSet custT="1"/>
      <dgm:spPr/>
      <dgm:t>
        <a:bodyPr/>
        <a:lstStyle/>
        <a:p>
          <a:pPr rtl="1"/>
          <a:r>
            <a:rPr lang="en-US" sz="1600" dirty="0"/>
            <a:t>Excisional biopsy </a:t>
          </a:r>
          <a:endParaRPr lang="ar-SA" sz="1600" dirty="0"/>
        </a:p>
      </dgm:t>
    </dgm:pt>
    <dgm:pt modelId="{825A63AA-B7E3-450E-B7EF-9AF632B4A39A}" type="parTrans" cxnId="{D50CA161-9DBD-4E50-86EF-851159D73936}">
      <dgm:prSet/>
      <dgm:spPr/>
      <dgm:t>
        <a:bodyPr/>
        <a:lstStyle/>
        <a:p>
          <a:pPr rtl="1"/>
          <a:endParaRPr lang="ar-SA"/>
        </a:p>
      </dgm:t>
    </dgm:pt>
    <dgm:pt modelId="{D2E79A53-38B5-478F-B1BE-ED5C09B33819}" type="sibTrans" cxnId="{D50CA161-9DBD-4E50-86EF-851159D73936}">
      <dgm:prSet/>
      <dgm:spPr/>
      <dgm:t>
        <a:bodyPr/>
        <a:lstStyle/>
        <a:p>
          <a:pPr rtl="1"/>
          <a:endParaRPr lang="ar-SA"/>
        </a:p>
      </dgm:t>
    </dgm:pt>
    <dgm:pt modelId="{5B8ECC73-EDC9-4C7D-92B9-679DC2B22841}" type="pres">
      <dgm:prSet presAssocID="{098C46F8-7C37-4B0D-8201-A5596422BBA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1EAAB56-F132-41D8-AA56-CB37A4D9F1E9}" type="pres">
      <dgm:prSet presAssocID="{AE8E7C2D-1F88-438E-95B8-EF9B53A1C6B0}" presName="hierRoot1" presStyleCnt="0">
        <dgm:presLayoutVars>
          <dgm:hierBranch val="init"/>
        </dgm:presLayoutVars>
      </dgm:prSet>
      <dgm:spPr/>
    </dgm:pt>
    <dgm:pt modelId="{7C658193-E387-40A5-8385-99E52AB8B372}" type="pres">
      <dgm:prSet presAssocID="{AE8E7C2D-1F88-438E-95B8-EF9B53A1C6B0}" presName="rootComposite1" presStyleCnt="0"/>
      <dgm:spPr/>
    </dgm:pt>
    <dgm:pt modelId="{9FBB63C0-AACE-4177-9513-D2BD617CFBBE}" type="pres">
      <dgm:prSet presAssocID="{AE8E7C2D-1F88-438E-95B8-EF9B53A1C6B0}" presName="rootText1" presStyleLbl="node0" presStyleIdx="0" presStyleCnt="1" custScaleX="221219" custScaleY="92154" custLinFactNeighborY="-50003">
        <dgm:presLayoutVars>
          <dgm:chPref val="3"/>
        </dgm:presLayoutVars>
      </dgm:prSet>
      <dgm:spPr/>
    </dgm:pt>
    <dgm:pt modelId="{41A238C2-480B-4FED-B274-9272B92A9759}" type="pres">
      <dgm:prSet presAssocID="{AE8E7C2D-1F88-438E-95B8-EF9B53A1C6B0}" presName="rootConnector1" presStyleLbl="node1" presStyleIdx="0" presStyleCnt="0"/>
      <dgm:spPr/>
    </dgm:pt>
    <dgm:pt modelId="{3BDCF2BB-9F06-4EE3-B2D9-EF53ECBB55D9}" type="pres">
      <dgm:prSet presAssocID="{AE8E7C2D-1F88-438E-95B8-EF9B53A1C6B0}" presName="hierChild2" presStyleCnt="0"/>
      <dgm:spPr/>
    </dgm:pt>
    <dgm:pt modelId="{5BA64F5F-4A48-416A-98E0-6B393123DEB3}" type="pres">
      <dgm:prSet presAssocID="{5F83F796-E558-4573-B0E5-F492343CBDED}" presName="Name37" presStyleLbl="parChTrans1D2" presStyleIdx="0" presStyleCnt="1"/>
      <dgm:spPr/>
    </dgm:pt>
    <dgm:pt modelId="{0EAD2BBE-B9C6-41E1-AE97-F1B9EAB9FF69}" type="pres">
      <dgm:prSet presAssocID="{79F2F663-C200-444D-9C2B-BCB8D7BEFB99}" presName="hierRoot2" presStyleCnt="0">
        <dgm:presLayoutVars>
          <dgm:hierBranch val="init"/>
        </dgm:presLayoutVars>
      </dgm:prSet>
      <dgm:spPr/>
    </dgm:pt>
    <dgm:pt modelId="{96FF1250-FE61-4C4A-A716-8710BFC210D6}" type="pres">
      <dgm:prSet presAssocID="{79F2F663-C200-444D-9C2B-BCB8D7BEFB99}" presName="rootComposite" presStyleCnt="0"/>
      <dgm:spPr/>
    </dgm:pt>
    <dgm:pt modelId="{FE0D93DE-5E2D-41D6-837B-DA038D80C829}" type="pres">
      <dgm:prSet presAssocID="{79F2F663-C200-444D-9C2B-BCB8D7BEFB99}" presName="rootText" presStyleLbl="node2" presStyleIdx="0" presStyleCnt="1" custScaleX="267462">
        <dgm:presLayoutVars>
          <dgm:chPref val="3"/>
        </dgm:presLayoutVars>
      </dgm:prSet>
      <dgm:spPr/>
    </dgm:pt>
    <dgm:pt modelId="{1767ADFB-2E2B-4511-8751-BEFFC1EBAAD9}" type="pres">
      <dgm:prSet presAssocID="{79F2F663-C200-444D-9C2B-BCB8D7BEFB99}" presName="rootConnector" presStyleLbl="node2" presStyleIdx="0" presStyleCnt="1"/>
      <dgm:spPr/>
    </dgm:pt>
    <dgm:pt modelId="{D0813ACF-EBA6-409F-8F0E-6692A89D6C3D}" type="pres">
      <dgm:prSet presAssocID="{79F2F663-C200-444D-9C2B-BCB8D7BEFB99}" presName="hierChild4" presStyleCnt="0"/>
      <dgm:spPr/>
    </dgm:pt>
    <dgm:pt modelId="{266DA3B1-536F-4839-8799-A43C05F75C66}" type="pres">
      <dgm:prSet presAssocID="{28F135D2-0990-4645-95C5-9B506968E04A}" presName="Name37" presStyleLbl="parChTrans1D3" presStyleIdx="0" presStyleCnt="3"/>
      <dgm:spPr/>
    </dgm:pt>
    <dgm:pt modelId="{FC1B7C5C-32FE-4578-A0B8-8E0EE4BC0265}" type="pres">
      <dgm:prSet presAssocID="{2C62C9B4-B38F-4CBC-983E-3F61D0DD354A}" presName="hierRoot2" presStyleCnt="0">
        <dgm:presLayoutVars>
          <dgm:hierBranch val="init"/>
        </dgm:presLayoutVars>
      </dgm:prSet>
      <dgm:spPr/>
    </dgm:pt>
    <dgm:pt modelId="{CEF1844F-1796-47B2-BF02-DE0C99A4D3CF}" type="pres">
      <dgm:prSet presAssocID="{2C62C9B4-B38F-4CBC-983E-3F61D0DD354A}" presName="rootComposite" presStyleCnt="0"/>
      <dgm:spPr/>
    </dgm:pt>
    <dgm:pt modelId="{F86CE5BA-264A-4BD4-8889-24B2F91C0E0D}" type="pres">
      <dgm:prSet presAssocID="{2C62C9B4-B38F-4CBC-983E-3F61D0DD354A}" presName="rootText" presStyleLbl="node3" presStyleIdx="0" presStyleCnt="3">
        <dgm:presLayoutVars>
          <dgm:chPref val="3"/>
        </dgm:presLayoutVars>
      </dgm:prSet>
      <dgm:spPr/>
    </dgm:pt>
    <dgm:pt modelId="{14C5426F-4451-4283-A2A5-8535224005E9}" type="pres">
      <dgm:prSet presAssocID="{2C62C9B4-B38F-4CBC-983E-3F61D0DD354A}" presName="rootConnector" presStyleLbl="node3" presStyleIdx="0" presStyleCnt="3"/>
      <dgm:spPr/>
    </dgm:pt>
    <dgm:pt modelId="{3B53467C-5C56-43A7-A663-55CE8029D943}" type="pres">
      <dgm:prSet presAssocID="{2C62C9B4-B38F-4CBC-983E-3F61D0DD354A}" presName="hierChild4" presStyleCnt="0"/>
      <dgm:spPr/>
    </dgm:pt>
    <dgm:pt modelId="{D68C8FD2-3929-465E-88AA-3AA78FB606A1}" type="pres">
      <dgm:prSet presAssocID="{60987135-A11E-4586-8C74-7B6EA093D962}" presName="Name37" presStyleLbl="parChTrans1D4" presStyleIdx="0" presStyleCnt="5"/>
      <dgm:spPr/>
    </dgm:pt>
    <dgm:pt modelId="{32FF836E-79C0-4E96-9A13-00040C21AF1F}" type="pres">
      <dgm:prSet presAssocID="{F0882D00-4681-4B54-99FB-E925EBD4668E}" presName="hierRoot2" presStyleCnt="0">
        <dgm:presLayoutVars>
          <dgm:hierBranch val="init"/>
        </dgm:presLayoutVars>
      </dgm:prSet>
      <dgm:spPr/>
    </dgm:pt>
    <dgm:pt modelId="{550D789C-97BD-4E5A-81D1-B8B4CC71E2DD}" type="pres">
      <dgm:prSet presAssocID="{F0882D00-4681-4B54-99FB-E925EBD4668E}" presName="rootComposite" presStyleCnt="0"/>
      <dgm:spPr/>
    </dgm:pt>
    <dgm:pt modelId="{6351EC7D-62A8-4E76-A6A1-F301247EF848}" type="pres">
      <dgm:prSet presAssocID="{F0882D00-4681-4B54-99FB-E925EBD4668E}" presName="rootText" presStyleLbl="node4" presStyleIdx="0" presStyleCnt="5">
        <dgm:presLayoutVars>
          <dgm:chPref val="3"/>
        </dgm:presLayoutVars>
      </dgm:prSet>
      <dgm:spPr/>
    </dgm:pt>
    <dgm:pt modelId="{433DAA85-F00A-447C-8C2C-AD99317BD359}" type="pres">
      <dgm:prSet presAssocID="{F0882D00-4681-4B54-99FB-E925EBD4668E}" presName="rootConnector" presStyleLbl="node4" presStyleIdx="0" presStyleCnt="5"/>
      <dgm:spPr/>
    </dgm:pt>
    <dgm:pt modelId="{CC21E186-C7B2-4DD3-A489-D20BC3176EA9}" type="pres">
      <dgm:prSet presAssocID="{F0882D00-4681-4B54-99FB-E925EBD4668E}" presName="hierChild4" presStyleCnt="0"/>
      <dgm:spPr/>
    </dgm:pt>
    <dgm:pt modelId="{5E5D84D4-A175-4AE0-9473-76118DEDB8D8}" type="pres">
      <dgm:prSet presAssocID="{825A63AA-B7E3-450E-B7EF-9AF632B4A39A}" presName="Name37" presStyleLbl="parChTrans1D4" presStyleIdx="1" presStyleCnt="5"/>
      <dgm:spPr/>
    </dgm:pt>
    <dgm:pt modelId="{CAC9F27B-4DBC-4203-A2A2-7D2A30D5D57D}" type="pres">
      <dgm:prSet presAssocID="{D9656E5B-15D8-4C6A-BD3D-A15BCDF52E70}" presName="hierRoot2" presStyleCnt="0">
        <dgm:presLayoutVars>
          <dgm:hierBranch val="init"/>
        </dgm:presLayoutVars>
      </dgm:prSet>
      <dgm:spPr/>
    </dgm:pt>
    <dgm:pt modelId="{65E1D9D9-B972-40FB-A4C5-24A90B184C41}" type="pres">
      <dgm:prSet presAssocID="{D9656E5B-15D8-4C6A-BD3D-A15BCDF52E70}" presName="rootComposite" presStyleCnt="0"/>
      <dgm:spPr/>
    </dgm:pt>
    <dgm:pt modelId="{A062776F-DAF1-49D9-8D74-1717583688CA}" type="pres">
      <dgm:prSet presAssocID="{D9656E5B-15D8-4C6A-BD3D-A15BCDF52E70}" presName="rootText" presStyleLbl="node4" presStyleIdx="1" presStyleCnt="5">
        <dgm:presLayoutVars>
          <dgm:chPref val="3"/>
        </dgm:presLayoutVars>
      </dgm:prSet>
      <dgm:spPr/>
    </dgm:pt>
    <dgm:pt modelId="{7C8F368A-0E48-4A31-B3C2-20F2E4DDD394}" type="pres">
      <dgm:prSet presAssocID="{D9656E5B-15D8-4C6A-BD3D-A15BCDF52E70}" presName="rootConnector" presStyleLbl="node4" presStyleIdx="1" presStyleCnt="5"/>
      <dgm:spPr/>
    </dgm:pt>
    <dgm:pt modelId="{27B72CC5-A6CB-413A-99AD-0B6FD4DC1DE4}" type="pres">
      <dgm:prSet presAssocID="{D9656E5B-15D8-4C6A-BD3D-A15BCDF52E70}" presName="hierChild4" presStyleCnt="0"/>
      <dgm:spPr/>
    </dgm:pt>
    <dgm:pt modelId="{D791A9D9-7F4E-42F1-B23F-80B4750C606A}" type="pres">
      <dgm:prSet presAssocID="{D9656E5B-15D8-4C6A-BD3D-A15BCDF52E70}" presName="hierChild5" presStyleCnt="0"/>
      <dgm:spPr/>
    </dgm:pt>
    <dgm:pt modelId="{66CF726C-5A64-4C32-A3EB-76B10E1727DC}" type="pres">
      <dgm:prSet presAssocID="{F0882D00-4681-4B54-99FB-E925EBD4668E}" presName="hierChild5" presStyleCnt="0"/>
      <dgm:spPr/>
    </dgm:pt>
    <dgm:pt modelId="{703F1061-E45F-4F4B-B7C3-A2D51C815CED}" type="pres">
      <dgm:prSet presAssocID="{2C62C9B4-B38F-4CBC-983E-3F61D0DD354A}" presName="hierChild5" presStyleCnt="0"/>
      <dgm:spPr/>
    </dgm:pt>
    <dgm:pt modelId="{E0F89283-651D-498D-9FC4-A9D878C8A89F}" type="pres">
      <dgm:prSet presAssocID="{3FD4D392-4F9F-470E-A9E0-2ABC353E4B88}" presName="Name37" presStyleLbl="parChTrans1D3" presStyleIdx="1" presStyleCnt="3"/>
      <dgm:spPr/>
    </dgm:pt>
    <dgm:pt modelId="{AD6D0D26-8D15-4F32-8331-56D47C25926C}" type="pres">
      <dgm:prSet presAssocID="{AA180C7D-3FA2-4872-942B-53DF03134576}" presName="hierRoot2" presStyleCnt="0">
        <dgm:presLayoutVars>
          <dgm:hierBranch val="init"/>
        </dgm:presLayoutVars>
      </dgm:prSet>
      <dgm:spPr/>
    </dgm:pt>
    <dgm:pt modelId="{BC9D77F9-3FAA-44DA-AABD-30BD327A11A2}" type="pres">
      <dgm:prSet presAssocID="{AA180C7D-3FA2-4872-942B-53DF03134576}" presName="rootComposite" presStyleCnt="0"/>
      <dgm:spPr/>
    </dgm:pt>
    <dgm:pt modelId="{AE6733E6-DEBD-423B-B9BF-2744341BA5CC}" type="pres">
      <dgm:prSet presAssocID="{AA180C7D-3FA2-4872-942B-53DF03134576}" presName="rootText" presStyleLbl="node3" presStyleIdx="1" presStyleCnt="3">
        <dgm:presLayoutVars>
          <dgm:chPref val="3"/>
        </dgm:presLayoutVars>
      </dgm:prSet>
      <dgm:spPr/>
    </dgm:pt>
    <dgm:pt modelId="{62AE8EAE-1DE5-44A6-880A-77624A1536D3}" type="pres">
      <dgm:prSet presAssocID="{AA180C7D-3FA2-4872-942B-53DF03134576}" presName="rootConnector" presStyleLbl="node3" presStyleIdx="1" presStyleCnt="3"/>
      <dgm:spPr/>
    </dgm:pt>
    <dgm:pt modelId="{5608BC36-E9A5-43CA-A899-0DE0FCB12416}" type="pres">
      <dgm:prSet presAssocID="{AA180C7D-3FA2-4872-942B-53DF03134576}" presName="hierChild4" presStyleCnt="0"/>
      <dgm:spPr/>
    </dgm:pt>
    <dgm:pt modelId="{21C1F52F-B8F3-442D-9617-90B09C493A95}" type="pres">
      <dgm:prSet presAssocID="{B282223D-B9E3-458C-AB7D-4271F6FF7690}" presName="Name37" presStyleLbl="parChTrans1D4" presStyleIdx="2" presStyleCnt="5"/>
      <dgm:spPr/>
    </dgm:pt>
    <dgm:pt modelId="{CD2A7B1A-E983-4ECB-BA3D-CB112B8262C7}" type="pres">
      <dgm:prSet presAssocID="{1F9DBF8B-B33A-4333-9007-8C34339C9DF2}" presName="hierRoot2" presStyleCnt="0">
        <dgm:presLayoutVars>
          <dgm:hierBranch val="init"/>
        </dgm:presLayoutVars>
      </dgm:prSet>
      <dgm:spPr/>
    </dgm:pt>
    <dgm:pt modelId="{2A2DF88A-7179-45DA-A77F-ABA599C20A58}" type="pres">
      <dgm:prSet presAssocID="{1F9DBF8B-B33A-4333-9007-8C34339C9DF2}" presName="rootComposite" presStyleCnt="0"/>
      <dgm:spPr/>
    </dgm:pt>
    <dgm:pt modelId="{E460064E-DA2F-4DC8-A49E-32B625BD65F2}" type="pres">
      <dgm:prSet presAssocID="{1F9DBF8B-B33A-4333-9007-8C34339C9DF2}" presName="rootText" presStyleLbl="node4" presStyleIdx="2" presStyleCnt="5" custScaleY="140576">
        <dgm:presLayoutVars>
          <dgm:chPref val="3"/>
        </dgm:presLayoutVars>
      </dgm:prSet>
      <dgm:spPr/>
    </dgm:pt>
    <dgm:pt modelId="{519C2B55-D0A7-419F-84F7-E8BB543CD3EE}" type="pres">
      <dgm:prSet presAssocID="{1F9DBF8B-B33A-4333-9007-8C34339C9DF2}" presName="rootConnector" presStyleLbl="node4" presStyleIdx="2" presStyleCnt="5"/>
      <dgm:spPr/>
    </dgm:pt>
    <dgm:pt modelId="{BA0120A5-B1DE-4972-8270-96152C8B63A9}" type="pres">
      <dgm:prSet presAssocID="{1F9DBF8B-B33A-4333-9007-8C34339C9DF2}" presName="hierChild4" presStyleCnt="0"/>
      <dgm:spPr/>
    </dgm:pt>
    <dgm:pt modelId="{267D49B3-8E7A-400C-88D5-C4603AC0F8A5}" type="pres">
      <dgm:prSet presAssocID="{1F9DBF8B-B33A-4333-9007-8C34339C9DF2}" presName="hierChild5" presStyleCnt="0"/>
      <dgm:spPr/>
    </dgm:pt>
    <dgm:pt modelId="{567EC44A-A2A1-47D4-A3B9-174A8E33FD25}" type="pres">
      <dgm:prSet presAssocID="{AA180C7D-3FA2-4872-942B-53DF03134576}" presName="hierChild5" presStyleCnt="0"/>
      <dgm:spPr/>
    </dgm:pt>
    <dgm:pt modelId="{4D656153-5C0D-43E8-B5BD-44AECCBA63C1}" type="pres">
      <dgm:prSet presAssocID="{C0400764-3E34-43D4-880C-08FC4DF0283D}" presName="Name37" presStyleLbl="parChTrans1D3" presStyleIdx="2" presStyleCnt="3"/>
      <dgm:spPr/>
    </dgm:pt>
    <dgm:pt modelId="{D844BAAB-C9D2-4453-84E1-F97F631CACBE}" type="pres">
      <dgm:prSet presAssocID="{8F1DD45E-49BC-4BA6-A018-A0B21A5B4A13}" presName="hierRoot2" presStyleCnt="0">
        <dgm:presLayoutVars>
          <dgm:hierBranch val="init"/>
        </dgm:presLayoutVars>
      </dgm:prSet>
      <dgm:spPr/>
    </dgm:pt>
    <dgm:pt modelId="{DC189C09-B668-4913-A184-7A5F0E5DDC69}" type="pres">
      <dgm:prSet presAssocID="{8F1DD45E-49BC-4BA6-A018-A0B21A5B4A13}" presName="rootComposite" presStyleCnt="0"/>
      <dgm:spPr/>
    </dgm:pt>
    <dgm:pt modelId="{639ABDE7-4F17-48F9-B100-CE8F69087829}" type="pres">
      <dgm:prSet presAssocID="{8F1DD45E-49BC-4BA6-A018-A0B21A5B4A13}" presName="rootText" presStyleLbl="node3" presStyleIdx="2" presStyleCnt="3">
        <dgm:presLayoutVars>
          <dgm:chPref val="3"/>
        </dgm:presLayoutVars>
      </dgm:prSet>
      <dgm:spPr/>
    </dgm:pt>
    <dgm:pt modelId="{C5BB9E01-A1CC-49B9-9E7A-53BBBB099C0B}" type="pres">
      <dgm:prSet presAssocID="{8F1DD45E-49BC-4BA6-A018-A0B21A5B4A13}" presName="rootConnector" presStyleLbl="node3" presStyleIdx="2" presStyleCnt="3"/>
      <dgm:spPr/>
    </dgm:pt>
    <dgm:pt modelId="{43DE5B5E-CE1E-4D4F-B8DE-A862E5D8066D}" type="pres">
      <dgm:prSet presAssocID="{8F1DD45E-49BC-4BA6-A018-A0B21A5B4A13}" presName="hierChild4" presStyleCnt="0"/>
      <dgm:spPr/>
    </dgm:pt>
    <dgm:pt modelId="{10678FA1-DF0E-4B65-90D8-2EBCCDF7BD96}" type="pres">
      <dgm:prSet presAssocID="{985738C7-B676-4939-8751-B67935E423D7}" presName="Name37" presStyleLbl="parChTrans1D4" presStyleIdx="3" presStyleCnt="5"/>
      <dgm:spPr/>
    </dgm:pt>
    <dgm:pt modelId="{A9ADC25D-E3A8-40FA-BAB2-6BA845823A0E}" type="pres">
      <dgm:prSet presAssocID="{AB145445-D2FA-48BA-8172-EE2C03FA38AE}" presName="hierRoot2" presStyleCnt="0">
        <dgm:presLayoutVars>
          <dgm:hierBranch val="init"/>
        </dgm:presLayoutVars>
      </dgm:prSet>
      <dgm:spPr/>
    </dgm:pt>
    <dgm:pt modelId="{FFB58F6E-4ACE-49C6-8989-0CFB7C891648}" type="pres">
      <dgm:prSet presAssocID="{AB145445-D2FA-48BA-8172-EE2C03FA38AE}" presName="rootComposite" presStyleCnt="0"/>
      <dgm:spPr/>
    </dgm:pt>
    <dgm:pt modelId="{4381B99F-D927-4D93-A6F5-D3855B974804}" type="pres">
      <dgm:prSet presAssocID="{AB145445-D2FA-48BA-8172-EE2C03FA38AE}" presName="rootText" presStyleLbl="node4" presStyleIdx="3" presStyleCnt="5" custScaleX="158909" custScaleY="136649">
        <dgm:presLayoutVars>
          <dgm:chPref val="3"/>
        </dgm:presLayoutVars>
      </dgm:prSet>
      <dgm:spPr/>
    </dgm:pt>
    <dgm:pt modelId="{99399B3E-6EA0-437B-A2F0-18876A85DDCF}" type="pres">
      <dgm:prSet presAssocID="{AB145445-D2FA-48BA-8172-EE2C03FA38AE}" presName="rootConnector" presStyleLbl="node4" presStyleIdx="3" presStyleCnt="5"/>
      <dgm:spPr/>
    </dgm:pt>
    <dgm:pt modelId="{003C0441-744C-495F-BDB5-BC23B7662001}" type="pres">
      <dgm:prSet presAssocID="{AB145445-D2FA-48BA-8172-EE2C03FA38AE}" presName="hierChild4" presStyleCnt="0"/>
      <dgm:spPr/>
    </dgm:pt>
    <dgm:pt modelId="{4BFEB8C3-E42A-4978-9B0C-1B780471B0F9}" type="pres">
      <dgm:prSet presAssocID="{98B66D37-FF60-40DF-AD82-B808A9345911}" presName="Name37" presStyleLbl="parChTrans1D4" presStyleIdx="4" presStyleCnt="5"/>
      <dgm:spPr/>
    </dgm:pt>
    <dgm:pt modelId="{9531468D-1B34-40A8-B370-EEDAAD863736}" type="pres">
      <dgm:prSet presAssocID="{B35215F8-FE2E-4D2E-9862-3FEB440AE1A7}" presName="hierRoot2" presStyleCnt="0">
        <dgm:presLayoutVars>
          <dgm:hierBranch val="init"/>
        </dgm:presLayoutVars>
      </dgm:prSet>
      <dgm:spPr/>
    </dgm:pt>
    <dgm:pt modelId="{0FEF4404-54EA-42F4-A83E-0F2DF8C21B83}" type="pres">
      <dgm:prSet presAssocID="{B35215F8-FE2E-4D2E-9862-3FEB440AE1A7}" presName="rootComposite" presStyleCnt="0"/>
      <dgm:spPr/>
    </dgm:pt>
    <dgm:pt modelId="{37115A4B-8CDB-4C15-95F7-E917415D7AEC}" type="pres">
      <dgm:prSet presAssocID="{B35215F8-FE2E-4D2E-9862-3FEB440AE1A7}" presName="rootText" presStyleLbl="node4" presStyleIdx="4" presStyleCnt="5" custScaleX="150089">
        <dgm:presLayoutVars>
          <dgm:chPref val="3"/>
        </dgm:presLayoutVars>
      </dgm:prSet>
      <dgm:spPr/>
    </dgm:pt>
    <dgm:pt modelId="{40F4A6A6-2624-4902-A3E6-ED05598561FF}" type="pres">
      <dgm:prSet presAssocID="{B35215F8-FE2E-4D2E-9862-3FEB440AE1A7}" presName="rootConnector" presStyleLbl="node4" presStyleIdx="4" presStyleCnt="5"/>
      <dgm:spPr/>
    </dgm:pt>
    <dgm:pt modelId="{74B209FF-162A-41E4-892F-B1F353F3DDDE}" type="pres">
      <dgm:prSet presAssocID="{B35215F8-FE2E-4D2E-9862-3FEB440AE1A7}" presName="hierChild4" presStyleCnt="0"/>
      <dgm:spPr/>
    </dgm:pt>
    <dgm:pt modelId="{0F762A69-E717-48B5-96FE-E50A62CE38AC}" type="pres">
      <dgm:prSet presAssocID="{B35215F8-FE2E-4D2E-9862-3FEB440AE1A7}" presName="hierChild5" presStyleCnt="0"/>
      <dgm:spPr/>
    </dgm:pt>
    <dgm:pt modelId="{DCB4A6D4-9F35-4FD7-975F-693F021A8BE6}" type="pres">
      <dgm:prSet presAssocID="{AB145445-D2FA-48BA-8172-EE2C03FA38AE}" presName="hierChild5" presStyleCnt="0"/>
      <dgm:spPr/>
    </dgm:pt>
    <dgm:pt modelId="{78ED3FC1-2051-480F-96B4-97402B888DB5}" type="pres">
      <dgm:prSet presAssocID="{8F1DD45E-49BC-4BA6-A018-A0B21A5B4A13}" presName="hierChild5" presStyleCnt="0"/>
      <dgm:spPr/>
    </dgm:pt>
    <dgm:pt modelId="{3FF79041-3599-459C-A827-7A2FA55991FE}" type="pres">
      <dgm:prSet presAssocID="{79F2F663-C200-444D-9C2B-BCB8D7BEFB99}" presName="hierChild5" presStyleCnt="0"/>
      <dgm:spPr/>
    </dgm:pt>
    <dgm:pt modelId="{1266F6C2-F69C-4A18-A5D2-97490CE771AC}" type="pres">
      <dgm:prSet presAssocID="{AE8E7C2D-1F88-438E-95B8-EF9B53A1C6B0}" presName="hierChild3" presStyleCnt="0"/>
      <dgm:spPr/>
    </dgm:pt>
  </dgm:ptLst>
  <dgm:cxnLst>
    <dgm:cxn modelId="{EEAF9A06-AA0D-49BC-9565-172478F7686D}" type="presOf" srcId="{AE8E7C2D-1F88-438E-95B8-EF9B53A1C6B0}" destId="{41A238C2-480B-4FED-B274-9272B92A9759}" srcOrd="1" destOrd="0" presId="urn:microsoft.com/office/officeart/2005/8/layout/orgChart1"/>
    <dgm:cxn modelId="{08FF9C08-54DE-4ABD-AC8C-D72D7348F6E9}" type="presOf" srcId="{AB145445-D2FA-48BA-8172-EE2C03FA38AE}" destId="{4381B99F-D927-4D93-A6F5-D3855B974804}" srcOrd="0" destOrd="0" presId="urn:microsoft.com/office/officeart/2005/8/layout/orgChart1"/>
    <dgm:cxn modelId="{DF977609-7F3B-4F84-BE73-75E1A9BD1CBF}" type="presOf" srcId="{B282223D-B9E3-458C-AB7D-4271F6FF7690}" destId="{21C1F52F-B8F3-442D-9617-90B09C493A95}" srcOrd="0" destOrd="0" presId="urn:microsoft.com/office/officeart/2005/8/layout/orgChart1"/>
    <dgm:cxn modelId="{A7C27B12-FB05-40FC-8DCC-9A57553F577B}" type="presOf" srcId="{F0882D00-4681-4B54-99FB-E925EBD4668E}" destId="{6351EC7D-62A8-4E76-A6A1-F301247EF848}" srcOrd="0" destOrd="0" presId="urn:microsoft.com/office/officeart/2005/8/layout/orgChart1"/>
    <dgm:cxn modelId="{18CB3E1E-3E4E-4AED-8901-B89E62EEE364}" type="presOf" srcId="{1F9DBF8B-B33A-4333-9007-8C34339C9DF2}" destId="{519C2B55-D0A7-419F-84F7-E8BB543CD3EE}" srcOrd="1" destOrd="0" presId="urn:microsoft.com/office/officeart/2005/8/layout/orgChart1"/>
    <dgm:cxn modelId="{EC1C5B27-BD50-408A-9C55-2ADB272F89DD}" type="presOf" srcId="{98B66D37-FF60-40DF-AD82-B808A9345911}" destId="{4BFEB8C3-E42A-4978-9B0C-1B780471B0F9}" srcOrd="0" destOrd="0" presId="urn:microsoft.com/office/officeart/2005/8/layout/orgChart1"/>
    <dgm:cxn modelId="{760D4F61-07B1-4B86-BF7F-505C3D72CB66}" type="presOf" srcId="{C0400764-3E34-43D4-880C-08FC4DF0283D}" destId="{4D656153-5C0D-43E8-B5BD-44AECCBA63C1}" srcOrd="0" destOrd="0" presId="urn:microsoft.com/office/officeart/2005/8/layout/orgChart1"/>
    <dgm:cxn modelId="{D50CA161-9DBD-4E50-86EF-851159D73936}" srcId="{F0882D00-4681-4B54-99FB-E925EBD4668E}" destId="{D9656E5B-15D8-4C6A-BD3D-A15BCDF52E70}" srcOrd="0" destOrd="0" parTransId="{825A63AA-B7E3-450E-B7EF-9AF632B4A39A}" sibTransId="{D2E79A53-38B5-478F-B1BE-ED5C09B33819}"/>
    <dgm:cxn modelId="{43387B44-3BF4-4948-ADEC-D281E3E7003F}" type="presOf" srcId="{985738C7-B676-4939-8751-B67935E423D7}" destId="{10678FA1-DF0E-4B65-90D8-2EBCCDF7BD96}" srcOrd="0" destOrd="0" presId="urn:microsoft.com/office/officeart/2005/8/layout/orgChart1"/>
    <dgm:cxn modelId="{47344B4A-2D57-4EF7-84E1-81D42DAF8672}" type="presOf" srcId="{D9656E5B-15D8-4C6A-BD3D-A15BCDF52E70}" destId="{7C8F368A-0E48-4A31-B3C2-20F2E4DDD394}" srcOrd="1" destOrd="0" presId="urn:microsoft.com/office/officeart/2005/8/layout/orgChart1"/>
    <dgm:cxn modelId="{BBB2246B-6528-4F86-A0EE-0EA43948824F}" srcId="{79F2F663-C200-444D-9C2B-BCB8D7BEFB99}" destId="{AA180C7D-3FA2-4872-942B-53DF03134576}" srcOrd="1" destOrd="0" parTransId="{3FD4D392-4F9F-470E-A9E0-2ABC353E4B88}" sibTransId="{DF778654-B5A5-4FCA-A59F-DB42A30E705B}"/>
    <dgm:cxn modelId="{EE3E326C-17B6-4E91-926B-F8D6BBA28421}" type="presOf" srcId="{F0882D00-4681-4B54-99FB-E925EBD4668E}" destId="{433DAA85-F00A-447C-8C2C-AD99317BD359}" srcOrd="1" destOrd="0" presId="urn:microsoft.com/office/officeart/2005/8/layout/orgChart1"/>
    <dgm:cxn modelId="{0208F06D-7934-4F35-BBB9-C240022D04C8}" srcId="{8F1DD45E-49BC-4BA6-A018-A0B21A5B4A13}" destId="{AB145445-D2FA-48BA-8172-EE2C03FA38AE}" srcOrd="0" destOrd="0" parTransId="{985738C7-B676-4939-8751-B67935E423D7}" sibTransId="{0DB5CDC7-8C96-4E8D-AF2C-76E5B4D7FAD9}"/>
    <dgm:cxn modelId="{9963FE6E-A0CC-4A51-B54A-82AA8812BE81}" type="presOf" srcId="{AA180C7D-3FA2-4872-942B-53DF03134576}" destId="{AE6733E6-DEBD-423B-B9BF-2744341BA5CC}" srcOrd="0" destOrd="0" presId="urn:microsoft.com/office/officeart/2005/8/layout/orgChart1"/>
    <dgm:cxn modelId="{24DF6770-61D8-4E8D-B475-BA60617F598A}" type="presOf" srcId="{8F1DD45E-49BC-4BA6-A018-A0B21A5B4A13}" destId="{639ABDE7-4F17-48F9-B100-CE8F69087829}" srcOrd="0" destOrd="0" presId="urn:microsoft.com/office/officeart/2005/8/layout/orgChart1"/>
    <dgm:cxn modelId="{8EA4E953-9434-4BC2-9CFC-2D6BAAAA7F81}" type="presOf" srcId="{3FD4D392-4F9F-470E-A9E0-2ABC353E4B88}" destId="{E0F89283-651D-498D-9FC4-A9D878C8A89F}" srcOrd="0" destOrd="0" presId="urn:microsoft.com/office/officeart/2005/8/layout/orgChart1"/>
    <dgm:cxn modelId="{EE617E75-9D04-40FD-828E-C9BB880F47CB}" type="presOf" srcId="{B35215F8-FE2E-4D2E-9862-3FEB440AE1A7}" destId="{37115A4B-8CDB-4C15-95F7-E917415D7AEC}" srcOrd="0" destOrd="0" presId="urn:microsoft.com/office/officeart/2005/8/layout/orgChart1"/>
    <dgm:cxn modelId="{240E067B-188D-4ACB-A2B3-8B1712F46EDE}" type="presOf" srcId="{60987135-A11E-4586-8C74-7B6EA093D962}" destId="{D68C8FD2-3929-465E-88AA-3AA78FB606A1}" srcOrd="0" destOrd="0" presId="urn:microsoft.com/office/officeart/2005/8/layout/orgChart1"/>
    <dgm:cxn modelId="{194E397B-D2D9-445A-ACC8-890DCEEEB372}" srcId="{AE8E7C2D-1F88-438E-95B8-EF9B53A1C6B0}" destId="{79F2F663-C200-444D-9C2B-BCB8D7BEFB99}" srcOrd="0" destOrd="0" parTransId="{5F83F796-E558-4573-B0E5-F492343CBDED}" sibTransId="{76BBAE93-895B-4294-9575-A7D3198C089A}"/>
    <dgm:cxn modelId="{917EF37E-8AFF-45FE-8C2C-2AE7D4DEA05F}" type="presOf" srcId="{B35215F8-FE2E-4D2E-9862-3FEB440AE1A7}" destId="{40F4A6A6-2624-4902-A3E6-ED05598561FF}" srcOrd="1" destOrd="0" presId="urn:microsoft.com/office/officeart/2005/8/layout/orgChart1"/>
    <dgm:cxn modelId="{4B76B37F-0094-4692-BB9F-6ABFF7A034F0}" srcId="{79F2F663-C200-444D-9C2B-BCB8D7BEFB99}" destId="{2C62C9B4-B38F-4CBC-983E-3F61D0DD354A}" srcOrd="0" destOrd="0" parTransId="{28F135D2-0990-4645-95C5-9B506968E04A}" sibTransId="{963533AD-769E-4CA3-BBB9-3ED5F3174E7F}"/>
    <dgm:cxn modelId="{2C14BC83-E42C-4E37-9985-25962E010AE1}" srcId="{AB145445-D2FA-48BA-8172-EE2C03FA38AE}" destId="{B35215F8-FE2E-4D2E-9862-3FEB440AE1A7}" srcOrd="0" destOrd="0" parTransId="{98B66D37-FF60-40DF-AD82-B808A9345911}" sibTransId="{17AE1A5B-A87B-426B-A3B6-97145565111D}"/>
    <dgm:cxn modelId="{1FD5D98A-EF19-44CC-9DC1-9CEB102296F0}" type="presOf" srcId="{28F135D2-0990-4645-95C5-9B506968E04A}" destId="{266DA3B1-536F-4839-8799-A43C05F75C66}" srcOrd="0" destOrd="0" presId="urn:microsoft.com/office/officeart/2005/8/layout/orgChart1"/>
    <dgm:cxn modelId="{AFDEDC8F-8840-4B26-A39B-5AD5DFF521C4}" type="presOf" srcId="{79F2F663-C200-444D-9C2B-BCB8D7BEFB99}" destId="{FE0D93DE-5E2D-41D6-837B-DA038D80C829}" srcOrd="0" destOrd="0" presId="urn:microsoft.com/office/officeart/2005/8/layout/orgChart1"/>
    <dgm:cxn modelId="{0455E293-D50D-4EFE-B320-3273FF24152D}" type="presOf" srcId="{79F2F663-C200-444D-9C2B-BCB8D7BEFB99}" destId="{1767ADFB-2E2B-4511-8751-BEFFC1EBAAD9}" srcOrd="1" destOrd="0" presId="urn:microsoft.com/office/officeart/2005/8/layout/orgChart1"/>
    <dgm:cxn modelId="{73439497-B3E2-4BAC-BDE0-C48DAB5A963D}" srcId="{79F2F663-C200-444D-9C2B-BCB8D7BEFB99}" destId="{8F1DD45E-49BC-4BA6-A018-A0B21A5B4A13}" srcOrd="2" destOrd="0" parTransId="{C0400764-3E34-43D4-880C-08FC4DF0283D}" sibTransId="{EEFEF61D-BE18-4037-9771-071D14BC431A}"/>
    <dgm:cxn modelId="{F7FBB69F-BAD2-4BF6-B653-C46A3C352A96}" type="presOf" srcId="{AB145445-D2FA-48BA-8172-EE2C03FA38AE}" destId="{99399B3E-6EA0-437B-A2F0-18876A85DDCF}" srcOrd="1" destOrd="0" presId="urn:microsoft.com/office/officeart/2005/8/layout/orgChart1"/>
    <dgm:cxn modelId="{299706A4-984A-4076-A290-38B3D104EBC7}" type="presOf" srcId="{2C62C9B4-B38F-4CBC-983E-3F61D0DD354A}" destId="{F86CE5BA-264A-4BD4-8889-24B2F91C0E0D}" srcOrd="0" destOrd="0" presId="urn:microsoft.com/office/officeart/2005/8/layout/orgChart1"/>
    <dgm:cxn modelId="{42182BAE-2207-4DBF-9B10-12C20433797E}" type="presOf" srcId="{5F83F796-E558-4573-B0E5-F492343CBDED}" destId="{5BA64F5F-4A48-416A-98E0-6B393123DEB3}" srcOrd="0" destOrd="0" presId="urn:microsoft.com/office/officeart/2005/8/layout/orgChart1"/>
    <dgm:cxn modelId="{A0DC3EAE-624D-49DE-999E-9B779752376C}" type="presOf" srcId="{8F1DD45E-49BC-4BA6-A018-A0B21A5B4A13}" destId="{C5BB9E01-A1CC-49B9-9E7A-53BBBB099C0B}" srcOrd="1" destOrd="0" presId="urn:microsoft.com/office/officeart/2005/8/layout/orgChart1"/>
    <dgm:cxn modelId="{989623B8-AB6C-4FD7-931A-124C9B9FDCE6}" type="presOf" srcId="{825A63AA-B7E3-450E-B7EF-9AF632B4A39A}" destId="{5E5D84D4-A175-4AE0-9473-76118DEDB8D8}" srcOrd="0" destOrd="0" presId="urn:microsoft.com/office/officeart/2005/8/layout/orgChart1"/>
    <dgm:cxn modelId="{6BC768C2-3B7F-4EA0-A0FB-88D0DB7CFE94}" type="presOf" srcId="{098C46F8-7C37-4B0D-8201-A5596422BBAE}" destId="{5B8ECC73-EDC9-4C7D-92B9-679DC2B22841}" srcOrd="0" destOrd="0" presId="urn:microsoft.com/office/officeart/2005/8/layout/orgChart1"/>
    <dgm:cxn modelId="{DED6E5CE-A558-4919-97A8-57997DA774C8}" type="presOf" srcId="{2C62C9B4-B38F-4CBC-983E-3F61D0DD354A}" destId="{14C5426F-4451-4283-A2A5-8535224005E9}" srcOrd="1" destOrd="0" presId="urn:microsoft.com/office/officeart/2005/8/layout/orgChart1"/>
    <dgm:cxn modelId="{8473DBD0-6AD6-4B47-99F9-7B7C296969C7}" srcId="{098C46F8-7C37-4B0D-8201-A5596422BBAE}" destId="{AE8E7C2D-1F88-438E-95B8-EF9B53A1C6B0}" srcOrd="0" destOrd="0" parTransId="{757B51D7-9897-45B8-AFB4-666579E6F6E4}" sibTransId="{4AE4DEB3-2D5A-4BE4-BAF2-20B7945AE894}"/>
    <dgm:cxn modelId="{EE1BEADC-60EA-470A-9312-2BD824E17A65}" type="presOf" srcId="{AA180C7D-3FA2-4872-942B-53DF03134576}" destId="{62AE8EAE-1DE5-44A6-880A-77624A1536D3}" srcOrd="1" destOrd="0" presId="urn:microsoft.com/office/officeart/2005/8/layout/orgChart1"/>
    <dgm:cxn modelId="{3F8D65E7-6825-4D7A-A505-1F6CCFF14D83}" srcId="{AA180C7D-3FA2-4872-942B-53DF03134576}" destId="{1F9DBF8B-B33A-4333-9007-8C34339C9DF2}" srcOrd="0" destOrd="0" parTransId="{B282223D-B9E3-458C-AB7D-4271F6FF7690}" sibTransId="{5A880980-D3E3-4A8D-A0F8-4B5EAF364724}"/>
    <dgm:cxn modelId="{DE9692F2-F927-4C20-A874-A8EB74ED6FB1}" type="presOf" srcId="{D9656E5B-15D8-4C6A-BD3D-A15BCDF52E70}" destId="{A062776F-DAF1-49D9-8D74-1717583688CA}" srcOrd="0" destOrd="0" presId="urn:microsoft.com/office/officeart/2005/8/layout/orgChart1"/>
    <dgm:cxn modelId="{D43B9BF2-E7C7-4999-B583-58839904B5CD}" type="presOf" srcId="{1F9DBF8B-B33A-4333-9007-8C34339C9DF2}" destId="{E460064E-DA2F-4DC8-A49E-32B625BD65F2}" srcOrd="0" destOrd="0" presId="urn:microsoft.com/office/officeart/2005/8/layout/orgChart1"/>
    <dgm:cxn modelId="{CC429DF2-DD12-40F5-ACC3-5E95A3F8D214}" type="presOf" srcId="{AE8E7C2D-1F88-438E-95B8-EF9B53A1C6B0}" destId="{9FBB63C0-AACE-4177-9513-D2BD617CFBBE}" srcOrd="0" destOrd="0" presId="urn:microsoft.com/office/officeart/2005/8/layout/orgChart1"/>
    <dgm:cxn modelId="{C5012BFF-9129-4C84-98B0-AC388D271A05}" srcId="{2C62C9B4-B38F-4CBC-983E-3F61D0DD354A}" destId="{F0882D00-4681-4B54-99FB-E925EBD4668E}" srcOrd="0" destOrd="0" parTransId="{60987135-A11E-4586-8C74-7B6EA093D962}" sibTransId="{92594E23-D7F6-4E01-8464-D6EEE004D065}"/>
    <dgm:cxn modelId="{834FB852-518E-4158-B640-6B963A17C17E}" type="presParOf" srcId="{5B8ECC73-EDC9-4C7D-92B9-679DC2B22841}" destId="{F1EAAB56-F132-41D8-AA56-CB37A4D9F1E9}" srcOrd="0" destOrd="0" presId="urn:microsoft.com/office/officeart/2005/8/layout/orgChart1"/>
    <dgm:cxn modelId="{1C707019-B315-4779-BDE5-F51C5ABF6651}" type="presParOf" srcId="{F1EAAB56-F132-41D8-AA56-CB37A4D9F1E9}" destId="{7C658193-E387-40A5-8385-99E52AB8B372}" srcOrd="0" destOrd="0" presId="urn:microsoft.com/office/officeart/2005/8/layout/orgChart1"/>
    <dgm:cxn modelId="{AB0DCA2D-1233-442E-86C1-0DE238FB5AE8}" type="presParOf" srcId="{7C658193-E387-40A5-8385-99E52AB8B372}" destId="{9FBB63C0-AACE-4177-9513-D2BD617CFBBE}" srcOrd="0" destOrd="0" presId="urn:microsoft.com/office/officeart/2005/8/layout/orgChart1"/>
    <dgm:cxn modelId="{F8A311DC-6E60-4243-8278-F9708943922F}" type="presParOf" srcId="{7C658193-E387-40A5-8385-99E52AB8B372}" destId="{41A238C2-480B-4FED-B274-9272B92A9759}" srcOrd="1" destOrd="0" presId="urn:microsoft.com/office/officeart/2005/8/layout/orgChart1"/>
    <dgm:cxn modelId="{66EEA2BA-236A-4253-80C6-1B0677629C67}" type="presParOf" srcId="{F1EAAB56-F132-41D8-AA56-CB37A4D9F1E9}" destId="{3BDCF2BB-9F06-4EE3-B2D9-EF53ECBB55D9}" srcOrd="1" destOrd="0" presId="urn:microsoft.com/office/officeart/2005/8/layout/orgChart1"/>
    <dgm:cxn modelId="{FBDB2FBF-4671-4ED5-ACAA-1D5F62B990B1}" type="presParOf" srcId="{3BDCF2BB-9F06-4EE3-B2D9-EF53ECBB55D9}" destId="{5BA64F5F-4A48-416A-98E0-6B393123DEB3}" srcOrd="0" destOrd="0" presId="urn:microsoft.com/office/officeart/2005/8/layout/orgChart1"/>
    <dgm:cxn modelId="{94C275E3-6D1B-4CEE-B434-2A96DD903AB6}" type="presParOf" srcId="{3BDCF2BB-9F06-4EE3-B2D9-EF53ECBB55D9}" destId="{0EAD2BBE-B9C6-41E1-AE97-F1B9EAB9FF69}" srcOrd="1" destOrd="0" presId="urn:microsoft.com/office/officeart/2005/8/layout/orgChart1"/>
    <dgm:cxn modelId="{1B736158-8E2D-446C-BEE0-8AE0F826A1D4}" type="presParOf" srcId="{0EAD2BBE-B9C6-41E1-AE97-F1B9EAB9FF69}" destId="{96FF1250-FE61-4C4A-A716-8710BFC210D6}" srcOrd="0" destOrd="0" presId="urn:microsoft.com/office/officeart/2005/8/layout/orgChart1"/>
    <dgm:cxn modelId="{351C0413-381F-4271-A6F0-334AE77A5538}" type="presParOf" srcId="{96FF1250-FE61-4C4A-A716-8710BFC210D6}" destId="{FE0D93DE-5E2D-41D6-837B-DA038D80C829}" srcOrd="0" destOrd="0" presId="urn:microsoft.com/office/officeart/2005/8/layout/orgChart1"/>
    <dgm:cxn modelId="{BFA3541B-F806-44FE-A0AA-BAFCCCF0EF73}" type="presParOf" srcId="{96FF1250-FE61-4C4A-A716-8710BFC210D6}" destId="{1767ADFB-2E2B-4511-8751-BEFFC1EBAAD9}" srcOrd="1" destOrd="0" presId="urn:microsoft.com/office/officeart/2005/8/layout/orgChart1"/>
    <dgm:cxn modelId="{320C530D-3974-4B1A-9274-67623BBC2E06}" type="presParOf" srcId="{0EAD2BBE-B9C6-41E1-AE97-F1B9EAB9FF69}" destId="{D0813ACF-EBA6-409F-8F0E-6692A89D6C3D}" srcOrd="1" destOrd="0" presId="urn:microsoft.com/office/officeart/2005/8/layout/orgChart1"/>
    <dgm:cxn modelId="{4C623D4B-E5FF-449B-B27B-C70C735F3263}" type="presParOf" srcId="{D0813ACF-EBA6-409F-8F0E-6692A89D6C3D}" destId="{266DA3B1-536F-4839-8799-A43C05F75C66}" srcOrd="0" destOrd="0" presId="urn:microsoft.com/office/officeart/2005/8/layout/orgChart1"/>
    <dgm:cxn modelId="{CCC23907-E0B5-4A1A-A788-A3A6EB2892A1}" type="presParOf" srcId="{D0813ACF-EBA6-409F-8F0E-6692A89D6C3D}" destId="{FC1B7C5C-32FE-4578-A0B8-8E0EE4BC0265}" srcOrd="1" destOrd="0" presId="urn:microsoft.com/office/officeart/2005/8/layout/orgChart1"/>
    <dgm:cxn modelId="{B3CA3A12-30C7-463B-827D-638355AEF3E7}" type="presParOf" srcId="{FC1B7C5C-32FE-4578-A0B8-8E0EE4BC0265}" destId="{CEF1844F-1796-47B2-BF02-DE0C99A4D3CF}" srcOrd="0" destOrd="0" presId="urn:microsoft.com/office/officeart/2005/8/layout/orgChart1"/>
    <dgm:cxn modelId="{0B7E44BB-8899-438D-A45C-0EF4E4D166E7}" type="presParOf" srcId="{CEF1844F-1796-47B2-BF02-DE0C99A4D3CF}" destId="{F86CE5BA-264A-4BD4-8889-24B2F91C0E0D}" srcOrd="0" destOrd="0" presId="urn:microsoft.com/office/officeart/2005/8/layout/orgChart1"/>
    <dgm:cxn modelId="{BABCAFA3-4C9F-4ABF-B797-7852FF102C85}" type="presParOf" srcId="{CEF1844F-1796-47B2-BF02-DE0C99A4D3CF}" destId="{14C5426F-4451-4283-A2A5-8535224005E9}" srcOrd="1" destOrd="0" presId="urn:microsoft.com/office/officeart/2005/8/layout/orgChart1"/>
    <dgm:cxn modelId="{BE090A8F-CCE1-4E89-BA38-6BEFA0455A37}" type="presParOf" srcId="{FC1B7C5C-32FE-4578-A0B8-8E0EE4BC0265}" destId="{3B53467C-5C56-43A7-A663-55CE8029D943}" srcOrd="1" destOrd="0" presId="urn:microsoft.com/office/officeart/2005/8/layout/orgChart1"/>
    <dgm:cxn modelId="{FA40B1C1-0746-4AC7-97D9-EF6E316C2014}" type="presParOf" srcId="{3B53467C-5C56-43A7-A663-55CE8029D943}" destId="{D68C8FD2-3929-465E-88AA-3AA78FB606A1}" srcOrd="0" destOrd="0" presId="urn:microsoft.com/office/officeart/2005/8/layout/orgChart1"/>
    <dgm:cxn modelId="{AA90B97E-73B9-43A0-9F9C-E2FC20CF1319}" type="presParOf" srcId="{3B53467C-5C56-43A7-A663-55CE8029D943}" destId="{32FF836E-79C0-4E96-9A13-00040C21AF1F}" srcOrd="1" destOrd="0" presId="urn:microsoft.com/office/officeart/2005/8/layout/orgChart1"/>
    <dgm:cxn modelId="{25B8BB5A-DE79-4AC1-8D58-D835E7BC4F77}" type="presParOf" srcId="{32FF836E-79C0-4E96-9A13-00040C21AF1F}" destId="{550D789C-97BD-4E5A-81D1-B8B4CC71E2DD}" srcOrd="0" destOrd="0" presId="urn:microsoft.com/office/officeart/2005/8/layout/orgChart1"/>
    <dgm:cxn modelId="{A65F0210-8AA4-4396-9A47-954A413CA6B3}" type="presParOf" srcId="{550D789C-97BD-4E5A-81D1-B8B4CC71E2DD}" destId="{6351EC7D-62A8-4E76-A6A1-F301247EF848}" srcOrd="0" destOrd="0" presId="urn:microsoft.com/office/officeart/2005/8/layout/orgChart1"/>
    <dgm:cxn modelId="{D3EA3F92-30A1-4686-A33C-ABD985B3828E}" type="presParOf" srcId="{550D789C-97BD-4E5A-81D1-B8B4CC71E2DD}" destId="{433DAA85-F00A-447C-8C2C-AD99317BD359}" srcOrd="1" destOrd="0" presId="urn:microsoft.com/office/officeart/2005/8/layout/orgChart1"/>
    <dgm:cxn modelId="{26B2BDC7-5F79-4B16-887C-7511A4F36C76}" type="presParOf" srcId="{32FF836E-79C0-4E96-9A13-00040C21AF1F}" destId="{CC21E186-C7B2-4DD3-A489-D20BC3176EA9}" srcOrd="1" destOrd="0" presId="urn:microsoft.com/office/officeart/2005/8/layout/orgChart1"/>
    <dgm:cxn modelId="{C0375285-80DB-4FCF-B83E-69317BB01E55}" type="presParOf" srcId="{CC21E186-C7B2-4DD3-A489-D20BC3176EA9}" destId="{5E5D84D4-A175-4AE0-9473-76118DEDB8D8}" srcOrd="0" destOrd="0" presId="urn:microsoft.com/office/officeart/2005/8/layout/orgChart1"/>
    <dgm:cxn modelId="{E43C60EC-8408-4D29-B61D-F7506A42BFE4}" type="presParOf" srcId="{CC21E186-C7B2-4DD3-A489-D20BC3176EA9}" destId="{CAC9F27B-4DBC-4203-A2A2-7D2A30D5D57D}" srcOrd="1" destOrd="0" presId="urn:microsoft.com/office/officeart/2005/8/layout/orgChart1"/>
    <dgm:cxn modelId="{3B7DE14B-1103-41B1-AB81-9E71F800D7C6}" type="presParOf" srcId="{CAC9F27B-4DBC-4203-A2A2-7D2A30D5D57D}" destId="{65E1D9D9-B972-40FB-A4C5-24A90B184C41}" srcOrd="0" destOrd="0" presId="urn:microsoft.com/office/officeart/2005/8/layout/orgChart1"/>
    <dgm:cxn modelId="{C29B8B23-98FA-4784-9BA8-E5B83A3294F2}" type="presParOf" srcId="{65E1D9D9-B972-40FB-A4C5-24A90B184C41}" destId="{A062776F-DAF1-49D9-8D74-1717583688CA}" srcOrd="0" destOrd="0" presId="urn:microsoft.com/office/officeart/2005/8/layout/orgChart1"/>
    <dgm:cxn modelId="{DFDCFC40-C227-469A-B669-CD5FA7993E7D}" type="presParOf" srcId="{65E1D9D9-B972-40FB-A4C5-24A90B184C41}" destId="{7C8F368A-0E48-4A31-B3C2-20F2E4DDD394}" srcOrd="1" destOrd="0" presId="urn:microsoft.com/office/officeart/2005/8/layout/orgChart1"/>
    <dgm:cxn modelId="{44B8A648-6E3F-416A-933B-92F32020C806}" type="presParOf" srcId="{CAC9F27B-4DBC-4203-A2A2-7D2A30D5D57D}" destId="{27B72CC5-A6CB-413A-99AD-0B6FD4DC1DE4}" srcOrd="1" destOrd="0" presId="urn:microsoft.com/office/officeart/2005/8/layout/orgChart1"/>
    <dgm:cxn modelId="{9659DC2A-EDB4-44FE-9815-B98985AC4FBA}" type="presParOf" srcId="{CAC9F27B-4DBC-4203-A2A2-7D2A30D5D57D}" destId="{D791A9D9-7F4E-42F1-B23F-80B4750C606A}" srcOrd="2" destOrd="0" presId="urn:microsoft.com/office/officeart/2005/8/layout/orgChart1"/>
    <dgm:cxn modelId="{78716007-05AE-4C3C-B615-2E5DB19F3593}" type="presParOf" srcId="{32FF836E-79C0-4E96-9A13-00040C21AF1F}" destId="{66CF726C-5A64-4C32-A3EB-76B10E1727DC}" srcOrd="2" destOrd="0" presId="urn:microsoft.com/office/officeart/2005/8/layout/orgChart1"/>
    <dgm:cxn modelId="{C4C45F4D-FE08-495F-84E3-51834D589CF5}" type="presParOf" srcId="{FC1B7C5C-32FE-4578-A0B8-8E0EE4BC0265}" destId="{703F1061-E45F-4F4B-B7C3-A2D51C815CED}" srcOrd="2" destOrd="0" presId="urn:microsoft.com/office/officeart/2005/8/layout/orgChart1"/>
    <dgm:cxn modelId="{EFD68F09-5278-4107-9D29-D852625749C6}" type="presParOf" srcId="{D0813ACF-EBA6-409F-8F0E-6692A89D6C3D}" destId="{E0F89283-651D-498D-9FC4-A9D878C8A89F}" srcOrd="2" destOrd="0" presId="urn:microsoft.com/office/officeart/2005/8/layout/orgChart1"/>
    <dgm:cxn modelId="{7F857EA0-253B-4724-B925-C2CAC5AB0F53}" type="presParOf" srcId="{D0813ACF-EBA6-409F-8F0E-6692A89D6C3D}" destId="{AD6D0D26-8D15-4F32-8331-56D47C25926C}" srcOrd="3" destOrd="0" presId="urn:microsoft.com/office/officeart/2005/8/layout/orgChart1"/>
    <dgm:cxn modelId="{61DD5CAE-B2AB-4436-9464-BEFF8C6A466C}" type="presParOf" srcId="{AD6D0D26-8D15-4F32-8331-56D47C25926C}" destId="{BC9D77F9-3FAA-44DA-AABD-30BD327A11A2}" srcOrd="0" destOrd="0" presId="urn:microsoft.com/office/officeart/2005/8/layout/orgChart1"/>
    <dgm:cxn modelId="{982520B0-E323-4D9B-BB68-BFB0977E40FB}" type="presParOf" srcId="{BC9D77F9-3FAA-44DA-AABD-30BD327A11A2}" destId="{AE6733E6-DEBD-423B-B9BF-2744341BA5CC}" srcOrd="0" destOrd="0" presId="urn:microsoft.com/office/officeart/2005/8/layout/orgChart1"/>
    <dgm:cxn modelId="{1EED7D59-8CC5-4A01-BF57-E76D72BA8D15}" type="presParOf" srcId="{BC9D77F9-3FAA-44DA-AABD-30BD327A11A2}" destId="{62AE8EAE-1DE5-44A6-880A-77624A1536D3}" srcOrd="1" destOrd="0" presId="urn:microsoft.com/office/officeart/2005/8/layout/orgChart1"/>
    <dgm:cxn modelId="{63B95E3F-26A7-4A79-80E2-DE770E8A7B8D}" type="presParOf" srcId="{AD6D0D26-8D15-4F32-8331-56D47C25926C}" destId="{5608BC36-E9A5-43CA-A899-0DE0FCB12416}" srcOrd="1" destOrd="0" presId="urn:microsoft.com/office/officeart/2005/8/layout/orgChart1"/>
    <dgm:cxn modelId="{7EB4C88C-4189-4B65-B975-F57BF6DF9E7C}" type="presParOf" srcId="{5608BC36-E9A5-43CA-A899-0DE0FCB12416}" destId="{21C1F52F-B8F3-442D-9617-90B09C493A95}" srcOrd="0" destOrd="0" presId="urn:microsoft.com/office/officeart/2005/8/layout/orgChart1"/>
    <dgm:cxn modelId="{10A23053-E463-4048-AEB6-A46CE2E49F69}" type="presParOf" srcId="{5608BC36-E9A5-43CA-A899-0DE0FCB12416}" destId="{CD2A7B1A-E983-4ECB-BA3D-CB112B8262C7}" srcOrd="1" destOrd="0" presId="urn:microsoft.com/office/officeart/2005/8/layout/orgChart1"/>
    <dgm:cxn modelId="{4A62154F-88EB-4E75-A817-C87462E1BF26}" type="presParOf" srcId="{CD2A7B1A-E983-4ECB-BA3D-CB112B8262C7}" destId="{2A2DF88A-7179-45DA-A77F-ABA599C20A58}" srcOrd="0" destOrd="0" presId="urn:microsoft.com/office/officeart/2005/8/layout/orgChart1"/>
    <dgm:cxn modelId="{3E4BF4F4-12CB-48B7-A6A8-3EE42A80CD0B}" type="presParOf" srcId="{2A2DF88A-7179-45DA-A77F-ABA599C20A58}" destId="{E460064E-DA2F-4DC8-A49E-32B625BD65F2}" srcOrd="0" destOrd="0" presId="urn:microsoft.com/office/officeart/2005/8/layout/orgChart1"/>
    <dgm:cxn modelId="{D693017B-4D3D-4CE6-90A1-3BAC0F5F282D}" type="presParOf" srcId="{2A2DF88A-7179-45DA-A77F-ABA599C20A58}" destId="{519C2B55-D0A7-419F-84F7-E8BB543CD3EE}" srcOrd="1" destOrd="0" presId="urn:microsoft.com/office/officeart/2005/8/layout/orgChart1"/>
    <dgm:cxn modelId="{94FCB00C-5FF4-4E7B-88FD-0B01DBA93DC9}" type="presParOf" srcId="{CD2A7B1A-E983-4ECB-BA3D-CB112B8262C7}" destId="{BA0120A5-B1DE-4972-8270-96152C8B63A9}" srcOrd="1" destOrd="0" presId="urn:microsoft.com/office/officeart/2005/8/layout/orgChart1"/>
    <dgm:cxn modelId="{B0A5284E-8C24-4614-950E-C8EB8979A4F6}" type="presParOf" srcId="{CD2A7B1A-E983-4ECB-BA3D-CB112B8262C7}" destId="{267D49B3-8E7A-400C-88D5-C4603AC0F8A5}" srcOrd="2" destOrd="0" presId="urn:microsoft.com/office/officeart/2005/8/layout/orgChart1"/>
    <dgm:cxn modelId="{C24FDFC4-ED70-489D-8F1C-7514EE7BA18B}" type="presParOf" srcId="{AD6D0D26-8D15-4F32-8331-56D47C25926C}" destId="{567EC44A-A2A1-47D4-A3B9-174A8E33FD25}" srcOrd="2" destOrd="0" presId="urn:microsoft.com/office/officeart/2005/8/layout/orgChart1"/>
    <dgm:cxn modelId="{11F032E8-E0C8-4D9E-B56D-ADA2C47BDBF0}" type="presParOf" srcId="{D0813ACF-EBA6-409F-8F0E-6692A89D6C3D}" destId="{4D656153-5C0D-43E8-B5BD-44AECCBA63C1}" srcOrd="4" destOrd="0" presId="urn:microsoft.com/office/officeart/2005/8/layout/orgChart1"/>
    <dgm:cxn modelId="{BB881DE1-FED7-4A7D-93E8-20E8B9D24981}" type="presParOf" srcId="{D0813ACF-EBA6-409F-8F0E-6692A89D6C3D}" destId="{D844BAAB-C9D2-4453-84E1-F97F631CACBE}" srcOrd="5" destOrd="0" presId="urn:microsoft.com/office/officeart/2005/8/layout/orgChart1"/>
    <dgm:cxn modelId="{419662E1-C4C2-4A4D-A146-2F08BCFCAC1E}" type="presParOf" srcId="{D844BAAB-C9D2-4453-84E1-F97F631CACBE}" destId="{DC189C09-B668-4913-A184-7A5F0E5DDC69}" srcOrd="0" destOrd="0" presId="urn:microsoft.com/office/officeart/2005/8/layout/orgChart1"/>
    <dgm:cxn modelId="{B2C41F2C-B42D-45D5-9E3A-A54956F1073A}" type="presParOf" srcId="{DC189C09-B668-4913-A184-7A5F0E5DDC69}" destId="{639ABDE7-4F17-48F9-B100-CE8F69087829}" srcOrd="0" destOrd="0" presId="urn:microsoft.com/office/officeart/2005/8/layout/orgChart1"/>
    <dgm:cxn modelId="{D029D40F-33F3-4EB9-B6E4-988C5E7D2781}" type="presParOf" srcId="{DC189C09-B668-4913-A184-7A5F0E5DDC69}" destId="{C5BB9E01-A1CC-49B9-9E7A-53BBBB099C0B}" srcOrd="1" destOrd="0" presId="urn:microsoft.com/office/officeart/2005/8/layout/orgChart1"/>
    <dgm:cxn modelId="{B1B0060F-E655-4566-80AD-ED3C2B770228}" type="presParOf" srcId="{D844BAAB-C9D2-4453-84E1-F97F631CACBE}" destId="{43DE5B5E-CE1E-4D4F-B8DE-A862E5D8066D}" srcOrd="1" destOrd="0" presId="urn:microsoft.com/office/officeart/2005/8/layout/orgChart1"/>
    <dgm:cxn modelId="{672185C7-DADF-4F03-BD74-2D9641A3FB68}" type="presParOf" srcId="{43DE5B5E-CE1E-4D4F-B8DE-A862E5D8066D}" destId="{10678FA1-DF0E-4B65-90D8-2EBCCDF7BD96}" srcOrd="0" destOrd="0" presId="urn:microsoft.com/office/officeart/2005/8/layout/orgChart1"/>
    <dgm:cxn modelId="{ABF52B73-E0BC-4F2B-8C25-09B6D92F2E1D}" type="presParOf" srcId="{43DE5B5E-CE1E-4D4F-B8DE-A862E5D8066D}" destId="{A9ADC25D-E3A8-40FA-BAB2-6BA845823A0E}" srcOrd="1" destOrd="0" presId="urn:microsoft.com/office/officeart/2005/8/layout/orgChart1"/>
    <dgm:cxn modelId="{C0749556-ABC1-47F5-B47D-DB5B70EBE3B7}" type="presParOf" srcId="{A9ADC25D-E3A8-40FA-BAB2-6BA845823A0E}" destId="{FFB58F6E-4ACE-49C6-8989-0CFB7C891648}" srcOrd="0" destOrd="0" presId="urn:microsoft.com/office/officeart/2005/8/layout/orgChart1"/>
    <dgm:cxn modelId="{78487257-BC97-4BF8-9F6B-4517414F7F74}" type="presParOf" srcId="{FFB58F6E-4ACE-49C6-8989-0CFB7C891648}" destId="{4381B99F-D927-4D93-A6F5-D3855B974804}" srcOrd="0" destOrd="0" presId="urn:microsoft.com/office/officeart/2005/8/layout/orgChart1"/>
    <dgm:cxn modelId="{33A15C63-D423-4A77-869B-35ACA99358A3}" type="presParOf" srcId="{FFB58F6E-4ACE-49C6-8989-0CFB7C891648}" destId="{99399B3E-6EA0-437B-A2F0-18876A85DDCF}" srcOrd="1" destOrd="0" presId="urn:microsoft.com/office/officeart/2005/8/layout/orgChart1"/>
    <dgm:cxn modelId="{0D6FD139-8558-4AB1-97F6-24970A1DD74D}" type="presParOf" srcId="{A9ADC25D-E3A8-40FA-BAB2-6BA845823A0E}" destId="{003C0441-744C-495F-BDB5-BC23B7662001}" srcOrd="1" destOrd="0" presId="urn:microsoft.com/office/officeart/2005/8/layout/orgChart1"/>
    <dgm:cxn modelId="{657CA492-D9E5-44FF-9941-06FD0D3635CB}" type="presParOf" srcId="{003C0441-744C-495F-BDB5-BC23B7662001}" destId="{4BFEB8C3-E42A-4978-9B0C-1B780471B0F9}" srcOrd="0" destOrd="0" presId="urn:microsoft.com/office/officeart/2005/8/layout/orgChart1"/>
    <dgm:cxn modelId="{883B698C-3364-4860-8688-5F9A40CD3DA6}" type="presParOf" srcId="{003C0441-744C-495F-BDB5-BC23B7662001}" destId="{9531468D-1B34-40A8-B370-EEDAAD863736}" srcOrd="1" destOrd="0" presId="urn:microsoft.com/office/officeart/2005/8/layout/orgChart1"/>
    <dgm:cxn modelId="{392E1B6D-BF0E-49BF-95C4-E3453B2F0A82}" type="presParOf" srcId="{9531468D-1B34-40A8-B370-EEDAAD863736}" destId="{0FEF4404-54EA-42F4-A83E-0F2DF8C21B83}" srcOrd="0" destOrd="0" presId="urn:microsoft.com/office/officeart/2005/8/layout/orgChart1"/>
    <dgm:cxn modelId="{0B45FF5A-20D6-4151-BDC4-E68C917A5D04}" type="presParOf" srcId="{0FEF4404-54EA-42F4-A83E-0F2DF8C21B83}" destId="{37115A4B-8CDB-4C15-95F7-E917415D7AEC}" srcOrd="0" destOrd="0" presId="urn:microsoft.com/office/officeart/2005/8/layout/orgChart1"/>
    <dgm:cxn modelId="{E73D817D-77CB-4BC9-A8FE-E1277BD72FAA}" type="presParOf" srcId="{0FEF4404-54EA-42F4-A83E-0F2DF8C21B83}" destId="{40F4A6A6-2624-4902-A3E6-ED05598561FF}" srcOrd="1" destOrd="0" presId="urn:microsoft.com/office/officeart/2005/8/layout/orgChart1"/>
    <dgm:cxn modelId="{55301325-B172-4535-B2A2-27E1561B102A}" type="presParOf" srcId="{9531468D-1B34-40A8-B370-EEDAAD863736}" destId="{74B209FF-162A-41E4-892F-B1F353F3DDDE}" srcOrd="1" destOrd="0" presId="urn:microsoft.com/office/officeart/2005/8/layout/orgChart1"/>
    <dgm:cxn modelId="{1512CA05-9538-418A-A9DC-C697AF198A11}" type="presParOf" srcId="{9531468D-1B34-40A8-B370-EEDAAD863736}" destId="{0F762A69-E717-48B5-96FE-E50A62CE38AC}" srcOrd="2" destOrd="0" presId="urn:microsoft.com/office/officeart/2005/8/layout/orgChart1"/>
    <dgm:cxn modelId="{D291708E-589A-4CE4-9200-70980C6F326F}" type="presParOf" srcId="{A9ADC25D-E3A8-40FA-BAB2-6BA845823A0E}" destId="{DCB4A6D4-9F35-4FD7-975F-693F021A8BE6}" srcOrd="2" destOrd="0" presId="urn:microsoft.com/office/officeart/2005/8/layout/orgChart1"/>
    <dgm:cxn modelId="{BEB71B90-4EC5-486E-96AB-9C9F8C916C99}" type="presParOf" srcId="{D844BAAB-C9D2-4453-84E1-F97F631CACBE}" destId="{78ED3FC1-2051-480F-96B4-97402B888DB5}" srcOrd="2" destOrd="0" presId="urn:microsoft.com/office/officeart/2005/8/layout/orgChart1"/>
    <dgm:cxn modelId="{F743A398-4ABB-49A3-88A0-BA0468D33866}" type="presParOf" srcId="{0EAD2BBE-B9C6-41E1-AE97-F1B9EAB9FF69}" destId="{3FF79041-3599-459C-A827-7A2FA55991FE}" srcOrd="2" destOrd="0" presId="urn:microsoft.com/office/officeart/2005/8/layout/orgChart1"/>
    <dgm:cxn modelId="{9CCC637D-7EBA-42AC-BC97-95D7FB8108B2}" type="presParOf" srcId="{F1EAAB56-F132-41D8-AA56-CB37A4D9F1E9}" destId="{1266F6C2-F69C-4A18-A5D2-97490CE771A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FEB8C3-E42A-4978-9B0C-1B780471B0F9}">
      <dsp:nvSpPr>
        <dsp:cNvPr id="0" name=""/>
        <dsp:cNvSpPr/>
      </dsp:nvSpPr>
      <dsp:spPr>
        <a:xfrm>
          <a:off x="5997377" y="3767138"/>
          <a:ext cx="323567" cy="6244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4427"/>
              </a:lnTo>
              <a:lnTo>
                <a:pt x="323567" y="62442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678FA1-DF0E-4B65-90D8-2EBCCDF7BD96}">
      <dsp:nvSpPr>
        <dsp:cNvPr id="0" name=""/>
        <dsp:cNvSpPr/>
      </dsp:nvSpPr>
      <dsp:spPr>
        <a:xfrm>
          <a:off x="6814502" y="2554601"/>
          <a:ext cx="91440" cy="28506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506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656153-5C0D-43E8-B5BD-44AECCBA63C1}">
      <dsp:nvSpPr>
        <dsp:cNvPr id="0" name=""/>
        <dsp:cNvSpPr/>
      </dsp:nvSpPr>
      <dsp:spPr>
        <a:xfrm>
          <a:off x="4848109" y="1590810"/>
          <a:ext cx="2012113" cy="2850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532"/>
              </a:lnTo>
              <a:lnTo>
                <a:pt x="2012113" y="142532"/>
              </a:lnTo>
              <a:lnTo>
                <a:pt x="2012113" y="28506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C1F52F-B8F3-442D-9617-90B09C493A95}">
      <dsp:nvSpPr>
        <dsp:cNvPr id="0" name=""/>
        <dsp:cNvSpPr/>
      </dsp:nvSpPr>
      <dsp:spPr>
        <a:xfrm>
          <a:off x="3935531" y="2554601"/>
          <a:ext cx="203617" cy="7621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2127"/>
              </a:lnTo>
              <a:lnTo>
                <a:pt x="203617" y="76212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F89283-651D-498D-9FC4-A9D878C8A89F}">
      <dsp:nvSpPr>
        <dsp:cNvPr id="0" name=""/>
        <dsp:cNvSpPr/>
      </dsp:nvSpPr>
      <dsp:spPr>
        <a:xfrm>
          <a:off x="4478512" y="1590810"/>
          <a:ext cx="369596" cy="285064"/>
        </a:xfrm>
        <a:custGeom>
          <a:avLst/>
          <a:gdLst/>
          <a:ahLst/>
          <a:cxnLst/>
          <a:rect l="0" t="0" r="0" b="0"/>
          <a:pathLst>
            <a:path>
              <a:moveTo>
                <a:pt x="369596" y="0"/>
              </a:moveTo>
              <a:lnTo>
                <a:pt x="369596" y="142532"/>
              </a:lnTo>
              <a:lnTo>
                <a:pt x="0" y="142532"/>
              </a:lnTo>
              <a:lnTo>
                <a:pt x="0" y="28506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5D84D4-A175-4AE0-9473-76118DEDB8D8}">
      <dsp:nvSpPr>
        <dsp:cNvPr id="0" name=""/>
        <dsp:cNvSpPr/>
      </dsp:nvSpPr>
      <dsp:spPr>
        <a:xfrm>
          <a:off x="2293014" y="3518392"/>
          <a:ext cx="203617" cy="6244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4427"/>
              </a:lnTo>
              <a:lnTo>
                <a:pt x="203617" y="62442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8C8FD2-3929-465E-88AA-3AA78FB606A1}">
      <dsp:nvSpPr>
        <dsp:cNvPr id="0" name=""/>
        <dsp:cNvSpPr/>
      </dsp:nvSpPr>
      <dsp:spPr>
        <a:xfrm>
          <a:off x="2790275" y="2554601"/>
          <a:ext cx="91440" cy="28506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506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6DA3B1-536F-4839-8799-A43C05F75C66}">
      <dsp:nvSpPr>
        <dsp:cNvPr id="0" name=""/>
        <dsp:cNvSpPr/>
      </dsp:nvSpPr>
      <dsp:spPr>
        <a:xfrm>
          <a:off x="2835995" y="1590810"/>
          <a:ext cx="2012113" cy="285064"/>
        </a:xfrm>
        <a:custGeom>
          <a:avLst/>
          <a:gdLst/>
          <a:ahLst/>
          <a:cxnLst/>
          <a:rect l="0" t="0" r="0" b="0"/>
          <a:pathLst>
            <a:path>
              <a:moveTo>
                <a:pt x="2012113" y="0"/>
              </a:moveTo>
              <a:lnTo>
                <a:pt x="2012113" y="142532"/>
              </a:lnTo>
              <a:lnTo>
                <a:pt x="0" y="142532"/>
              </a:lnTo>
              <a:lnTo>
                <a:pt x="0" y="28506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A64F5F-4A48-416A-98E0-6B393123DEB3}">
      <dsp:nvSpPr>
        <dsp:cNvPr id="0" name=""/>
        <dsp:cNvSpPr/>
      </dsp:nvSpPr>
      <dsp:spPr>
        <a:xfrm>
          <a:off x="4802389" y="625473"/>
          <a:ext cx="91440" cy="28661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66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BB63C0-AACE-4177-9513-D2BD617CFBBE}">
      <dsp:nvSpPr>
        <dsp:cNvPr id="0" name=""/>
        <dsp:cNvSpPr/>
      </dsp:nvSpPr>
      <dsp:spPr>
        <a:xfrm>
          <a:off x="3346638" y="0"/>
          <a:ext cx="3002941" cy="6254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Patient with a neck mass</a:t>
          </a:r>
          <a:endParaRPr lang="ar-SA" sz="1800" kern="1200" dirty="0"/>
        </a:p>
      </dsp:txBody>
      <dsp:txXfrm>
        <a:off x="3346638" y="0"/>
        <a:ext cx="3002941" cy="625473"/>
      </dsp:txXfrm>
    </dsp:sp>
    <dsp:sp modelId="{FE0D93DE-5E2D-41D6-837B-DA038D80C829}">
      <dsp:nvSpPr>
        <dsp:cNvPr id="0" name=""/>
        <dsp:cNvSpPr/>
      </dsp:nvSpPr>
      <dsp:spPr>
        <a:xfrm>
          <a:off x="3032774" y="912084"/>
          <a:ext cx="3630668" cy="6787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Diagnosis suggested by history and physical exam </a:t>
          </a:r>
          <a:endParaRPr lang="ar-SA" sz="1800" kern="1200" dirty="0"/>
        </a:p>
      </dsp:txBody>
      <dsp:txXfrm>
        <a:off x="3032774" y="912084"/>
        <a:ext cx="3630668" cy="678726"/>
      </dsp:txXfrm>
    </dsp:sp>
    <dsp:sp modelId="{F86CE5BA-264A-4BD4-8889-24B2F91C0E0D}">
      <dsp:nvSpPr>
        <dsp:cNvPr id="0" name=""/>
        <dsp:cNvSpPr/>
      </dsp:nvSpPr>
      <dsp:spPr>
        <a:xfrm>
          <a:off x="2157269" y="1875875"/>
          <a:ext cx="1357452" cy="6787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Congenital mass</a:t>
          </a:r>
          <a:endParaRPr lang="ar-SA" sz="1800" kern="1200" dirty="0"/>
        </a:p>
      </dsp:txBody>
      <dsp:txXfrm>
        <a:off x="2157269" y="1875875"/>
        <a:ext cx="1357452" cy="678726"/>
      </dsp:txXfrm>
    </dsp:sp>
    <dsp:sp modelId="{6351EC7D-62A8-4E76-A6A1-F301247EF848}">
      <dsp:nvSpPr>
        <dsp:cNvPr id="0" name=""/>
        <dsp:cNvSpPr/>
      </dsp:nvSpPr>
      <dsp:spPr>
        <a:xfrm>
          <a:off x="2157269" y="2839666"/>
          <a:ext cx="1357452" cy="6787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CT scan </a:t>
          </a:r>
          <a:endParaRPr lang="ar-SA" sz="1800" kern="1200" dirty="0"/>
        </a:p>
      </dsp:txBody>
      <dsp:txXfrm>
        <a:off x="2157269" y="2839666"/>
        <a:ext cx="1357452" cy="678726"/>
      </dsp:txXfrm>
    </dsp:sp>
    <dsp:sp modelId="{A062776F-DAF1-49D9-8D74-1717583688CA}">
      <dsp:nvSpPr>
        <dsp:cNvPr id="0" name=""/>
        <dsp:cNvSpPr/>
      </dsp:nvSpPr>
      <dsp:spPr>
        <a:xfrm>
          <a:off x="2496632" y="3803457"/>
          <a:ext cx="1357452" cy="6787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Excisional biopsy </a:t>
          </a:r>
          <a:endParaRPr lang="ar-SA" sz="1600" kern="1200" dirty="0"/>
        </a:p>
      </dsp:txBody>
      <dsp:txXfrm>
        <a:off x="2496632" y="3803457"/>
        <a:ext cx="1357452" cy="678726"/>
      </dsp:txXfrm>
    </dsp:sp>
    <dsp:sp modelId="{AE6733E6-DEBD-423B-B9BF-2744341BA5CC}">
      <dsp:nvSpPr>
        <dsp:cNvPr id="0" name=""/>
        <dsp:cNvSpPr/>
      </dsp:nvSpPr>
      <dsp:spPr>
        <a:xfrm>
          <a:off x="3799786" y="1875875"/>
          <a:ext cx="1357452" cy="6787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Infectious/ inflammatory </a:t>
          </a:r>
          <a:endParaRPr lang="ar-SA" sz="1800" kern="1200" dirty="0"/>
        </a:p>
      </dsp:txBody>
      <dsp:txXfrm>
        <a:off x="3799786" y="1875875"/>
        <a:ext cx="1357452" cy="678726"/>
      </dsp:txXfrm>
    </dsp:sp>
    <dsp:sp modelId="{E460064E-DA2F-4DC8-A49E-32B625BD65F2}">
      <dsp:nvSpPr>
        <dsp:cNvPr id="0" name=""/>
        <dsp:cNvSpPr/>
      </dsp:nvSpPr>
      <dsp:spPr>
        <a:xfrm>
          <a:off x="4139149" y="2839666"/>
          <a:ext cx="1357452" cy="9541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Course of broad spectrum antibiotics with close FU in 2-4 weeks </a:t>
          </a:r>
          <a:endParaRPr lang="ar-SA" sz="1400" kern="1200" dirty="0"/>
        </a:p>
      </dsp:txBody>
      <dsp:txXfrm>
        <a:off x="4139149" y="2839666"/>
        <a:ext cx="1357452" cy="954125"/>
      </dsp:txXfrm>
    </dsp:sp>
    <dsp:sp modelId="{639ABDE7-4F17-48F9-B100-CE8F69087829}">
      <dsp:nvSpPr>
        <dsp:cNvPr id="0" name=""/>
        <dsp:cNvSpPr/>
      </dsp:nvSpPr>
      <dsp:spPr>
        <a:xfrm>
          <a:off x="6181496" y="1875875"/>
          <a:ext cx="1357452" cy="6787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Neoplastic </a:t>
          </a:r>
          <a:endParaRPr lang="ar-SA" sz="1800" kern="1200" dirty="0"/>
        </a:p>
      </dsp:txBody>
      <dsp:txXfrm>
        <a:off x="6181496" y="1875875"/>
        <a:ext cx="1357452" cy="678726"/>
      </dsp:txXfrm>
    </dsp:sp>
    <dsp:sp modelId="{4381B99F-D927-4D93-A6F5-D3855B974804}">
      <dsp:nvSpPr>
        <dsp:cNvPr id="0" name=""/>
        <dsp:cNvSpPr/>
      </dsp:nvSpPr>
      <dsp:spPr>
        <a:xfrm>
          <a:off x="5781666" y="2839666"/>
          <a:ext cx="2157113" cy="9274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FNA+/-</a:t>
          </a:r>
        </a:p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CT scan +/-</a:t>
          </a:r>
        </a:p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Endoscopy </a:t>
          </a:r>
          <a:endParaRPr lang="ar-SA" sz="1800" kern="1200" dirty="0"/>
        </a:p>
      </dsp:txBody>
      <dsp:txXfrm>
        <a:off x="5781666" y="2839666"/>
        <a:ext cx="2157113" cy="927472"/>
      </dsp:txXfrm>
    </dsp:sp>
    <dsp:sp modelId="{37115A4B-8CDB-4C15-95F7-E917415D7AEC}">
      <dsp:nvSpPr>
        <dsp:cNvPr id="0" name=""/>
        <dsp:cNvSpPr/>
      </dsp:nvSpPr>
      <dsp:spPr>
        <a:xfrm>
          <a:off x="6320944" y="4052203"/>
          <a:ext cx="2037386" cy="6787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Further management based on stage and histology </a:t>
          </a:r>
          <a:endParaRPr lang="ar-SA" sz="1600" kern="1200" dirty="0"/>
        </a:p>
      </dsp:txBody>
      <dsp:txXfrm>
        <a:off x="6320944" y="4052203"/>
        <a:ext cx="2037386" cy="6787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DEAA2-20D4-4309-A6EB-BBC503215F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6DE4BD-094B-45C7-8578-4B409F7707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1B56F6-9305-4B4B-8D67-1CF2DB619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BB533-C0EE-4FD7-B8FF-721808F7B5B8}" type="datetimeFigureOut">
              <a:rPr lang="ar-SA" smtClean="0"/>
              <a:t>10/04/42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DB3EC-5209-434A-86B6-643B773BB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BC4EC4-DFA9-4952-A311-40ECDAF1B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D278F-8161-4D21-8737-CF1E50F2E5A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3814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C54DF-96AC-43F1-8771-1A3BEF561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4FF97-15C8-4353-922B-C9D6E5F91D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5B6BB1-25E2-4E38-BBE9-9839922F2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BB533-C0EE-4FD7-B8FF-721808F7B5B8}" type="datetimeFigureOut">
              <a:rPr lang="ar-SA" smtClean="0"/>
              <a:t>10/04/42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47F34-DD0C-43E6-B6EE-39DC9141D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FB4CF-74B7-4807-967A-B23EE8791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D278F-8161-4D21-8737-CF1E50F2E5A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18231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B387C2-9DFB-433F-A083-412C5F31B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0FB37-A8D4-451E-9E81-A9E94CAC17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0EC90-ADA4-4E67-A5FC-882EEB7B4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BB533-C0EE-4FD7-B8FF-721808F7B5B8}" type="datetimeFigureOut">
              <a:rPr lang="ar-SA" smtClean="0"/>
              <a:t>10/04/42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1FC034-1D4F-4797-AC3B-8B023F017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A0003-CEC8-45E4-B295-193D353EC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D278F-8161-4D21-8737-CF1E50F2E5A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6199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7D4BD-DCFB-4CCF-B0D7-4A50413D7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13625-7ECB-441E-81E5-772BA8B24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EFF1B-D203-4D73-960E-511402EFF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BB533-C0EE-4FD7-B8FF-721808F7B5B8}" type="datetimeFigureOut">
              <a:rPr lang="ar-SA" smtClean="0"/>
              <a:t>10/04/42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56ABF-24B5-43AF-93ED-7FC0D5A6A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2F80A-203F-4A03-AAD8-52285BA2E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D278F-8161-4D21-8737-CF1E50F2E5A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91458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85974-D73E-4DAE-B0F6-F2A7B160B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65F75-1C0D-48D9-8FBB-C13801699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CA9AF5-B7B8-45BE-BF24-27FB11AB2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BB533-C0EE-4FD7-B8FF-721808F7B5B8}" type="datetimeFigureOut">
              <a:rPr lang="ar-SA" smtClean="0"/>
              <a:t>10/04/42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064CD-B508-4962-A5A0-C6911E217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3F78B-FD13-4292-B08A-E3BC51A05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D278F-8161-4D21-8737-CF1E50F2E5A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38786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9AF24-5902-4383-B2DF-67E025C29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1B19B-A2DC-42CC-A9FB-9861A224B8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00D352-22D1-4526-B36A-AE50D6918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4064BC-3599-4573-84B0-DF32138DD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BB533-C0EE-4FD7-B8FF-721808F7B5B8}" type="datetimeFigureOut">
              <a:rPr lang="ar-SA" smtClean="0"/>
              <a:t>10/04/42</a:t>
            </a:fld>
            <a:endParaRPr lang="ar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2EC850-D416-4ACB-98DD-25F5BDE22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09F1E2-9ADE-4608-9E7D-C4F6E5BB0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D278F-8161-4D21-8737-CF1E50F2E5A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06904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56491-DD46-4F8B-8087-A3B8C72D9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167930-F1EA-4B2A-9CBB-680A6E47E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20274-F903-4A20-964B-013E6BE1AC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3B71C6-A47D-47B9-9E24-77D6AEA7AE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22D391-F4E0-47DB-A3A4-C58626B2D8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7C5A35-2F17-47A6-8A27-954571A24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BB533-C0EE-4FD7-B8FF-721808F7B5B8}" type="datetimeFigureOut">
              <a:rPr lang="ar-SA" smtClean="0"/>
              <a:t>10/04/42</a:t>
            </a:fld>
            <a:endParaRPr lang="ar-S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F481DF-D592-4450-8A2D-3DA9C6D1D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31AFD-8CF3-41A7-94CC-84E7E52B1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D278F-8161-4D21-8737-CF1E50F2E5A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03734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86A59-DCAC-44EF-AC2B-8F17113C3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4204F-9F54-4DF0-A109-AC3426EFF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BB533-C0EE-4FD7-B8FF-721808F7B5B8}" type="datetimeFigureOut">
              <a:rPr lang="ar-SA" smtClean="0"/>
              <a:t>10/04/42</a:t>
            </a:fld>
            <a:endParaRPr lang="ar-S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1674D4-A863-4115-B961-588585AB4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051152-54CE-46EE-9A8B-4BA468AAA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D278F-8161-4D21-8737-CF1E50F2E5A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49926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447A87-17E0-4E0A-8090-3D76EDEAC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BB533-C0EE-4FD7-B8FF-721808F7B5B8}" type="datetimeFigureOut">
              <a:rPr lang="ar-SA" smtClean="0"/>
              <a:t>10/04/42</a:t>
            </a:fld>
            <a:endParaRPr lang="ar-S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05A9AA-9A72-46EB-88CA-7F204837C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086061-5FD8-4675-A12B-F9FC6021F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D278F-8161-4D21-8737-CF1E50F2E5A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54364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09EB5-2896-4EA3-85B6-71EF518EA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52A91-8AF5-4AA3-9C11-3FF8F7E42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9B0FA3-B428-4423-A5B2-B82E690129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66B9AE-BACF-4515-8EF3-1CBB5A2A6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BB533-C0EE-4FD7-B8FF-721808F7B5B8}" type="datetimeFigureOut">
              <a:rPr lang="ar-SA" smtClean="0"/>
              <a:t>10/04/42</a:t>
            </a:fld>
            <a:endParaRPr lang="ar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D05FE3-0079-411F-9A60-BFD856862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96A687-747E-4434-B8E7-D8DB04DCE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D278F-8161-4D21-8737-CF1E50F2E5A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1338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BC71D-B348-47FA-8DC1-E09B15BE2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A107B1-9230-41D1-8339-14A57B04EE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DAF489-3A0F-43E8-9CFB-D4A7811740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50A3F8-C4B5-46D0-82DB-107707622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BB533-C0EE-4FD7-B8FF-721808F7B5B8}" type="datetimeFigureOut">
              <a:rPr lang="ar-SA" smtClean="0"/>
              <a:t>10/04/42</a:t>
            </a:fld>
            <a:endParaRPr lang="ar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745CB-D54C-4618-AF19-AA89725FA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36BED2-412C-46E0-8BE4-D575B112F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D278F-8161-4D21-8737-CF1E50F2E5A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42157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555CD4-60B1-4C93-A10A-FAE9E437D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155AAC-C91D-49E4-AEE7-A71E346FE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62E4C9-46D3-4FC9-BAD3-11A585221A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BB533-C0EE-4FD7-B8FF-721808F7B5B8}" type="datetimeFigureOut">
              <a:rPr lang="ar-SA" smtClean="0"/>
              <a:t>10/04/42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5A301D-6344-4B8F-8FC8-58AF250018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FA241-B1D4-40E4-ACE2-4DF5799050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D278F-8161-4D21-8737-CF1E50F2E5A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59553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91006-8131-4890-8C81-9FAB31D99C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Head and Neck 1</a:t>
            </a:r>
            <a:br>
              <a:rPr lang="en-US" dirty="0"/>
            </a:br>
            <a:r>
              <a:rPr lang="en-US" dirty="0"/>
              <a:t>Neck Mass</a:t>
            </a:r>
            <a:endParaRPr lang="ar-S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BC24A7-0BCB-4623-AF79-84B68EF84E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Dr. Manal Bin Manie</a:t>
            </a:r>
          </a:p>
          <a:p>
            <a:r>
              <a:rPr lang="en-US" dirty="0"/>
              <a:t>Assistant Professor – ORL H&amp;N surgery</a:t>
            </a:r>
          </a:p>
          <a:p>
            <a:r>
              <a:rPr lang="en-US" dirty="0"/>
              <a:t>King Saud University </a:t>
            </a:r>
            <a:endParaRPr lang="ar-SA" dirty="0"/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234522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5C0DB-F136-448E-BF53-EC4FC820E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Occipital triangle </a:t>
            </a:r>
            <a:endParaRPr lang="ar-S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6D9633-7AB6-4BE9-BF21-70680B152D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468" t="24581" r="4634" b="29917"/>
          <a:stretch/>
        </p:blipFill>
        <p:spPr>
          <a:xfrm>
            <a:off x="1017916" y="1966823"/>
            <a:ext cx="5078083" cy="421014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EBCE4A-E05B-4A09-ABFA-4B2426CBB23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179384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EE420-2BDC-4E27-8832-2143CE4B1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Supraclavicular triangle </a:t>
            </a:r>
            <a:endParaRPr lang="ar-SA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08A7DDE-4F59-4155-834B-3C9DCA9414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29017" r="809" b="24593"/>
          <a:stretch/>
        </p:blipFill>
        <p:spPr>
          <a:xfrm>
            <a:off x="1517812" y="1965008"/>
            <a:ext cx="7676869" cy="379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77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D8222-A93F-4430-A792-AE34F2662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0000"/>
                </a:solidFill>
              </a:rPr>
              <a:t>Cervical lymph nodes </a:t>
            </a:r>
            <a:endParaRPr lang="ar-SA" u="sng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81CCA7-B36E-4A49-8A67-483F38FBF9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4A4E425-0550-43C9-88BE-9B895C4D7C5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37" y="1825625"/>
            <a:ext cx="7502525" cy="4486275"/>
          </a:xfrm>
        </p:spPr>
      </p:pic>
    </p:spTree>
    <p:extLst>
      <p:ext uri="{BB962C8B-B14F-4D97-AF65-F5344CB8AC3E}">
        <p14:creationId xmlns:p14="http://schemas.microsoft.com/office/powerpoint/2010/main" val="2563651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F462A-D287-4675-A367-B6402D8DD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Thyroid gland anatomy </a:t>
            </a: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13EB5-321A-4F37-9945-DC690AFA4B5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Butterfly-shaped gland </a:t>
            </a:r>
          </a:p>
          <a:p>
            <a:r>
              <a:rPr lang="en-US" dirty="0"/>
              <a:t>Isthmus :overlying 2</a:t>
            </a:r>
            <a:r>
              <a:rPr lang="en-US" baseline="30000" dirty="0"/>
              <a:t>nd</a:t>
            </a:r>
            <a:r>
              <a:rPr lang="en-US" dirty="0"/>
              <a:t> to 4</a:t>
            </a:r>
            <a:r>
              <a:rPr lang="en-US" baseline="30000" dirty="0"/>
              <a:t>th</a:t>
            </a:r>
            <a:r>
              <a:rPr lang="en-US" dirty="0"/>
              <a:t> tracheal rings</a:t>
            </a:r>
          </a:p>
          <a:p>
            <a:r>
              <a:rPr lang="en-US" dirty="0" err="1"/>
              <a:t>Parathyroids</a:t>
            </a:r>
            <a:endParaRPr lang="en-US" dirty="0"/>
          </a:p>
          <a:p>
            <a:pPr marL="0" indent="0">
              <a:buNone/>
            </a:pPr>
            <a:endParaRPr lang="ar-SA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FCEA923-5DE7-4AB3-AE2A-244EB96F20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898" y="1825625"/>
            <a:ext cx="3916204" cy="4351338"/>
          </a:xfrm>
        </p:spPr>
      </p:pic>
    </p:spTree>
    <p:extLst>
      <p:ext uri="{BB962C8B-B14F-4D97-AF65-F5344CB8AC3E}">
        <p14:creationId xmlns:p14="http://schemas.microsoft.com/office/powerpoint/2010/main" val="211859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B722F-ABC7-4103-B84B-D2456BCB6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Thyroid gland anatomy </a:t>
            </a: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4AF22-9806-48CE-9F34-048193C68F8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F8CD307-D9A1-4A4E-B3DE-447A03E596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952" y="1825625"/>
            <a:ext cx="3704095" cy="4351338"/>
          </a:xfrm>
        </p:spPr>
      </p:pic>
    </p:spTree>
    <p:extLst>
      <p:ext uri="{BB962C8B-B14F-4D97-AF65-F5344CB8AC3E}">
        <p14:creationId xmlns:p14="http://schemas.microsoft.com/office/powerpoint/2010/main" val="2728238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21B33-76DC-4ADC-A046-C97404733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Parotid gland </a:t>
            </a: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01C72-1E78-47CC-AD6E-138BD0866E4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Lies over the angle of mandible </a:t>
            </a:r>
          </a:p>
          <a:p>
            <a:r>
              <a:rPr lang="en-US" dirty="0"/>
              <a:t>Superficial and deep lobe</a:t>
            </a:r>
          </a:p>
          <a:p>
            <a:r>
              <a:rPr lang="en-US" dirty="0"/>
              <a:t>Facial nerve </a:t>
            </a:r>
          </a:p>
          <a:p>
            <a:r>
              <a:rPr lang="en-US" dirty="0"/>
              <a:t>Stenson’s duct : opens in the mouth opposite to maxillary second molar </a:t>
            </a:r>
            <a:endParaRPr lang="ar-SA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A391739-07BC-44DB-9D98-B0AA7BBA88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6164"/>
            <a:ext cx="5181600" cy="3890260"/>
          </a:xfrm>
        </p:spPr>
      </p:pic>
    </p:spTree>
    <p:extLst>
      <p:ext uri="{BB962C8B-B14F-4D97-AF65-F5344CB8AC3E}">
        <p14:creationId xmlns:p14="http://schemas.microsoft.com/office/powerpoint/2010/main" val="12982521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6CBCC-B9F8-4D1A-8D6C-A077BC613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Submandibular gland </a:t>
            </a: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5887A-E6D7-4DF9-B5A8-F99DC66BA9A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Lies inferior and posterior to the mandible </a:t>
            </a:r>
          </a:p>
          <a:p>
            <a:r>
              <a:rPr lang="en-US" dirty="0"/>
              <a:t>Mylohyoid muscle runs through the lobules of the gland and section it into superficial and deep parts </a:t>
            </a:r>
          </a:p>
          <a:p>
            <a:r>
              <a:rPr lang="en-US" dirty="0"/>
              <a:t>Wharton’s duct opens at the lingual papilla </a:t>
            </a:r>
            <a:endParaRPr lang="ar-SA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D11EDEF-F5D6-4A27-851A-63FB52F41B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794" y="1825625"/>
            <a:ext cx="4216412" cy="4351338"/>
          </a:xfrm>
        </p:spPr>
      </p:pic>
    </p:spTree>
    <p:extLst>
      <p:ext uri="{BB962C8B-B14F-4D97-AF65-F5344CB8AC3E}">
        <p14:creationId xmlns:p14="http://schemas.microsoft.com/office/powerpoint/2010/main" val="3625412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1342D-B85E-4ABF-BDDD-DC3D476D3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to neck mass </a:t>
            </a:r>
            <a:endParaRPr lang="ar-S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C2EED0-6DCB-486B-B861-105A3880E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1" y="1131820"/>
            <a:ext cx="5157787" cy="823912"/>
          </a:xfrm>
        </p:spPr>
        <p:txBody>
          <a:bodyPr/>
          <a:lstStyle/>
          <a:p>
            <a:r>
              <a:rPr lang="en-US" dirty="0"/>
              <a:t>History </a:t>
            </a:r>
            <a:endParaRPr lang="ar-S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DA5CE4-E7A4-40C0-98BE-1DABB96304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2107096"/>
            <a:ext cx="5157787" cy="4082567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Age, gender, ethnicity </a:t>
            </a:r>
          </a:p>
          <a:p>
            <a:r>
              <a:rPr lang="en-US" dirty="0"/>
              <a:t>Duration of neck mass</a:t>
            </a:r>
          </a:p>
          <a:p>
            <a:r>
              <a:rPr lang="en-US" dirty="0"/>
              <a:t>Progression </a:t>
            </a:r>
          </a:p>
          <a:p>
            <a:r>
              <a:rPr lang="en-US" dirty="0"/>
              <a:t>Associated symptoms :URTI</a:t>
            </a:r>
          </a:p>
          <a:p>
            <a:r>
              <a:rPr lang="en-US" dirty="0"/>
              <a:t>Voice change</a:t>
            </a:r>
          </a:p>
          <a:p>
            <a:r>
              <a:rPr lang="en-US" dirty="0" err="1"/>
              <a:t>Hx</a:t>
            </a:r>
            <a:r>
              <a:rPr lang="en-US" dirty="0"/>
              <a:t> of cough, fever, sore throat, night </a:t>
            </a:r>
            <a:r>
              <a:rPr lang="en-US" dirty="0" err="1"/>
              <a:t>sweats,weight</a:t>
            </a:r>
            <a:r>
              <a:rPr lang="en-US" dirty="0"/>
              <a:t> loss  </a:t>
            </a:r>
          </a:p>
          <a:p>
            <a:r>
              <a:rPr lang="en-US" dirty="0"/>
              <a:t>Recent travel </a:t>
            </a:r>
          </a:p>
          <a:p>
            <a:r>
              <a:rPr lang="en-US" dirty="0"/>
              <a:t>Insect bite </a:t>
            </a:r>
          </a:p>
          <a:p>
            <a:r>
              <a:rPr lang="en-US" dirty="0"/>
              <a:t>Dental problems </a:t>
            </a:r>
          </a:p>
          <a:p>
            <a:r>
              <a:rPr lang="en-US" dirty="0"/>
              <a:t>Tobacco and alcohol use  </a:t>
            </a:r>
          </a:p>
          <a:p>
            <a:r>
              <a:rPr lang="en-US" dirty="0"/>
              <a:t>Exposure to Radiation</a:t>
            </a:r>
          </a:p>
          <a:p>
            <a:r>
              <a:rPr lang="en-US" dirty="0"/>
              <a:t>Family history of malignancy  </a:t>
            </a:r>
            <a:endParaRPr lang="ar-S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5B5517-9A5E-47BC-9D94-228DA56516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9512" y="1131820"/>
            <a:ext cx="5183188" cy="823912"/>
          </a:xfrm>
        </p:spPr>
        <p:txBody>
          <a:bodyPr/>
          <a:lstStyle/>
          <a:p>
            <a:r>
              <a:rPr lang="en-US" dirty="0"/>
              <a:t>Physical exam </a:t>
            </a:r>
            <a:endParaRPr lang="ar-SA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674181-1A0B-4348-9E3F-1BB2E1259A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07096"/>
            <a:ext cx="5183188" cy="4082567"/>
          </a:xfrm>
        </p:spPr>
        <p:txBody>
          <a:bodyPr>
            <a:normAutofit fontScale="62500" lnSpcReduction="20000"/>
          </a:bodyPr>
          <a:lstStyle/>
          <a:p>
            <a:r>
              <a:rPr lang="en-US" u="sng" dirty="0"/>
              <a:t>Full head and neck examination including the cranial nerves and </a:t>
            </a:r>
            <a:r>
              <a:rPr lang="en-US" u="sng" dirty="0" err="1"/>
              <a:t>nasopharyngolaryngoscopy</a:t>
            </a:r>
            <a:r>
              <a:rPr lang="en-US" u="sng" dirty="0"/>
              <a:t> </a:t>
            </a:r>
          </a:p>
          <a:p>
            <a:r>
              <a:rPr lang="en-US" dirty="0"/>
              <a:t>Location of the mass: midline , lateral </a:t>
            </a:r>
          </a:p>
          <a:p>
            <a:r>
              <a:rPr lang="en-US" dirty="0"/>
              <a:t>Size, consistency, tenderness, mobility </a:t>
            </a:r>
          </a:p>
          <a:p>
            <a:r>
              <a:rPr lang="en-US" dirty="0"/>
              <a:t>Pulsation </a:t>
            </a:r>
          </a:p>
          <a:p>
            <a:r>
              <a:rPr lang="en-US" dirty="0"/>
              <a:t>Skin changes </a:t>
            </a:r>
          </a:p>
          <a:p>
            <a:r>
              <a:rPr lang="en-US" dirty="0"/>
              <a:t>Movement with swallowing or tongue protrusion </a:t>
            </a:r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598124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0089E-C8C6-449A-A3CD-6763B0358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 diagnosis </a:t>
            </a:r>
            <a:endParaRPr lang="ar-S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7F6CE8-D436-4A2F-92B3-104654145D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Pediatric </a:t>
            </a:r>
            <a:endParaRPr lang="ar-S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BFFE3C-F7A1-46AC-8995-003C7049A1D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Infective and inflammatory masses </a:t>
            </a:r>
          </a:p>
          <a:p>
            <a:r>
              <a:rPr lang="en-US" dirty="0">
                <a:solidFill>
                  <a:srgbClr val="00B0F0"/>
                </a:solidFill>
              </a:rPr>
              <a:t>Congenital masses </a:t>
            </a:r>
          </a:p>
          <a:p>
            <a:r>
              <a:rPr lang="en-US" dirty="0"/>
              <a:t>Vascular masses</a:t>
            </a:r>
          </a:p>
          <a:p>
            <a:r>
              <a:rPr lang="en-US" dirty="0"/>
              <a:t>Traumatic masses</a:t>
            </a:r>
          </a:p>
          <a:p>
            <a:r>
              <a:rPr lang="en-US" dirty="0"/>
              <a:t>Metabolic, idiopathic and autoimmune conditions</a:t>
            </a:r>
          </a:p>
          <a:p>
            <a:endParaRPr lang="ar-SA" dirty="0"/>
          </a:p>
          <a:p>
            <a:endParaRPr lang="en-US" dirty="0"/>
          </a:p>
          <a:p>
            <a:endParaRPr lang="ar-S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C44E13-47BE-4679-A33F-10991E289A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Adult </a:t>
            </a:r>
            <a:endParaRPr lang="ar-SA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08D26C-28F4-4DA9-84DC-F2F84B120BB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Infective and inflammatory masses </a:t>
            </a:r>
          </a:p>
          <a:p>
            <a:r>
              <a:rPr lang="en-US" dirty="0">
                <a:solidFill>
                  <a:srgbClr val="00B0F0"/>
                </a:solidFill>
              </a:rPr>
              <a:t>Neoplastic masses </a:t>
            </a:r>
          </a:p>
          <a:p>
            <a:r>
              <a:rPr lang="en-US" dirty="0"/>
              <a:t>Vascular masses</a:t>
            </a:r>
          </a:p>
          <a:p>
            <a:r>
              <a:rPr lang="en-US" dirty="0"/>
              <a:t>Traumatic masses</a:t>
            </a:r>
          </a:p>
          <a:p>
            <a:r>
              <a:rPr lang="en-US" dirty="0"/>
              <a:t>Metabolic, idiopathic and autoimmune conditions</a:t>
            </a:r>
          </a:p>
          <a:p>
            <a:r>
              <a:rPr lang="en-US" dirty="0"/>
              <a:t>Thyroid gland masses </a:t>
            </a:r>
          </a:p>
          <a:p>
            <a:r>
              <a:rPr lang="en-US" dirty="0"/>
              <a:t>Salivary gland masses</a:t>
            </a:r>
          </a:p>
          <a:p>
            <a:r>
              <a:rPr lang="en-US" dirty="0" err="1"/>
              <a:t>Parapharyngeal</a:t>
            </a:r>
            <a:r>
              <a:rPr lang="en-US" dirty="0"/>
              <a:t> masses </a:t>
            </a:r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632887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8FE4-D7C7-485B-8419-31E1F7AFA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 diagnosis </a:t>
            </a:r>
            <a:endParaRPr lang="ar-S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F15884-C4FC-4CF1-97EC-CF9CC005A3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84670"/>
            <a:ext cx="10210800" cy="5167311"/>
          </a:xfrm>
        </p:spPr>
      </p:pic>
    </p:spTree>
    <p:extLst>
      <p:ext uri="{BB962C8B-B14F-4D97-AF65-F5344CB8AC3E}">
        <p14:creationId xmlns:p14="http://schemas.microsoft.com/office/powerpoint/2010/main" val="2854765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A8D27-6082-460B-A5BE-3C386B94D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</a:t>
            </a: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AB83C-61EA-42A8-897C-04AAAB1DD8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Anatomy of the neck </a:t>
            </a:r>
          </a:p>
          <a:p>
            <a:r>
              <a:rPr lang="en-US" dirty="0"/>
              <a:t>History / physical examination </a:t>
            </a:r>
          </a:p>
          <a:p>
            <a:r>
              <a:rPr lang="en-US" dirty="0"/>
              <a:t>Pathology / differential diagnosis</a:t>
            </a:r>
          </a:p>
          <a:p>
            <a:r>
              <a:rPr lang="en-US" dirty="0"/>
              <a:t>Management/ investigation and treatment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4339860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5D07E-8154-48B8-9CB5-334CE2973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444486"/>
          </a:xfrm>
        </p:spPr>
        <p:txBody>
          <a:bodyPr/>
          <a:lstStyle/>
          <a:p>
            <a:r>
              <a:rPr lang="en-US" dirty="0"/>
              <a:t>General approach to a neck mass </a:t>
            </a:r>
            <a:endParaRPr lang="ar-SA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A3148B9-5D15-4111-B78B-E6B4F42EF4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8996204"/>
              </p:ext>
            </p:extLst>
          </p:nvPr>
        </p:nvGraphicFramePr>
        <p:xfrm>
          <a:off x="838200" y="1444487"/>
          <a:ext cx="10515600" cy="4732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00483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A6800-1DFE-4D0C-8605-58E6B1F21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Infectious/inflammatory masses </a:t>
            </a:r>
            <a:endParaRPr lang="ar-S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C4E5A5-8CDA-4FD8-8D3B-A024F6BC33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7977975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8D8B-3F87-4621-AC0D-43E680563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EE78D-A422-40BE-B992-68F5A47980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4700" dirty="0">
                <a:solidFill>
                  <a:srgbClr val="FF0000"/>
                </a:solidFill>
              </a:rPr>
              <a:t>Cervical lymphadenitis:</a:t>
            </a:r>
          </a:p>
          <a:p>
            <a:r>
              <a:rPr lang="en-US" dirty="0"/>
              <a:t>Most common in children and adolescents</a:t>
            </a:r>
          </a:p>
          <a:p>
            <a:r>
              <a:rPr lang="en-US" dirty="0"/>
              <a:t>Etiology :</a:t>
            </a:r>
          </a:p>
          <a:p>
            <a:r>
              <a:rPr lang="en-US" dirty="0"/>
              <a:t>Bacterial – streptococcal and staphylococcal infections , mycobacterial infections, secondary to dental or tonsillitis and rarely cat-scratch disease and </a:t>
            </a:r>
            <a:r>
              <a:rPr lang="en-US" dirty="0" err="1"/>
              <a:t>actinomyces</a:t>
            </a:r>
            <a:r>
              <a:rPr lang="en-US" dirty="0"/>
              <a:t> </a:t>
            </a:r>
          </a:p>
          <a:p>
            <a:r>
              <a:rPr lang="en-US" dirty="0"/>
              <a:t>Viral- EBV, CMV ,herpes simplex virus, others</a:t>
            </a:r>
          </a:p>
          <a:p>
            <a:r>
              <a:rPr lang="en-US" dirty="0"/>
              <a:t>Parasitic – toxoplasmosis </a:t>
            </a:r>
          </a:p>
          <a:p>
            <a:r>
              <a:rPr lang="en-US" dirty="0"/>
              <a:t>Fungal- </a:t>
            </a:r>
            <a:r>
              <a:rPr lang="en-US" dirty="0" err="1"/>
              <a:t>coccidiomycosis</a:t>
            </a:r>
            <a:r>
              <a:rPr lang="en-US" dirty="0"/>
              <a:t> </a:t>
            </a:r>
          </a:p>
          <a:p>
            <a:r>
              <a:rPr lang="en-US" dirty="0"/>
              <a:t>Sialadenitis </a:t>
            </a:r>
          </a:p>
          <a:p>
            <a:r>
              <a:rPr lang="en-US" dirty="0"/>
              <a:t>Diagnosis: CBC, CT scan if needed</a:t>
            </a:r>
          </a:p>
          <a:p>
            <a:r>
              <a:rPr lang="en-US" dirty="0"/>
              <a:t>Treatment: antibiotics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711746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B47C6-6236-488B-98A4-496387131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Cervical lymphadenitis:</a:t>
            </a:r>
            <a:br>
              <a:rPr lang="en-US" dirty="0">
                <a:solidFill>
                  <a:srgbClr val="FF0000"/>
                </a:solidFill>
              </a:rPr>
            </a:br>
            <a:endParaRPr lang="ar-SA" dirty="0">
              <a:solidFill>
                <a:srgbClr val="FF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583682-4BFB-4CBF-8592-F22C713ECB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41537"/>
            <a:ext cx="10103594" cy="4351338"/>
          </a:xfrm>
        </p:spPr>
      </p:pic>
    </p:spTree>
    <p:extLst>
      <p:ext uri="{BB962C8B-B14F-4D97-AF65-F5344CB8AC3E}">
        <p14:creationId xmlns:p14="http://schemas.microsoft.com/office/powerpoint/2010/main" val="30621798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F8D6E-FCE1-4E7D-BC7F-AB8613CBD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Cervical lymphadenitis:</a:t>
            </a:r>
            <a:br>
              <a:rPr lang="en-US" dirty="0">
                <a:solidFill>
                  <a:srgbClr val="FF0000"/>
                </a:solidFill>
              </a:rPr>
            </a:b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B75D3-8E29-4ADA-8362-9F365BB42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Rule out Neck abscess formation if no improvement with antibiotics </a:t>
            </a:r>
          </a:p>
          <a:p>
            <a:r>
              <a:rPr lang="en-US" dirty="0"/>
              <a:t>CT neck with contrast </a:t>
            </a:r>
          </a:p>
          <a:p>
            <a:r>
              <a:rPr lang="en-US" dirty="0"/>
              <a:t>Incision and drainage </a:t>
            </a:r>
            <a:endParaRPr lang="ar-S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8EB9A1-92DD-4B6B-88FF-10D600DE9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3050" y="2496585"/>
            <a:ext cx="6000750" cy="411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196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C7432-4051-4B3A-A0C4-A18C44D79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Tuberculous cervical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lymphadenitis: </a:t>
            </a:r>
            <a:br>
              <a:rPr lang="en-US" dirty="0">
                <a:solidFill>
                  <a:srgbClr val="FF0000"/>
                </a:solidFill>
              </a:rPr>
            </a:b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325D4-3C39-4ED5-A219-BCF578E3C9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Scrofula</a:t>
            </a:r>
          </a:p>
          <a:p>
            <a:r>
              <a:rPr lang="en-US" dirty="0"/>
              <a:t>Most common manifestation of extrapulmonary TB </a:t>
            </a:r>
          </a:p>
          <a:p>
            <a:r>
              <a:rPr lang="en-US" dirty="0"/>
              <a:t>Non tender </a:t>
            </a:r>
          </a:p>
          <a:p>
            <a:r>
              <a:rPr lang="en-US" dirty="0"/>
              <a:t>If untreated , spontaneous discharge and sinus formation </a:t>
            </a:r>
          </a:p>
          <a:p>
            <a:r>
              <a:rPr lang="en-US" dirty="0"/>
              <a:t>CT scan may show necrotic/cystic nodal matting </a:t>
            </a:r>
          </a:p>
          <a:p>
            <a:r>
              <a:rPr lang="en-US" dirty="0"/>
              <a:t>FNA/ excisional biopsy </a:t>
            </a:r>
          </a:p>
          <a:p>
            <a:r>
              <a:rPr lang="en-US" dirty="0"/>
              <a:t>Treatment: antimycobacterial medications </a:t>
            </a:r>
          </a:p>
          <a:p>
            <a:endParaRPr lang="ar-S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880BCB-BB53-4C64-9DEF-B32E11F6F9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27235" y="365125"/>
            <a:ext cx="3216965" cy="35308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F45AD2-D19A-4075-A019-5F7BE5BCE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067" y="4001294"/>
            <a:ext cx="377190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9404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91C14-B4E3-4081-9006-BE321DAA8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Mumps ( viral parotitis):</a:t>
            </a:r>
            <a:br>
              <a:rPr lang="en-US" dirty="0">
                <a:solidFill>
                  <a:srgbClr val="FF0000"/>
                </a:solidFill>
              </a:rPr>
            </a:b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C1990-4403-44A0-B588-43A738B3055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Viral infection caused by paramyxovirus </a:t>
            </a:r>
          </a:p>
          <a:p>
            <a:r>
              <a:rPr lang="en-US" dirty="0"/>
              <a:t>Droplet infection and fomites</a:t>
            </a:r>
          </a:p>
          <a:p>
            <a:r>
              <a:rPr lang="en-US" dirty="0"/>
              <a:t>Children are more affected  </a:t>
            </a:r>
          </a:p>
          <a:p>
            <a:r>
              <a:rPr lang="en-US" dirty="0"/>
              <a:t>Fever, malaise, parotid swelling </a:t>
            </a:r>
          </a:p>
          <a:p>
            <a:r>
              <a:rPr lang="en-US" dirty="0"/>
              <a:t>Orchitis , </a:t>
            </a:r>
            <a:r>
              <a:rPr lang="en-US" dirty="0" err="1"/>
              <a:t>ophritis</a:t>
            </a:r>
            <a:r>
              <a:rPr lang="en-US" dirty="0"/>
              <a:t>, aseptic meningitis , unilateral SNHL</a:t>
            </a:r>
          </a:p>
          <a:p>
            <a:r>
              <a:rPr lang="en-US" dirty="0"/>
              <a:t>Treatment is supportive  , hydration and analgesics </a:t>
            </a:r>
            <a:endParaRPr lang="ar-S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CC2690-0683-4C5F-94C9-5AF88B2C5B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896444" y="1906515"/>
            <a:ext cx="3160762" cy="350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185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C4444-C927-45B9-BF74-A1D119BBB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Acute suppurative parotitis/sialadenitis :</a:t>
            </a:r>
            <a:br>
              <a:rPr lang="en-US" dirty="0">
                <a:solidFill>
                  <a:srgbClr val="FF0000"/>
                </a:solidFill>
              </a:rPr>
            </a:b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16090-FEFB-4FC4-9E26-53B3EB3D0C8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Commonly seen in elderly , diabetic , debilitated and dehydrated patients </a:t>
            </a:r>
          </a:p>
          <a:p>
            <a:r>
              <a:rPr lang="en-US" dirty="0"/>
              <a:t>Staph aureus is the usual causative organism </a:t>
            </a:r>
          </a:p>
          <a:p>
            <a:r>
              <a:rPr lang="en-US" dirty="0"/>
              <a:t>Fever, swelling , pus from </a:t>
            </a:r>
            <a:r>
              <a:rPr lang="en-US" b="1" dirty="0" err="1"/>
              <a:t>stenson’s</a:t>
            </a:r>
            <a:r>
              <a:rPr lang="en-US" dirty="0"/>
              <a:t> duct </a:t>
            </a:r>
          </a:p>
          <a:p>
            <a:r>
              <a:rPr lang="en-US" dirty="0"/>
              <a:t>Antibiotics and hydration</a:t>
            </a:r>
            <a:endParaRPr lang="ar-S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565C17-8F60-482A-8B3B-E5572146B4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050483"/>
            <a:ext cx="5181600" cy="390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954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7CC4C-D074-48A2-B9EA-044A1DECE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Neoplastic masses </a:t>
            </a:r>
            <a:endParaRPr lang="ar-S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6C2F0-0AB9-490C-961D-888701D713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719758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1F039-7825-4BF3-9DEE-383BCB53C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Neoplastic masses 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2736E-DDC2-4CB2-A56A-57A6DEE35E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u="sng" dirty="0"/>
              <a:t>Benign :</a:t>
            </a:r>
          </a:p>
          <a:p>
            <a:r>
              <a:rPr lang="en-US" dirty="0"/>
              <a:t>Lipoma , fibroma, neuroma and schwannoma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Malignant:</a:t>
            </a:r>
          </a:p>
          <a:p>
            <a:r>
              <a:rPr lang="en-US" dirty="0"/>
              <a:t>Primary neck tumors – sarcoma, salivary gland tumors, thyroid gland tumors, parathyroid gland tumors </a:t>
            </a:r>
          </a:p>
          <a:p>
            <a:r>
              <a:rPr lang="en-US" dirty="0"/>
              <a:t>Lymphoma</a:t>
            </a:r>
          </a:p>
          <a:p>
            <a:r>
              <a:rPr lang="en-US" dirty="0"/>
              <a:t>Metastasis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04CE04-5F34-4293-8968-D0FF5B8AA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4050" y="681037"/>
            <a:ext cx="2647950" cy="14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170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2FC57-5E74-4610-A1E6-87391A867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Triangles of the neck </a:t>
            </a:r>
            <a:endParaRPr lang="ar-SA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F322224-0154-4D8A-A534-F1B7379BEB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0503" y="1690688"/>
            <a:ext cx="8666921" cy="465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6641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1215A-6860-44D6-BE87-A3A367524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Thyroid gland nodules:</a:t>
            </a:r>
            <a:br>
              <a:rPr lang="en-US" dirty="0">
                <a:solidFill>
                  <a:srgbClr val="FF0000"/>
                </a:solidFill>
              </a:rPr>
            </a:b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AEE73-924A-4077-AC1C-C62B86753F2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benign thyroid nodules are very common </a:t>
            </a:r>
          </a:p>
          <a:p>
            <a:r>
              <a:rPr lang="en-US" dirty="0"/>
              <a:t>5-10 % are malignant </a:t>
            </a:r>
          </a:p>
          <a:p>
            <a:r>
              <a:rPr lang="en-US" dirty="0"/>
              <a:t>Hot vs cold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D091DBC-3B4C-4FCB-B52A-8F0C95BB44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757" y="2058194"/>
            <a:ext cx="5181600" cy="3886199"/>
          </a:xfrm>
        </p:spPr>
      </p:pic>
    </p:spTree>
    <p:extLst>
      <p:ext uri="{BB962C8B-B14F-4D97-AF65-F5344CB8AC3E}">
        <p14:creationId xmlns:p14="http://schemas.microsoft.com/office/powerpoint/2010/main" val="11608968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>
            <a:extLst>
              <a:ext uri="{FF2B5EF4-FFF2-40B4-BE49-F238E27FC236}">
                <a16:creationId xmlns:a16="http://schemas.microsoft.com/office/drawing/2014/main" id="{BD3A6EAE-131C-4D41-88D2-1808091466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24025" y="609600"/>
            <a:ext cx="8743950" cy="1143000"/>
          </a:xfrm>
        </p:spPr>
        <p:txBody>
          <a:bodyPr/>
          <a:lstStyle/>
          <a:p>
            <a:pPr>
              <a:defRPr/>
            </a:pPr>
            <a:r>
              <a:rPr lang="en-US"/>
              <a:t>Thyroid Nodule - Evaluation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9D263DD1-8560-4E2D-9E54-01A531FAE5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24025" y="1981200"/>
            <a:ext cx="874395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ar-SA" dirty="0">
                <a:solidFill>
                  <a:schemeClr val="tx2"/>
                </a:solidFill>
              </a:rPr>
              <a:t>U/S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ar-SA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r>
              <a:rPr lang="en-CA" altLang="ar-SA" dirty="0">
                <a:solidFill>
                  <a:schemeClr val="tx2"/>
                </a:solidFill>
              </a:rPr>
              <a:t>FNA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ar-SA" dirty="0">
              <a:solidFill>
                <a:schemeClr val="tx2"/>
              </a:solidFill>
            </a:endParaRPr>
          </a:p>
          <a:p>
            <a:r>
              <a:rPr lang="en-US" altLang="ar-SA" dirty="0">
                <a:solidFill>
                  <a:schemeClr val="tx2"/>
                </a:solidFill>
              </a:rPr>
              <a:t>Thyroid Function Tests</a:t>
            </a:r>
          </a:p>
          <a:p>
            <a:endParaRPr lang="en-US" altLang="ar-SA" dirty="0">
              <a:solidFill>
                <a:schemeClr val="tx2"/>
              </a:solidFill>
            </a:endParaRPr>
          </a:p>
          <a:p>
            <a:r>
              <a:rPr lang="en-US" altLang="ar-SA" dirty="0">
                <a:solidFill>
                  <a:schemeClr val="tx2"/>
                </a:solidFill>
              </a:rPr>
              <a:t>CT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ar-SA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7307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00F2C-E359-4E10-B9A9-CA4F5EDAD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Thyroid gland nodules:</a:t>
            </a:r>
            <a:br>
              <a:rPr lang="en-US" dirty="0">
                <a:solidFill>
                  <a:srgbClr val="FF0000"/>
                </a:solidFill>
              </a:rPr>
            </a:b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078D7-163D-4306-B3E0-C6C2D85B063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Risk factors for malignancy:</a:t>
            </a:r>
          </a:p>
          <a:p>
            <a:pPr marL="0" indent="0">
              <a:buNone/>
            </a:pPr>
            <a:r>
              <a:rPr lang="en-US" u="sng" dirty="0"/>
              <a:t>History :</a:t>
            </a:r>
          </a:p>
          <a:p>
            <a:r>
              <a:rPr lang="en-US" dirty="0"/>
              <a:t>External radiation during childhood </a:t>
            </a:r>
          </a:p>
          <a:p>
            <a:r>
              <a:rPr lang="en-US" dirty="0"/>
              <a:t>Age &lt;20 or &gt;60 years </a:t>
            </a:r>
          </a:p>
          <a:p>
            <a:r>
              <a:rPr lang="en-US" dirty="0"/>
              <a:t>Male gender </a:t>
            </a:r>
          </a:p>
          <a:p>
            <a:r>
              <a:rPr lang="en-US" dirty="0"/>
              <a:t>Family history of thyroid cancer </a:t>
            </a:r>
          </a:p>
          <a:p>
            <a:r>
              <a:rPr lang="en-US" dirty="0"/>
              <a:t>Hoarseness, dysphagia</a:t>
            </a:r>
          </a:p>
          <a:p>
            <a:r>
              <a:rPr lang="en-US" dirty="0"/>
              <a:t>Rapid growth </a:t>
            </a:r>
          </a:p>
          <a:p>
            <a:pPr marL="0" indent="0">
              <a:buNone/>
            </a:pPr>
            <a:r>
              <a:rPr lang="en-US" u="sng" dirty="0"/>
              <a:t>Physical exam : </a:t>
            </a:r>
          </a:p>
          <a:p>
            <a:r>
              <a:rPr lang="en-US" dirty="0"/>
              <a:t>Firm or hard</a:t>
            </a:r>
          </a:p>
          <a:p>
            <a:r>
              <a:rPr lang="en-US" dirty="0"/>
              <a:t>Fixed to soft tissue </a:t>
            </a:r>
          </a:p>
          <a:p>
            <a:r>
              <a:rPr lang="en-US" dirty="0"/>
              <a:t>Lymphadenopathy </a:t>
            </a:r>
          </a:p>
          <a:p>
            <a:endParaRPr lang="en-US" dirty="0"/>
          </a:p>
          <a:p>
            <a:endParaRPr lang="ar-S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DC3D71-3F7E-42F5-9F56-10D36EE1BC8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247739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3AAEA-4DDF-47C8-BD6C-F06C5FA98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08E91-D6BD-4D1C-9B70-A7A8D7EE964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Ultrasound characteristics of thyroid nodules that increase suspicious of malignancy :</a:t>
            </a:r>
          </a:p>
          <a:p>
            <a:r>
              <a:rPr lang="en-US" dirty="0"/>
              <a:t>Taller than wide shape </a:t>
            </a:r>
          </a:p>
          <a:p>
            <a:r>
              <a:rPr lang="en-US" dirty="0"/>
              <a:t>Speculated margin</a:t>
            </a:r>
          </a:p>
          <a:p>
            <a:r>
              <a:rPr lang="en-US" dirty="0"/>
              <a:t>Microcalcifications </a:t>
            </a:r>
          </a:p>
          <a:p>
            <a:r>
              <a:rPr lang="en-US" dirty="0"/>
              <a:t>Marked hypo echogenicity </a:t>
            </a:r>
          </a:p>
          <a:p>
            <a:r>
              <a:rPr lang="en-US" dirty="0"/>
              <a:t>Increased vascularity  </a:t>
            </a:r>
          </a:p>
          <a:p>
            <a:endParaRPr lang="ar-S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D23650-149C-4A4D-B8F4-94F514BE4D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18676" y="1690688"/>
            <a:ext cx="4621169" cy="27922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F5F539-681D-412C-B88E-F023BCB8F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631" y="4001294"/>
            <a:ext cx="4621169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2493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A6DBA-B5A9-427F-8F60-B80D9D3A2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D88E8-7D28-47E0-8A74-ABBA63E2F98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Fine needle aspiration FNA:</a:t>
            </a:r>
          </a:p>
          <a:p>
            <a:r>
              <a:rPr lang="en-US" dirty="0"/>
              <a:t>Safe and minimally invasive </a:t>
            </a:r>
          </a:p>
          <a:p>
            <a:r>
              <a:rPr lang="en-US" dirty="0"/>
              <a:t>Indicated for nodules &gt; 1 cm or nodules with suspicious features of malignancy </a:t>
            </a:r>
          </a:p>
          <a:p>
            <a:r>
              <a:rPr lang="en-US" dirty="0"/>
              <a:t>US guided FNA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189A2B6-91D2-4C5C-8455-AA3B6D648C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12927"/>
            <a:ext cx="5181600" cy="357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9673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01D95-3E71-4F50-B2BF-892354977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97B1B-7DBB-4519-BAFB-F5914C34155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CT scan indications:</a:t>
            </a:r>
          </a:p>
          <a:p>
            <a:r>
              <a:rPr lang="en-US" dirty="0"/>
              <a:t>Recurrent disease </a:t>
            </a:r>
          </a:p>
          <a:p>
            <a:r>
              <a:rPr lang="en-US" dirty="0"/>
              <a:t>Lymph node metastasis</a:t>
            </a:r>
          </a:p>
          <a:p>
            <a:r>
              <a:rPr lang="en-US" dirty="0"/>
              <a:t>Vocal cord paralysis</a:t>
            </a:r>
          </a:p>
          <a:p>
            <a:r>
              <a:rPr lang="en-US" dirty="0"/>
              <a:t>Fixation of tumor to adjacent structures or skin </a:t>
            </a:r>
          </a:p>
          <a:p>
            <a:r>
              <a:rPr lang="en-US" dirty="0"/>
              <a:t>Huge goiter , retrosternal extension </a:t>
            </a:r>
            <a:endParaRPr lang="ar-S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DED381-0C1B-4D25-BE6B-15F49A5539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92551" y="2330845"/>
            <a:ext cx="3340898" cy="33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4322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EDCF3381-8718-45FE-A98B-38568587CB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24025" y="609600"/>
            <a:ext cx="874395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Malignant Thyroid Lesions</a:t>
            </a:r>
            <a:endParaRPr lang="en-CA" dirty="0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4A07A84F-B19C-448B-A017-E37D3BF738C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24025" y="1981200"/>
            <a:ext cx="8743950" cy="41148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ar-SA" dirty="0">
                <a:solidFill>
                  <a:schemeClr val="tx2"/>
                </a:solidFill>
              </a:rPr>
              <a:t>1. Well Differentiated (85%)</a:t>
            </a:r>
          </a:p>
          <a:p>
            <a:pPr lvl="1">
              <a:lnSpc>
                <a:spcPct val="90000"/>
              </a:lnSpc>
            </a:pPr>
            <a:r>
              <a:rPr lang="en-US" altLang="ar-SA" dirty="0">
                <a:solidFill>
                  <a:schemeClr val="tx2"/>
                </a:solidFill>
              </a:rPr>
              <a:t>Papillary Thyroid Carcinoma (PTC)</a:t>
            </a:r>
          </a:p>
          <a:p>
            <a:pPr lvl="1">
              <a:lnSpc>
                <a:spcPct val="90000"/>
              </a:lnSpc>
            </a:pPr>
            <a:r>
              <a:rPr lang="en-US" altLang="ar-SA" dirty="0">
                <a:solidFill>
                  <a:schemeClr val="tx2"/>
                </a:solidFill>
              </a:rPr>
              <a:t>Follicular Thyroid Carcinoma (FTC)</a:t>
            </a:r>
          </a:p>
          <a:p>
            <a:pPr lvl="1">
              <a:lnSpc>
                <a:spcPct val="90000"/>
              </a:lnSpc>
            </a:pPr>
            <a:r>
              <a:rPr lang="en-US" altLang="ar-SA" dirty="0" err="1">
                <a:solidFill>
                  <a:schemeClr val="tx2"/>
                </a:solidFill>
              </a:rPr>
              <a:t>Hurthle</a:t>
            </a:r>
            <a:r>
              <a:rPr lang="en-US" altLang="ar-SA" dirty="0">
                <a:solidFill>
                  <a:schemeClr val="tx2"/>
                </a:solidFill>
              </a:rPr>
              <a:t> Cell Carcinoma (HCC)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ar-SA" dirty="0">
                <a:solidFill>
                  <a:schemeClr val="tx2"/>
                </a:solidFill>
              </a:rPr>
              <a:t>2. Poor differentiated malignant neoplasms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ar-SA" dirty="0">
                <a:solidFill>
                  <a:schemeClr val="tx2"/>
                </a:solidFill>
              </a:rPr>
              <a:t>    - Medullary  thyroid carcinoma (MTC)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ar-SA" dirty="0">
                <a:solidFill>
                  <a:schemeClr val="tx2"/>
                </a:solidFill>
              </a:rPr>
              <a:t>    - Anaplastic thyroid carcinoma (ATC)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ar-SA" dirty="0">
                <a:solidFill>
                  <a:schemeClr val="tx2"/>
                </a:solidFill>
              </a:rPr>
              <a:t>3. Other malignant tumors: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ar-SA" dirty="0">
                <a:solidFill>
                  <a:schemeClr val="tx2"/>
                </a:solidFill>
              </a:rPr>
              <a:t>    - Lymphoma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ar-SA" dirty="0">
                <a:solidFill>
                  <a:schemeClr val="tx2"/>
                </a:solidFill>
              </a:rPr>
              <a:t>    - Metastatic tumors</a:t>
            </a:r>
            <a:endParaRPr lang="en-CA" altLang="ar-SA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8621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E35B2-FE1C-4126-AE92-63C70CE90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86F89-6B1C-4887-A9CD-4A17A336A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Treatment :</a:t>
            </a:r>
          </a:p>
          <a:p>
            <a:r>
              <a:rPr lang="en-US" dirty="0"/>
              <a:t>Observation </a:t>
            </a:r>
          </a:p>
          <a:p>
            <a:r>
              <a:rPr lang="en-US" dirty="0"/>
              <a:t>FU 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Thyroidectomy : </a:t>
            </a:r>
          </a:p>
          <a:p>
            <a:r>
              <a:rPr lang="en-US" dirty="0"/>
              <a:t>Malignancy or Suspicious for malignancy </a:t>
            </a:r>
          </a:p>
          <a:p>
            <a:r>
              <a:rPr lang="en-US" dirty="0"/>
              <a:t>Compression symptoms </a:t>
            </a:r>
          </a:p>
          <a:p>
            <a:r>
              <a:rPr lang="en-US" dirty="0"/>
              <a:t>Cosmetic </a:t>
            </a:r>
          </a:p>
          <a:p>
            <a:r>
              <a:rPr lang="en-US" dirty="0"/>
              <a:t>Graves disease</a:t>
            </a:r>
          </a:p>
          <a:p>
            <a:r>
              <a:rPr lang="en-US" dirty="0"/>
              <a:t>Toxic nodule </a:t>
            </a:r>
          </a:p>
          <a:p>
            <a:pPr marL="0" indent="0">
              <a:buNone/>
            </a:pPr>
            <a:r>
              <a:rPr lang="en-US" dirty="0"/>
              <a:t>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3868794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D893E-1466-4E22-9779-E3187A070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DAC83-FACA-43FC-8F4C-CB3D3ED61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Post op complications :</a:t>
            </a:r>
          </a:p>
          <a:p>
            <a:r>
              <a:rPr lang="en-US" dirty="0"/>
              <a:t>RLN Injury</a:t>
            </a:r>
          </a:p>
          <a:p>
            <a:endParaRPr lang="en-US" dirty="0"/>
          </a:p>
          <a:p>
            <a:r>
              <a:rPr lang="en-US" dirty="0"/>
              <a:t>Hypocalcemia</a:t>
            </a:r>
          </a:p>
          <a:p>
            <a:endParaRPr lang="en-US" dirty="0"/>
          </a:p>
          <a:p>
            <a:r>
              <a:rPr lang="en-US" dirty="0"/>
              <a:t>Hematoma</a:t>
            </a:r>
          </a:p>
          <a:p>
            <a:pPr marL="0" indent="0">
              <a:buNone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8900477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69C104-FA09-4BA1-8B9A-E8CA9533C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Salivary gland tumors:</a:t>
            </a:r>
            <a:br>
              <a:rPr lang="en-US" dirty="0">
                <a:solidFill>
                  <a:srgbClr val="FF0000"/>
                </a:solidFill>
              </a:rPr>
            </a:br>
            <a:endParaRPr lang="ar-SA" dirty="0">
              <a:solidFill>
                <a:srgbClr val="FF0000"/>
              </a:solidFill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EB0FD82-A9F8-448A-8C23-897F7B7E16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90378" y="1825625"/>
            <a:ext cx="4345244" cy="4351338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E9C3A94-3847-4E14-8A68-CEE5477727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Pleomorphic adenoma </a:t>
            </a:r>
            <a:r>
              <a:rPr lang="en-US" dirty="0"/>
              <a:t>is the most common benign tumor of salivary gland </a:t>
            </a:r>
          </a:p>
          <a:p>
            <a:r>
              <a:rPr lang="en-US" dirty="0"/>
              <a:t>It can arise from parotid, submandibular or minor salivary glands</a:t>
            </a:r>
          </a:p>
          <a:p>
            <a:r>
              <a:rPr lang="en-US" dirty="0"/>
              <a:t>Slow growing , usually seen in the third or fourth decade , with propensity to females </a:t>
            </a:r>
          </a:p>
          <a:p>
            <a:r>
              <a:rPr lang="en-US" dirty="0"/>
              <a:t>Encapsulated, Pseudopods </a:t>
            </a:r>
          </a:p>
          <a:p>
            <a:endParaRPr lang="en-US" dirty="0"/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064030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0A06A-DEAA-499F-BC71-B2677256A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3742F3-C76B-4D1F-BD32-9A6D48D49C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Anterior triangle </a:t>
            </a:r>
            <a:endParaRPr lang="ar-SA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F9BAE67-02E4-4CF3-BAAD-0A6A087EA5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78968" y="2505075"/>
            <a:ext cx="3679427" cy="368458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71444C-5165-4CF8-A42A-79ED54F851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Posterior triangle </a:t>
            </a:r>
            <a:endParaRPr lang="ar-SA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3086492-F88F-4EAC-A13C-0F5E75F348E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924080" y="2505075"/>
            <a:ext cx="3679427" cy="368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463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88A36-8094-49C4-A752-D958CDC2A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Salivary gland tumors:</a:t>
            </a:r>
            <a:br>
              <a:rPr lang="en-US" dirty="0">
                <a:solidFill>
                  <a:srgbClr val="FF0000"/>
                </a:solidFill>
              </a:rPr>
            </a:b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20365-AE24-4C97-989A-9C720CA1AEB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Mucoepidermoid carcinoma </a:t>
            </a:r>
            <a:r>
              <a:rPr lang="en-US" dirty="0"/>
              <a:t>is the most common malignant tumor of salivary gland </a:t>
            </a:r>
          </a:p>
          <a:p>
            <a:r>
              <a:rPr lang="en-US" dirty="0"/>
              <a:t>Can invade the facial nerve </a:t>
            </a:r>
          </a:p>
          <a:p>
            <a:r>
              <a:rPr lang="en-US" dirty="0"/>
              <a:t>Slow growing </a:t>
            </a:r>
          </a:p>
          <a:p>
            <a:r>
              <a:rPr lang="en-US" dirty="0"/>
              <a:t>Low grade and high grade  </a:t>
            </a:r>
          </a:p>
          <a:p>
            <a:r>
              <a:rPr lang="en-US" dirty="0"/>
              <a:t>Surgical excision  </a:t>
            </a:r>
            <a:endParaRPr lang="ar-SA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739E2D6-167F-4D93-A762-E67EB637A5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853531"/>
            <a:ext cx="4876800" cy="2295525"/>
          </a:xfrm>
        </p:spPr>
      </p:pic>
    </p:spTree>
    <p:extLst>
      <p:ext uri="{BB962C8B-B14F-4D97-AF65-F5344CB8AC3E}">
        <p14:creationId xmlns:p14="http://schemas.microsoft.com/office/powerpoint/2010/main" val="11488808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B9416-F9F3-419E-BF93-A7A0AF3C3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Congenital masses </a:t>
            </a:r>
            <a:endParaRPr lang="ar-S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AFCDF6-133F-4AFC-8526-B97B81DFEC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306258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FE25AAA-60D9-4268-9CB8-799C8649F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Thyroglossal duct cyst: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22A2F-FAC7-47D1-BB38-68F4860113B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Cystic midline swelling </a:t>
            </a:r>
          </a:p>
          <a:p>
            <a:r>
              <a:rPr lang="en-US" dirty="0"/>
              <a:t>Affecting young children but can occur at any age </a:t>
            </a:r>
          </a:p>
          <a:p>
            <a:r>
              <a:rPr lang="en-US" dirty="0"/>
              <a:t>Increases in size with URTI </a:t>
            </a:r>
          </a:p>
          <a:p>
            <a:r>
              <a:rPr lang="en-US" dirty="0"/>
              <a:t>+_ sinus </a:t>
            </a:r>
          </a:p>
          <a:p>
            <a:pPr marL="0" indent="0">
              <a:buNone/>
            </a:pPr>
            <a:endParaRPr lang="en-US" dirty="0"/>
          </a:p>
          <a:p>
            <a:endParaRPr lang="ar-S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4EA4C0-4B0C-4B35-AA8A-F056ABF00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360" y="1690688"/>
            <a:ext cx="4705879" cy="4784035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C070035-1526-410B-B23C-028D0E7C8FD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335544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E0214-28E7-473B-BBF0-9662D913E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Thyroglossal duct cyst:</a:t>
            </a:r>
            <a:br>
              <a:rPr lang="en-US" dirty="0">
                <a:solidFill>
                  <a:srgbClr val="FF0000"/>
                </a:solidFill>
              </a:rPr>
            </a:b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DF8E1-8268-400D-9D24-856F6D637BD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Moves with tongue protrusion because of its attachment to foramen cecum </a:t>
            </a:r>
          </a:p>
          <a:p>
            <a:r>
              <a:rPr lang="en-US" dirty="0"/>
              <a:t>It may contain the only functioning thyroid tissue </a:t>
            </a:r>
          </a:p>
          <a:p>
            <a:r>
              <a:rPr lang="en-US" dirty="0"/>
              <a:t>Rarely malignant &lt;1% </a:t>
            </a:r>
          </a:p>
          <a:p>
            <a:r>
              <a:rPr lang="en-US" dirty="0"/>
              <a:t>Investigations :Ultrasound </a:t>
            </a:r>
            <a:endParaRPr lang="ar-SA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17CDB18-B92E-49EE-AFAE-F9605544EE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365125"/>
            <a:ext cx="4972050" cy="3305175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67A2ED-99F7-4910-BDA8-8BB8037EE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797" y="3973443"/>
            <a:ext cx="3776455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7100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8A527-256A-4D45-9072-B1D598EEC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Thyroglossal duct cyst:</a:t>
            </a:r>
            <a:br>
              <a:rPr lang="en-US" dirty="0">
                <a:solidFill>
                  <a:srgbClr val="FF0000"/>
                </a:solidFill>
              </a:rPr>
            </a:br>
            <a:endParaRPr lang="ar-SA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0474C5B-B47E-4525-800A-C50A553996B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34937"/>
            <a:ext cx="4886739" cy="3048330"/>
          </a:xfr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687CF2A-47AC-425E-9CD7-CA0F2B12FE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666632" y="2847163"/>
            <a:ext cx="3438442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451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6CB13-F3C6-4E78-AC74-E7A0B7D0B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Thyroglossal duct cyst:</a:t>
            </a:r>
            <a:br>
              <a:rPr lang="en-US" dirty="0">
                <a:solidFill>
                  <a:srgbClr val="FF0000"/>
                </a:solidFill>
              </a:rPr>
            </a:b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1655D-34A4-4DF7-B703-B3C14ABDA27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Treatment :</a:t>
            </a:r>
          </a:p>
          <a:p>
            <a:r>
              <a:rPr lang="en-US" dirty="0"/>
              <a:t>Surgical excision including the body of hyoid bone and core of tongue tissue to prevent recurrence ( </a:t>
            </a:r>
            <a:r>
              <a:rPr lang="en-US" dirty="0" err="1">
                <a:solidFill>
                  <a:srgbClr val="FF0000"/>
                </a:solidFill>
              </a:rPr>
              <a:t>Sistrunk’s</a:t>
            </a:r>
            <a:r>
              <a:rPr lang="en-US" dirty="0"/>
              <a:t> procedure)</a:t>
            </a:r>
            <a:endParaRPr lang="ar-S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843178-B2D3-429C-8D1D-B4A0A554DD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38122" y="1825625"/>
            <a:ext cx="420093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8123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1B78C-4DA3-4E93-95D2-16118259D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Dermoid/epidermoid cyst : 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879F9-A518-4B4C-B102-D8A2B11934E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Cystic mass resulting from congenital epithelial inclusion or rest </a:t>
            </a:r>
          </a:p>
          <a:p>
            <a:r>
              <a:rPr lang="en-US" u="sng" dirty="0"/>
              <a:t>Epidermoid</a:t>
            </a:r>
            <a:r>
              <a:rPr lang="en-US" dirty="0"/>
              <a:t> : epithelial elements only, fluid content </a:t>
            </a:r>
          </a:p>
          <a:p>
            <a:r>
              <a:rPr lang="en-US" u="sng" dirty="0"/>
              <a:t>Dermoid</a:t>
            </a:r>
            <a:r>
              <a:rPr lang="en-US" dirty="0"/>
              <a:t> : epithelial elements plus dermal substructure ( hair, sebaceous glands)</a:t>
            </a:r>
          </a:p>
          <a:p>
            <a:r>
              <a:rPr lang="en-US" dirty="0"/>
              <a:t>Typically seen in the midline of the neck , usually in the submental region </a:t>
            </a:r>
          </a:p>
          <a:p>
            <a:r>
              <a:rPr lang="en-US" dirty="0"/>
              <a:t>Treatment is complete surgical excision </a:t>
            </a:r>
          </a:p>
          <a:p>
            <a:endParaRPr lang="en-US" dirty="0"/>
          </a:p>
          <a:p>
            <a:endParaRPr lang="ar-S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8CD8DA-97EC-4232-9B33-2C762209B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207" y="2429669"/>
            <a:ext cx="3886200" cy="314325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4F3CEBF-0E51-493D-B26D-BE7150A25C5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3555274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996AC-0BCD-48C0-8437-F7931C9D6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Branchial cyst :</a:t>
            </a:r>
            <a:br>
              <a:rPr lang="en-US" dirty="0">
                <a:solidFill>
                  <a:srgbClr val="FF0000"/>
                </a:solidFill>
              </a:rPr>
            </a:b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0AE4F-AC9B-4E92-A1BA-3915BDF3BFB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Common in the second decade of life </a:t>
            </a:r>
          </a:p>
          <a:p>
            <a:r>
              <a:rPr lang="en-US" dirty="0"/>
              <a:t>Swelling in the upper part of the neck anterior to SCM </a:t>
            </a:r>
          </a:p>
          <a:p>
            <a:r>
              <a:rPr lang="en-US" dirty="0"/>
              <a:t>Anomalies of second branchial arch are the most common </a:t>
            </a:r>
          </a:p>
          <a:p>
            <a:r>
              <a:rPr lang="en-US" dirty="0"/>
              <a:t>May be associated with a sinus or a fistula </a:t>
            </a:r>
          </a:p>
          <a:p>
            <a:endParaRPr lang="ar-SA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AE8489-ACD1-4FCE-8A67-751096BEFE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867" y="1199459"/>
            <a:ext cx="3952875" cy="3505200"/>
          </a:xfrm>
        </p:spPr>
      </p:pic>
    </p:spTree>
    <p:extLst>
      <p:ext uri="{BB962C8B-B14F-4D97-AF65-F5344CB8AC3E}">
        <p14:creationId xmlns:p14="http://schemas.microsoft.com/office/powerpoint/2010/main" val="41180438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419ED-3654-4C51-93D7-A31F77FB3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Branchial cyst :</a:t>
            </a:r>
            <a:br>
              <a:rPr lang="en-US" dirty="0">
                <a:solidFill>
                  <a:srgbClr val="FF0000"/>
                </a:solidFill>
              </a:rPr>
            </a:b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13A31-CFE6-4AD4-AD16-5A5508EBDB9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 second arch branchial sinus has an external opening at the junction of the lower and middle third of the anterior border of SCM and may excrete mucoid discharge , it may have internal opening in the tonsillar fossa </a:t>
            </a:r>
          </a:p>
          <a:p>
            <a:r>
              <a:rPr lang="en-US" dirty="0"/>
              <a:t>Treatment is surgical excision along with its tract , if present </a:t>
            </a:r>
          </a:p>
          <a:p>
            <a:pPr marL="0" indent="0">
              <a:buNone/>
            </a:pPr>
            <a:endParaRPr lang="ar-S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BF8E34-E6A6-460E-8B2B-078C14FBE8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82813" y="2468017"/>
            <a:ext cx="3560373" cy="30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774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C525F33-9E13-47E7-B172-84A2AD8A9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Cystic hygroma :</a:t>
            </a:r>
            <a:br>
              <a:rPr lang="en-US" dirty="0">
                <a:solidFill>
                  <a:srgbClr val="FF0000"/>
                </a:solidFill>
              </a:rPr>
            </a:b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E2F02-10E4-4B01-856F-DE7AFF80B98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It occurs most commonly in the posterior triangle of the neck </a:t>
            </a:r>
          </a:p>
          <a:p>
            <a:r>
              <a:rPr lang="en-US" dirty="0"/>
              <a:t>It arises from obstruction or sequestration of jugular lymph sac </a:t>
            </a:r>
          </a:p>
          <a:p>
            <a:r>
              <a:rPr lang="en-US" dirty="0"/>
              <a:t>Seen in neonate, early infancy or childhood </a:t>
            </a:r>
          </a:p>
          <a:p>
            <a:r>
              <a:rPr lang="en-US" dirty="0"/>
              <a:t>May cause difficulty in labor </a:t>
            </a:r>
          </a:p>
          <a:p>
            <a:r>
              <a:rPr lang="en-US" dirty="0"/>
              <a:t>Soft, cystic and partially compressible </a:t>
            </a:r>
          </a:p>
          <a:p>
            <a:r>
              <a:rPr lang="en-US" dirty="0"/>
              <a:t>Treatment is surgical excision </a:t>
            </a:r>
            <a:endParaRPr lang="ar-SA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25F430E-E795-455C-A12E-289F7208A3A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endParaRPr lang="ar-S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117B43-5AE2-405A-8989-652073495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537" y="1254125"/>
            <a:ext cx="529590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86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DDB20-4BAE-4597-8132-76E934089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2D78D-47E6-484D-B9F3-239818055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3F66B6-F494-43BA-993D-5E053A79FF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9" t="9877" r="14179" b="6982"/>
          <a:stretch/>
        </p:blipFill>
        <p:spPr>
          <a:xfrm>
            <a:off x="1033670" y="595658"/>
            <a:ext cx="9727095" cy="589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4965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CA384-7E51-4810-8853-587051D4B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Vascular masses</a:t>
            </a:r>
            <a:endParaRPr lang="ar-S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97B44-4CCB-4D4F-89C0-81EEF9ED18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722632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566DB-615D-4A85-8DCB-56701F6FC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Hemangioma</a:t>
            </a:r>
            <a:r>
              <a:rPr lang="en-US" dirty="0"/>
              <a:t> :</a:t>
            </a: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24937-C693-4EBB-80EA-228D0D51F4A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Congenital hemangioma present at birth</a:t>
            </a:r>
          </a:p>
          <a:p>
            <a:r>
              <a:rPr lang="en-US" dirty="0">
                <a:solidFill>
                  <a:srgbClr val="00B0F0"/>
                </a:solidFill>
              </a:rPr>
              <a:t>Infantile hemangioma </a:t>
            </a:r>
            <a:r>
              <a:rPr lang="en-US" dirty="0"/>
              <a:t>start to appear in the first 4 weeks of life, early rapid growth, plateau then involution</a:t>
            </a:r>
          </a:p>
          <a:p>
            <a:r>
              <a:rPr lang="en-US" dirty="0"/>
              <a:t>GLUT-1 </a:t>
            </a:r>
          </a:p>
          <a:p>
            <a:r>
              <a:rPr lang="en-US" dirty="0"/>
              <a:t>Markers of hemangioma proliferation : VEGF, urinary beta-fibroblast growth </a:t>
            </a:r>
            <a:r>
              <a:rPr lang="en-US" dirty="0" err="1"/>
              <a:t>factor,urinary</a:t>
            </a:r>
            <a:r>
              <a:rPr lang="en-US" dirty="0"/>
              <a:t> matrix </a:t>
            </a:r>
            <a:r>
              <a:rPr lang="en-US" dirty="0" err="1"/>
              <a:t>mettaloprotinease</a:t>
            </a:r>
            <a:r>
              <a:rPr lang="en-US" dirty="0"/>
              <a:t> MMP</a:t>
            </a:r>
          </a:p>
          <a:p>
            <a:r>
              <a:rPr lang="en-US" dirty="0"/>
              <a:t>MRI  </a:t>
            </a:r>
          </a:p>
          <a:p>
            <a:r>
              <a:rPr lang="en-US" dirty="0"/>
              <a:t>Management : observation , surgical </a:t>
            </a:r>
            <a:r>
              <a:rPr lang="en-US" dirty="0" err="1"/>
              <a:t>excision,laser</a:t>
            </a:r>
            <a:r>
              <a:rPr lang="en-US" dirty="0"/>
              <a:t>,  propranolol </a:t>
            </a:r>
            <a:endParaRPr lang="ar-SA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D30CE77-73E9-418D-BEE1-14D42ECBFF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59151"/>
            <a:ext cx="5181600" cy="4284285"/>
          </a:xfrm>
        </p:spPr>
      </p:pic>
    </p:spTree>
    <p:extLst>
      <p:ext uri="{BB962C8B-B14F-4D97-AF65-F5344CB8AC3E}">
        <p14:creationId xmlns:p14="http://schemas.microsoft.com/office/powerpoint/2010/main" val="2272333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329B1-140F-440D-8C21-52735DC52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conclusion </a:t>
            </a: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62363-D468-4EF9-8B92-6D3E681C3E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Neck masses are common and most often due to lymphadenopathy secondary to self-limited infection or inflammation </a:t>
            </a:r>
          </a:p>
          <a:p>
            <a:r>
              <a:rPr lang="en-US" dirty="0"/>
              <a:t>A basic knowledge of neck anatomy is required </a:t>
            </a:r>
          </a:p>
          <a:p>
            <a:r>
              <a:rPr lang="en-US" dirty="0"/>
              <a:t>Thorough history and physical examination usually suggests a diagnosis </a:t>
            </a:r>
          </a:p>
          <a:p>
            <a:r>
              <a:rPr lang="en-US" dirty="0"/>
              <a:t>Appropriate investigation should be performed by specialist and managed accordingly </a:t>
            </a:r>
          </a:p>
          <a:p>
            <a:pPr marL="0" indent="0">
              <a:buNone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618993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A99EF1-4FC0-48D1-87F5-D1D95BEFA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</a:t>
            </a: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B9045-7D2C-4522-A6F1-008ECF6E23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49428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7969C-72D1-4512-BE04-143E1F9AA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Carotid triangle </a:t>
            </a:r>
            <a:endParaRPr lang="ar-SA" dirty="0"/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145694B1-6843-4CEF-8F91-3A72797DA3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31" y="1825625"/>
            <a:ext cx="4351338" cy="4351338"/>
          </a:xfr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AC24FA87-F9A1-4257-92E8-7387064199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2238" t="21004" r="2173" b="22543"/>
          <a:stretch/>
        </p:blipFill>
        <p:spPr>
          <a:xfrm>
            <a:off x="838201" y="1934817"/>
            <a:ext cx="4953000" cy="376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109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2DF8B-9CB1-45EF-82E8-A48DCC9DC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Submandibular triangle</a:t>
            </a:r>
            <a:endParaRPr lang="ar-S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2CB3E2-3A41-4E65-B303-0C688A7F4D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404" t="28254" r="3173" b="18232"/>
          <a:stretch/>
        </p:blipFill>
        <p:spPr>
          <a:xfrm>
            <a:off x="914400" y="1934817"/>
            <a:ext cx="5181600" cy="3856383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DF00EDE-D64F-4297-A466-78AD93E7DB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994822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D22BC-0A07-4D3D-8BBE-A921953AF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Submental triangle </a:t>
            </a:r>
            <a:endParaRPr lang="ar-S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548F26-DE7D-4AAF-819D-C16C434A0A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238" t="34805" r="19245" b="28135"/>
          <a:stretch/>
        </p:blipFill>
        <p:spPr>
          <a:xfrm>
            <a:off x="1046922" y="2326792"/>
            <a:ext cx="4068418" cy="2947573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895A848-6639-48EC-A67A-0B42F223FFB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079" y="1690688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2855960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D7927-4DB7-49AD-80EA-27769940C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Posterior triangle </a:t>
            </a:r>
            <a:endParaRPr lang="ar-S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3A6C6C-CA4B-4333-9534-9AFD16E9EFE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4210" t="21182" r="5066" b="16819"/>
          <a:stretch/>
        </p:blipFill>
        <p:spPr>
          <a:xfrm>
            <a:off x="596347" y="1825625"/>
            <a:ext cx="5804453" cy="3766792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DC359D4-A1DF-4CC0-A774-1F1A79B08B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34532254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1041</TotalTime>
  <Words>1250</Words>
  <Application>Microsoft Office PowerPoint</Application>
  <PresentationFormat>Widescreen</PresentationFormat>
  <Paragraphs>262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Arial</vt:lpstr>
      <vt:lpstr>Calibri</vt:lpstr>
      <vt:lpstr>Calibri Light</vt:lpstr>
      <vt:lpstr>Times New Roman</vt:lpstr>
      <vt:lpstr>Office Theme</vt:lpstr>
      <vt:lpstr>Head and Neck 1 Neck Mass</vt:lpstr>
      <vt:lpstr>Objectives </vt:lpstr>
      <vt:lpstr>Triangles of the neck </vt:lpstr>
      <vt:lpstr>PowerPoint Presentation</vt:lpstr>
      <vt:lpstr>PowerPoint Presentation</vt:lpstr>
      <vt:lpstr>Carotid triangle </vt:lpstr>
      <vt:lpstr>Submandibular triangle</vt:lpstr>
      <vt:lpstr>Submental triangle </vt:lpstr>
      <vt:lpstr>Posterior triangle </vt:lpstr>
      <vt:lpstr>Occipital triangle </vt:lpstr>
      <vt:lpstr>Supraclavicular triangle </vt:lpstr>
      <vt:lpstr>Cervical lymph nodes </vt:lpstr>
      <vt:lpstr>Thyroid gland anatomy </vt:lpstr>
      <vt:lpstr>Thyroid gland anatomy </vt:lpstr>
      <vt:lpstr>Parotid gland </vt:lpstr>
      <vt:lpstr>Submandibular gland </vt:lpstr>
      <vt:lpstr>Approach to neck mass </vt:lpstr>
      <vt:lpstr>Differential diagnosis </vt:lpstr>
      <vt:lpstr>Differential diagnosis </vt:lpstr>
      <vt:lpstr>General approach to a neck mass </vt:lpstr>
      <vt:lpstr>Infectious/inflammatory masses </vt:lpstr>
      <vt:lpstr>PowerPoint Presentation</vt:lpstr>
      <vt:lpstr>Cervical lymphadenitis: </vt:lpstr>
      <vt:lpstr>Cervical lymphadenitis: </vt:lpstr>
      <vt:lpstr>Tuberculous cervical  lymphadenitis:  </vt:lpstr>
      <vt:lpstr>Mumps ( viral parotitis): </vt:lpstr>
      <vt:lpstr>Acute suppurative parotitis/sialadenitis : </vt:lpstr>
      <vt:lpstr>Neoplastic masses </vt:lpstr>
      <vt:lpstr>Neoplastic masses </vt:lpstr>
      <vt:lpstr>Thyroid gland nodules: </vt:lpstr>
      <vt:lpstr>Thyroid Nodule - Evaluation</vt:lpstr>
      <vt:lpstr>Thyroid gland nodules: </vt:lpstr>
      <vt:lpstr>PowerPoint Presentation</vt:lpstr>
      <vt:lpstr>PowerPoint Presentation</vt:lpstr>
      <vt:lpstr>PowerPoint Presentation</vt:lpstr>
      <vt:lpstr>Malignant Thyroid Lesions</vt:lpstr>
      <vt:lpstr>PowerPoint Presentation</vt:lpstr>
      <vt:lpstr>PowerPoint Presentation</vt:lpstr>
      <vt:lpstr>Salivary gland tumors: </vt:lpstr>
      <vt:lpstr>Salivary gland tumors: </vt:lpstr>
      <vt:lpstr>Congenital masses </vt:lpstr>
      <vt:lpstr>Thyroglossal duct cyst:</vt:lpstr>
      <vt:lpstr>Thyroglossal duct cyst: </vt:lpstr>
      <vt:lpstr>Thyroglossal duct cyst: </vt:lpstr>
      <vt:lpstr>Thyroglossal duct cyst: </vt:lpstr>
      <vt:lpstr>Dermoid/epidermoid cyst : </vt:lpstr>
      <vt:lpstr>Branchial cyst : </vt:lpstr>
      <vt:lpstr>Branchial cyst : </vt:lpstr>
      <vt:lpstr>Cystic hygroma : </vt:lpstr>
      <vt:lpstr>Vascular masses</vt:lpstr>
      <vt:lpstr>Hemangioma :</vt:lpstr>
      <vt:lpstr>In conclusion </vt:lpstr>
      <vt:lpstr>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Neck Mass</dc:title>
  <dc:creator>alhanouf</dc:creator>
  <cp:lastModifiedBy>alhanouf</cp:lastModifiedBy>
  <cp:revision>86</cp:revision>
  <dcterms:created xsi:type="dcterms:W3CDTF">2020-01-19T11:44:07Z</dcterms:created>
  <dcterms:modified xsi:type="dcterms:W3CDTF">2020-11-25T08:08:57Z</dcterms:modified>
</cp:coreProperties>
</file>