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85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82" r:id="rId21"/>
    <p:sldId id="284" r:id="rId22"/>
    <p:sldId id="273" r:id="rId23"/>
    <p:sldId id="274" r:id="rId24"/>
    <p:sldId id="275" r:id="rId25"/>
    <p:sldId id="278" r:id="rId26"/>
    <p:sldId id="279" r:id="rId27"/>
    <p:sldId id="280" r:id="rId28"/>
    <p:sldId id="281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10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71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88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799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72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85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083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04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54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7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47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18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399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63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61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67DA-3894-4800-B8B7-FA63A62B08C8}" type="datetimeFigureOut">
              <a:rPr lang="ar-SA" smtClean="0"/>
              <a:t>10/04/42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C8109F-2473-497D-9C22-79F8343619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71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5C8D-FD02-4BE7-A40E-D05647BCA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Head and Neck 2 </a:t>
            </a:r>
            <a:br>
              <a:rPr lang="en-US" dirty="0"/>
            </a:br>
            <a:r>
              <a:rPr lang="en-US" dirty="0"/>
              <a:t>Pre malignant and malignant oral cavity lesions </a:t>
            </a:r>
            <a:endParaRPr lang="ar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213A5-74D4-4708-A661-1879F9C3B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Manal Bin Manie</a:t>
            </a:r>
          </a:p>
          <a:p>
            <a:r>
              <a:rPr lang="en-US" dirty="0"/>
              <a:t>Assistant Professor – ORL H&amp;N surgery</a:t>
            </a:r>
          </a:p>
          <a:p>
            <a:r>
              <a:rPr lang="en-US" dirty="0"/>
              <a:t>King Saud University </a:t>
            </a:r>
          </a:p>
          <a:p>
            <a:endParaRPr lang="en-US" dirty="0"/>
          </a:p>
          <a:p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08085-B84C-4CC0-9295-E8F24B4F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430" y="205740"/>
            <a:ext cx="3550920" cy="21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EDAC-A35D-4A88-9CB3-14F94EF1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Leukoplakia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4E45-309B-4DDB-8261-D585DC5E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general the reported prevalence ranges from 0.2 to 5% </a:t>
            </a:r>
          </a:p>
          <a:p>
            <a:pPr algn="l" rtl="0"/>
            <a:r>
              <a:rPr lang="en-US" dirty="0"/>
              <a:t>It is seen most frequently in middle-aged and older men.</a:t>
            </a:r>
          </a:p>
          <a:p>
            <a:pPr algn="l" rtl="0"/>
            <a:r>
              <a:rPr lang="en-US" dirty="0"/>
              <a:t>Men are more affected in some countries</a:t>
            </a: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B989E-77B2-4301-A411-6AB43717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613" y="3796672"/>
            <a:ext cx="2800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9CDE-2A9A-487D-B9B1-D571FCF3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Leukoplakia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074FF-2300-468C-A339-96E79721D7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Clinical presentation</a:t>
            </a:r>
          </a:p>
          <a:p>
            <a:pPr algn="l" rtl="0"/>
            <a:r>
              <a:rPr lang="en-US" dirty="0"/>
              <a:t>Leukoplakia can be either solitary or multiple</a:t>
            </a:r>
          </a:p>
          <a:p>
            <a:pPr algn="l" rtl="0"/>
            <a:r>
              <a:rPr lang="en-US" dirty="0"/>
              <a:t>It may appear on any site of the oral cavity</a:t>
            </a:r>
          </a:p>
          <a:p>
            <a:pPr algn="l" rtl="0"/>
            <a:r>
              <a:rPr lang="en-US" dirty="0"/>
              <a:t>the most common sites being: buccal mucosa, alveolar mucosa, floor of the mouth, tongue, lips and palate</a:t>
            </a:r>
            <a:endParaRPr lang="ar-S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1304C-1A7B-43D6-9E01-F90236796C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801267"/>
            <a:ext cx="4313238" cy="24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E682-9946-4D46-BEA4-B9271AB0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Leukoplakia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4C798-0FF3-43DC-867E-711F0450B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Classically two clinical types of leukoplakia are recognized</a:t>
            </a:r>
          </a:p>
          <a:p>
            <a:pPr algn="l" rtl="0"/>
            <a:r>
              <a:rPr lang="en-US" b="1" i="1" u="sng" dirty="0"/>
              <a:t> Homogeneous leukoplakia </a:t>
            </a:r>
            <a:r>
              <a:rPr lang="en-US" dirty="0"/>
              <a:t>is defined as a predominantly white lesion of uniform flat and thin appearance that may exhibit shallow cracks. This type is usually asymptomatic.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b="1" i="1" u="sng" dirty="0"/>
              <a:t>Non-homogeneous leukoplakia </a:t>
            </a:r>
            <a:r>
              <a:rPr lang="en-US" dirty="0"/>
              <a:t>has been defined as a predominant white or white-and red lesion ("</a:t>
            </a:r>
            <a:r>
              <a:rPr lang="en-US" dirty="0" err="1"/>
              <a:t>erythroplakia</a:t>
            </a:r>
            <a:r>
              <a:rPr lang="en-US" dirty="0"/>
              <a:t>") that may be either irregularly flat, nodular ("speckled leukoplakia) or exophytic ("exophytic or verrucous)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3541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7E5657-7AB3-4B31-9539-6F424BE4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30D27-2AA4-4DB9-9BFA-1F2DC0133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Homogenous </a:t>
            </a:r>
            <a:endParaRPr lang="ar-S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C59DF80-63DD-4E8B-8184-080B7D87F8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91741" y="2785929"/>
            <a:ext cx="3668326" cy="287364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D3DF0D-81FF-4A3D-99FD-A713B7054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 homogenous </a:t>
            </a:r>
            <a:endParaRPr lang="ar-S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2D3629-9958-48A7-BD5D-47263930F9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67563" y="2785929"/>
            <a:ext cx="4338637" cy="28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449D-DDDE-4A3D-BB3F-03B539E7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Leukoplakia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33D5-4082-4092-84F3-E779B853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u="sng" dirty="0"/>
              <a:t>Risk factors:</a:t>
            </a:r>
          </a:p>
          <a:p>
            <a:pPr algn="l" rtl="0"/>
            <a:r>
              <a:rPr lang="en-US" dirty="0"/>
              <a:t>Smoking </a:t>
            </a:r>
          </a:p>
          <a:p>
            <a:pPr algn="l" rtl="0"/>
            <a:r>
              <a:rPr lang="en-US" dirty="0"/>
              <a:t>Alcohol</a:t>
            </a:r>
          </a:p>
          <a:p>
            <a:pPr algn="l" rtl="0"/>
            <a:r>
              <a:rPr lang="en-US" dirty="0"/>
              <a:t>Inadequate diet, Vitamin deficiency (e.g. vitamin A and C), </a:t>
            </a:r>
          </a:p>
          <a:p>
            <a:pPr algn="l" rtl="0"/>
            <a:r>
              <a:rPr lang="en-US" dirty="0"/>
              <a:t>areca nut (betel)</a:t>
            </a:r>
          </a:p>
          <a:p>
            <a:pPr algn="l" rtl="0"/>
            <a:r>
              <a:rPr lang="en-US" dirty="0"/>
              <a:t>Chronic traumatic irritation</a:t>
            </a:r>
          </a:p>
          <a:p>
            <a:pPr algn="l" rtl="0"/>
            <a:r>
              <a:rPr lang="en-US" dirty="0"/>
              <a:t>Poor oral hygiene</a:t>
            </a:r>
          </a:p>
          <a:p>
            <a:pPr algn="l" rtl="0"/>
            <a:r>
              <a:rPr lang="en-US" dirty="0"/>
              <a:t>Poor socio-economic status.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2610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7107-85D4-4566-8E5F-7B590BB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Leukoplakia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E33E-776C-4911-9950-D98A6D3CE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1" u="sng" dirty="0"/>
              <a:t>Treatment</a:t>
            </a:r>
            <a:r>
              <a:rPr lang="en-US" dirty="0"/>
              <a:t>:</a:t>
            </a:r>
          </a:p>
          <a:p>
            <a:pPr algn="l" rtl="0"/>
            <a:r>
              <a:rPr lang="en-US" dirty="0"/>
              <a:t> risk of malignant transformation is not completely eliminated by any of the current therapies.</a:t>
            </a:r>
          </a:p>
          <a:p>
            <a:pPr algn="l" rtl="0"/>
            <a:r>
              <a:rPr lang="en-US" dirty="0"/>
              <a:t> Initial treatment of a white oral lesion is the elimination of the possible </a:t>
            </a:r>
            <a:r>
              <a:rPr lang="en-US" dirty="0" err="1"/>
              <a:t>aetiological</a:t>
            </a:r>
            <a:r>
              <a:rPr lang="en-US" dirty="0"/>
              <a:t> factors.</a:t>
            </a:r>
          </a:p>
          <a:p>
            <a:pPr algn="l" rtl="0"/>
            <a:r>
              <a:rPr lang="en-US" dirty="0"/>
              <a:t> Complete surgical removal (leaving free-lesion borders) is recommended in cases with epithelial dysplasia.</a:t>
            </a:r>
          </a:p>
          <a:p>
            <a:pPr algn="l" rtl="0"/>
            <a:r>
              <a:rPr lang="en-US" dirty="0"/>
              <a:t> Apart from surgical excision, other treatment modalities available include cryosurgery, laser surgery, retinoids, beta-carotene, bleomycin, </a:t>
            </a:r>
            <a:r>
              <a:rPr lang="en-US" dirty="0" err="1"/>
              <a:t>calcipotriol</a:t>
            </a:r>
            <a:r>
              <a:rPr lang="en-US" dirty="0"/>
              <a:t>, photodynamic therapy.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217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ADCB-43CD-4046-AECE-74CAB062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Leukoplakia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8950-8106-4194-B632-414AF9159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1" u="sng" dirty="0"/>
              <a:t>Prognosis and complications</a:t>
            </a:r>
          </a:p>
          <a:p>
            <a:pPr algn="l" rtl="0"/>
            <a:r>
              <a:rPr lang="en-US" dirty="0"/>
              <a:t>The malignant transformation rate of oral leukoplakia varies from 0 to 33%.</a:t>
            </a:r>
          </a:p>
          <a:p>
            <a:pPr algn="l" rtl="0"/>
            <a:r>
              <a:rPr lang="en-US" dirty="0"/>
              <a:t>Regular check-up of these patients is essential, probably every 3, 6 and then 12 months, both in treated and untreated patients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485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EE892-4252-4E1D-B93D-8D2456FD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cancer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8A1E-AEB8-46BE-9C2D-CBE8C9A1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847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12C8-3C9E-4828-B094-BC73213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cancer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2ADC-EEC9-4EA4-A0C1-3E120994B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Tobacco and alcohol have synergistic effect</a:t>
            </a:r>
          </a:p>
          <a:p>
            <a:pPr algn="l" rtl="0"/>
            <a:r>
              <a:rPr lang="en-US" dirty="0"/>
              <a:t>Treatment of early oral cancer is surgery.</a:t>
            </a:r>
          </a:p>
          <a:p>
            <a:pPr algn="l" rtl="0"/>
            <a:r>
              <a:rPr lang="en-US" dirty="0"/>
              <a:t>Locally advanced T3/4 are best treated with combined surgery and Radiotherapy.</a:t>
            </a:r>
          </a:p>
          <a:p>
            <a:pPr algn="l" rtl="0"/>
            <a:r>
              <a:rPr lang="en-US" dirty="0"/>
              <a:t> High risk of second primary cancer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335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6C7E-192F-4E9A-97AB-F98C6870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cancer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5B33-02F7-4ABF-91F0-88DAB5E5E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Oral cavity extends from vermilion border of lips to the plane between junction of the hard palate and soft palate.</a:t>
            </a:r>
          </a:p>
          <a:p>
            <a:pPr algn="l" rtl="0"/>
            <a:r>
              <a:rPr lang="en-US" dirty="0"/>
              <a:t>Include: Lips and oral cavity(buccal </a:t>
            </a:r>
            <a:r>
              <a:rPr lang="en-US" dirty="0" err="1"/>
              <a:t>mucosa,tongue</a:t>
            </a:r>
            <a:r>
              <a:rPr lang="en-US" dirty="0"/>
              <a:t>, </a:t>
            </a:r>
            <a:r>
              <a:rPr lang="en-US" dirty="0" err="1"/>
              <a:t>ginggiva</a:t>
            </a:r>
            <a:r>
              <a:rPr lang="en-US" dirty="0"/>
              <a:t>, retromolar trigone, floor of mouth, hard palate)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7BCAD-0839-4F15-BEE8-BB1F7845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80" y="3429000"/>
            <a:ext cx="5420042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CCC9-09A6-46F0-8EB4-9FD8B85D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22BE-BD3A-4E22-AE9E-39BABAE6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Pre malignant lesions : submucous fibrosis and leukoplakia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Oral cavity cancer </a:t>
            </a:r>
          </a:p>
        </p:txBody>
      </p:sp>
    </p:spTree>
    <p:extLst>
      <p:ext uri="{BB962C8B-B14F-4D97-AF65-F5344CB8AC3E}">
        <p14:creationId xmlns:p14="http://schemas.microsoft.com/office/powerpoint/2010/main" val="140447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8387-D3A0-41D9-8E18-CE70044A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F4175-BF11-4698-BEDE-B151378A4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17" y="1855105"/>
            <a:ext cx="4707573" cy="40195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172DF5-CC36-4F05-8412-9D2CF4AE7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8999" y="1855105"/>
            <a:ext cx="4265613" cy="40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9647-E589-4795-A859-BF5D741F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6616C7-CFD4-4330-953A-772CF7ED0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368" y="2236470"/>
            <a:ext cx="3967449" cy="377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5D12B-1738-4CC7-92FC-DBB9A93F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60" y="2236470"/>
            <a:ext cx="365432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A56B-E025-41A7-A891-878BC921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3478-0AA0-489F-B804-5F7B968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• Heavy tobacco</a:t>
            </a:r>
          </a:p>
          <a:p>
            <a:pPr marL="0" indent="0" algn="l" rtl="0">
              <a:buNone/>
            </a:pPr>
            <a:r>
              <a:rPr lang="en-US" dirty="0"/>
              <a:t>•Alcohol.</a:t>
            </a:r>
          </a:p>
          <a:p>
            <a:pPr marL="0" indent="0" algn="l" rtl="0">
              <a:buNone/>
            </a:pPr>
            <a:r>
              <a:rPr lang="en-US" dirty="0"/>
              <a:t>• Syphilis</a:t>
            </a:r>
          </a:p>
          <a:p>
            <a:pPr marL="0" indent="0" algn="l" rtl="0">
              <a:buNone/>
            </a:pPr>
            <a:r>
              <a:rPr lang="en-US" dirty="0"/>
              <a:t>• Viruses (EB, HSV, HPV, HIV)</a:t>
            </a:r>
          </a:p>
          <a:p>
            <a:pPr marL="0" indent="0" algn="l" rtl="0">
              <a:buNone/>
            </a:pPr>
            <a:r>
              <a:rPr lang="en-US" dirty="0"/>
              <a:t>• Neglect of oral dental hygiene(chronic</a:t>
            </a:r>
          </a:p>
          <a:p>
            <a:pPr marL="0" indent="0" algn="l" rtl="0">
              <a:buNone/>
            </a:pPr>
            <a:r>
              <a:rPr lang="en-US" dirty="0"/>
              <a:t>infection, unfit dentures)</a:t>
            </a:r>
          </a:p>
          <a:p>
            <a:pPr marL="0" indent="0" algn="l" rtl="0">
              <a:buNone/>
            </a:pPr>
            <a:r>
              <a:rPr lang="en-US" dirty="0"/>
              <a:t>• Lichen planus, Plummer Vinson syndrome </a:t>
            </a:r>
          </a:p>
          <a:p>
            <a:pPr marL="0" indent="0" algn="l" rtl="0">
              <a:buNone/>
            </a:pPr>
            <a:r>
              <a:rPr lang="en-US" dirty="0"/>
              <a:t>•Immunosuppression, malnutrition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645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CED9-DAC5-4373-9913-26238889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EDD4-DFA2-40F4-9F72-3FA7E34E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/>
              <a:t>• 90% SCC:</a:t>
            </a:r>
          </a:p>
          <a:p>
            <a:pPr marL="0" indent="0" algn="l" rtl="0">
              <a:buNone/>
            </a:pPr>
            <a:r>
              <a:rPr lang="en-US" dirty="0"/>
              <a:t>Well/Moderate/Poorly/Undifferentiated </a:t>
            </a:r>
          </a:p>
          <a:p>
            <a:pPr marL="0" indent="0" algn="l" rtl="0">
              <a:buNone/>
            </a:pPr>
            <a:r>
              <a:rPr lang="en-US" dirty="0"/>
              <a:t>• Exophytic, Ulcerative, </a:t>
            </a:r>
            <a:r>
              <a:rPr lang="en-US" dirty="0" err="1"/>
              <a:t>Infiltrative,verucous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 Other: Adeno Ca / from malignant minor salivary gland tumors, Melanoma, Sarcomas.</a:t>
            </a:r>
          </a:p>
          <a:p>
            <a:pPr marL="0" indent="0" algn="l" rtl="0">
              <a:buNone/>
            </a:pPr>
            <a:r>
              <a:rPr lang="en-US" dirty="0"/>
              <a:t>• Premalignant lesions:</a:t>
            </a:r>
          </a:p>
          <a:p>
            <a:pPr marL="0" indent="0" algn="l" rtl="0">
              <a:buNone/>
            </a:pPr>
            <a:r>
              <a:rPr lang="en-US" dirty="0"/>
              <a:t>Leucoplakia, hyperplasia, </a:t>
            </a:r>
            <a:r>
              <a:rPr lang="en-US" dirty="0" err="1"/>
              <a:t>Erythroplakia</a:t>
            </a:r>
            <a:r>
              <a:rPr lang="en-US" dirty="0"/>
              <a:t>, and dysplasia</a:t>
            </a:r>
          </a:p>
          <a:p>
            <a:pPr marL="0" indent="0" algn="l" rtl="0">
              <a:buNone/>
            </a:pPr>
            <a:r>
              <a:rPr lang="en-US" dirty="0"/>
              <a:t>• Regional Lymph node metastasis related to size and thickness</a:t>
            </a:r>
          </a:p>
          <a:p>
            <a:pPr marL="0" indent="0" algn="l" rtl="0">
              <a:buNone/>
            </a:pPr>
            <a:r>
              <a:rPr lang="en-US" dirty="0"/>
              <a:t>of primary tumor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427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809C-A230-4119-9804-EDE22590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4240-94E1-4053-9A63-C2AAD1D6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•Non healing ulcers</a:t>
            </a:r>
          </a:p>
          <a:p>
            <a:pPr marL="0" indent="0" algn="l" rtl="0">
              <a:buNone/>
            </a:pPr>
            <a:r>
              <a:rPr lang="en-US" dirty="0"/>
              <a:t>•Induration</a:t>
            </a:r>
          </a:p>
          <a:p>
            <a:pPr marL="0" indent="0" algn="l" rtl="0">
              <a:buNone/>
            </a:pPr>
            <a:r>
              <a:rPr lang="en-US" dirty="0"/>
              <a:t>•</a:t>
            </a:r>
            <a:r>
              <a:rPr lang="en-US" dirty="0" err="1"/>
              <a:t>Verucous</a:t>
            </a:r>
            <a:r>
              <a:rPr lang="en-US" dirty="0"/>
              <a:t>/cauliflower</a:t>
            </a:r>
          </a:p>
          <a:p>
            <a:pPr marL="0" indent="0" algn="l" rtl="0">
              <a:buNone/>
            </a:pPr>
            <a:r>
              <a:rPr lang="en-US" dirty="0"/>
              <a:t>•Hot potato chewing</a:t>
            </a:r>
          </a:p>
          <a:p>
            <a:pPr marL="0" indent="0" algn="l" rtl="0">
              <a:buNone/>
            </a:pPr>
            <a:r>
              <a:rPr lang="en-US" dirty="0"/>
              <a:t>•Trismus</a:t>
            </a:r>
          </a:p>
          <a:p>
            <a:pPr marL="0" indent="0" algn="l" rtl="0">
              <a:buNone/>
            </a:pPr>
            <a:r>
              <a:rPr lang="en-US" dirty="0"/>
              <a:t>•</a:t>
            </a:r>
            <a:r>
              <a:rPr lang="en-US" dirty="0" err="1"/>
              <a:t>Lnn</a:t>
            </a:r>
            <a:r>
              <a:rPr lang="en-US" dirty="0"/>
              <a:t> enlargement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107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8391-C2B0-470E-8531-F2C4A87E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C8EB-228E-4F7A-B087-C5D146691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/>
              <a:t>• Clinical:</a:t>
            </a:r>
          </a:p>
          <a:p>
            <a:pPr marL="0" indent="0" algn="l" rtl="0">
              <a:buNone/>
            </a:pPr>
            <a:r>
              <a:rPr lang="en-US" dirty="0"/>
              <a:t>• History</a:t>
            </a:r>
          </a:p>
          <a:p>
            <a:pPr marL="0" indent="0" algn="l" rtl="0">
              <a:buNone/>
            </a:pPr>
            <a:r>
              <a:rPr lang="en-US" dirty="0"/>
              <a:t>Detail clinical examination (used head</a:t>
            </a:r>
          </a:p>
          <a:p>
            <a:pPr marL="0" indent="0" algn="l" rtl="0">
              <a:buNone/>
            </a:pPr>
            <a:r>
              <a:rPr lang="en-US" dirty="0"/>
              <a:t>lamp, mirror)</a:t>
            </a:r>
          </a:p>
          <a:p>
            <a:pPr marL="0" indent="0" algn="l" rtl="0">
              <a:buNone/>
            </a:pPr>
            <a:r>
              <a:rPr lang="en-US" dirty="0"/>
              <a:t>Bimanual palpation</a:t>
            </a:r>
          </a:p>
          <a:p>
            <a:pPr marL="0" indent="0" algn="l" rtl="0">
              <a:buNone/>
            </a:pPr>
            <a:r>
              <a:rPr lang="en-US" dirty="0"/>
              <a:t>• Cervical lymph node examination</a:t>
            </a:r>
          </a:p>
          <a:p>
            <a:pPr marL="0" indent="0" algn="l" rtl="0">
              <a:buNone/>
            </a:pPr>
            <a:r>
              <a:rPr lang="en-US" b="1" dirty="0"/>
              <a:t>• Endoscopy </a:t>
            </a:r>
          </a:p>
          <a:p>
            <a:pPr marL="0" indent="0" algn="l" rtl="0">
              <a:buNone/>
            </a:pPr>
            <a:r>
              <a:rPr lang="en-US" b="1" dirty="0"/>
              <a:t>• Biopsy</a:t>
            </a:r>
          </a:p>
          <a:p>
            <a:pPr marL="0" indent="0" algn="l" rtl="0">
              <a:buNone/>
            </a:pPr>
            <a:r>
              <a:rPr lang="en-US" dirty="0"/>
              <a:t>• </a:t>
            </a:r>
            <a:r>
              <a:rPr lang="en-US" b="1" dirty="0"/>
              <a:t>Staging</a:t>
            </a:r>
            <a:r>
              <a:rPr lang="en-US" dirty="0"/>
              <a:t>: CT/MRI/PET Scan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711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8B9C-A017-407B-8646-571374C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2DF5-2ABB-4E62-A480-8A7B6CBD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 Treatment Goals:</a:t>
            </a:r>
          </a:p>
          <a:p>
            <a:pPr algn="l" rtl="0"/>
            <a:r>
              <a:rPr lang="en-US" dirty="0"/>
              <a:t>To eradicate of the primary tumor and LN metastasis</a:t>
            </a:r>
          </a:p>
          <a:p>
            <a:pPr algn="l" rtl="0"/>
            <a:r>
              <a:rPr lang="en-US" dirty="0"/>
              <a:t> to maintain the function</a:t>
            </a:r>
          </a:p>
          <a:p>
            <a:pPr algn="l" rtl="0"/>
            <a:r>
              <a:rPr lang="en-US" dirty="0"/>
              <a:t>cosmetic reconstruction.</a:t>
            </a:r>
          </a:p>
          <a:p>
            <a:pPr algn="l" rtl="0"/>
            <a:r>
              <a:rPr lang="en-US" b="1" dirty="0"/>
              <a:t>Factors affecting choice of treatment:</a:t>
            </a:r>
          </a:p>
          <a:p>
            <a:pPr algn="l" rtl="0"/>
            <a:r>
              <a:rPr lang="en-US" dirty="0"/>
              <a:t>Tumor factors</a:t>
            </a:r>
          </a:p>
          <a:p>
            <a:pPr algn="l" rtl="0"/>
            <a:r>
              <a:rPr lang="en-US" dirty="0"/>
              <a:t> Patient factors</a:t>
            </a:r>
          </a:p>
          <a:p>
            <a:pPr algn="l" rtl="0"/>
            <a:r>
              <a:rPr lang="en-US" dirty="0"/>
              <a:t>Resource factors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8472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F33B-27F1-46E2-9E1A-48E8A98F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58B4-28D6-42E3-AF8D-66A59EB2C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Surgery</a:t>
            </a:r>
            <a:r>
              <a:rPr lang="en-US" dirty="0"/>
              <a:t> :  Addressing the tumor , neck , reconstruction and secure the airway  </a:t>
            </a:r>
          </a:p>
          <a:p>
            <a:pPr algn="l" rtl="0"/>
            <a:r>
              <a:rPr lang="en-US" dirty="0"/>
              <a:t> </a:t>
            </a:r>
            <a:r>
              <a:rPr lang="en-US" dirty="0" err="1"/>
              <a:t>Radiothrepy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Chemotherapy</a:t>
            </a:r>
          </a:p>
          <a:p>
            <a:pPr algn="l" rtl="0"/>
            <a:r>
              <a:rPr lang="en-US" dirty="0"/>
              <a:t> </a:t>
            </a:r>
            <a:r>
              <a:rPr lang="en-US" dirty="0" err="1"/>
              <a:t>Concomittant</a:t>
            </a:r>
            <a:r>
              <a:rPr lang="en-US" dirty="0"/>
              <a:t> </a:t>
            </a:r>
            <a:r>
              <a:rPr lang="en-US" dirty="0" err="1"/>
              <a:t>Radio+Chemotherapy</a:t>
            </a:r>
            <a:endParaRPr lang="en-US" dirty="0"/>
          </a:p>
          <a:p>
            <a:pPr algn="l" rtl="0"/>
            <a:r>
              <a:rPr lang="en-US" dirty="0"/>
              <a:t>Palliative Chemotherapy for advanced diseases</a:t>
            </a:r>
          </a:p>
        </p:txBody>
      </p:sp>
    </p:spTree>
    <p:extLst>
      <p:ext uri="{BB962C8B-B14F-4D97-AF65-F5344CB8AC3E}">
        <p14:creationId xmlns:p14="http://schemas.microsoft.com/office/powerpoint/2010/main" val="3272844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8A86-0878-4B57-A82A-8E627E51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E8E2-E401-4A5D-B99E-9E8822DCB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• Location/thickness/depth of primary tumor</a:t>
            </a:r>
          </a:p>
          <a:p>
            <a:pPr marL="0" indent="0" algn="l" rtl="0">
              <a:buNone/>
            </a:pPr>
            <a:r>
              <a:rPr lang="en-US" dirty="0"/>
              <a:t>• Staging</a:t>
            </a:r>
          </a:p>
          <a:p>
            <a:pPr marL="0" indent="0" algn="l" rtl="0">
              <a:buNone/>
            </a:pPr>
            <a:r>
              <a:rPr lang="en-US" dirty="0"/>
              <a:t>• Type of histology</a:t>
            </a:r>
          </a:p>
          <a:p>
            <a:pPr marL="0" indent="0" algn="l" rtl="0">
              <a:buNone/>
            </a:pPr>
            <a:r>
              <a:rPr lang="en-US" dirty="0"/>
              <a:t>• Grading</a:t>
            </a:r>
          </a:p>
          <a:p>
            <a:pPr marL="0" indent="0" algn="l" rtl="0">
              <a:buNone/>
            </a:pPr>
            <a:r>
              <a:rPr lang="en-US" dirty="0"/>
              <a:t>• Presence of perineural spread</a:t>
            </a:r>
          </a:p>
          <a:p>
            <a:pPr marL="0" indent="0" algn="l" rtl="0">
              <a:buNone/>
            </a:pPr>
            <a:r>
              <a:rPr lang="en-US" dirty="0"/>
              <a:t>• Mandibular invasion</a:t>
            </a:r>
          </a:p>
          <a:p>
            <a:pPr marL="0" indent="0" algn="l" rtl="0">
              <a:buNone/>
            </a:pPr>
            <a:r>
              <a:rPr lang="en-US" dirty="0"/>
              <a:t>• Lymph node </a:t>
            </a:r>
            <a:r>
              <a:rPr lang="en-US" dirty="0" err="1"/>
              <a:t>extention</a:t>
            </a:r>
            <a:r>
              <a:rPr lang="en-US" dirty="0"/>
              <a:t> (Level, size, </a:t>
            </a:r>
            <a:r>
              <a:rPr lang="en-US" dirty="0" err="1"/>
              <a:t>extracaps</a:t>
            </a:r>
            <a:r>
              <a:rPr lang="en-US" dirty="0"/>
              <a:t> of meta)</a:t>
            </a:r>
          </a:p>
        </p:txBody>
      </p:sp>
    </p:spTree>
    <p:extLst>
      <p:ext uri="{BB962C8B-B14F-4D97-AF65-F5344CB8AC3E}">
        <p14:creationId xmlns:p14="http://schemas.microsoft.com/office/powerpoint/2010/main" val="321187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9275-627D-46B0-8442-38877FDE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4D90-732E-4E28-B1A4-B6456264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dirty="0"/>
              <a:t>Thank you 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12520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049E-83BC-4CD0-95BC-34244EAF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submucous fibrosis (OSMF)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572B8-6E27-47D1-9162-FB72089CD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OSMF is a high risk </a:t>
            </a:r>
            <a:r>
              <a:rPr lang="en-US" i="1" u="sng" dirty="0"/>
              <a:t>precancerous </a:t>
            </a:r>
            <a:r>
              <a:rPr lang="en-US" dirty="0"/>
              <a:t>condition that predominantly occurs among Indians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Factors implicated in the pathogenesis of sub mucous fibrosis:</a:t>
            </a:r>
          </a:p>
          <a:p>
            <a:pPr algn="l" rtl="0"/>
            <a:r>
              <a:rPr lang="en-US" dirty="0"/>
              <a:t> Chilly consumption</a:t>
            </a:r>
          </a:p>
          <a:p>
            <a:pPr algn="l" rtl="0"/>
            <a:r>
              <a:rPr lang="en-US" dirty="0"/>
              <a:t> betel-nut chewing</a:t>
            </a:r>
          </a:p>
          <a:p>
            <a:pPr algn="l" rtl="0"/>
            <a:r>
              <a:rPr lang="en-US" dirty="0"/>
              <a:t>Genetic predisposition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715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54D1-516F-488E-9479-15A70C1C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EB7098-F6C2-4D36-8FBB-C90E1792E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617" y="2133600"/>
            <a:ext cx="503059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7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0866-E1E5-405D-BCA8-6BDE302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submucous fibrosis (OSMF)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D2D3-3218-4D0D-BAAF-8764D1D1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OSMF is a chronic mucosal condition affecting any part of the oral mucosa.</a:t>
            </a:r>
          </a:p>
          <a:p>
            <a:pPr algn="l" rtl="0"/>
            <a:r>
              <a:rPr lang="en-US" dirty="0"/>
              <a:t>Mucosal rigidity of varying intensity due to fibroelastic transformation of the </a:t>
            </a:r>
            <a:r>
              <a:rPr lang="en-US" dirty="0" err="1"/>
              <a:t>juxtaepithelial</a:t>
            </a:r>
            <a:r>
              <a:rPr lang="en-US" dirty="0"/>
              <a:t> connective tissue layer.</a:t>
            </a:r>
          </a:p>
          <a:p>
            <a:pPr algn="l" rtl="0"/>
            <a:r>
              <a:rPr lang="en-US" dirty="0"/>
              <a:t>The presence of palpable fibrous bands is a diagnostic criterion for submucous fibrosis.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7417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8532-58AE-43AC-9DE0-1085B76F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submucous fibrosis (OSMF)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B980-4243-4240-BB96-4496E6E2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When the tongue is affected, it is devoid of papillae and its mobility, especially the protrusion, is impaired</a:t>
            </a:r>
          </a:p>
          <a:p>
            <a:pPr algn="l" rtl="0"/>
            <a:r>
              <a:rPr lang="en-US" dirty="0"/>
              <a:t>The opening of the mouth is restricted</a:t>
            </a:r>
          </a:p>
          <a:p>
            <a:pPr algn="l" rtl="0"/>
            <a:r>
              <a:rPr lang="en-US" dirty="0"/>
              <a:t>In severe OSMF, the patient cannot protrude the tongue beyond the incisal edges and there is a progressive closure of the oral opening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E9E86-F935-4940-A898-590907E6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9" y="3939105"/>
            <a:ext cx="3598545" cy="27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2AC1-FF46-4D96-9952-4C49EB1C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submucous fibrosis (OSMF)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0D03-56E7-4169-A916-B798AE23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The most serious aspect of this disease is the high risk for the development of oral cancer</a:t>
            </a:r>
          </a:p>
          <a:p>
            <a:pPr algn="l" rtl="0"/>
            <a:r>
              <a:rPr lang="en-US" dirty="0"/>
              <a:t>The epithelium is atrophic in this condition which renders it susceptible to the action of carcinogens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0143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546F-1E30-45E7-9A1A-77BE5067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submucous fibrosis (OSMF)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BBA1-2063-4ACE-9388-EFE6077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Treatment :</a:t>
            </a:r>
          </a:p>
          <a:p>
            <a:pPr algn="l" rtl="0"/>
            <a:r>
              <a:rPr lang="en-US" dirty="0"/>
              <a:t>Some temporary relief from the symptoms and improvement in the oral opening with medicinal treatment such as local injections of cortisone</a:t>
            </a:r>
          </a:p>
          <a:p>
            <a:pPr algn="l" rtl="0"/>
            <a:r>
              <a:rPr lang="en-US" dirty="0"/>
              <a:t>It is essential to </a:t>
            </a:r>
            <a:r>
              <a:rPr lang="en-US" u="sng" dirty="0"/>
              <a:t>follow-up </a:t>
            </a:r>
            <a:r>
              <a:rPr lang="en-US" dirty="0"/>
              <a:t>the patients regularly.</a:t>
            </a:r>
          </a:p>
          <a:p>
            <a:pPr algn="l" rtl="0"/>
            <a:r>
              <a:rPr lang="en-US" dirty="0"/>
              <a:t>Patient education to discontinue the use of betel nut and tobacco in any form.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819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B67E-294C-4BEE-8226-50CB137D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Leukoplakia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8C7C-F954-4522-8B26-60AD8D333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Leukoplakia is the </a:t>
            </a:r>
            <a:r>
              <a:rPr lang="en-US" b="1" dirty="0"/>
              <a:t>most common premalignant </a:t>
            </a:r>
            <a:r>
              <a:rPr lang="en-US" dirty="0"/>
              <a:t>or "potentially malignant" lesion of the oral mucosa</a:t>
            </a:r>
          </a:p>
          <a:p>
            <a:pPr algn="l" rtl="0"/>
            <a:r>
              <a:rPr lang="en-US" dirty="0"/>
              <a:t>It is a predominantly white lesion of the oral mucosa</a:t>
            </a: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18C1C-17EF-4338-AD4C-C748A71D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60" y="3429000"/>
            <a:ext cx="5858192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528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953</Words>
  <Application>Microsoft Office PowerPoint</Application>
  <PresentationFormat>Widescreen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Tahoma</vt:lpstr>
      <vt:lpstr>Wingdings 3</vt:lpstr>
      <vt:lpstr>Wisp</vt:lpstr>
      <vt:lpstr>Head and Neck 2  Pre malignant and malignant oral cavity lesions </vt:lpstr>
      <vt:lpstr>Objectives </vt:lpstr>
      <vt:lpstr>Oral submucous fibrosis (OSMF) </vt:lpstr>
      <vt:lpstr>PowerPoint Presentation</vt:lpstr>
      <vt:lpstr>Oral submucous fibrosis (OSMF) </vt:lpstr>
      <vt:lpstr>Oral submucous fibrosis (OSMF) </vt:lpstr>
      <vt:lpstr>Oral submucous fibrosis (OSMF) </vt:lpstr>
      <vt:lpstr>Oral submucous fibrosis (OSMF) </vt:lpstr>
      <vt:lpstr>Leukoplakia </vt:lpstr>
      <vt:lpstr>Leukoplakia </vt:lpstr>
      <vt:lpstr>Leukoplakia </vt:lpstr>
      <vt:lpstr>Leukoplakia </vt:lpstr>
      <vt:lpstr>PowerPoint Presentation</vt:lpstr>
      <vt:lpstr>Leukoplakia </vt:lpstr>
      <vt:lpstr>Leukoplakia </vt:lpstr>
      <vt:lpstr>Leukoplakia </vt:lpstr>
      <vt:lpstr>Oral cancer </vt:lpstr>
      <vt:lpstr>Oral cancer </vt:lpstr>
      <vt:lpstr>Oral cancer </vt:lpstr>
      <vt:lpstr>PowerPoint Presentation</vt:lpstr>
      <vt:lpstr>PowerPoint Presentation</vt:lpstr>
      <vt:lpstr>Risk factors </vt:lpstr>
      <vt:lpstr>Pathology </vt:lpstr>
      <vt:lpstr>Clinical presentation </vt:lpstr>
      <vt:lpstr>Diagnosis </vt:lpstr>
      <vt:lpstr>Treatment </vt:lpstr>
      <vt:lpstr>PowerPoint Presentation</vt:lpstr>
      <vt:lpstr>Prognosis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alhanouf</dc:creator>
  <cp:lastModifiedBy>alhanouf</cp:lastModifiedBy>
  <cp:revision>30</cp:revision>
  <dcterms:created xsi:type="dcterms:W3CDTF">2020-11-24T19:36:37Z</dcterms:created>
  <dcterms:modified xsi:type="dcterms:W3CDTF">2020-11-25T07:21:13Z</dcterms:modified>
</cp:coreProperties>
</file>