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322" r:id="rId8"/>
    <p:sldId id="265" r:id="rId9"/>
    <p:sldId id="266" r:id="rId10"/>
    <p:sldId id="267" r:id="rId11"/>
    <p:sldId id="270" r:id="rId12"/>
    <p:sldId id="284" r:id="rId13"/>
    <p:sldId id="285" r:id="rId14"/>
    <p:sldId id="290" r:id="rId15"/>
    <p:sldId id="286" r:id="rId16"/>
    <p:sldId id="287" r:id="rId17"/>
    <p:sldId id="288" r:id="rId18"/>
    <p:sldId id="289" r:id="rId19"/>
    <p:sldId id="291" r:id="rId20"/>
    <p:sldId id="324" r:id="rId21"/>
    <p:sldId id="323" r:id="rId22"/>
    <p:sldId id="293" r:id="rId23"/>
    <p:sldId id="298" r:id="rId24"/>
    <p:sldId id="304" r:id="rId25"/>
    <p:sldId id="313" r:id="rId26"/>
    <p:sldId id="310" r:id="rId27"/>
    <p:sldId id="306" r:id="rId28"/>
    <p:sldId id="308" r:id="rId29"/>
    <p:sldId id="311" r:id="rId30"/>
    <p:sldId id="312" r:id="rId31"/>
    <p:sldId id="314" r:id="rId32"/>
    <p:sldId id="320" r:id="rId33"/>
    <p:sldId id="321" r:id="rId34"/>
    <p:sldId id="318" r:id="rId35"/>
    <p:sldId id="315" r:id="rId36"/>
    <p:sldId id="316" r:id="rId37"/>
    <p:sldId id="317" r:id="rId38"/>
    <p:sldId id="325" r:id="rId39"/>
    <p:sldId id="326" r:id="rId40"/>
    <p:sldId id="327" r:id="rId41"/>
    <p:sldId id="328" r:id="rId42"/>
    <p:sldId id="333" r:id="rId43"/>
    <p:sldId id="332" r:id="rId44"/>
    <p:sldId id="331" r:id="rId45"/>
    <p:sldId id="334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16690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02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127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642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434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527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58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955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120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409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3961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61E9FF1-6F66-4393-8DED-734BD226AE4E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1A12E4F-9AFF-4795-B636-123FBDEF8BC9}" type="slidenum">
              <a:rPr lang="ar-SA" smtClean="0"/>
              <a:t>‹#›</a:t>
            </a:fld>
            <a:endParaRPr lang="ar-SA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565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1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r" defTabSz="914400" rtl="1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B7DE-12F4-4C5B-8AF7-64AF622DE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Pharynx </a:t>
            </a:r>
            <a:endParaRPr lang="ar-S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D12F7-A237-4C58-B34D-0AE55E2079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Dr. Manal Bin Manie</a:t>
            </a:r>
          </a:p>
          <a:p>
            <a:r>
              <a:rPr lang="en-US" dirty="0"/>
              <a:t>Assistant Professor – ORL H&amp;N surgery</a:t>
            </a:r>
          </a:p>
          <a:p>
            <a:r>
              <a:rPr lang="en-US" dirty="0"/>
              <a:t>King Saud University </a:t>
            </a:r>
            <a:endParaRPr lang="ar-SA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2313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BE873-84F6-4680-91BF-22CCDF63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Nasopharynx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AEA83-758D-475A-A573-56182AA11B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dirty="0"/>
              <a:t>Nasopharyngeal Tonsil (Adenoids)</a:t>
            </a:r>
          </a:p>
          <a:p>
            <a:pPr algn="l" rtl="0"/>
            <a:r>
              <a:rPr lang="en-US" dirty="0"/>
              <a:t>It is a subepithelial collection of lymphoid tissue.</a:t>
            </a:r>
          </a:p>
          <a:p>
            <a:pPr algn="l" rtl="0"/>
            <a:r>
              <a:rPr lang="en-US" dirty="0"/>
              <a:t>It increases in size up to the age of six years and then gradually atrophies. 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313F23-1FCA-4800-AC48-AAAA7EEA5F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58012" y="22860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54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54EE-BEA0-4ECE-AF78-9DDF97D3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Nasopharynx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B1950-6180-475D-A319-3828D5E289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/>
              <a:t>Epithelial Lining of Nasopharynx</a:t>
            </a:r>
          </a:p>
          <a:p>
            <a:pPr algn="l" rtl="0"/>
            <a:r>
              <a:rPr lang="en-US" dirty="0"/>
              <a:t>It is lined by pseudostratified  ciliated columnar epithelium.</a:t>
            </a:r>
          </a:p>
          <a:p>
            <a:pPr marL="0" indent="0" algn="l" rtl="0">
              <a:buNone/>
            </a:pPr>
            <a:r>
              <a:rPr lang="en-US" dirty="0"/>
              <a:t>	</a:t>
            </a:r>
          </a:p>
          <a:p>
            <a:pPr algn="l" rtl="0"/>
            <a:r>
              <a:rPr lang="en-US" dirty="0"/>
              <a:t>Lymphatic drainage </a:t>
            </a:r>
          </a:p>
          <a:p>
            <a:pPr algn="l" rtl="0"/>
            <a:r>
              <a:rPr lang="en-US" dirty="0"/>
              <a:t>  Drain into upper deep cervical nodes either directly or indirectly through retropharyngeal and </a:t>
            </a:r>
            <a:r>
              <a:rPr lang="en-US" dirty="0" err="1"/>
              <a:t>parapharygeal</a:t>
            </a:r>
            <a:r>
              <a:rPr lang="en-US" dirty="0"/>
              <a:t> lymph nodes. They also drain into spinal accessory chain of the nodes in the posterior triangle of the neck</a:t>
            </a:r>
          </a:p>
          <a:p>
            <a:pPr algn="l" rtl="0"/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9279C-857D-4152-95B1-7FFCFE6438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7595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9CAFA-576C-44E7-AD54-432898091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Nasopharyngeal Fibroma ( Juvenile Nasopharyngeal Angiofibroma):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81EB5-1A44-4C75-B51D-D8BD2472CD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It is a rare tumor, though it is the commonest of all benign tumors of nasopharynx.</a:t>
            </a:r>
          </a:p>
          <a:p>
            <a:pPr algn="l" rtl="0"/>
            <a:r>
              <a:rPr lang="en-US" dirty="0"/>
              <a:t>The exact cause is unknown</a:t>
            </a:r>
          </a:p>
          <a:p>
            <a:pPr algn="l" rtl="0"/>
            <a:r>
              <a:rPr lang="en-US" dirty="0">
                <a:solidFill>
                  <a:srgbClr val="0070C0"/>
                </a:solidFill>
              </a:rPr>
              <a:t>Adolescent males</a:t>
            </a:r>
          </a:p>
          <a:p>
            <a:pPr algn="l" rtl="0"/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262380-5738-4B16-9B5D-74926DFA4C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7461" y="2286000"/>
            <a:ext cx="438250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618B0-D557-463B-8406-2D09A135F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Nasopharyngeal Fibroma ( Juvenile Nasopharyngeal Angiofibroma):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8461-0751-4D41-A45B-12667F41D5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/>
              <a:t>Such patients have a </a:t>
            </a:r>
            <a:r>
              <a:rPr lang="en-US" dirty="0" err="1"/>
              <a:t>hamartomatrous</a:t>
            </a:r>
            <a:r>
              <a:rPr lang="en-US" dirty="0"/>
              <a:t> nidus of vascular tissue in the nasopharynx and this is activated to form angiofibroma when male sex hormone appears.</a:t>
            </a:r>
          </a:p>
          <a:p>
            <a:pPr marL="0" indent="0" algn="l" rtl="0">
              <a:buNone/>
            </a:pPr>
            <a:r>
              <a:rPr lang="en-US" b="1" i="1" u="sng" dirty="0"/>
              <a:t>Site of Origin and Growth</a:t>
            </a:r>
          </a:p>
          <a:p>
            <a:pPr algn="l" rtl="0"/>
            <a:r>
              <a:rPr lang="en-US" dirty="0"/>
              <a:t>Arise from the posterior part of nasal cavity close to the superior margin of sphenopalatine foramen.</a:t>
            </a:r>
          </a:p>
          <a:p>
            <a:pPr algn="l" rtl="0"/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B14F5-05DB-4B52-A2E1-B6F8EDFC0F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b="1" i="1" u="sng" dirty="0"/>
              <a:t>Pathology</a:t>
            </a:r>
          </a:p>
          <a:p>
            <a:pPr algn="l" rtl="0"/>
            <a:r>
              <a:rPr lang="en-US" dirty="0"/>
              <a:t>Made up of vascular and fibrous tissues</a:t>
            </a:r>
          </a:p>
          <a:p>
            <a:pPr algn="l" rtl="0"/>
            <a:r>
              <a:rPr lang="en-US" dirty="0"/>
              <a:t>Mostly , the vessels are just endothelium-lined spaces with no muscle coat</a:t>
            </a:r>
          </a:p>
          <a:p>
            <a:pPr algn="l" rtl="0"/>
            <a:r>
              <a:rPr lang="en-US" dirty="0"/>
              <a:t>Extensions of nasopharyngeal Fibroma</a:t>
            </a:r>
          </a:p>
          <a:p>
            <a:pPr algn="l" rtl="0"/>
            <a:r>
              <a:rPr lang="en-US" dirty="0"/>
              <a:t>Benign</a:t>
            </a:r>
          </a:p>
          <a:p>
            <a:pPr algn="l" rtl="0"/>
            <a:r>
              <a:rPr lang="en-US" dirty="0"/>
              <a:t>Locally invasive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52567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40D0-00E7-4996-9008-E1E6976B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Nasopharyngeal Fibroma ( Juvenile Nasopharyngeal Angiofibroma):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B49B-377B-43C9-85C0-794FD51A5B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b="1" i="1" u="sng" dirty="0"/>
              <a:t>Clinical Features</a:t>
            </a:r>
          </a:p>
          <a:p>
            <a:pPr algn="l" rtl="0"/>
            <a:r>
              <a:rPr lang="en-US" dirty="0"/>
              <a:t>1-Age and sex(10-20 years)</a:t>
            </a:r>
          </a:p>
          <a:p>
            <a:pPr algn="l" rtl="0"/>
            <a:r>
              <a:rPr lang="en-US" dirty="0"/>
              <a:t>2-Profuse and recurrent epistaxis</a:t>
            </a:r>
          </a:p>
          <a:p>
            <a:pPr algn="l" rtl="0"/>
            <a:r>
              <a:rPr lang="en-US" dirty="0"/>
              <a:t>3-Progressive nasal obstruction and </a:t>
            </a:r>
            <a:r>
              <a:rPr lang="en-US" dirty="0" err="1"/>
              <a:t>denasal</a:t>
            </a:r>
            <a:r>
              <a:rPr lang="en-US" dirty="0"/>
              <a:t> speech</a:t>
            </a:r>
          </a:p>
          <a:p>
            <a:pPr algn="l" rtl="0"/>
            <a:r>
              <a:rPr lang="en-US" dirty="0"/>
              <a:t>4- Conduction hearing loss and serous otitis media</a:t>
            </a:r>
          </a:p>
          <a:p>
            <a:pPr algn="l" rtl="0"/>
            <a:r>
              <a:rPr lang="en-US" dirty="0"/>
              <a:t>5-Mass in the nasopharynx</a:t>
            </a:r>
          </a:p>
          <a:p>
            <a:pPr algn="l" rtl="0"/>
            <a:r>
              <a:rPr lang="en-US" dirty="0"/>
              <a:t>Depend on the extent of </a:t>
            </a:r>
            <a:r>
              <a:rPr lang="en-US" dirty="0" err="1"/>
              <a:t>tumour</a:t>
            </a:r>
            <a:endParaRPr lang="en-US" dirty="0"/>
          </a:p>
          <a:p>
            <a:pPr algn="l" rtl="0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F3D23-84BB-4F9D-95F9-BA9747A8BD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9759" y="2286000"/>
            <a:ext cx="391790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55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9A5A-F1AD-48AE-99A7-694EE114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Nasopharyngeal Fibroma ( Juvenile Nasopharyngeal Angiofibroma):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33704-98B6-49E8-B224-6361EE9876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r>
              <a:rPr lang="en-US" b="1" i="1" u="sng" dirty="0"/>
              <a:t>Investigations</a:t>
            </a:r>
          </a:p>
          <a:p>
            <a:pPr algn="l" rtl="0"/>
            <a:r>
              <a:rPr lang="en-US" dirty="0"/>
              <a:t>1-Soft tissue lateral film of nasopharynx</a:t>
            </a:r>
          </a:p>
          <a:p>
            <a:pPr algn="l" rtl="0"/>
            <a:r>
              <a:rPr lang="en-US" dirty="0"/>
              <a:t>2-X-rays of paranasal sinuses and base of skull</a:t>
            </a:r>
          </a:p>
          <a:p>
            <a:pPr algn="l" rtl="0"/>
            <a:r>
              <a:rPr lang="en-US" dirty="0"/>
              <a:t>3-CT scan of the head with contrast enhancement is now the investigation of choice</a:t>
            </a:r>
          </a:p>
          <a:p>
            <a:pPr algn="l" rtl="0"/>
            <a:r>
              <a:rPr lang="en-US" dirty="0"/>
              <a:t>MRI</a:t>
            </a:r>
          </a:p>
          <a:p>
            <a:pPr algn="l" rtl="0"/>
            <a:r>
              <a:rPr lang="en-US" dirty="0"/>
              <a:t>Carotid angiography</a:t>
            </a: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Biopsy Avoided</a:t>
            </a:r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ED5886-EAD5-4EE1-8268-D8313DD9BD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6228" y="1825625"/>
            <a:ext cx="5487572" cy="30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6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BCA3-A0CF-4C2D-9168-F92E41BC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Nasopharyngeal Fibroma ( Juvenile Nasopharyngeal Angiofibroma):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D4632-3275-4F73-B38B-99280223C6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u="sng" dirty="0"/>
              <a:t>Treatment</a:t>
            </a:r>
          </a:p>
          <a:p>
            <a:pPr algn="l" rtl="0"/>
            <a:r>
              <a:rPr lang="en-US" dirty="0"/>
              <a:t>Surgical excision is now the treatment of choice </a:t>
            </a:r>
          </a:p>
          <a:p>
            <a:pPr algn="l" rtl="0"/>
            <a:r>
              <a:rPr lang="en-US" dirty="0"/>
              <a:t>Endoscopic vs open approach </a:t>
            </a:r>
          </a:p>
          <a:p>
            <a:pPr algn="l" rtl="0"/>
            <a:r>
              <a:rPr lang="en-US" dirty="0"/>
              <a:t>Pre op Embolization</a:t>
            </a:r>
          </a:p>
          <a:p>
            <a:pPr algn="l" rtl="0"/>
            <a:r>
              <a:rPr lang="en-US" dirty="0"/>
              <a:t>Recurrence</a:t>
            </a:r>
          </a:p>
          <a:p>
            <a:pPr marL="0" indent="0" algn="l" rtl="0">
              <a:buNone/>
            </a:pP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3BFDBB-893B-4553-B969-BEE9AB59C5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41991" y="1833563"/>
            <a:ext cx="3467100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FA734-3E46-421B-A586-A9073B98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91" y="4217298"/>
            <a:ext cx="34671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79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1067D-6B55-49AC-858A-70D31517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Nasopharyngeal malignant tumors 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6BA03-8D7A-48C4-8902-533EE96D93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Chinese</a:t>
            </a:r>
          </a:p>
          <a:p>
            <a:pPr algn="l" rtl="0"/>
            <a:r>
              <a:rPr lang="en-US" dirty="0"/>
              <a:t>Epstein-Barr virus</a:t>
            </a:r>
          </a:p>
          <a:p>
            <a:pPr marL="0" indent="0" algn="l" rtl="0">
              <a:buNone/>
            </a:pPr>
            <a:r>
              <a:rPr lang="en-US" b="1" i="1" u="sng" dirty="0"/>
              <a:t>Pathology</a:t>
            </a:r>
          </a:p>
          <a:p>
            <a:pPr algn="l" rtl="0"/>
            <a:r>
              <a:rPr lang="en-US" b="1" dirty="0">
                <a:solidFill>
                  <a:srgbClr val="FF0000"/>
                </a:solidFill>
              </a:rPr>
              <a:t>Squamous cell carcinoma</a:t>
            </a:r>
          </a:p>
          <a:p>
            <a:pPr algn="l" rtl="0"/>
            <a:r>
              <a:rPr lang="en-US" dirty="0"/>
              <a:t>Lymphomas</a:t>
            </a:r>
          </a:p>
          <a:p>
            <a:pPr algn="l" rtl="0"/>
            <a:r>
              <a:rPr lang="en-US" dirty="0" err="1"/>
              <a:t>Rhab-domyosarcoma</a:t>
            </a:r>
            <a:r>
              <a:rPr lang="en-US" dirty="0"/>
              <a:t>, malignant mixed salivary </a:t>
            </a:r>
            <a:r>
              <a:rPr lang="en-US" dirty="0" err="1"/>
              <a:t>tumour</a:t>
            </a:r>
            <a:r>
              <a:rPr lang="en-US" dirty="0"/>
              <a:t> or malignant chordoma</a:t>
            </a:r>
          </a:p>
          <a:p>
            <a:pPr algn="l" rtl="0"/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BEC0F9-17F1-4EDB-AE51-3852B83D3B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4625" y="2408634"/>
            <a:ext cx="4448175" cy="33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06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1465-0A8D-40DF-8278-8E18D0379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Nasopharyngeal malignant tumors 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B9ADF-E8FC-4032-8431-0EC85C507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948071"/>
            <a:ext cx="4447786" cy="4386468"/>
          </a:xfrm>
        </p:spPr>
        <p:txBody>
          <a:bodyPr>
            <a:normAutofit fontScale="92500" lnSpcReduction="10000"/>
          </a:bodyPr>
          <a:lstStyle/>
          <a:p>
            <a:pPr marL="0" indent="0" algn="l" rtl="0">
              <a:buNone/>
            </a:pPr>
            <a:r>
              <a:rPr lang="en-US" b="1" i="1" u="sng" dirty="0"/>
              <a:t>Clinical Features</a:t>
            </a:r>
          </a:p>
          <a:p>
            <a:pPr algn="l" rtl="0"/>
            <a:r>
              <a:rPr lang="en-US" dirty="0"/>
              <a:t>Nasal obstruction </a:t>
            </a:r>
          </a:p>
          <a:p>
            <a:pPr algn="l" rtl="0"/>
            <a:r>
              <a:rPr lang="en-US" dirty="0">
                <a:solidFill>
                  <a:srgbClr val="C00000"/>
                </a:solidFill>
              </a:rPr>
              <a:t>Unilateral OME </a:t>
            </a:r>
          </a:p>
          <a:p>
            <a:pPr algn="l" rtl="0"/>
            <a:r>
              <a:rPr lang="en-US" dirty="0"/>
              <a:t>Nearly all the cranial nerves may be involved</a:t>
            </a:r>
          </a:p>
          <a:p>
            <a:pPr algn="l" rtl="0"/>
            <a:r>
              <a:rPr lang="en-US" dirty="0"/>
              <a:t>Jugular foramen syndrome</a:t>
            </a:r>
          </a:p>
          <a:p>
            <a:pPr algn="l" rtl="0"/>
            <a:r>
              <a:rPr lang="en-US" dirty="0">
                <a:solidFill>
                  <a:srgbClr val="C00000"/>
                </a:solidFill>
              </a:rPr>
              <a:t>Cervical lymphadenopathy ( most common) (60-90%)</a:t>
            </a:r>
          </a:p>
          <a:p>
            <a:pPr algn="l" rtl="0"/>
            <a:r>
              <a:rPr lang="en-US" dirty="0"/>
              <a:t>WHO Classification </a:t>
            </a:r>
          </a:p>
          <a:p>
            <a:pPr algn="l" rtl="0"/>
            <a:r>
              <a:rPr lang="en-US" dirty="0"/>
              <a:t>These types have also been correlated to </a:t>
            </a:r>
            <a:r>
              <a:rPr lang="en-US" dirty="0" err="1"/>
              <a:t>titres</a:t>
            </a:r>
            <a:r>
              <a:rPr lang="en-US" dirty="0"/>
              <a:t> of Epstein-Barr(EB) virus and also to response to radiotherapy</a:t>
            </a:r>
          </a:p>
          <a:p>
            <a:pPr algn="l" rtl="0"/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A0105E-0621-46FB-A3AC-EC7B35BA22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63447"/>
            <a:ext cx="4906617" cy="3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3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D6D0F-4FCC-4479-AFBB-E383C2937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Nasopharyngeal malignant tumors 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0DEF2-B0CA-4862-A671-6B9DDB14F8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u="sng" dirty="0"/>
              <a:t>Diagnosis</a:t>
            </a:r>
            <a:r>
              <a:rPr lang="en-US" dirty="0"/>
              <a:t> : </a:t>
            </a:r>
          </a:p>
          <a:p>
            <a:pPr algn="l" rtl="0"/>
            <a:r>
              <a:rPr lang="en-US" dirty="0"/>
              <a:t>Biopsy </a:t>
            </a:r>
          </a:p>
          <a:p>
            <a:pPr algn="l" rtl="0"/>
            <a:r>
              <a:rPr lang="en-US" dirty="0"/>
              <a:t>CT scan with contrast </a:t>
            </a:r>
          </a:p>
          <a:p>
            <a:pPr algn="l" rtl="0"/>
            <a:r>
              <a:rPr lang="en-US" dirty="0"/>
              <a:t>MRI , bone scan </a:t>
            </a:r>
          </a:p>
          <a:p>
            <a:pPr algn="l" rtl="0"/>
            <a:r>
              <a:rPr lang="en-US" dirty="0"/>
              <a:t>TNM staging </a:t>
            </a:r>
          </a:p>
          <a:p>
            <a:pPr algn="l" rtl="0"/>
            <a:r>
              <a:rPr lang="en-US" dirty="0"/>
              <a:t>Rx chemoradiation , salvage surgery </a:t>
            </a:r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71D11-80A4-4718-BEC0-4F32FB5C7A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76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786277-C99D-4CE2-A73E-8511C2A2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pharynx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A44C4-D651-46D4-B60D-DE6A2A570F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dirty="0"/>
              <a:t>The pharynx divided into 3 anatomic regions:</a:t>
            </a:r>
          </a:p>
          <a:p>
            <a:pPr algn="l" rtl="0"/>
            <a:r>
              <a:rPr lang="en-US" dirty="0"/>
              <a:t>Nasopharynx</a:t>
            </a:r>
          </a:p>
          <a:p>
            <a:pPr algn="l" rtl="0"/>
            <a:r>
              <a:rPr lang="en-US" dirty="0"/>
              <a:t>Oropharynx</a:t>
            </a:r>
          </a:p>
          <a:p>
            <a:pPr algn="l" rtl="0"/>
            <a:r>
              <a:rPr lang="en-US" dirty="0"/>
              <a:t>Hypopharynx</a:t>
            </a:r>
          </a:p>
          <a:p>
            <a:pPr marL="0" indent="0" algn="l" rtl="0">
              <a:buNone/>
            </a:pPr>
            <a:endParaRPr lang="ar-S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09A1D-2A2D-4FD6-9F6E-827421FF88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4801B-BCA6-459A-90E8-BB64A17D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184" y="2285999"/>
            <a:ext cx="4400616" cy="40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23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0D24-B47D-4141-A306-E1EC0898AA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Oropharynx </a:t>
            </a:r>
            <a:endParaRPr lang="ar-S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B6627-843F-40CD-8631-6B6F2C61F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1859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F1E2-E9F5-42FE-9362-26201F6A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Oropharynx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DFF6E-3B61-40A0-ABB2-905BADBEDE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 rtl="0">
              <a:buNone/>
            </a:pPr>
            <a:r>
              <a:rPr lang="en-US" b="1" i="1" u="sng" dirty="0"/>
              <a:t>Applied Anatomy</a:t>
            </a:r>
          </a:p>
          <a:p>
            <a:pPr algn="l" rtl="0"/>
            <a:r>
              <a:rPr lang="en-US" dirty="0"/>
              <a:t>Oropharynx extends from the plane of hard palate above to the plane of hyoid bone.</a:t>
            </a:r>
          </a:p>
          <a:p>
            <a:pPr marL="0" indent="0" algn="l" rtl="0">
              <a:buNone/>
            </a:pPr>
            <a:r>
              <a:rPr lang="en-US" b="1" i="1" u="sng" dirty="0"/>
              <a:t>Boundaries of Oropharynx</a:t>
            </a:r>
          </a:p>
          <a:p>
            <a:pPr marL="0" indent="0" algn="l" rtl="0">
              <a:buNone/>
            </a:pPr>
            <a:r>
              <a:rPr lang="en-US" dirty="0"/>
              <a:t>It is related to retropharyngeal space and lies opposite the second and the upper part of the third cervical vertebrae.</a:t>
            </a:r>
          </a:p>
          <a:p>
            <a:pPr marL="0" indent="0" algn="l" rtl="0">
              <a:buNone/>
            </a:pPr>
            <a:r>
              <a:rPr lang="en-US" dirty="0"/>
              <a:t>a-Base of </a:t>
            </a:r>
            <a:r>
              <a:rPr lang="en-US" dirty="0" err="1"/>
              <a:t>tounge</a:t>
            </a:r>
            <a:r>
              <a:rPr lang="en-US" dirty="0"/>
              <a:t>, posterior to circumvallate papillae</a:t>
            </a:r>
          </a:p>
          <a:p>
            <a:pPr marL="0" indent="0" algn="l" rtl="0">
              <a:buNone/>
            </a:pPr>
            <a:r>
              <a:rPr lang="en-US" dirty="0"/>
              <a:t>b-Lingual tonsils</a:t>
            </a:r>
          </a:p>
          <a:p>
            <a:pPr marL="0" indent="0" algn="l" rtl="0">
              <a:buNone/>
            </a:pP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FA2FCC-59A5-4464-8F78-E05E96C405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4625" y="2401171"/>
            <a:ext cx="4448175" cy="33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81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E550-C4E1-44BC-AFB9-99768EFD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Oropharynx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B1A10-3387-4477-9C8D-22A799818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974574"/>
            <a:ext cx="4447786" cy="4197625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dirty="0">
                <a:solidFill>
                  <a:srgbClr val="0070C0"/>
                </a:solidFill>
              </a:rPr>
              <a:t>Palatine tonsils </a:t>
            </a:r>
            <a:r>
              <a:rPr lang="en-US" dirty="0"/>
              <a:t>are a collection of lymphoid tissue present in the submucosa of the oropharynx </a:t>
            </a:r>
          </a:p>
          <a:p>
            <a:pPr algn="l" rtl="0"/>
            <a:r>
              <a:rPr lang="en-US" dirty="0"/>
              <a:t>Located in the tonsillar fossa , one on each side </a:t>
            </a:r>
          </a:p>
          <a:p>
            <a:pPr algn="l" rtl="0"/>
            <a:r>
              <a:rPr lang="en-US" dirty="0"/>
              <a:t>Boundaries of the tonsillar fossa: </a:t>
            </a:r>
          </a:p>
          <a:p>
            <a:pPr algn="l" rtl="0"/>
            <a:r>
              <a:rPr lang="en-US" dirty="0"/>
              <a:t>Anterior: palatoglossal arch </a:t>
            </a:r>
          </a:p>
          <a:p>
            <a:pPr algn="l" rtl="0"/>
            <a:r>
              <a:rPr lang="en-US" dirty="0"/>
              <a:t>Posterior: palatopharyngeal arch </a:t>
            </a:r>
          </a:p>
          <a:p>
            <a:pPr algn="l" rtl="0"/>
            <a:r>
              <a:rPr lang="en-US" dirty="0"/>
              <a:t>Inferior: dorsal surface of posterior 1/3</a:t>
            </a:r>
            <a:r>
              <a:rPr lang="en-US" baseline="30000" dirty="0"/>
              <a:t>rd</a:t>
            </a:r>
            <a:r>
              <a:rPr lang="en-US" dirty="0"/>
              <a:t> of the tongue </a:t>
            </a:r>
          </a:p>
          <a:p>
            <a:pPr algn="l" rtl="0"/>
            <a:r>
              <a:rPr lang="en-US" dirty="0"/>
              <a:t>Lateral: lateral wall of the oropharynx(superior constrictor muscle) 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D2C040-657F-4A63-A99A-8F52EC322F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9524" y="1571419"/>
            <a:ext cx="45001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87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0965A-1DA1-4091-9117-03AC80C2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Palatine tonsils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DB3F5-6F61-4272-A611-57D38EBFEF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/>
              <a:t> Blood Supply</a:t>
            </a:r>
          </a:p>
          <a:p>
            <a:pPr marL="0" indent="0" algn="l" rtl="0">
              <a:buNone/>
            </a:pPr>
            <a:r>
              <a:rPr lang="en-US" dirty="0"/>
              <a:t>1-tonsillar artery a branch of the facial artery</a:t>
            </a:r>
          </a:p>
          <a:p>
            <a:pPr marL="0" indent="0" algn="l" rtl="0">
              <a:buNone/>
            </a:pPr>
            <a:r>
              <a:rPr lang="en-US" dirty="0"/>
              <a:t>2-external carotid</a:t>
            </a:r>
          </a:p>
          <a:p>
            <a:pPr marL="0" indent="0" algn="l" rtl="0">
              <a:buNone/>
            </a:pPr>
            <a:r>
              <a:rPr lang="en-US" dirty="0"/>
              <a:t>3-lingual artery</a:t>
            </a:r>
          </a:p>
          <a:p>
            <a:pPr marL="0" indent="0" algn="l" rtl="0">
              <a:buNone/>
            </a:pPr>
            <a:r>
              <a:rPr lang="en-US" dirty="0"/>
              <a:t>4- maxillary artery </a:t>
            </a:r>
          </a:p>
          <a:p>
            <a:pPr marL="0" indent="0" algn="l" rtl="0">
              <a:buNone/>
            </a:pPr>
            <a:r>
              <a:rPr lang="en-US" b="1" i="1" dirty="0"/>
              <a:t>Lymphatic drainage</a:t>
            </a:r>
            <a:r>
              <a:rPr lang="en-US" dirty="0"/>
              <a:t>: jugulodigastric lymph nodes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759E17-259C-4C4A-9C0D-A3D31DA245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8035" y="1825625"/>
            <a:ext cx="4744277" cy="40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4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85D59-97CA-45AF-AEDF-F9621D4B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Benign tumors of the Oropharynx: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CFBAC-89C7-4E37-AB13-2A4DB94C11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Papilloma: It is usually pedunculated, arises from the tonsil, soft palate or </a:t>
            </a:r>
            <a:r>
              <a:rPr lang="en-US" dirty="0" err="1"/>
              <a:t>faucial</a:t>
            </a:r>
            <a:r>
              <a:rPr lang="en-US" dirty="0"/>
              <a:t> pillars.</a:t>
            </a:r>
          </a:p>
          <a:p>
            <a:pPr algn="l" rtl="0"/>
            <a:r>
              <a:rPr lang="en-US" dirty="0"/>
              <a:t>Hemangioma</a:t>
            </a:r>
          </a:p>
          <a:p>
            <a:pPr algn="l" rtl="0"/>
            <a:r>
              <a:rPr lang="en-US" dirty="0"/>
              <a:t>Pleomorphic Adenoma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82A39B-C00D-4748-BF25-277C2D25C8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4065" y="1543258"/>
            <a:ext cx="5029198" cy="2762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FF9102-6BF8-4B9A-BBF5-5FB70B296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312" y="4305300"/>
            <a:ext cx="4571999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66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ED70-7115-469E-9A66-8247919FB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DDx of midline lingual mass 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72D6-83F5-4622-8F84-F3CB0645FE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dirty="0"/>
              <a:t>Thyroglossal duct cyst </a:t>
            </a:r>
          </a:p>
          <a:p>
            <a:pPr algn="l" rtl="0"/>
            <a:r>
              <a:rPr lang="en-US" dirty="0"/>
              <a:t>Lingual thyroid 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2D6644-6402-4E36-B306-99453456BA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11617" y="2171700"/>
            <a:ext cx="45160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61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D38AB-C06B-4C5A-8429-8987A5E2A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Tumors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F2DF6-D2DA-4C12-A956-1CDE8F103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/>
              <a:t>The common sites of malignancy in the oropharynx are:</a:t>
            </a:r>
          </a:p>
          <a:p>
            <a:pPr marL="0" indent="0" algn="l" rtl="0">
              <a:buNone/>
            </a:pPr>
            <a:r>
              <a:rPr lang="en-US" dirty="0"/>
              <a:t>1-Posterior one third (or base) of tongue</a:t>
            </a:r>
          </a:p>
          <a:p>
            <a:pPr marL="0" indent="0" algn="l" rtl="0">
              <a:buNone/>
            </a:pPr>
            <a:r>
              <a:rPr lang="en-US" dirty="0"/>
              <a:t>2-Tonsil and tonsillar fossa</a:t>
            </a:r>
          </a:p>
          <a:p>
            <a:pPr marL="0" indent="0" algn="l" rtl="0">
              <a:buNone/>
            </a:pPr>
            <a:r>
              <a:rPr lang="en-US" dirty="0"/>
              <a:t>3-Faucial palatine arch, soft palate and anterior pillar</a:t>
            </a:r>
          </a:p>
          <a:p>
            <a:pPr marL="0" indent="0" algn="l" rtl="0">
              <a:buNone/>
            </a:pPr>
            <a:r>
              <a:rPr lang="en-US" dirty="0"/>
              <a:t>4-Posterior and lateral pharyngeal wall</a:t>
            </a:r>
          </a:p>
        </p:txBody>
      </p:sp>
    </p:spTree>
    <p:extLst>
      <p:ext uri="{BB962C8B-B14F-4D97-AF65-F5344CB8AC3E}">
        <p14:creationId xmlns:p14="http://schemas.microsoft.com/office/powerpoint/2010/main" val="3855413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00B4-CA1F-4F71-BFE3-D24BC063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AF30D-21C2-47B9-A30D-BBE3DF0755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/>
              <a:t>Subsites in the oropharynx</a:t>
            </a:r>
          </a:p>
          <a:p>
            <a:pPr marL="0" indent="0" algn="l" rtl="0">
              <a:buNone/>
            </a:pPr>
            <a:r>
              <a:rPr lang="en-US" dirty="0"/>
              <a:t>-	Base of tongue</a:t>
            </a:r>
          </a:p>
          <a:p>
            <a:pPr marL="0" indent="0" algn="l" rtl="0">
              <a:buNone/>
            </a:pPr>
            <a:r>
              <a:rPr lang="en-US" dirty="0"/>
              <a:t>-	Tonsil, tonsillar fossa</a:t>
            </a:r>
          </a:p>
          <a:p>
            <a:pPr marL="0" indent="0" algn="l" rtl="0">
              <a:buNone/>
            </a:pPr>
            <a:r>
              <a:rPr lang="en-US" dirty="0"/>
              <a:t>-	</a:t>
            </a:r>
            <a:r>
              <a:rPr lang="en-US" dirty="0" err="1"/>
              <a:t>Faucial</a:t>
            </a:r>
            <a:r>
              <a:rPr lang="en-US" dirty="0"/>
              <a:t> arch</a:t>
            </a:r>
          </a:p>
          <a:p>
            <a:pPr marL="0" indent="0" algn="l" rtl="0">
              <a:buNone/>
            </a:pPr>
            <a:r>
              <a:rPr lang="en-US" dirty="0"/>
              <a:t>-	Pharyngeal wall</a:t>
            </a:r>
          </a:p>
          <a:p>
            <a:pPr marL="0" indent="0" algn="l" rtl="0">
              <a:buNone/>
            </a:pPr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6025C-8F98-4513-BD17-1D8D879319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3396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C77B-7AA5-4C70-A8C7-FE0CCDC5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Tumors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FBAB5-E886-4902-9DAD-CF863382AB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u="sng" dirty="0"/>
              <a:t>histologically , the tumor may be:</a:t>
            </a:r>
          </a:p>
          <a:p>
            <a:pPr marL="0" indent="0" algn="l" rtl="0">
              <a:buNone/>
            </a:pPr>
            <a:r>
              <a:rPr lang="en-US" dirty="0">
                <a:solidFill>
                  <a:srgbClr val="FF0000"/>
                </a:solidFill>
              </a:rPr>
              <a:t>1-Squamous cell carcinoma( the most common )</a:t>
            </a:r>
          </a:p>
          <a:p>
            <a:pPr marL="0" indent="0" algn="l" rtl="0">
              <a:buNone/>
            </a:pPr>
            <a:r>
              <a:rPr lang="en-US" dirty="0"/>
              <a:t>2-Lymphoepithclioma</a:t>
            </a:r>
          </a:p>
          <a:p>
            <a:pPr marL="0" indent="0" algn="l" rtl="0">
              <a:buNone/>
            </a:pPr>
            <a:r>
              <a:rPr lang="en-US" dirty="0"/>
              <a:t>3-Adenocarcinoma</a:t>
            </a:r>
          </a:p>
          <a:p>
            <a:pPr marL="0" indent="0" algn="l" rtl="0">
              <a:buNone/>
            </a:pPr>
            <a:r>
              <a:rPr lang="en-US" dirty="0"/>
              <a:t>4-Lymphomas</a:t>
            </a:r>
          </a:p>
          <a:p>
            <a:pPr marL="0" indent="0" algn="l" rtl="0">
              <a:buNone/>
            </a:pPr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EC425-B045-4995-B0EE-7DDC35CCA4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0665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3F15A-5C59-4FF7-BBC6-7F42A9AB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Tumors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6238B-4E62-4D55-9AA6-564231E8A2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i="1" dirty="0"/>
              <a:t>Carcinoma Tonsil and Tonsillar Fossa</a:t>
            </a:r>
          </a:p>
          <a:p>
            <a:pPr algn="l" rtl="0"/>
            <a:r>
              <a:rPr lang="en-US" dirty="0"/>
              <a:t>Squamous cell carcinoma is the most common and presents as an ulcerated lesion with necrotic base.</a:t>
            </a:r>
          </a:p>
          <a:p>
            <a:pPr algn="l" rtl="0"/>
            <a:r>
              <a:rPr lang="en-US" dirty="0"/>
              <a:t>Lymphomas may present as unilateral tonsillar enlargement with or without ulceration and may simulate indolent peritonsillar abscess</a:t>
            </a:r>
          </a:p>
          <a:p>
            <a:pPr algn="l" rtl="0"/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BDEDF4-1950-4F8E-A9AD-0C7085C104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5199" y="3636908"/>
            <a:ext cx="4448175" cy="3221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E37086-F3DA-4FE5-AFED-BE151DA3F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199" y="534035"/>
            <a:ext cx="4442791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2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EDA91-004B-4138-A9B3-E2F763A3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F61656-99F2-4398-B397-7ADDC6E2A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t="11802" r="34247" b="9028"/>
          <a:stretch/>
        </p:blipFill>
        <p:spPr>
          <a:xfrm>
            <a:off x="2721934" y="394164"/>
            <a:ext cx="6294475" cy="6069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0609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6BE6-AD8F-47E0-BF01-9BC6F87F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Tumors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5FBA1-6674-4BEA-950D-00F259B8A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775792"/>
            <a:ext cx="4447786" cy="4094922"/>
          </a:xfrm>
        </p:spPr>
        <p:txBody>
          <a:bodyPr>
            <a:normAutofit/>
          </a:bodyPr>
          <a:lstStyle/>
          <a:p>
            <a:pPr algn="l" rtl="0"/>
            <a:r>
              <a:rPr lang="en-US" b="1" i="1" dirty="0"/>
              <a:t>Carcinoma of Posterior One-third or Base of Tongue</a:t>
            </a:r>
          </a:p>
          <a:p>
            <a:pPr algn="l" rtl="0"/>
            <a:r>
              <a:rPr lang="en-US" dirty="0"/>
              <a:t>The lesion remains asymptomatic for long time and patient presents when metastases in cervical nodes</a:t>
            </a:r>
          </a:p>
          <a:p>
            <a:pPr algn="l" rtl="0"/>
            <a:r>
              <a:rPr lang="en-US" dirty="0"/>
              <a:t>Earlier symptoms of sore-throat, feeling or lump in the throat and slight discomfort on swallowing referred pain in the ear, dysphagia, bleeding from the mouth, and the change in the quality of speech </a:t>
            </a:r>
          </a:p>
          <a:p>
            <a:pPr marL="0" indent="0" algn="l" rtl="0">
              <a:buNone/>
            </a:pP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CABCAA-5621-4E9E-9065-A826A8AC26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4625" y="2798617"/>
            <a:ext cx="4448175" cy="25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9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8F353-1215-44FE-A17B-2102C754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Tumors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8AEF7-4F82-42AC-99B9-50EF8A5B7A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l" rtl="0">
              <a:buNone/>
            </a:pPr>
            <a:r>
              <a:rPr lang="en-US" b="1" i="1" u="sng" dirty="0"/>
              <a:t>Diagnosis</a:t>
            </a:r>
          </a:p>
          <a:p>
            <a:pPr algn="l" rtl="0"/>
            <a:r>
              <a:rPr lang="en-US" dirty="0"/>
              <a:t>Biopsy</a:t>
            </a:r>
          </a:p>
          <a:p>
            <a:pPr algn="l" rtl="0"/>
            <a:r>
              <a:rPr lang="en-US" dirty="0"/>
              <a:t>CT scan with contrast</a:t>
            </a:r>
          </a:p>
          <a:p>
            <a:pPr algn="l" rtl="0"/>
            <a:r>
              <a:rPr lang="en-US" dirty="0"/>
              <a:t>MRI </a:t>
            </a:r>
          </a:p>
          <a:p>
            <a:pPr marL="0" indent="0" algn="l" rtl="0">
              <a:buNone/>
            </a:pPr>
            <a:r>
              <a:rPr lang="en-US" dirty="0"/>
              <a:t>TNM staging </a:t>
            </a:r>
          </a:p>
          <a:p>
            <a:pPr marL="0" indent="0" algn="l" rtl="0">
              <a:buNone/>
            </a:pPr>
            <a:r>
              <a:rPr lang="en-US" b="1" i="1" u="sng" dirty="0"/>
              <a:t>Treatment options:</a:t>
            </a:r>
          </a:p>
          <a:p>
            <a:pPr algn="l" rtl="0"/>
            <a:r>
              <a:rPr lang="en-US" dirty="0"/>
              <a:t>Surgery</a:t>
            </a:r>
          </a:p>
          <a:p>
            <a:pPr algn="l" rtl="0"/>
            <a:r>
              <a:rPr lang="en-US" dirty="0"/>
              <a:t>Chemotherapy </a:t>
            </a:r>
          </a:p>
          <a:p>
            <a:pPr algn="l" rtl="0"/>
            <a:r>
              <a:rPr lang="en-US" dirty="0"/>
              <a:t>Radiotherapy</a:t>
            </a:r>
          </a:p>
          <a:p>
            <a:pPr algn="l" rtl="0"/>
            <a:r>
              <a:rPr lang="en-US" dirty="0"/>
              <a:t>Combination</a:t>
            </a:r>
          </a:p>
          <a:p>
            <a:pPr algn="l" rtl="0"/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F04E8-56CE-4AE3-9EFC-FB6C2B19B7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8763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F6582-D328-4D8E-8CDB-F4DE8408C7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Hypopharynx </a:t>
            </a:r>
            <a:endParaRPr lang="ar-SA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78159-E1C2-4EA8-8287-91E9042F1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46192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0830-DA8A-41A2-9AF0-A0AFF1B0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Hypopharynx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A2C62-C29A-4A80-A0F0-B1F97B0643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r>
              <a:rPr lang="en-US" b="1" i="1" dirty="0"/>
              <a:t> </a:t>
            </a:r>
          </a:p>
          <a:p>
            <a:pPr algn="l" rtl="0"/>
            <a:r>
              <a:rPr lang="en-US" dirty="0"/>
              <a:t>Lowest part of the pharynx </a:t>
            </a:r>
          </a:p>
          <a:p>
            <a:pPr algn="l" rtl="0"/>
            <a:r>
              <a:rPr lang="en-US" dirty="0"/>
              <a:t>Superior limit: the plane passing from the body of hyoid bone to the posterior pharyngeal wall </a:t>
            </a:r>
          </a:p>
          <a:p>
            <a:pPr algn="l" rtl="0"/>
            <a:r>
              <a:rPr lang="en-US" dirty="0"/>
              <a:t>Inferior limit: lower border of the cricoid cartilage </a:t>
            </a:r>
          </a:p>
          <a:p>
            <a:pPr marL="0" indent="0" algn="l" rtl="0">
              <a:buNone/>
            </a:pPr>
            <a:r>
              <a:rPr lang="en-US" b="1" i="1" dirty="0"/>
              <a:t>Subdivisions</a:t>
            </a:r>
            <a:r>
              <a:rPr lang="en-US" dirty="0"/>
              <a:t> : </a:t>
            </a:r>
          </a:p>
          <a:p>
            <a:pPr algn="l" rtl="0"/>
            <a:r>
              <a:rPr lang="en-US" dirty="0"/>
              <a:t>Pyriform sinus (fossa)</a:t>
            </a:r>
          </a:p>
          <a:p>
            <a:pPr algn="l" rtl="0"/>
            <a:r>
              <a:rPr lang="en-US" dirty="0"/>
              <a:t>Post-cricoid region </a:t>
            </a:r>
          </a:p>
          <a:p>
            <a:pPr algn="l" rtl="0"/>
            <a:r>
              <a:rPr lang="en-US" dirty="0"/>
              <a:t>Posterior pharyngeal wall</a:t>
            </a:r>
          </a:p>
          <a:p>
            <a:pPr algn="l" rtl="0"/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519B3A-66C6-4BC4-8318-6F8035CC26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6087" y="2160104"/>
            <a:ext cx="4479235" cy="367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72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1D8B-7170-42F6-8C4F-0DFF8E697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Hypopharynx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4CEED-CC2C-4BB9-8B00-8B6742C85B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i="1" dirty="0"/>
              <a:t>Functions of hypopharynx: </a:t>
            </a:r>
          </a:p>
          <a:p>
            <a:pPr algn="l" rtl="0"/>
            <a:r>
              <a:rPr lang="en-US" dirty="0"/>
              <a:t>Common pathway for air and food </a:t>
            </a:r>
          </a:p>
          <a:p>
            <a:pPr algn="l" rtl="0"/>
            <a:r>
              <a:rPr lang="en-US" dirty="0"/>
              <a:t>Provides a vocal tract for resonance of certain speech sounds </a:t>
            </a:r>
          </a:p>
          <a:p>
            <a:pPr algn="l" rtl="0"/>
            <a:r>
              <a:rPr lang="en-US" dirty="0"/>
              <a:t>Helps in deglutition </a:t>
            </a:r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7DCF1-D817-4675-9507-2039A48691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1684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0C7C-9675-48FD-8C62-F5FCF725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Hypopharynx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F8CFD-A651-4121-9831-AFFED55CEF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Benign tumors of hypopharynx are uncommon</a:t>
            </a:r>
          </a:p>
          <a:p>
            <a:pPr algn="l" rtl="0"/>
            <a:r>
              <a:rPr lang="en-US" dirty="0"/>
              <a:t> malignant tumors involves various subsites :</a:t>
            </a:r>
          </a:p>
          <a:p>
            <a:pPr algn="l" rtl="0"/>
            <a:r>
              <a:rPr lang="en-US" dirty="0"/>
              <a:t>Pyriform sinus</a:t>
            </a:r>
          </a:p>
          <a:p>
            <a:pPr algn="l" rtl="0"/>
            <a:r>
              <a:rPr lang="en-US" dirty="0"/>
              <a:t>Post-cricoid region </a:t>
            </a:r>
          </a:p>
          <a:p>
            <a:pPr algn="l" rtl="0"/>
            <a:r>
              <a:rPr lang="en-US" dirty="0"/>
              <a:t>Posterior pharyngeal wall </a:t>
            </a:r>
          </a:p>
          <a:p>
            <a:pPr algn="l" rtl="0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80E46B-F9DE-412D-9A21-60BD51010F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3547" y="2805574"/>
            <a:ext cx="3810330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0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595A-7ED5-4478-BE61-CB72DE8E9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Carcinoma of pyriform sinus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59645-C475-4B35-A6F0-5BEC0C5902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dirty="0"/>
              <a:t>Constitutes 60 % of all hypopharyngeal cancer </a:t>
            </a:r>
          </a:p>
          <a:p>
            <a:pPr algn="l" rtl="0"/>
            <a:r>
              <a:rPr lang="en-US" dirty="0"/>
              <a:t>Mostly affecting males above 40 years of age </a:t>
            </a:r>
          </a:p>
          <a:p>
            <a:pPr algn="l" rtl="0"/>
            <a:r>
              <a:rPr lang="en-US" dirty="0"/>
              <a:t>Metastatic neck nodes may be the first presentation </a:t>
            </a:r>
          </a:p>
          <a:p>
            <a:pPr algn="l" rtl="0"/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1C390B-E49C-4174-A632-F28F9BFBAE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0812" y="1690688"/>
            <a:ext cx="5181600" cy="40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65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68436-D8E0-4D5D-B401-FBCE7877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Carcinoma of pyriform sinus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7F6E4-3877-4417-BD4A-D456078110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AEED20-8555-4509-B849-22626A2F68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9966" y="1948070"/>
            <a:ext cx="6184210" cy="447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51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7A83-9149-42C9-8C78-F73375A4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Carcinoma of post-cricoid region 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EE929-EA83-4BFC-BF48-6E0A34177F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dirty="0"/>
              <a:t>30%  of hypopharyngeal cancer </a:t>
            </a:r>
          </a:p>
          <a:p>
            <a:pPr algn="l" rtl="0"/>
            <a:r>
              <a:rPr lang="en-US" dirty="0"/>
              <a:t>Associated with Paterson-Brown-Kelly ( Plummer-Vinson) syndrome characterized by hypochromic microcytic anemia </a:t>
            </a:r>
          </a:p>
          <a:p>
            <a:pPr algn="l" rtl="0"/>
            <a:r>
              <a:rPr lang="en-US" dirty="0"/>
              <a:t>Young female </a:t>
            </a:r>
          </a:p>
          <a:p>
            <a:pPr algn="l" rtl="0"/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56D794-08F6-40A1-A0CC-62A67108C5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2300" y="1690688"/>
            <a:ext cx="4146274" cy="41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43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CF63-B17B-41BC-B88A-FFDA46071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Carcinoma of posterior pharyngeal wall 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9C81-18F0-41F5-AA8F-EF02ABE2FA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dirty="0"/>
              <a:t>Only 10% of hypopharyngeal cancer </a:t>
            </a:r>
          </a:p>
          <a:p>
            <a:pPr algn="l" rtl="0"/>
            <a:r>
              <a:rPr lang="en-US" dirty="0"/>
              <a:t>Mostly  seen in males above 50 years of age 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FD68B8-50BF-447A-9FCD-C33245E304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4625" y="2408634"/>
            <a:ext cx="4448175" cy="33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B538A-166E-4696-95CA-569616A0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pharynx </a:t>
            </a:r>
            <a:endParaRPr lang="ar-S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60C75-8183-4627-9110-E219D5EDA0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/>
              <a:t>It is </a:t>
            </a:r>
            <a:r>
              <a:rPr lang="en-US" dirty="0">
                <a:solidFill>
                  <a:srgbClr val="C00000"/>
                </a:solidFill>
              </a:rPr>
              <a:t>12-14 </a:t>
            </a:r>
            <a:r>
              <a:rPr lang="en-US" dirty="0"/>
              <a:t>cm long , extending from base of the skull (</a:t>
            </a:r>
            <a:r>
              <a:rPr lang="en-US" dirty="0" err="1"/>
              <a:t>basiocciput</a:t>
            </a:r>
            <a:r>
              <a:rPr lang="en-US" dirty="0"/>
              <a:t> and basisphenoid) to the lower border of cricoid cartilage where it becomes continuous with the esophagus.</a:t>
            </a:r>
          </a:p>
          <a:p>
            <a:pPr algn="l" rtl="0"/>
            <a:r>
              <a:rPr lang="en-US" dirty="0"/>
              <a:t>The width of pharynx is </a:t>
            </a:r>
            <a:r>
              <a:rPr lang="en-US" dirty="0">
                <a:solidFill>
                  <a:srgbClr val="C00000"/>
                </a:solidFill>
              </a:rPr>
              <a:t>3.5</a:t>
            </a:r>
            <a:r>
              <a:rPr lang="en-US" dirty="0"/>
              <a:t> cm at its base and this narrows to </a:t>
            </a:r>
            <a:r>
              <a:rPr lang="en-US" dirty="0">
                <a:solidFill>
                  <a:srgbClr val="C00000"/>
                </a:solidFill>
              </a:rPr>
              <a:t>1.5</a:t>
            </a:r>
            <a:r>
              <a:rPr lang="en-US" dirty="0"/>
              <a:t> cm at pharyngo-esophageal junction which is narrowest part of digestive tract apart from the appendix.</a:t>
            </a:r>
          </a:p>
          <a:p>
            <a:pPr algn="l" rtl="0"/>
            <a:endParaRPr lang="ar-S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64A4D6-B57F-4D1B-8152-269A428F52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10354" y="2286000"/>
            <a:ext cx="387671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82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A5EA-4991-4073-81A6-B245D6F2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Pharyngeal pouch 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D241-E69C-4E40-AAAB-81F9CC7CFD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dirty="0" err="1">
                <a:solidFill>
                  <a:srgbClr val="C00000"/>
                </a:solidFill>
              </a:rPr>
              <a:t>Zenker’s</a:t>
            </a:r>
            <a:r>
              <a:rPr lang="en-US" dirty="0">
                <a:solidFill>
                  <a:srgbClr val="C00000"/>
                </a:solidFill>
              </a:rPr>
              <a:t> diverticulum </a:t>
            </a:r>
          </a:p>
          <a:p>
            <a:pPr algn="l" rtl="0"/>
            <a:r>
              <a:rPr lang="en-US" dirty="0"/>
              <a:t>Pulsion diverticulum where pharyngeal mucosa herniates through the Killian’s dehiscence </a:t>
            </a:r>
          </a:p>
          <a:p>
            <a:pPr algn="l" rtl="0"/>
            <a:r>
              <a:rPr lang="en-US" dirty="0"/>
              <a:t>Killian’s dehiscence is a weak area between tow parts of the inferior constrictor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1E72B6-81EF-41E1-A8B3-4D433B7993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61382" y="2133599"/>
            <a:ext cx="5592417" cy="34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72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8430-0371-4FEE-95C0-1F959864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Pharyngeal pouch 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FE1D-CDAD-4922-966D-60BA10F4A1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/>
              <a:t>Cause is unknown </a:t>
            </a:r>
          </a:p>
          <a:p>
            <a:pPr algn="l" rtl="0"/>
            <a:r>
              <a:rPr lang="en-US" dirty="0"/>
              <a:t>? Due to spasm of cricopharyngeal sphincter or its </a:t>
            </a:r>
            <a:r>
              <a:rPr lang="en-US" dirty="0" err="1"/>
              <a:t>incoordinated</a:t>
            </a:r>
            <a:r>
              <a:rPr lang="en-US" dirty="0"/>
              <a:t> contractions during the act of deglutition</a:t>
            </a:r>
          </a:p>
          <a:p>
            <a:pPr algn="l" rtl="0"/>
            <a:r>
              <a:rPr lang="en-US" dirty="0"/>
              <a:t>It is usually seen after 60 years of age </a:t>
            </a:r>
          </a:p>
          <a:p>
            <a:pPr algn="l" rtl="0"/>
            <a:r>
              <a:rPr lang="en-US" dirty="0" err="1"/>
              <a:t>CF:dysphagia</a:t>
            </a:r>
            <a:r>
              <a:rPr lang="en-US" dirty="0"/>
              <a:t> , regurgitation of undigested food </a:t>
            </a:r>
          </a:p>
          <a:p>
            <a:pPr algn="l" rtl="0"/>
            <a:r>
              <a:rPr lang="en-US" dirty="0"/>
              <a:t>Barium swallow </a:t>
            </a:r>
          </a:p>
          <a:p>
            <a:pPr algn="l" rtl="0"/>
            <a:r>
              <a:rPr lang="en-US" dirty="0"/>
              <a:t>Rx excision of pouch and cricopharyngeal myotomy  </a:t>
            </a:r>
          </a:p>
          <a:p>
            <a:pPr algn="l" rtl="0"/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8EBE89-2AE0-4627-94D6-6A2C0644DA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92815" y="2286000"/>
            <a:ext cx="251179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64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C00C624-4EFC-4BE5-9B21-CFF9B355E4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Larynx </a:t>
            </a:r>
            <a:endParaRPr lang="ar-SA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AF19663-7B32-477A-9209-BB7E1375F4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0785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4AC50-5E19-41AC-98F2-137DECD7A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respiratory papillomatosis </a:t>
            </a:r>
            <a:endParaRPr lang="ar-S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481A09-7BE2-4572-A9EA-0D0A58D804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970689"/>
            <a:ext cx="4448175" cy="221202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5D464E-5872-4C19-B4CF-0268C05225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4625" y="2594766"/>
            <a:ext cx="4448175" cy="29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37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809F3-9E62-4970-9ABE-7223C0BE5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Glottic cancer </a:t>
            </a:r>
            <a:endParaRPr lang="ar-S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241915-1307-4FD0-9E4C-2547B018DE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88659" y="2662305"/>
            <a:ext cx="3414056" cy="282878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95524F-099B-48A5-B0D5-0EFDA2B2AB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4625" y="2418958"/>
            <a:ext cx="4448175" cy="33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82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FF18F6-FD6A-4379-B6EA-4C664F7C7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40280"/>
            <a:ext cx="9601200" cy="1543050"/>
          </a:xfrm>
        </p:spPr>
        <p:txBody>
          <a:bodyPr>
            <a:normAutofit/>
          </a:bodyPr>
          <a:lstStyle/>
          <a:p>
            <a:r>
              <a:rPr lang="en-US" dirty="0"/>
              <a:t>Thank you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8427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54345-D615-43BB-8852-84A2C50F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pharynx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5131-04B4-4755-9BD0-4F92903A6C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dirty="0"/>
              <a:t>Structure of Pharyngeal Wall</a:t>
            </a:r>
          </a:p>
          <a:p>
            <a:pPr algn="l" rtl="0"/>
            <a:r>
              <a:rPr lang="en-US" dirty="0"/>
              <a:t>From within outwards it consists of four layers:</a:t>
            </a:r>
          </a:p>
          <a:p>
            <a:pPr algn="l" rtl="0"/>
            <a:r>
              <a:rPr lang="en-US" dirty="0"/>
              <a:t>1-Mucous membrane</a:t>
            </a:r>
          </a:p>
          <a:p>
            <a:pPr algn="l" rtl="0"/>
            <a:r>
              <a:rPr lang="en-US" dirty="0"/>
              <a:t>2-Pharyngeal aponeurosis</a:t>
            </a:r>
          </a:p>
          <a:p>
            <a:pPr algn="l" rtl="0"/>
            <a:r>
              <a:rPr lang="en-US" dirty="0"/>
              <a:t>3- Muscular coat</a:t>
            </a:r>
          </a:p>
          <a:p>
            <a:pPr algn="l" rtl="0"/>
            <a:r>
              <a:rPr lang="en-US" dirty="0"/>
              <a:t>4- Buccopharyngeal fascia</a:t>
            </a:r>
          </a:p>
          <a:p>
            <a:pPr algn="l" rtl="0"/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580C2-39A2-4268-A64C-F9BF2550C2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119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6F8C-73DE-4C34-8B01-9DBF8D8E4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2EE44-14F3-4E89-B5B9-A9FECCC31F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sz="3200" b="1" i="1" dirty="0" err="1"/>
              <a:t>Waldeyer's</a:t>
            </a:r>
            <a:r>
              <a:rPr lang="en-US" sz="3200" b="1" i="1" dirty="0"/>
              <a:t> Ring:</a:t>
            </a:r>
          </a:p>
          <a:p>
            <a:pPr marL="0" indent="0" algn="l" rtl="0">
              <a:buNone/>
            </a:pPr>
            <a:r>
              <a:rPr lang="en-US" dirty="0"/>
              <a:t>1-Adenoids</a:t>
            </a:r>
          </a:p>
          <a:p>
            <a:pPr marL="0" indent="0" algn="l" rtl="0">
              <a:buNone/>
            </a:pPr>
            <a:r>
              <a:rPr lang="en-US" dirty="0"/>
              <a:t>2-Palatine tonsil</a:t>
            </a:r>
          </a:p>
          <a:p>
            <a:pPr marL="0" indent="0" algn="l" rtl="0">
              <a:buNone/>
            </a:pPr>
            <a:r>
              <a:rPr lang="en-US" dirty="0"/>
              <a:t>3- Lingual tonsils</a:t>
            </a:r>
          </a:p>
          <a:p>
            <a:pPr marL="0" indent="0" algn="l" rtl="0">
              <a:buNone/>
            </a:pPr>
            <a:r>
              <a:rPr lang="en-US" dirty="0"/>
              <a:t>4-Tubal tonsils ( in fossa of </a:t>
            </a:r>
            <a:r>
              <a:rPr lang="en-US" dirty="0" err="1"/>
              <a:t>Rosenmuller</a:t>
            </a:r>
            <a:r>
              <a:rPr lang="en-US" dirty="0"/>
              <a:t>)</a:t>
            </a:r>
          </a:p>
          <a:p>
            <a:pPr marL="0" indent="0" algn="l" rtl="0">
              <a:buNone/>
            </a:pPr>
            <a:r>
              <a:rPr lang="en-US" dirty="0"/>
              <a:t>5- Lateral pharyngeal bands</a:t>
            </a:r>
          </a:p>
          <a:p>
            <a:pPr marL="0" indent="0" algn="l" rtl="0">
              <a:buNone/>
            </a:pPr>
            <a:r>
              <a:rPr lang="en-US" dirty="0"/>
              <a:t>6- Nodules ( in posterior pharyngeal wall)</a:t>
            </a:r>
            <a:endParaRPr lang="ar-S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C147D5-59E0-4654-A97F-F4D7D3FB73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85999"/>
            <a:ext cx="5867400" cy="36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33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822E-6C13-4760-9E40-FA772206B6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Nasopharynx </a:t>
            </a:r>
            <a:endParaRPr lang="ar-SA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E69D3-6C68-4053-A2B9-4226D6B8B1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7042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08F7-0CB9-414B-9DAF-770D0B31A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Nasopharynx (</a:t>
            </a:r>
            <a:r>
              <a:rPr lang="en-US" dirty="0" err="1"/>
              <a:t>Epipharynx</a:t>
            </a:r>
            <a:r>
              <a:rPr lang="en-US" dirty="0"/>
              <a:t>):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14BB1-B139-4FB6-80BD-2289226FB5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/>
              <a:t>It lies behind the nasal cavities and extends from the base of skull to the soft palate or the level of the horizontal plane passing through the hard palate</a:t>
            </a:r>
          </a:p>
          <a:p>
            <a:pPr algn="l" rtl="0"/>
            <a:r>
              <a:rPr lang="en-US" dirty="0"/>
              <a:t>Roof:  basisphenoid and </a:t>
            </a:r>
            <a:r>
              <a:rPr lang="en-US" dirty="0" err="1"/>
              <a:t>basiocciput</a:t>
            </a:r>
            <a:r>
              <a:rPr lang="en-US" dirty="0"/>
              <a:t> </a:t>
            </a:r>
          </a:p>
          <a:p>
            <a:pPr algn="l" rtl="0"/>
            <a:r>
              <a:rPr lang="en-US" dirty="0"/>
              <a:t>Posterior: prevertebral muscles and fascia </a:t>
            </a:r>
          </a:p>
          <a:p>
            <a:pPr algn="l" rtl="0"/>
            <a:r>
              <a:rPr lang="en-US" dirty="0"/>
              <a:t>Floor: soft palate</a:t>
            </a:r>
          </a:p>
          <a:p>
            <a:pPr algn="l" rtl="0"/>
            <a:r>
              <a:rPr lang="en-US" dirty="0"/>
              <a:t>Anterior wall: posterior choanae</a:t>
            </a:r>
          </a:p>
          <a:p>
            <a:pPr algn="l" rtl="0"/>
            <a:r>
              <a:rPr lang="en-US" dirty="0"/>
              <a:t>Lateral wall: ET </a:t>
            </a:r>
          </a:p>
          <a:p>
            <a:pPr algn="l" rtl="0"/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6FF2AA-0767-4EB5-A900-DC964C16FF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4625" y="2408634"/>
            <a:ext cx="4448175" cy="33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46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15AEB-FE3D-4E75-8883-0EE12F50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Nasopharynx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1E1CF-5D00-4DCF-A474-4882E1212C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Opening of eustachian tube situated 1.25 cm behind the posterior end of inferior turbinate. </a:t>
            </a:r>
          </a:p>
          <a:p>
            <a:pPr algn="l" rtl="0"/>
            <a:r>
              <a:rPr lang="en-US" dirty="0"/>
              <a:t>Above and behind the tubal elevation is a recess called </a:t>
            </a:r>
            <a:r>
              <a:rPr lang="en-US" b="1" i="1" dirty="0">
                <a:solidFill>
                  <a:srgbClr val="C00000"/>
                </a:solidFill>
              </a:rPr>
              <a:t>fossa of </a:t>
            </a:r>
            <a:r>
              <a:rPr lang="en-US" b="1" i="1" dirty="0" err="1">
                <a:solidFill>
                  <a:srgbClr val="C00000"/>
                </a:solidFill>
              </a:rPr>
              <a:t>Rosenmuller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dirty="0"/>
              <a:t>which is the commonest site for origin of carcinoma.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EBD2A9-F7CF-4F43-8EA4-70055D5016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68171" y="2171700"/>
            <a:ext cx="3904629" cy="33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8956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1762</TotalTime>
  <Words>1222</Words>
  <Application>Microsoft Office PowerPoint</Application>
  <PresentationFormat>Widescreen</PresentationFormat>
  <Paragraphs>221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Franklin Gothic Book</vt:lpstr>
      <vt:lpstr>Tahoma</vt:lpstr>
      <vt:lpstr>Crop</vt:lpstr>
      <vt:lpstr>The Pharynx </vt:lpstr>
      <vt:lpstr>The pharynx </vt:lpstr>
      <vt:lpstr>PowerPoint Presentation</vt:lpstr>
      <vt:lpstr>The pharynx </vt:lpstr>
      <vt:lpstr>The pharynx </vt:lpstr>
      <vt:lpstr>PowerPoint Presentation</vt:lpstr>
      <vt:lpstr>Nasopharynx </vt:lpstr>
      <vt:lpstr>Nasopharynx (Epipharynx): </vt:lpstr>
      <vt:lpstr>Nasopharynx</vt:lpstr>
      <vt:lpstr>Nasopharynx</vt:lpstr>
      <vt:lpstr>Nasopharynx</vt:lpstr>
      <vt:lpstr>Nasopharyngeal Fibroma ( Juvenile Nasopharyngeal Angiofibroma): </vt:lpstr>
      <vt:lpstr>Nasopharyngeal Fibroma ( Juvenile Nasopharyngeal Angiofibroma): </vt:lpstr>
      <vt:lpstr>Nasopharyngeal Fibroma ( Juvenile Nasopharyngeal Angiofibroma): </vt:lpstr>
      <vt:lpstr>Nasopharyngeal Fibroma ( Juvenile Nasopharyngeal Angiofibroma): </vt:lpstr>
      <vt:lpstr>Nasopharyngeal Fibroma ( Juvenile Nasopharyngeal Angiofibroma): </vt:lpstr>
      <vt:lpstr>Nasopharyngeal malignant tumors  </vt:lpstr>
      <vt:lpstr>Nasopharyngeal malignant tumors  </vt:lpstr>
      <vt:lpstr>Nasopharyngeal malignant tumors  </vt:lpstr>
      <vt:lpstr>Oropharynx </vt:lpstr>
      <vt:lpstr>Oropharynx </vt:lpstr>
      <vt:lpstr>Oropharynx </vt:lpstr>
      <vt:lpstr>Palatine tonsils </vt:lpstr>
      <vt:lpstr>Benign tumors of the Oropharynx: </vt:lpstr>
      <vt:lpstr>DDx of midline lingual mass : </vt:lpstr>
      <vt:lpstr>Malignant Tumors </vt:lpstr>
      <vt:lpstr>PowerPoint Presentation</vt:lpstr>
      <vt:lpstr>Malignant Tumors </vt:lpstr>
      <vt:lpstr>Malignant Tumors </vt:lpstr>
      <vt:lpstr>Malignant Tumors </vt:lpstr>
      <vt:lpstr>Malignant Tumors </vt:lpstr>
      <vt:lpstr>Hypopharynx </vt:lpstr>
      <vt:lpstr>Hypopharynx</vt:lpstr>
      <vt:lpstr>Hypopharynx</vt:lpstr>
      <vt:lpstr>Hypopharynx</vt:lpstr>
      <vt:lpstr>Carcinoma of pyriform sinus </vt:lpstr>
      <vt:lpstr>Carcinoma of pyriform sinus </vt:lpstr>
      <vt:lpstr>Carcinoma of post-cricoid region : </vt:lpstr>
      <vt:lpstr>Carcinoma of posterior pharyngeal wall : </vt:lpstr>
      <vt:lpstr>Pharyngeal pouch : </vt:lpstr>
      <vt:lpstr>Pharyngeal pouch : </vt:lpstr>
      <vt:lpstr>Larynx </vt:lpstr>
      <vt:lpstr>Recurrent respiratory papillomatosis </vt:lpstr>
      <vt:lpstr>Glottic cancer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Pharynx </dc:title>
  <dc:creator>alhanouf</dc:creator>
  <cp:lastModifiedBy>alhanouf</cp:lastModifiedBy>
  <cp:revision>92</cp:revision>
  <dcterms:created xsi:type="dcterms:W3CDTF">2020-01-19T11:43:47Z</dcterms:created>
  <dcterms:modified xsi:type="dcterms:W3CDTF">2020-11-25T07:33:55Z</dcterms:modified>
</cp:coreProperties>
</file>