
<file path=[Content_Types].xml><?xml version="1.0" encoding="utf-8"?>
<Types xmlns="http://schemas.openxmlformats.org/package/2006/content-types"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autoCompressPictures="0" saveSubsetFonts="1">
  <p:sldMasterIdLst>
    <p:sldMasterId r:id="rId4" id="2147483648"/>
  </p:sldMasterIdLst>
  <p:sldIdLst>
    <p:sldId r:id="rId5" id="256"/>
    <p:sldId r:id="rId6" id="257"/>
    <p:sldId r:id="rId7" id="258"/>
    <p:sldId r:id="rId8" id="259"/>
    <p:sldId r:id="rId9" id="260"/>
    <p:sldId r:id="rId10" id="261"/>
    <p:sldId r:id="rId11" id="262"/>
    <p:sldId r:id="rId12" id="263"/>
    <p:sldId r:id="rId13" id="264"/>
    <p:sldId r:id="rId14" id="265"/>
    <p:sldId r:id="rId15" id="266"/>
    <p:sldId r:id="rId16" id="267"/>
    <p:sldId r:id="rId17" id="268"/>
    <p:sldId r:id="rId18" id="269"/>
    <p:sldId r:id="rId19" id="270"/>
    <p:sldId r:id="rId20" id="271"/>
    <p:sldId r:id="rId21" id="272"/>
    <p:sldId r:id="rId22" id="273"/>
    <p:sldId r:id="rId23" id="274"/>
    <p:sldId r:id="rId24" id="275"/>
    <p:sldId r:id="rId25" id="276"/>
    <p:sldId r:id="rId26" id="277"/>
    <p:sldId r:id="rId27" id="278"/>
    <p:sldId r:id="rId28" id="279"/>
    <p:sldId r:id="rId29" id="280"/>
    <p:sldId r:id="rId30" id="281"/>
    <p:sldId r:id="rId31" id="282"/>
    <p:sldId r:id="rId32" id="283"/>
    <p:sldId r:id="rId33" id="284"/>
    <p:sldId r:id="rId34" id="285"/>
    <p:sldId r:id="rId35" id="286"/>
    <p:sldId r:id="rId36" id="287"/>
    <p:sldId r:id="rId37" id="288"/>
    <p:sldId r:id="rId38" id="289"/>
    <p:sldId r:id="rId39" id="290"/>
    <p:sldId r:id="rId40" id="291"/>
    <p:sldId r:id="rId41" id="292"/>
    <p:sldId r:id="rId42" id="293"/>
    <p:sldId r:id="rId43" id="294"/>
    <p:sldId r:id="rId44" id="295"/>
    <p:sldId r:id="rId45" id="296"/>
    <p:sldId r:id="rId46" id="297"/>
    <p:sldId r:id="rId47" id="298"/>
    <p:sldId r:id="rId48" id="299"/>
    <p:sldId r:id="rId49" id="300"/>
    <p:sldId r:id="rId50" id="301"/>
    <p:sldId r:id="rId51" id="302"/>
    <p:sldId r:id="rId52" id="303"/>
    <p:sldId r:id="rId53" id="304"/>
    <p:sldId r:id="rId54" id="305"/>
    <p:sldId r:id="rId55" id="306"/>
    <p:sldId r:id="rId56" id="307"/>
    <p:sldId r:id="rId57" id="308"/>
    <p:sldId r:id="rId58" id="309"/>
    <p:sldId r:id="rId59" id="310"/>
    <p:sldId r:id="rId60" id="311"/>
    <p:sldId r:id="rId61" id="312"/>
  </p:sldIdLst>
  <p:sldSz cx="9144000" cy="6858000" type="screen4x3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58000" cy="9144000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>
      <a:defRPr lang="en-US">
        <a:uFillTx/>
      </a:defRPr>
    </a:defPPr>
    <a:lvl1pPr algn="l" defTabSz="4572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mAuthor clrIdx="0" id="0" initials="M" lastIdx="1" name="MacBook"/>
</p:cmAuthorLst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showPr showNarration="1">
    <p:present/>
    <p:sldAll/>
    <p:penCl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srgbClr val="FF0000"/>
    </p:penClr>
  </p:showPr>
</p:presentationPr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normalViewPr>
    <p:restoredLeft autoAdjust="0" sz="16746"/>
    <p:restoredTop autoAdjust="0" sz="99827"/>
  </p:normalViewPr>
  <p:slideViewPr>
    <p:cSldViewPr snapToObjects="1">
      <p:cViewPr varScale="1"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72"/>
          <a:sy d="100" n="72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1278" y="72"/>
      </p:cViewPr>
      <p:guideLst>
        <p:guide orient="horz" pos="2160"/>
        <p:guide pos="2880"/>
      </p:guideLst>
    </p:cSldViewPr>
  </p:slideViewPr>
  <p:outline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33"/>
        <a:sy d="100" n="33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184"/>
    </p:cViewPr>
  </p:outlin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100"/>
        <a:sy d="100" n="100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sorter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66"/>
        <a:sy d="100" n="66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1280"/>
    </p:cViewPr>
  </p:sorter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slides/slide1.xml" Type="http://schemas.openxmlformats.org/officeDocument/2006/relationships/slide"></Relationship><Relationship Id="rId6" Target="slides/slide2.xml" Type="http://schemas.openxmlformats.org/officeDocument/2006/relationships/slide"></Relationship><Relationship Id="rId7" Target="slides/slide3.xml" Type="http://schemas.openxmlformats.org/officeDocument/2006/relationships/slide"></Relationship><Relationship Id="rId8" Target="slides/slide4.xml" Type="http://schemas.openxmlformats.org/officeDocument/2006/relationships/slide"></Relationship><Relationship Id="rId9" Target="slides/slide5.xml" Type="http://schemas.openxmlformats.org/officeDocument/2006/relationships/slide"></Relationship><Relationship Id="rId10" Target="slides/slide6.xml" Type="http://schemas.openxmlformats.org/officeDocument/2006/relationships/slide"></Relationship><Relationship Id="rId11" Target="slides/slide7.xml" Type="http://schemas.openxmlformats.org/officeDocument/2006/relationships/slide"></Relationship><Relationship Id="rId12" Target="slides/slide8.xml" Type="http://schemas.openxmlformats.org/officeDocument/2006/relationships/slide"></Relationship><Relationship Id="rId13" Target="slides/slide9.xml" Type="http://schemas.openxmlformats.org/officeDocument/2006/relationships/slide"></Relationship><Relationship Id="rId14" Target="slides/slide10.xml" Type="http://schemas.openxmlformats.org/officeDocument/2006/relationships/slide"></Relationship><Relationship Id="rId15" Target="slides/slide11.xml" Type="http://schemas.openxmlformats.org/officeDocument/2006/relationships/slide"></Relationship><Relationship Id="rId16" Target="slides/slide12.xml" Type="http://schemas.openxmlformats.org/officeDocument/2006/relationships/slide"></Relationship><Relationship Id="rId17" Target="slides/slide13.xml" Type="http://schemas.openxmlformats.org/officeDocument/2006/relationships/slide"></Relationship><Relationship Id="rId18" Target="slides/slide14.xml" Type="http://schemas.openxmlformats.org/officeDocument/2006/relationships/slide"></Relationship><Relationship Id="rId19" Target="slides/slide15.xml" Type="http://schemas.openxmlformats.org/officeDocument/2006/relationships/slide"></Relationship><Relationship Id="rId20" Target="slides/slide16.xml" Type="http://schemas.openxmlformats.org/officeDocument/2006/relationships/slide"></Relationship><Relationship Id="rId21" Target="slides/slide17.xml" Type="http://schemas.openxmlformats.org/officeDocument/2006/relationships/slide"></Relationship><Relationship Id="rId22" Target="slides/slide18.xml" Type="http://schemas.openxmlformats.org/officeDocument/2006/relationships/slide"></Relationship><Relationship Id="rId23" Target="slides/slide19.xml" Type="http://schemas.openxmlformats.org/officeDocument/2006/relationships/slide"></Relationship><Relationship Id="rId24" Target="slides/slide20.xml" Type="http://schemas.openxmlformats.org/officeDocument/2006/relationships/slide"></Relationship><Relationship Id="rId25" Target="slides/slide21.xml" Type="http://schemas.openxmlformats.org/officeDocument/2006/relationships/slide"></Relationship><Relationship Id="rId26" Target="slides/slide22.xml" Type="http://schemas.openxmlformats.org/officeDocument/2006/relationships/slide"></Relationship><Relationship Id="rId27" Target="slides/slide23.xml" Type="http://schemas.openxmlformats.org/officeDocument/2006/relationships/slide"></Relationship><Relationship Id="rId28" Target="slides/slide24.xml" Type="http://schemas.openxmlformats.org/officeDocument/2006/relationships/slide"></Relationship><Relationship Id="rId29" Target="slides/slide25.xml" Type="http://schemas.openxmlformats.org/officeDocument/2006/relationships/slide"></Relationship><Relationship Id="rId30" Target="slides/slide26.xml" Type="http://schemas.openxmlformats.org/officeDocument/2006/relationships/slide"></Relationship><Relationship Id="rId31" Target="slides/slide27.xml" Type="http://schemas.openxmlformats.org/officeDocument/2006/relationships/slide"></Relationship><Relationship Id="rId32" Target="slides/slide28.xml" Type="http://schemas.openxmlformats.org/officeDocument/2006/relationships/slide"></Relationship><Relationship Id="rId33" Target="slides/slide29.xml" Type="http://schemas.openxmlformats.org/officeDocument/2006/relationships/slide"></Relationship><Relationship Id="rId34" Target="slides/slide30.xml" Type="http://schemas.openxmlformats.org/officeDocument/2006/relationships/slide"></Relationship><Relationship Id="rId35" Target="slides/slide31.xml" Type="http://schemas.openxmlformats.org/officeDocument/2006/relationships/slide"></Relationship><Relationship Id="rId36" Target="slides/slide32.xml" Type="http://schemas.openxmlformats.org/officeDocument/2006/relationships/slide"></Relationship><Relationship Id="rId37" Target="slides/slide33.xml" Type="http://schemas.openxmlformats.org/officeDocument/2006/relationships/slide"></Relationship><Relationship Id="rId38" Target="slides/slide34.xml" Type="http://schemas.openxmlformats.org/officeDocument/2006/relationships/slide"></Relationship><Relationship Id="rId39" Target="slides/slide35.xml" Type="http://schemas.openxmlformats.org/officeDocument/2006/relationships/slide"></Relationship><Relationship Id="rId40" Target="slides/slide36.xml" Type="http://schemas.openxmlformats.org/officeDocument/2006/relationships/slide"></Relationship><Relationship Id="rId41" Target="slides/slide37.xml" Type="http://schemas.openxmlformats.org/officeDocument/2006/relationships/slide"></Relationship><Relationship Id="rId42" Target="slides/slide38.xml" Type="http://schemas.openxmlformats.org/officeDocument/2006/relationships/slide"></Relationship><Relationship Id="rId43" Target="slides/slide39.xml" Type="http://schemas.openxmlformats.org/officeDocument/2006/relationships/slide"></Relationship><Relationship Id="rId44" Target="slides/slide40.xml" Type="http://schemas.openxmlformats.org/officeDocument/2006/relationships/slide"></Relationship><Relationship Id="rId45" Target="slides/slide41.xml" Type="http://schemas.openxmlformats.org/officeDocument/2006/relationships/slide"></Relationship><Relationship Id="rId46" Target="slides/slide42.xml" Type="http://schemas.openxmlformats.org/officeDocument/2006/relationships/slide"></Relationship><Relationship Id="rId47" Target="slides/slide43.xml" Type="http://schemas.openxmlformats.org/officeDocument/2006/relationships/slide"></Relationship><Relationship Id="rId48" Target="slides/slide44.xml" Type="http://schemas.openxmlformats.org/officeDocument/2006/relationships/slide"></Relationship><Relationship Id="rId49" Target="slides/slide45.xml" Type="http://schemas.openxmlformats.org/officeDocument/2006/relationships/slide"></Relationship><Relationship Id="rId50" Target="slides/slide46.xml" Type="http://schemas.openxmlformats.org/officeDocument/2006/relationships/slide"></Relationship><Relationship Id="rId51" Target="slides/slide47.xml" Type="http://schemas.openxmlformats.org/officeDocument/2006/relationships/slide"></Relationship><Relationship Id="rId52" Target="slides/slide48.xml" Type="http://schemas.openxmlformats.org/officeDocument/2006/relationships/slide"></Relationship><Relationship Id="rId53" Target="slides/slide49.xml" Type="http://schemas.openxmlformats.org/officeDocument/2006/relationships/slide"></Relationship><Relationship Id="rId54" Target="slides/slide50.xml" Type="http://schemas.openxmlformats.org/officeDocument/2006/relationships/slide"></Relationship><Relationship Id="rId55" Target="slides/slide51.xml" Type="http://schemas.openxmlformats.org/officeDocument/2006/relationships/slide"></Relationship><Relationship Id="rId56" Target="slides/slide52.xml" Type="http://schemas.openxmlformats.org/officeDocument/2006/relationships/slide"></Relationship><Relationship Id="rId57" Target="slides/slide53.xml" Type="http://schemas.openxmlformats.org/officeDocument/2006/relationships/slide"></Relationship><Relationship Id="rId58" Target="slides/slide54.xml" Type="http://schemas.openxmlformats.org/officeDocument/2006/relationships/slide"></Relationship><Relationship Id="rId59" Target="slides/slide55.xml" Type="http://schemas.openxmlformats.org/officeDocument/2006/relationships/slide"></Relationship><Relationship Id="rId60" Target="slides/slide56.xml" Type="http://schemas.openxmlformats.org/officeDocument/2006/relationships/slide"></Relationship><Relationship Id="rId61" Target="slides/slide57.xml" Type="http://schemas.openxmlformats.org/officeDocument/2006/relationships/slide"></Relationship><Relationship Id="rId62" Target="theme/theme1.xml" Type="http://schemas.openxmlformats.org/officeDocument/2006/relationships/theme"></Relationship><Relationship Id="rId63" Target="commentAuthors.xml" Type="http://schemas.openxmlformats.org/officeDocument/2006/relationships/commentAuthors"></Relationship></Relationship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Title Slide"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2">
        <a:schemeClr val="bg2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Freeform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4752126"/>
            <a:ext cx="9144000" cy="2112962"/>
          </a:xfrm>
          <a:custGeom>
            <a:avLst>
              <a:gd fmla="val 0" name="A1"/>
              <a:gd fmla="val 0" name="A2"/>
              <a:gd fmla="val 0" name="A3"/>
              <a:gd fmla="val 0" name="A4"/>
              <a:gd fmla="val 0" name="A5"/>
              <a:gd fmla="val 0" name="A6"/>
              <a:gd fmla="val 0" name="A7"/>
              <a:gd fmla="val 0" name="A8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b="0" l="0" r="0" t="0"/>
            <a:pathLst>
              <a:path h="1331" w="576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algn="ctr" cap="flat" cmpd="sng" w="9525">
            <a:noFill/>
            <a:prstDash val="solid"/>
            <a:round/>
            <a:headEnd len="med" type="none" w="med"/>
            <a:tailEnd len="med" type="none" w="med"/>
          </a:ln>
          <a:effectLst>
            <a:outerShdw algn="ctr" blurRad="50800" dir="16200000" dist="44450" rotWithShape="0">
              <a:srgbClr val="000000">
                <a:alpha val="35000"/>
              </a:srgbClr>
            </a:outerShdw>
          </a:effectLst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45720" compatLnSpc="1" lIns="91440" rIns="91440" tIns="45720" vert="horz" wrap="square"/>
          <a:lstStyle/>
          <a:p>
            <a:endParaRPr dirty="0"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Freeform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105525" y="0"/>
            <a:ext cx="3038475" cy="6858000"/>
          </a:xfrm>
          <a:custGeom>
            <a:avLst/>
            <a:gdLst>
              <a:gd fmla="*/ 1914 w 1914" name="connsiteX0"/>
              <a:gd fmla="*/ 9 h 4329" name="connsiteY0"/>
              <a:gd fmla="*/ 1914 w 1914" name="connsiteX1"/>
              <a:gd fmla="*/ 4329 h 4329" name="connsiteY1"/>
              <a:gd fmla="*/ 204 w 1914" name="connsiteX2"/>
              <a:gd fmla="*/ 4327 h 4329" name="connsiteY2"/>
              <a:gd fmla="*/ 0 w 1914" name="connsiteX3"/>
              <a:gd fmla="*/ 0 h 4329" name="connsiteY3"/>
              <a:gd fmla="*/ 1914 w 1914" name="connsiteX4"/>
              <a:gd fmla="*/ 9 h 4329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4329" w="1914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algn="ctr" cap="flat" cmpd="sng" w="9525">
            <a:noFill/>
            <a:prstDash val="solid"/>
            <a:round/>
            <a:headEnd len="med" type="none" w="med"/>
            <a:tailEnd len="med" type="none" w="med"/>
          </a:ln>
          <a:effectLst>
            <a:outerShdw algn="ctr" blurRad="50800" dir="10800000" dist="50800" rotWithShape="0">
              <a:srgbClr val="000000">
                <a:alpha val="45000"/>
              </a:srgbClr>
            </a:outerShdw>
          </a:effectLst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45720" compatLnSpc="1" lIns="91440" rIns="91440" tIns="45720" vert="horz" wrap="square"/>
          <a:lstStyle/>
          <a:p>
            <a:endParaRPr dirty="0"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Title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9064" y="3337560"/>
            <a:ext cx="6480048" cy="230124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rIns="45720"/>
          <a:lstStyle>
            <a:lvl1pPr algn="r">
              <a:defRPr b="1" baseline="0" cap="all" dirty="0" lang="en-US">
                <a:ln cmpd="sng" w="5000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algn="t" blurRad="50800" dir="5400000" dist="381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lvl1pPr>
          </a:lstStyle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Subtitle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3050" y="1544812"/>
            <a:ext cx="6480048" cy="1752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0" rIns="45720" tIns="0">
            <a:normAutofit/>
          </a:bodyPr>
          <a:lstStyle>
            <a:lvl1pPr algn="r" indent="0" marL="0">
              <a:buNone/>
              <a:defRPr sz="2000">
                <a:solidFill>
                  <a:schemeClr val="tx1"/>
                </a:solidFill>
                <a:effectLst/>
                <a:uFillTx/>
              </a:defRPr>
            </a:lvl1pPr>
            <a:lvl2pPr algn="ctr" indent="0" marL="457200">
              <a:buNone/>
            </a:lvl2pPr>
            <a:lvl3pPr algn="ctr" indent="0" marL="914400">
              <a:buNone/>
            </a:lvl3pPr>
            <a:lvl4pPr algn="ctr" indent="0" marL="1371600">
              <a:buNone/>
            </a:lvl4pPr>
            <a:lvl5pPr algn="ctr" indent="0" marL="1828800">
              <a:buNone/>
            </a:lvl5pPr>
            <a:lvl6pPr algn="ctr" indent="0" marL="2286000">
              <a:buNone/>
            </a:lvl6pPr>
            <a:lvl7pPr algn="ctr" indent="0" marL="2743200">
              <a:buNone/>
            </a:lvl7pPr>
            <a:lvl8pPr algn="ctr" indent="0" marL="3200400">
              <a:buNone/>
            </a:lvl8pPr>
            <a:lvl9pPr algn="ctr" indent="0" marL="3657600">
              <a:buNone/>
            </a:lvl9pPr>
          </a:lstStyle>
          <a:p>
            <a:r>
              <a:rPr kumimoji="0" lang="en-US">
                <a:uFillTx/>
              </a:rPr>
              <a:t>Click to edit Master subtitle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Date Placeholder 2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Footer Placeholder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Slide Number Placeholder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overrideClrMapping accent1="accent1" accent2="accent2" accent3="accent3" accent4="accent4" accent5="accent5" accent6="accent6" bg1="dk1" bg2="dk2" folHlink="folHlink" hlink="hlink" tx1="lt1" tx2="lt2"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itle and Vertical Tex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Vertical Title and Tex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Vertical 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orient="vert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29400" y="274638"/>
            <a:ext cx="20574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638"/>
            <a:ext cx="60198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itle and Conten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l">
              <a:defRPr>
                <a:uFillTx/>
              </a:defRPr>
            </a:lvl1pPr>
          </a:lstStyle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secHead">
  <p:cSld name="Section Header"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2">
        <a:schemeClr val="bg2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Freeform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4752126"/>
            <a:ext cx="9144000" cy="2112962"/>
          </a:xfrm>
          <a:custGeom>
            <a:avLst>
              <a:gd fmla="val 0" name="A1"/>
              <a:gd fmla="val 0" name="A2"/>
              <a:gd fmla="val 0" name="A3"/>
              <a:gd fmla="val 0" name="A4"/>
              <a:gd fmla="val 0" name="A5"/>
              <a:gd fmla="val 0" name="A6"/>
              <a:gd fmla="val 0" name="A7"/>
              <a:gd fmla="val 0" name="A8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b="0" l="0" r="0" t="0"/>
            <a:pathLst>
              <a:path h="1331" w="576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algn="ctr" cap="flat" cmpd="sng" w="9525">
            <a:noFill/>
            <a:prstDash val="solid"/>
            <a:round/>
            <a:headEnd len="med" type="none" w="med"/>
            <a:tailEnd len="med" type="none" w="med"/>
          </a:ln>
          <a:effectLst>
            <a:outerShdw algn="ctr" blurRad="50800" dir="16200000" dist="44450" rotWithShape="0">
              <a:srgbClr val="000000">
                <a:alpha val="35000"/>
              </a:srgbClr>
            </a:outerShdw>
          </a:effectLst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45720" compatLnSpc="1" lIns="91440" rIns="91440" tIns="45720" vert="horz" wrap="square"/>
          <a:lstStyle/>
          <a:p>
            <a:endParaRPr dirty="0"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Freeform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105525" y="0"/>
            <a:ext cx="3038475" cy="6858000"/>
          </a:xfrm>
          <a:custGeom>
            <a:avLst/>
            <a:gdLst>
              <a:gd fmla="*/ 1914 w 1914" name="connsiteX0"/>
              <a:gd fmla="*/ 9 h 4329" name="connsiteY0"/>
              <a:gd fmla="*/ 1914 w 1914" name="connsiteX1"/>
              <a:gd fmla="*/ 4329 h 4329" name="connsiteY1"/>
              <a:gd fmla="*/ 204 w 1914" name="connsiteX2"/>
              <a:gd fmla="*/ 4327 h 4329" name="connsiteY2"/>
              <a:gd fmla="*/ 0 w 1914" name="connsiteX3"/>
              <a:gd fmla="*/ 0 h 4329" name="connsiteY3"/>
              <a:gd fmla="*/ 1914 w 1914" name="connsiteX4"/>
              <a:gd fmla="*/ 9 h 4329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4329" w="1914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algn="ctr" cap="flat" cmpd="sng" w="9525">
            <a:noFill/>
            <a:prstDash val="solid"/>
            <a:round/>
            <a:headEnd len="med" type="none" w="med"/>
            <a:tailEnd len="med" type="none" w="med"/>
          </a:ln>
          <a:effectLst>
            <a:outerShdw algn="ctr" blurRad="50800" dir="10800000" dist="50800" rotWithShape="0">
              <a:srgbClr val="000000">
                <a:alpha val="45000"/>
              </a:srgbClr>
            </a:outerShdw>
          </a:effectLst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45720" compatLnSpc="1" lIns="91440" rIns="91440" tIns="45720" vert="horz" wrap="square"/>
          <a:lstStyle/>
          <a:p>
            <a:endParaRPr dirty="0"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3583837"/>
            <a:ext cx="6629400" cy="18263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0" tIns="0"/>
          <a:lstStyle>
            <a:lvl1pPr algn="l">
              <a:buNone/>
              <a:defRPr b="1" baseline="0" cap="none" sz="4200">
                <a:ln cmpd="sng" w="5000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algn="t" blurRad="50800" dir="5400000" dist="381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lvl1pPr>
          </a:lstStyle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2485800"/>
            <a:ext cx="6629400" cy="10666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0" lIns="45720" rIns="45720" tIns="0"/>
          <a:lstStyle>
            <a:lvl1pPr algn="l" indent="0" marL="0">
              <a:buNone/>
              <a:defRPr sz="2000">
                <a:solidFill>
                  <a:schemeClr val="tx1"/>
                </a:solidFill>
                <a:effectLst/>
                <a:uFillTx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</a:lstStyle>
          <a:p>
            <a:pPr eaLnBrk="1" hangingPunct="1" latinLnBrk="0" lvl="0"/>
            <a:r>
              <a:rPr kumimoji="0" lang="en-US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overrideClrMapping accent1="accent1" accent2="accent2" accent3="accent3" accent4="accent4" accent5="accent5" accent6="accent6" bg1="dk1" bg2="dk2" folHlink="folHlink" hlink="hlink" tx1="lt1" tx2="lt2"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Two Conten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638"/>
            <a:ext cx="7467600" cy="1143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00200"/>
            <a:ext cx="3657600" cy="45259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600">
                <a:uFillTx/>
              </a:defRPr>
            </a:lvl1pPr>
            <a:lvl2pPr>
              <a:defRPr sz="22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67200" y="1600200"/>
            <a:ext cx="3657600" cy="45259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600">
                <a:uFillTx/>
              </a:defRPr>
            </a:lvl1pPr>
            <a:lvl2pPr>
              <a:defRPr sz="22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woTxTwoObj">
  <p:cSld name="Comparis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8229600" cy="1143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>
            <a:lvl1pPr>
              <a:defRPr>
                <a:uFillTx/>
              </a:defRPr>
            </a:lvl1pPr>
          </a:lstStyle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5486400"/>
            <a:ext cx="4040188" cy="838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/>
          <a:lstStyle>
            <a:lvl1pPr indent="0" marL="0">
              <a:buNone/>
              <a:defRPr b="1" sz="2400">
                <a:solidFill>
                  <a:schemeClr val="accent1"/>
                </a:solidFill>
                <a:uFillTx/>
              </a:defRPr>
            </a:lvl1pPr>
            <a:lvl2pPr>
              <a:buNone/>
              <a:defRPr b="1" sz="2000">
                <a:uFillTx/>
              </a:defRPr>
            </a:lvl2pPr>
            <a:lvl3pPr>
              <a:buNone/>
              <a:defRPr b="1" sz="1800">
                <a:uFillTx/>
              </a:defRPr>
            </a:lvl3pPr>
            <a:lvl4pPr>
              <a:buNone/>
              <a:defRPr b="1" sz="1600">
                <a:uFillTx/>
              </a:defRPr>
            </a:lvl4pPr>
            <a:lvl5pPr>
              <a:buNone/>
              <a:defRPr b="1" sz="1600">
                <a:uFillTx/>
              </a:defRPr>
            </a:lvl5pPr>
          </a:lstStyle>
          <a:p>
            <a:pPr eaLnBrk="1" hangingPunct="1" latinLnBrk="0" lvl="0"/>
            <a:r>
              <a:rPr kumimoji="0" lang="en-US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5025" y="5486400"/>
            <a:ext cx="4041775" cy="838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/>
          <a:lstStyle>
            <a:lvl1pPr indent="0" marL="0">
              <a:buNone/>
              <a:defRPr b="1" sz="2400">
                <a:solidFill>
                  <a:schemeClr val="accent1"/>
                </a:solidFill>
                <a:uFillTx/>
              </a:defRPr>
            </a:lvl1pPr>
            <a:lvl2pPr>
              <a:buNone/>
              <a:defRPr b="1" sz="2000">
                <a:uFillTx/>
              </a:defRPr>
            </a:lvl2pPr>
            <a:lvl3pPr>
              <a:buNone/>
              <a:defRPr b="1" sz="1800">
                <a:uFillTx/>
              </a:defRPr>
            </a:lvl3pPr>
            <a:lvl4pPr>
              <a:buNone/>
              <a:defRPr b="1" sz="1600">
                <a:uFillTx/>
              </a:defRPr>
            </a:lvl4pPr>
            <a:lvl5pPr>
              <a:buNone/>
              <a:defRPr b="1" sz="1600">
                <a:uFillTx/>
              </a:defRPr>
            </a:lvl5pPr>
          </a:lstStyle>
          <a:p>
            <a:pPr eaLnBrk="1" hangingPunct="1" latinLnBrk="0" lvl="0"/>
            <a:r>
              <a:rPr kumimoji="0" lang="en-US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Conten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516912"/>
            <a:ext cx="4040188" cy="39417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</a:lstStyle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Content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5025" y="1516912"/>
            <a:ext cx="4041775" cy="39417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</a:lstStyle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Date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Footer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lide Number Placeholder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Title Onl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320"/>
            <a:ext cx="7470648" cy="1143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>
            <a:lvl1pPr algn="l">
              <a:defRPr sz="4600">
                <a:uFillTx/>
              </a:defRPr>
            </a:lvl1pPr>
          </a:lstStyle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Date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Slide Number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Footer Placeholder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Blank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Dat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Footer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t with Capti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185528"/>
            <a:ext cx="3200400" cy="730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0" tIns="0"/>
          <a:lstStyle>
            <a:lvl1pPr algn="l">
              <a:buNone/>
              <a:defRPr b="1" sz="1800">
                <a:solidFill>
                  <a:schemeClr val="accent1"/>
                </a:solidFill>
                <a:uFillTx/>
              </a:defRPr>
            </a:lvl1pPr>
          </a:lstStyle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14424"/>
            <a:ext cx="2743200" cy="914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0" lIns="45720" rIns="45720" tIns="0"/>
          <a:lstStyle>
            <a:lvl1pPr algn="l" indent="0" marL="0">
              <a:buNone/>
              <a:defRPr sz="1400">
                <a:uFillTx/>
              </a:defRPr>
            </a:lvl1pPr>
            <a:lvl2pPr>
              <a:buNone/>
              <a:defRPr sz="1200">
                <a:uFillTx/>
              </a:defRPr>
            </a:lvl2pPr>
            <a:lvl3pPr>
              <a:buNone/>
              <a:defRPr sz="1000">
                <a:uFillTx/>
              </a:defRPr>
            </a:lvl3pPr>
            <a:lvl4pPr>
              <a:buNone/>
              <a:defRPr sz="900">
                <a:uFillTx/>
              </a:defRPr>
            </a:lvl4pPr>
            <a:lvl5pPr>
              <a:buNone/>
              <a:defRPr sz="900">
                <a:uFillTx/>
              </a:defRPr>
            </a:lvl5pPr>
          </a:lstStyle>
          <a:p>
            <a:pPr eaLnBrk="1" hangingPunct="1" latinLnBrk="0" lvl="0"/>
            <a:r>
              <a:rPr kumimoji="0" lang="en-US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981200"/>
            <a:ext cx="7086600" cy="3810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2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</a:lstStyle>
          <a:p>
            <a:pPr eaLnBrk="1" hangingPunct="1" latinLnBrk="0" lvl="0"/>
            <a:r>
              <a:rPr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lang="en-US">
                <a:uFillTx/>
              </a:rPr>
              <a:t>Second level</a:t>
            </a:r>
          </a:p>
          <a:p>
            <a:pPr eaLnBrk="1" hangingPunct="1" latinLnBrk="0" lvl="2"/>
            <a:r>
              <a:rPr lang="en-US">
                <a:uFillTx/>
              </a:rPr>
              <a:t>Third level</a:t>
            </a:r>
          </a:p>
          <a:p>
            <a:pPr eaLnBrk="1" hangingPunct="1" latinLnBrk="0" lvl="3"/>
            <a:r>
              <a:rPr lang="en-US">
                <a:uFillTx/>
              </a:rPr>
              <a:t>Fourth level</a:t>
            </a:r>
          </a:p>
          <a:p>
            <a:pPr eaLnBrk="1" hangingPunct="1" latinLnBrk="0" lvl="4"/>
            <a:r>
              <a:rPr lang="en-US">
                <a:uFillTx/>
              </a:rPr>
              <a:t>Fifth level</a:t>
            </a:r>
            <a:endParaRPr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156448" y="6422064"/>
            <a:ext cx="7620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picTx">
  <p:cSld name="Picture with Capti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56732" y="1705709"/>
            <a:ext cx="3053868" cy="125380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l">
              <a:buNone/>
              <a:defRPr b="1" sz="2200">
                <a:solidFill>
                  <a:schemeClr val="accent1"/>
                </a:solidFill>
                <a:uFillTx/>
              </a:defRPr>
            </a:lvl1pPr>
          </a:lstStyle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cap="flat" w="50800">
            <a:solidFill>
              <a:schemeClr val="bg2"/>
            </a:solidFill>
            <a:miter lim="800000"/>
          </a:ln>
          <a:effectLst>
            <a:outerShdw blurRad="152000" dir="5400000" dist="345000" rotWithShape="0" sx="-80000" sy="-18000">
              <a:srgbClr val="000000">
                <a:alpha val="25000"/>
              </a:srgbClr>
            </a:outerShdw>
          </a:effectLst>
          <a:scene3d>
            <a:camera prst="orthographicFront"/>
            <a:lightRig dir="t" rig="contrasting">
              <a:rot lat="0" lon="0" rev="2400000"/>
            </a:lightRig>
          </a:scene3d>
          <a:sp3d contourW="7620">
            <a:bevelT h="63500" w="63500"/>
            <a:contourClr>
              <a:schemeClr val="bg2">
                <a:shade val="50000"/>
              </a:schemeClr>
            </a:contourClr>
          </a:sp3d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3200">
                <a:uFillTx/>
              </a:defRPr>
            </a:lvl1pPr>
          </a:lstStyle>
          <a:p>
            <a:r>
              <a:rPr dirty="0" kumimoji="0" lang="en-US">
                <a:uFillTx/>
              </a:rPr>
              <a:t>Click icon to add picture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56734" y="2998765"/>
            <a:ext cx="3053866" cy="266348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lIns="45720" rIns="45720"/>
          <a:lstStyle>
            <a:lvl1pPr indent="0" marL="0">
              <a:buFontTx/>
              <a:buNone/>
              <a:defRPr sz="1200">
                <a:uFillTx/>
              </a:defRPr>
            </a:lvl1pPr>
            <a:lvl2pPr>
              <a:buFontTx/>
              <a:buNone/>
              <a:defRPr sz="1200">
                <a:uFillTx/>
              </a:defRPr>
            </a:lvl2pPr>
            <a:lvl3pPr>
              <a:buFontTx/>
              <a:buNone/>
              <a:defRPr sz="1000">
                <a:uFillTx/>
              </a:defRPr>
            </a:lvl3pPr>
            <a:lvl4pPr>
              <a:buFontTx/>
              <a:buNone/>
              <a:defRPr sz="900">
                <a:uFillTx/>
              </a:defRPr>
            </a:lvl4pPr>
            <a:lvl5pPr>
              <a:buFontTx/>
              <a:buNone/>
              <a:defRPr sz="900">
                <a:uFillTx/>
              </a:defRPr>
            </a:lvl5pPr>
          </a:lstStyle>
          <a:p>
            <a:pPr eaLnBrk="1" hangingPunct="1" latinLnBrk="0" lvl="0"/>
            <a:r>
              <a:rPr kumimoji="0" lang="en-US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422064"/>
            <a:ext cx="21336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2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Freeform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4752126"/>
            <a:ext cx="9144000" cy="2112962"/>
          </a:xfrm>
          <a:custGeom>
            <a:avLst>
              <a:gd fmla="val 0" name="A1"/>
              <a:gd fmla="val 0" name="A2"/>
              <a:gd fmla="val 0" name="A3"/>
              <a:gd fmla="val 0" name="A4"/>
              <a:gd fmla="val 0" name="A5"/>
              <a:gd fmla="val 0" name="A6"/>
              <a:gd fmla="val 0" name="A7"/>
              <a:gd fmla="val 0" name="A8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b="0" l="0" r="0" t="0"/>
            <a:pathLst>
              <a:path h="1331" w="576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algn="ctr" cap="flat" cmpd="sng" w="9525">
            <a:noFill/>
            <a:prstDash val="solid"/>
            <a:round/>
            <a:headEnd len="med" type="none" w="med"/>
            <a:tailEnd len="med" type="none" w="med"/>
          </a:ln>
          <a:effectLst>
            <a:outerShdw algn="ctr" blurRad="50800" dir="16200000" dist="44450" rotWithShape="0">
              <a:srgbClr val="000000">
                <a:alpha val="35000"/>
              </a:srgbClr>
            </a:outerShdw>
          </a:effectLst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45720" compatLnSpc="1" lIns="91440" rIns="91440" tIns="45720" vert="horz" wrap="square"/>
          <a:lstStyle/>
          <a:p>
            <a:endParaRPr dirty="0"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Freeform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315200" y="0"/>
            <a:ext cx="1828800" cy="6858000"/>
          </a:xfrm>
          <a:custGeom>
            <a:avLst/>
            <a:gdLst>
              <a:gd fmla="*/ 1914 w 1914" name="connsiteX0"/>
              <a:gd fmla="*/ 9 h 4329" name="connsiteY0"/>
              <a:gd fmla="*/ 1914 w 1914" name="connsiteX1"/>
              <a:gd fmla="*/ 4329 h 4329" name="connsiteY1"/>
              <a:gd fmla="*/ 204 w 1914" name="connsiteX2"/>
              <a:gd fmla="*/ 4327 h 4329" name="connsiteY2"/>
              <a:gd fmla="*/ 0 w 1914" name="connsiteX3"/>
              <a:gd fmla="*/ 0 h 4329" name="connsiteY3"/>
              <a:gd fmla="*/ 1914 w 1914" name="connsiteX4"/>
              <a:gd fmla="*/ 9 h 4329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4329" w="1914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algn="ctr" cap="flat" cmpd="sng" w="9525">
            <a:noFill/>
            <a:prstDash val="solid"/>
            <a:round/>
            <a:headEnd len="med" type="none" w="med"/>
            <a:tailEnd len="med" type="none" w="med"/>
          </a:ln>
          <a:effectLst>
            <a:outerShdw algn="ctr" blurRad="50800" dir="10800000" dist="50800" rotWithShape="0">
              <a:srgbClr val="000000">
                <a:alpha val="45000"/>
              </a:srgbClr>
            </a:outerShdw>
          </a:effectLst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bIns="45720" compatLnSpc="1" lIns="91440" rIns="91440" tIns="45720" vert="horz" wrap="square"/>
          <a:lstStyle/>
          <a:p>
            <a:endParaRPr dirty="0" kumimoji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Title Placeholder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638"/>
            <a:ext cx="7467600" cy="11430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lIns="45720" rIns="45720" vert="horz">
            <a:normAutofit/>
          </a:bodyPr>
          <a:lstStyle/>
          <a:p>
            <a:r>
              <a:rPr kumimoji="0"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Text Placeholder 2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00200"/>
            <a:ext cx="7467600" cy="452596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horz">
            <a:normAutofit/>
          </a:bodyPr>
          <a:lstStyle/>
          <a:p>
            <a:pPr eaLnBrk="1" hangingPunct="1" latinLnBrk="0" lvl="0"/>
            <a:r>
              <a:rPr kumimoji="0" lang="en-US">
                <a:uFillTx/>
              </a:rPr>
              <a:t>Click to edit Master text styles</a:t>
            </a:r>
          </a:p>
          <a:p>
            <a:pPr eaLnBrk="1" hangingPunct="1" latinLnBrk="0" lvl="1"/>
            <a:r>
              <a:rPr kumimoji="0" lang="en-US">
                <a:uFillTx/>
              </a:rPr>
              <a:t>Second level</a:t>
            </a:r>
          </a:p>
          <a:p>
            <a:pPr eaLnBrk="1" hangingPunct="1" latinLnBrk="0" lvl="2"/>
            <a:r>
              <a:rPr kumimoji="0" lang="en-US">
                <a:uFillTx/>
              </a:rPr>
              <a:t>Third level</a:t>
            </a:r>
          </a:p>
          <a:p>
            <a:pPr eaLnBrk="1" hangingPunct="1" latinLnBrk="0" lvl="3"/>
            <a:r>
              <a:rPr kumimoji="0" lang="en-US">
                <a:uFillTx/>
              </a:rPr>
              <a:t>Fourth level</a:t>
            </a:r>
          </a:p>
          <a:p>
            <a:pPr eaLnBrk="1" hangingPunct="1" latinLnBrk="0" lvl="4"/>
            <a:r>
              <a:rPr kumimoji="0" lang="en-US">
                <a:uFillTx/>
              </a:rPr>
              <a:t>Fifth level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Date Placeholder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422064"/>
            <a:ext cx="2133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0" vert="horz"/>
          <a:lstStyle>
            <a:lvl1pPr algn="l" eaLnBrk="1" hangingPunct="1" latinLnBrk="0">
              <a:defRPr kumimoji="0" sz="1000">
                <a:solidFill>
                  <a:schemeClr val="tx2">
                    <a:shade val="50000"/>
                  </a:schemeClr>
                </a:solidFill>
                <a:uFillTx/>
              </a:defRPr>
            </a:lvl1pPr>
          </a:lstStyle>
          <a:p>
            <a:fld id="{199A537F-B37D-804B-B1C9-FA8A2F861F01}" type="datetimeFigureOut">
              <a:rPr lang="en-US" smtClean="0">
                <a:uFillTx/>
              </a:rPr>
              <a:pPr/>
              <a:t>11/24/2019</a:t>
            </a:fld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Footer Placeholder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4200" y="6422064"/>
            <a:ext cx="2895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0" lIns="0" rIns="0" vert="horz"/>
          <a:lstStyle>
            <a:lvl1pPr algn="ctr" eaLnBrk="1" hangingPunct="1" latinLnBrk="0">
              <a:defRPr kumimoji="0" sz="1000">
                <a:solidFill>
                  <a:schemeClr val="tx2">
                    <a:shade val="50000"/>
                  </a:schemeClr>
                </a:solidFill>
                <a:uFillTx/>
              </a:defRPr>
            </a:lvl1pPr>
          </a:lstStyle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Slide Number Placeholder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153400" y="6422064"/>
            <a:ext cx="7620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0" lIns="0" rIns="0" tIns="0" vert="horz"/>
          <a:lstStyle>
            <a:lvl1pPr algn="r" eaLnBrk="1" hangingPunct="1" latinLnBrk="0">
              <a:defRPr kumimoji="0" sz="1000">
                <a:solidFill>
                  <a:schemeClr val="tx2">
                    <a:shade val="50000"/>
                  </a:schemeClr>
                </a:solidFill>
                <a:uFillTx/>
              </a:defRPr>
            </a:lvl1pPr>
          </a:lstStyle>
          <a:p>
            <a:fld id="{273F1390-31BA-FD46-AF60-F3709E3B74A6}" type="slidenum">
              <a:rPr lang="en-US" smtClean="0">
                <a:uFillTx/>
              </a:rPr>
              <a:pPr/>
              <a:t>‹#›</a:t>
            </a:fld>
            <a:endParaRPr dirty="0" lang="en-US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dk1" bg2="dk2" folHlink="folHlink" hlink="hlink" tx1="lt1" tx2="lt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</p:sldLayoutIdLst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eaLnBrk="1" hangingPunct="1" latinLnBrk="0" rtl="0">
        <a:spcBef>
          <a:spcPct val="0"/>
        </a:spcBef>
        <a:buNone/>
        <a:defRPr kern="1200" kumimoji="0" sz="46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eaLnBrk="1" hangingPunct="1" indent="-384048" latinLnBrk="0" marL="420624" rtl="0">
        <a:spcBef>
          <a:spcPct val="20000"/>
        </a:spcBef>
        <a:buClr>
          <a:schemeClr val="accent1"/>
        </a:buClr>
        <a:buSzPct val="80000"/>
        <a:buFont typeface="Wingdings 2"/>
        <a:buChar char=""/>
        <a:defRPr kern="1200" kumimoji="0" sz="30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eaLnBrk="1" hangingPunct="1" indent="-274320" latinLnBrk="0" marL="722376" rtl="0">
        <a:spcBef>
          <a:spcPct val="20000"/>
        </a:spcBef>
        <a:buClr>
          <a:schemeClr val="accent1"/>
        </a:buClr>
        <a:buSzPct val="90000"/>
        <a:buFont typeface="Wingdings 2"/>
        <a:buChar char=""/>
        <a:defRPr kern="1200" kumimoji="0" sz="26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eaLnBrk="1" hangingPunct="1" indent="-256032" latinLnBrk="0" marL="1005840" rtl="0">
        <a:spcBef>
          <a:spcPct val="20000"/>
        </a:spcBef>
        <a:buClr>
          <a:schemeClr val="accent2"/>
        </a:buClr>
        <a:buSzPct val="85000"/>
        <a:buFont typeface="Arial"/>
        <a:buChar char="○"/>
        <a:defRPr kern="1200" kumimoji="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eaLnBrk="1" hangingPunct="1" indent="-237744" latinLnBrk="0" marL="1280160" rtl="0">
        <a:spcBef>
          <a:spcPct val="20000"/>
        </a:spcBef>
        <a:buClr>
          <a:schemeClr val="accent3"/>
        </a:buClr>
        <a:buSzPct val="90000"/>
        <a:buFont typeface="Wingdings 2"/>
        <a:buChar char=""/>
        <a:defRPr kern="1200" kumimoji="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eaLnBrk="1" hangingPunct="1" indent="-182880" latinLnBrk="0" marL="1490472" rtl="0">
        <a:spcBef>
          <a:spcPct val="20000"/>
        </a:spcBef>
        <a:buClr>
          <a:schemeClr val="accent4"/>
        </a:buClr>
        <a:buSzPct val="100000"/>
        <a:buFont typeface="Arial"/>
        <a:buChar char="-"/>
        <a:defRPr kern="1200" kumimoji="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eaLnBrk="1" hangingPunct="1" indent="-182880" latinLnBrk="0" marL="1700784" rtl="0">
        <a:spcBef>
          <a:spcPct val="20000"/>
        </a:spcBef>
        <a:buClr>
          <a:schemeClr val="accent5"/>
        </a:buClr>
        <a:buFont typeface="Arial"/>
        <a:buChar char="-"/>
        <a:defRPr baseline="0" kern="1200" kumimoji="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eaLnBrk="1" hangingPunct="1" indent="-182880" latinLnBrk="0" marL="1920240" rtl="0">
        <a:spcBef>
          <a:spcPct val="20000"/>
        </a:spcBef>
        <a:buClr>
          <a:schemeClr val="accent6"/>
        </a:buClr>
        <a:buSzPct val="100000"/>
        <a:buFont typeface="Arial"/>
        <a:buChar char="•"/>
        <a:defRPr baseline="0" kern="1200" kumimoji="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eaLnBrk="1" hangingPunct="1" indent="-182880" latinLnBrk="0" marL="2139696" rtl="0">
        <a:spcBef>
          <a:spcPct val="20000"/>
        </a:spcBef>
        <a:buClr>
          <a:schemeClr val="accent6"/>
        </a:buClr>
        <a:buFont typeface="Arial"/>
        <a:buChar char="▪"/>
        <a:defRPr kern="1200" kumimoji="0" sz="16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eaLnBrk="1" hangingPunct="1" indent="-182880" latinLnBrk="0" marL="2331720" rtl="0">
        <a:spcBef>
          <a:spcPct val="20000"/>
        </a:spcBef>
        <a:buClr>
          <a:schemeClr val="accent6"/>
        </a:buClr>
        <a:buFont typeface="Arial"/>
        <a:buChar char="•"/>
        <a:defRPr kern="1200" kumimoji="0" sz="16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eaLnBrk="1" hangingPunct="1" latinLnBrk="0" marL="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eaLnBrk="1" hangingPunct="1" latinLnBrk="0" marL="4572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eaLnBrk="1" hangingPunct="1" latinLnBrk="0" marL="9144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eaLnBrk="1" hangingPunct="1" latinLnBrk="0" marL="13716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eaLnBrk="1" hangingPunct="1" latinLnBrk="0" marL="18288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eaLnBrk="1" hangingPunct="1" latinLnBrk="0" marL="22860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eaLnBrk="1" hangingPunct="1" latinLnBrk="0" marL="27432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eaLnBrk="1" hangingPunct="1" latinLnBrk="0" marL="32004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eaLnBrk="1" hangingPunct="1" latinLnBrk="0" marL="3657600" rtl="0">
        <a:defRPr kern="1200" kumimoji="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1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file:///\\localhost\Users\Mac\Desktop\gola-1.png" TargetMode="External" Type="http://schemas.openxmlformats.org/officeDocument/2006/relationships/video"></Relationship><Relationship Id="rId3" Target="../media/image7.pn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8.jpe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3.jpe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1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9.jpe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10.jpe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1.jpeg" Type="http://schemas.openxmlformats.org/officeDocument/2006/relationships/image"></Relationship><Relationship Id="rId3" Target="../media/image12.jpe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3.jpeg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14.jpeg" Type="http://schemas.openxmlformats.org/officeDocument/2006/relationships/image"></Relationship><Relationship Id="rId3" Target="../media/image15.jpeg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6.pn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20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16.png" Type="http://schemas.openxmlformats.org/officeDocument/2006/relationships/image"></Relationship></Relationships>
</file>

<file path=ppt/slides/_rels/slide21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/Relationships>
</file>

<file path=ppt/slides/_rels/slide2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file:///\\localhost\Users\Mac\Desktop\parapharyngeal-space-tumors-4-638.jpg" TargetMode="External" Type="http://schemas.openxmlformats.org/officeDocument/2006/relationships/video"></Relationship><Relationship Id="rId3" Target="../media/image17.png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18.jpe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2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26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/Relationships>
</file>

<file path=ppt/slides/_rels/slide27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19.gif" Type="http://schemas.openxmlformats.org/officeDocument/2006/relationships/image"></Relationship><Relationship Id="rId3" Target="../media/image20.pn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4.xml" Type="http://schemas.openxmlformats.org/officeDocument/2006/relationships/slideLayout"></Relationship><Relationship Id="rId2" Target="../media/image21.png" Type="http://schemas.openxmlformats.org/officeDocument/2006/relationships/image"></Relationship><Relationship Id="rId3" Target="../media/image22.png" Type="http://schemas.openxmlformats.org/officeDocument/2006/relationships/image"></Relationship><Relationship Id="rId4" Target="../media/image23.pn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3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3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3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4.png" Type="http://schemas.openxmlformats.org/officeDocument/2006/relationships/image"></Relationship></Relationships>
</file>

<file path=ppt/slides/_rels/slide33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25.jpeg" Type="http://schemas.openxmlformats.org/officeDocument/2006/relationships/image"></Relationship><Relationship Id="rId3" Target="../media/image26.gif" Type="http://schemas.openxmlformats.org/officeDocument/2006/relationships/image"></Relationship></Relationships>
</file>

<file path=ppt/slides/_rels/slide34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27.jpeg" Type="http://schemas.openxmlformats.org/officeDocument/2006/relationships/image"></Relationship></Relationships>
</file>

<file path=ppt/slides/_rels/slide3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8.jpeg" Type="http://schemas.openxmlformats.org/officeDocument/2006/relationships/image"></Relationship><Relationship Id="rId3" Target="../media/image29.jpeg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27.jpeg" Type="http://schemas.openxmlformats.org/officeDocument/2006/relationships/image"></Relationship></Relationships>
</file>

<file path=ppt/slides/_rels/slide3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0.png" Type="http://schemas.openxmlformats.org/officeDocument/2006/relationships/image"></Relationship><Relationship Id="rId3" Target="../media/image31.png" Type="http://schemas.openxmlformats.org/officeDocument/2006/relationships/image"></Relationship></Relationships>
</file>

<file path=ppt/slides/_rels/slide3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2.png" Type="http://schemas.openxmlformats.org/officeDocument/2006/relationships/image"></Relationship></Relationships>
</file>

<file path=ppt/slides/_rels/slide3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3.png" Type="http://schemas.openxmlformats.org/officeDocument/2006/relationships/image"></Relationship><Relationship Id="rId3" Target="../media/image34.pn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/Relationships>
</file>

<file path=ppt/slides/_rels/slide4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5.png" Type="http://schemas.openxmlformats.org/officeDocument/2006/relationships/image"></Relationship></Relationships>
</file>

<file path=ppt/slides/_rels/slide4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6.png" Type="http://schemas.openxmlformats.org/officeDocument/2006/relationships/image"></Relationship></Relationships>
</file>

<file path=ppt/slides/_rels/slide4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4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4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4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4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4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7.jpeg" Type="http://schemas.openxmlformats.org/officeDocument/2006/relationships/image"></Relationship></Relationships>
</file>

<file path=ppt/slides/_rels/slide48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38.jpeg" Type="http://schemas.openxmlformats.org/officeDocument/2006/relationships/image"></Relationship></Relationships>
</file>

<file path=ppt/slides/_rels/slide49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39.jpe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1.jpeg" Type="http://schemas.openxmlformats.org/officeDocument/2006/relationships/image"></Relationship></Relationships>
</file>

<file path=ppt/slides/_rels/slide50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40.jpeg" Type="http://schemas.openxmlformats.org/officeDocument/2006/relationships/image"></Relationship></Relationships>
</file>

<file path=ppt/slides/_rels/slide51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41.jpeg" Type="http://schemas.openxmlformats.org/officeDocument/2006/relationships/image"></Relationship></Relationships>
</file>

<file path=ppt/slides/_rels/slide52.xml.rels><?xml version="1.0" standalone="yes" ?><Relationships xmlns="http://schemas.openxmlformats.org/package/2006/relationships"><Relationship Id="rId1" Target="../slideLayouts/slideLayout4.xml" Type="http://schemas.openxmlformats.org/officeDocument/2006/relationships/slideLayout"></Relationship><Relationship Id="rId2" Target="../media/image42.jpeg" Type="http://schemas.openxmlformats.org/officeDocument/2006/relationships/image"></Relationship><Relationship Id="rId3" Target="../media/image43.jpeg" Type="http://schemas.openxmlformats.org/officeDocument/2006/relationships/image"></Relationship></Relationships>
</file>

<file path=ppt/slides/_rels/slide5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5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44.jpeg" Type="http://schemas.openxmlformats.org/officeDocument/2006/relationships/image"></Relationship><Relationship Id="rId3" Target="../media/image45.jpeg" Type="http://schemas.openxmlformats.org/officeDocument/2006/relationships/image"></Relationship></Relationships>
</file>

<file path=ppt/slides/_rels/slide5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46.jpeg" Type="http://schemas.openxmlformats.org/officeDocument/2006/relationships/image"></Relationship></Relationships>
</file>

<file path=ppt/slides/_rels/slide56.xml.rels><?xml version="1.0" standalone="yes" ?><Relationships xmlns="http://schemas.openxmlformats.org/package/2006/relationships"><Relationship Id="rId1" Target="../slideLayouts/slideLayout4.xml" Type="http://schemas.openxmlformats.org/officeDocument/2006/relationships/slideLayout"></Relationship><Relationship Id="rId2" Target="../media/image47.png" Type="http://schemas.openxmlformats.org/officeDocument/2006/relationships/image"></Relationship></Relationships>
</file>

<file path=ppt/slides/_rels/slide57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/Relationships>
</file>

<file path=ppt/slides/_rels/slide6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Relationship Id="rId2" Target="../media/image3.jpeg" Type="http://schemas.openxmlformats.org/officeDocument/2006/relationships/image"></Relationship><Relationship Id="rId3" Target="../media/image4.jpeg" Type="http://schemas.openxmlformats.org/officeDocument/2006/relationships/image"></Relationship><Relationship Id="rId4" Target="../media/image1.jpe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5.jpeg" Type="http://schemas.openxmlformats.org/officeDocument/2006/relationships/image"></Relationship><Relationship Id="rId3" Target="../media/image6.jpe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2130425"/>
            <a:ext cx="5638800" cy="114617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0000"/>
          </a:bodyPr>
          <a:lstStyle/>
          <a:p>
            <a:r>
              <a:rPr dirty="0" lang="en-US">
                <a:uFillTx/>
              </a:rPr>
              <a:t>Pharynx</a:t>
            </a:r>
            <a:br>
              <a:rPr>
                <a:uFillTx/>
              </a:rPr>
            </a:br>
            <a:r>
              <a:rPr>
                <a:uFillTx/>
              </a:rPr>
              <a:t>I&amp;II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Subtit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05000" y="3600450"/>
            <a:ext cx="4832866" cy="21145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b="1" dirty="0" lang="en-US" sz="4000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  <a:t>Dr. Manal Bukhari</a:t>
            </a:r>
            <a:br>
              <a:rPr b="1"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</a:br>
            <a:br>
              <a:rPr b="1"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</a:br>
            <a:r>
              <a:rPr b="1"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  <a:t> </a:t>
            </a:r>
            <a:r>
              <a:rPr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  <a:t>King Saud University </a:t>
            </a:r>
            <a:br>
              <a:rPr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</a:br>
            <a:r>
              <a:rPr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  <a:t>Otolaryngology</a:t>
            </a:r>
          </a:p>
          <a:p>
            <a:pPr>
              <a:lnSpc>
                <a:spcPct val="80000"/>
              </a:lnSpc>
            </a:pPr>
            <a:r>
              <a:rPr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  <a:t>Associated  professor</a:t>
            </a:r>
          </a:p>
          <a:p>
            <a:pPr>
              <a:lnSpc>
                <a:spcPct val="80000"/>
              </a:lnSpc>
            </a:pPr>
            <a:r>
              <a:rPr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  <a:t> consultant Phonosurgeon  </a:t>
            </a:r>
            <a:br>
              <a:rPr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</a:br>
            <a:r>
              <a:rPr dirty="0" lang="en-US">
                <a:uFillTx/>
                <a:latin charset="-18" pitchFamily="-65" typeface="Gill Sans MT"/>
                <a:ea charset="0" pitchFamily="-65" typeface="Arial"/>
                <a:cs charset="0" pitchFamily="-65" typeface="Arial"/>
              </a:rPr>
              <a:t>King Saud University </a:t>
            </a:r>
            <a:endParaRPr b="1" dirty="0" lang="en-US">
              <a:uFillTx/>
              <a:latin charset="-18" pitchFamily="-65" typeface="Gill Sans MT"/>
              <a:ea charset="0" pitchFamily="-65" typeface="Arial"/>
              <a:cs charset="0" pitchFamily="-65" typeface="Arial"/>
            </a:endParaRP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gola-1.png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Grp="1"/>
          </p:cNvPicPr>
          <p:nvPr>
            <p:ph idx="1"/>
            <a:videoFi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link="rId2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6310" y="1066800"/>
            <a:ext cx="6949380" cy="4525963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8" nodeType="interactiveSeq" restart="whenNotActive">
                <p:stCondLst>
                  <p:cond delay="0" evt="onClick">
                    <p:tgtEl>
                      <p:spTgt spid="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09600"/>
            <a:ext cx="7467600" cy="55165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 sz="1800">
                <a:uFillTx/>
              </a:rPr>
              <a:t>Adenoid</a:t>
            </a:r>
          </a:p>
          <a:p>
            <a:r>
              <a:rPr dirty="0" lang="en-US" sz="1400">
                <a:uFillTx/>
              </a:rPr>
              <a:t>No capsule</a:t>
            </a:r>
          </a:p>
          <a:p>
            <a:r>
              <a:rPr dirty="0" lang="en-US" sz="2000">
                <a:uFillTx/>
              </a:rPr>
              <a:t>Lingual tonsils</a:t>
            </a:r>
          </a:p>
          <a:p>
            <a:r>
              <a:rPr dirty="0" lang="en-US" sz="2000">
                <a:uFillTx/>
              </a:rPr>
              <a:t>Tubal tonsils</a:t>
            </a:r>
          </a:p>
          <a:p>
            <a:r>
              <a:rPr dirty="0" lang="en-US" sz="2000">
                <a:uFillTx/>
              </a:rPr>
              <a:t>Lateral pharyngeal bands</a:t>
            </a:r>
          </a:p>
          <a:p>
            <a:r>
              <a:rPr dirty="0" lang="en-US" sz="2000">
                <a:uFillTx/>
              </a:rPr>
              <a:t> discrete nodules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nasopharynx.jpg" id="4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29200" y="609600"/>
            <a:ext cx="3581399" cy="420370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it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 sz="20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Palatine tonsils</a:t>
            </a:r>
            <a:br>
              <a:rPr dirty="0" lang="en-US">
                <a:uFillTx/>
              </a:rPr>
            </a:b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Text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1676400"/>
            <a:ext cx="3124200" cy="1981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1800">
                <a:uFillTx/>
              </a:rPr>
              <a:t>12-----15 crypt</a:t>
            </a:r>
          </a:p>
          <a:p>
            <a:r>
              <a:rPr dirty="0" lang="en-US" sz="1800">
                <a:uFillTx/>
              </a:rPr>
              <a:t>The deep surface is separated from the constrictor muscles of the pharynx by connective tissue’ capsule’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.jpeg" id="8" name="Content Placeholder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43400" y="1676400"/>
            <a:ext cx="3467100" cy="23495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32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Pharyngeal aponeurosis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00201"/>
            <a:ext cx="7467600" cy="18288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2500" lnSpcReduction="10000"/>
          </a:bodyPr>
          <a:lstStyle/>
          <a:p>
            <a:r>
              <a:rPr dirty="0" lang="en-US">
                <a:uFillTx/>
              </a:rPr>
              <a:t>Incomplete connective tissue coat in the lateral and posterior walls of the pharynx between the muscular layers </a:t>
            </a:r>
          </a:p>
          <a:p>
            <a:r>
              <a:rPr dirty="0" lang="en-US">
                <a:uFillTx/>
              </a:rPr>
              <a:t>Pharyngobasilar fascia</a:t>
            </a: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6VetEYxUq7iri3SufrVx-Q.jpg" id="5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14400" y="838200"/>
            <a:ext cx="6350000" cy="505460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Content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3008313" cy="7937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2400">
                <a:uFillTx/>
              </a:rPr>
              <a:t>Muscular coat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800" y="1066800"/>
            <a:ext cx="4038600" cy="5029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b="1" dirty="0" lang="en-US" sz="2400">
                <a:uFillTx/>
              </a:rPr>
              <a:t>External :</a:t>
            </a:r>
          </a:p>
          <a:p>
            <a:r>
              <a:rPr b="1" dirty="0" lang="en-US" sz="2000">
                <a:uFillTx/>
              </a:rPr>
              <a:t>Three constrictor muscles</a:t>
            </a:r>
            <a:r>
              <a:rPr b="1" dirty="0" lang="en-US">
                <a:uFillTx/>
              </a:rPr>
              <a:t>:</a:t>
            </a:r>
          </a:p>
          <a:p>
            <a:r>
              <a:rPr b="1" dirty="0" lang="en-US" sz="2000">
                <a:solidFill>
                  <a:schemeClr val="accent2">
                    <a:lumMod val="75000"/>
                  </a:schemeClr>
                </a:solidFill>
                <a:uFillTx/>
              </a:rPr>
              <a:t>Superior constrictor </a:t>
            </a:r>
          </a:p>
          <a:p>
            <a:r>
              <a:rPr dirty="0" lang="en-US" sz="1800">
                <a:uFillTx/>
              </a:rPr>
              <a:t>arise from pterygoid , ptergomandibular ligament post end of mylohyoid fibers</a:t>
            </a:r>
          </a:p>
          <a:p>
            <a:r>
              <a:rPr b="1" dirty="0" lang="en-US" sz="2000">
                <a:solidFill>
                  <a:schemeClr val="accent2">
                    <a:lumMod val="75000"/>
                  </a:schemeClr>
                </a:solidFill>
                <a:uFillTx/>
              </a:rPr>
              <a:t>Middle constrictor:</a:t>
            </a:r>
          </a:p>
          <a:p>
            <a:r>
              <a:rPr dirty="0" lang="en-US" sz="1600">
                <a:uFillTx/>
              </a:rPr>
              <a:t>Arise from the hyoid bone and stylohyod ligament</a:t>
            </a:r>
          </a:p>
          <a:p>
            <a:r>
              <a:rPr b="1" dirty="0" lang="en-US" sz="2000">
                <a:solidFill>
                  <a:schemeClr val="accent2">
                    <a:lumMod val="75000"/>
                  </a:schemeClr>
                </a:solidFill>
                <a:uFillTx/>
              </a:rPr>
              <a:t>Inferior constrictor:</a:t>
            </a:r>
          </a:p>
          <a:p>
            <a:r>
              <a:rPr dirty="0" lang="en-US" sz="1600">
                <a:uFillTx/>
              </a:rPr>
              <a:t>Thyropharyngeus</a:t>
            </a:r>
          </a:p>
          <a:p>
            <a:r>
              <a:rPr dirty="0" lang="en-US" sz="1600">
                <a:uFillTx/>
              </a:rPr>
              <a:t>Cricopharyngus</a:t>
            </a:r>
          </a:p>
          <a:p>
            <a:r>
              <a:rPr b="1" dirty="0" lang="en-US" sz="1600" u="sng">
                <a:uFillTx/>
              </a:rPr>
              <a:t>Killian’s dehiscence</a:t>
            </a:r>
          </a:p>
          <a:p>
            <a:r>
              <a:rPr dirty="0" lang="en-US" sz="1600">
                <a:uFillTx/>
              </a:rPr>
              <a:t>Potential gap between the thyropharyngus and cricopharyngus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onstrictor pharynx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8200" y="1066800"/>
            <a:ext cx="3962400" cy="43434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pouch.jp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1315245"/>
            <a:ext cx="3962400" cy="3531393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slide_41-1529A9B71E51819CAA8-thumb400.jpg" id="5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05400" y="1315245"/>
            <a:ext cx="2819400" cy="342900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pouch  x.jp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57400" y="1905000"/>
            <a:ext cx="5562600" cy="37338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 sz="2400">
                <a:uFillTx/>
              </a:rPr>
              <a:t>Internal:</a:t>
            </a:r>
            <a:br>
              <a:rPr dirty="0" lang="en-US">
                <a:uFillTx/>
              </a:rPr>
            </a:b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76401"/>
            <a:ext cx="3008313" cy="1447799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b="1" dirty="0" lang="en-US" sz="2000">
                <a:uFillTx/>
              </a:rPr>
              <a:t>Three muscles:</a:t>
            </a:r>
          </a:p>
          <a:p>
            <a:pPr>
              <a:buFont charset="2" typeface="Wingdings"/>
              <a:buChar char="q"/>
            </a:pPr>
            <a:r>
              <a:rPr dirty="0" lang="en-US" sz="1800">
                <a:uFillTx/>
              </a:rPr>
              <a:t>Stylopharyngus</a:t>
            </a:r>
          </a:p>
          <a:p>
            <a:pPr>
              <a:buFont charset="2" typeface="Wingdings"/>
              <a:buChar char="q"/>
            </a:pPr>
            <a:r>
              <a:rPr dirty="0" lang="en-US" sz="1800">
                <a:uFillTx/>
              </a:rPr>
              <a:t>Salpingopharyngus </a:t>
            </a:r>
          </a:p>
          <a:p>
            <a:pPr>
              <a:buFont charset="2" typeface="Wingdings"/>
              <a:buChar char="q"/>
            </a:pPr>
            <a:r>
              <a:rPr dirty="0" lang="en-US" sz="1800">
                <a:uFillTx/>
              </a:rPr>
              <a:t>palatopharyngus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ms of pharynx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0" y="762000"/>
            <a:ext cx="4376039" cy="4495006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salp.jpg" id="6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0000"/>
          </a:bodyPr>
          <a:lstStyle/>
          <a:p>
            <a:r>
              <a:rPr dirty="0" lang="en-US">
                <a:uFillTx/>
              </a:rPr>
              <a:t>Buccopharyngeal fascia</a:t>
            </a:r>
            <a:br>
              <a:rPr dirty="0" lang="en-US">
                <a:uFillTx/>
              </a:rPr>
            </a:br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3-Figure7-1.pn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6800" y="1600200"/>
            <a:ext cx="6414677" cy="4525963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The objectives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85000" lnSpcReduction="20000"/>
          </a:bodyPr>
          <a:lstStyle/>
          <a:p>
            <a:pPr>
              <a:buNone/>
            </a:pPr>
            <a:r>
              <a:rPr b="1" dirty="0" lang="en-US">
                <a:uFillTx/>
              </a:rPr>
              <a:t> </a:t>
            </a:r>
            <a:endParaRPr dirty="0" lang="en-US">
              <a:uFillTx/>
            </a:endParaRPr>
          </a:p>
          <a:p>
            <a:pPr lvl="0"/>
            <a:r>
              <a:rPr b="1" dirty="0" lang="en-US">
                <a:uFillTx/>
              </a:rPr>
              <a:t>To know the basic pharynx anatomy and physiology.</a:t>
            </a:r>
            <a:endParaRPr dirty="0" lang="en-US">
              <a:uFillTx/>
            </a:endParaRPr>
          </a:p>
          <a:p>
            <a:pPr lvl="0"/>
            <a:r>
              <a:rPr b="1" dirty="0" lang="en-US">
                <a:uFillTx/>
              </a:rPr>
              <a:t>To recognize assessment and management of common pharyngeal  diseases, include ability to obtain patients’ history, perform comprehensive physical and mental status assessment, interprets findings</a:t>
            </a:r>
            <a:endParaRPr dirty="0" lang="en-US">
              <a:uFillTx/>
            </a:endParaRPr>
          </a:p>
          <a:p>
            <a:pPr lvl="0"/>
            <a:r>
              <a:rPr b="1" dirty="0" lang="en-US">
                <a:uFillTx/>
              </a:rPr>
              <a:t>To know how to handle common pharyngeal  emergencies.</a:t>
            </a:r>
            <a:endParaRPr dirty="0" lang="en-US">
              <a:uFillTx/>
            </a:endParaRPr>
          </a:p>
          <a:p>
            <a:pPr lvl="0"/>
            <a:r>
              <a:rPr b="1" dirty="0" lang="en-US">
                <a:uFillTx/>
              </a:rPr>
              <a:t>To be aware of common pharyngeal  operations.</a:t>
            </a:r>
            <a:endParaRPr dirty="0" lang="en-US">
              <a:uFillTx/>
            </a:endParaRP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85800"/>
            <a:ext cx="3008313" cy="609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0000"/>
          </a:bodyPr>
          <a:lstStyle/>
          <a:p>
            <a:r>
              <a:rPr dirty="0" lang="en-US" sz="2667">
                <a:uFillTx/>
              </a:rPr>
              <a:t>Relation of the pharynx</a:t>
            </a:r>
            <a:br>
              <a:rPr dirty="0" lang="en-US">
                <a:uFillTx/>
              </a:rPr>
            </a:b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800" y="1981200"/>
            <a:ext cx="2286000" cy="2133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lang="en-US" sz="2000">
                <a:solidFill>
                  <a:schemeClr val="accent2">
                    <a:lumMod val="75000"/>
                  </a:schemeClr>
                </a:solidFill>
                <a:uFillTx/>
              </a:rPr>
              <a:t>Posteriorly :</a:t>
            </a:r>
          </a:p>
          <a:p>
            <a:r>
              <a:rPr dirty="0" lang="en-US" sz="2000">
                <a:uFillTx/>
              </a:rPr>
              <a:t>prevertebral  fascia</a:t>
            </a:r>
          </a:p>
          <a:p>
            <a:r>
              <a:rPr b="1" dirty="0" lang="en-US" sz="2000">
                <a:solidFill>
                  <a:schemeClr val="accent2">
                    <a:lumMod val="75000"/>
                  </a:schemeClr>
                </a:solidFill>
                <a:uFillTx/>
              </a:rPr>
              <a:t>Anteriorly:</a:t>
            </a:r>
          </a:p>
          <a:p>
            <a:r>
              <a:rPr dirty="0" lang="en-US" sz="2000">
                <a:uFillTx/>
              </a:rPr>
              <a:t>Parapharyngeal space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3-Figure7-1.png" id="7" name="Content Placeholder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76600" y="1524000"/>
            <a:ext cx="4694333" cy="41910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it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4953000" cy="1841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lang="en-US" sz="20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Parapharyngeal space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Text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752600"/>
            <a:ext cx="3581400" cy="4343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25000" lnSpcReduction="20000"/>
          </a:bodyPr>
          <a:lstStyle/>
          <a:p>
            <a:r>
              <a:rPr b="1" dirty="0" lang="en-US" sz="7200">
                <a:uFillTx/>
              </a:rPr>
              <a:t>Potential space lies out side the pharynx</a:t>
            </a:r>
          </a:p>
          <a:p>
            <a:r>
              <a:rPr b="1" dirty="0" lang="en-US" sz="7200">
                <a:uFillTx/>
              </a:rPr>
              <a:t>Triangular  in cross section , it extend from the base of the skull above to the sup mediastinum and apex of hyoid bone </a:t>
            </a:r>
          </a:p>
          <a:p>
            <a:r>
              <a:rPr dirty="0" lang="en-US" sz="5600">
                <a:solidFill>
                  <a:srgbClr val="3366FF"/>
                </a:solidFill>
                <a:uFillTx/>
              </a:rPr>
              <a:t>Anteromedial wall</a:t>
            </a:r>
            <a:r>
              <a:rPr dirty="0" lang="en-US" sz="5600">
                <a:uFillTx/>
              </a:rPr>
              <a:t>: buccopharyngeal fascia</a:t>
            </a:r>
          </a:p>
          <a:p>
            <a:endParaRPr dirty="0" lang="en-US" sz="5600">
              <a:solidFill>
                <a:srgbClr val="0000FF"/>
              </a:solidFill>
              <a:uFillTx/>
            </a:endParaRPr>
          </a:p>
          <a:p>
            <a:r>
              <a:rPr b="1" dirty="0" lang="en-US" sz="5600">
                <a:solidFill>
                  <a:srgbClr val="0000FF"/>
                </a:solidFill>
                <a:uFillTx/>
              </a:rPr>
              <a:t>Posteromedial wall </a:t>
            </a:r>
            <a:r>
              <a:rPr dirty="0" lang="en-US" sz="5600">
                <a:uFillTx/>
              </a:rPr>
              <a:t>: cervical vertebrae, prevertebral muscle and fascia</a:t>
            </a:r>
          </a:p>
          <a:p>
            <a:endParaRPr dirty="0" lang="en-US" sz="5600">
              <a:uFillTx/>
            </a:endParaRPr>
          </a:p>
          <a:p>
            <a:r>
              <a:rPr b="1" dirty="0" lang="en-US" sz="5600">
                <a:solidFill>
                  <a:srgbClr val="0000FF"/>
                </a:solidFill>
                <a:uFillTx/>
              </a:rPr>
              <a:t>Lateral wall</a:t>
            </a:r>
            <a:r>
              <a:rPr dirty="0" lang="en-US" sz="5600">
                <a:uFillTx/>
              </a:rPr>
              <a:t>: (up) the mandible ,tergoid muscle, pparotid gland</a:t>
            </a:r>
          </a:p>
          <a:p>
            <a:r>
              <a:rPr b="1" dirty="0" lang="en-US" sz="5600">
                <a:uFillTx/>
              </a:rPr>
              <a:t>(Lower) </a:t>
            </a:r>
            <a:r>
              <a:rPr dirty="0" lang="en-US" sz="5600">
                <a:uFillTx/>
              </a:rPr>
              <a:t>sternomastoid muscle</a:t>
            </a:r>
          </a:p>
          <a:p>
            <a:endParaRPr dirty="0" lang="en-US" sz="5600">
              <a:uFillTx/>
            </a:endParaRPr>
          </a:p>
          <a:p>
            <a:r>
              <a:rPr b="1" dirty="0" lang="en-US" sz="5600">
                <a:solidFill>
                  <a:schemeClr val="accent2">
                    <a:lumMod val="75000"/>
                  </a:schemeClr>
                </a:solidFill>
                <a:uFillTx/>
              </a:rPr>
              <a:t>Compartment </a:t>
            </a:r>
            <a:r>
              <a:rPr dirty="0" lang="en-US" sz="5600">
                <a:solidFill>
                  <a:schemeClr val="accent2">
                    <a:lumMod val="75000"/>
                  </a:schemeClr>
                </a:solidFill>
                <a:uFillTx/>
              </a:rPr>
              <a:t>:</a:t>
            </a:r>
          </a:p>
          <a:p>
            <a:r>
              <a:rPr dirty="0" lang="en-US" sz="5600" u="sng">
                <a:solidFill>
                  <a:srgbClr val="FF6600"/>
                </a:solidFill>
                <a:uFillTx/>
              </a:rPr>
              <a:t>prestyloid:</a:t>
            </a:r>
          </a:p>
          <a:p>
            <a:r>
              <a:rPr dirty="0" lang="en-US" sz="5600">
                <a:uFillTx/>
              </a:rPr>
              <a:t>internal maxillary artery, fat,inferior alveolar ,lingual, and auricultemporal nerves.</a:t>
            </a:r>
          </a:p>
          <a:p>
            <a:r>
              <a:rPr dirty="0" lang="en-US" sz="5600">
                <a:solidFill>
                  <a:srgbClr val="FF6600"/>
                </a:solidFill>
                <a:uFillTx/>
              </a:rPr>
              <a:t>Poststyloid: </a:t>
            </a:r>
          </a:p>
          <a:p>
            <a:r>
              <a:rPr dirty="0" lang="en-US" sz="5600">
                <a:uFillTx/>
              </a:rPr>
              <a:t>neurovascular bundle (carotid artery,, internal jugular vein, sympathatic chain ,CN IX,X and,XI  </a:t>
            </a:r>
            <a:r>
              <a:rPr dirty="0" lang="ar-sa" sz="5600">
                <a:uFillTx/>
              </a:rPr>
              <a:t> </a:t>
            </a:r>
            <a:endParaRPr dirty="0" lang="en-US" sz="5600">
              <a:uFillTx/>
            </a:endParaRPr>
          </a:p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Content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parapharyngeal-space-tumors-4-638.jpg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Grp="1"/>
          </p:cNvPicPr>
          <p:nvPr>
            <p:ph idx="1"/>
            <a:videoFi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link="rId2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914400"/>
            <a:ext cx="7467600" cy="5049775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8" nodeType="interactiveSeq" restart="whenNotActive">
                <p:stCondLst>
                  <p:cond delay="0" evt="onClick">
                    <p:tgtEl>
                      <p:spTgt spid="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3352800" cy="7937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 sz="2400">
                <a:uFillTx/>
              </a:rPr>
              <a:t>Retropharyngeal space </a:t>
            </a:r>
            <a:r>
              <a:rPr dirty="0" lang="en-US">
                <a:uFillTx/>
              </a:rPr>
              <a:t>:</a:t>
            </a:r>
            <a:br>
              <a:rPr dirty="0" lang="en-US">
                <a:uFillTx/>
              </a:rPr>
            </a:b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00200"/>
            <a:ext cx="3352800" cy="3581399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i="1" lang="en-US" sz="2000">
                <a:uFillTx/>
              </a:rPr>
              <a:t>It extend from the base of skull to supr mediastinum</a:t>
            </a:r>
          </a:p>
          <a:p>
            <a:r>
              <a:rPr b="1" dirty="0" i="1" lang="en-US" sz="2000">
                <a:uFillTx/>
              </a:rPr>
              <a:t>Lies behind the pharynx</a:t>
            </a:r>
          </a:p>
          <a:p>
            <a:r>
              <a:rPr b="1" dirty="0" lang="en-US" sz="1800">
                <a:solidFill>
                  <a:srgbClr val="FFFF00"/>
                </a:solidFill>
                <a:uFillTx/>
              </a:rPr>
              <a:t>Ant</a:t>
            </a:r>
            <a:r>
              <a:rPr dirty="0" lang="en-US" sz="1800">
                <a:solidFill>
                  <a:srgbClr val="FFFF00"/>
                </a:solidFill>
                <a:uFillTx/>
              </a:rPr>
              <a:t>: </a:t>
            </a:r>
            <a:r>
              <a:rPr dirty="0" lang="en-US" sz="1800">
                <a:uFillTx/>
              </a:rPr>
              <a:t>posterior pharyngeal wall and its covering buccopharyngeal fascia</a:t>
            </a:r>
          </a:p>
          <a:p>
            <a:r>
              <a:rPr b="1" dirty="0" lang="en-US" sz="18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Pos</a:t>
            </a:r>
            <a:r>
              <a:rPr dirty="0" lang="en-US" sz="18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t</a:t>
            </a:r>
            <a:r>
              <a:rPr dirty="0" lang="en-US" sz="1800">
                <a:uFillTx/>
              </a:rPr>
              <a:t>: cervical vertebrae and muscles and fascia</a:t>
            </a:r>
          </a:p>
          <a:p>
            <a:r>
              <a:rPr b="1" dirty="0" i="1" lang="en-US" sz="1800">
                <a:solidFill>
                  <a:srgbClr val="FF0000"/>
                </a:solidFill>
                <a:uFillTx/>
              </a:rPr>
              <a:t>Contents :</a:t>
            </a:r>
          </a:p>
          <a:p>
            <a:r>
              <a:rPr dirty="0" lang="en-US" sz="1800">
                <a:uFillTx/>
              </a:rPr>
              <a:t>Reteropharyngeal lymph nodes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rtero 2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00500" y="1066800"/>
            <a:ext cx="5143500" cy="51054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i="1" lang="en-US" sz="28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physiology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z="2400">
                <a:uFillTx/>
              </a:rPr>
              <a:t>Functions of the sub epithelial lymphoid tissue:</a:t>
            </a:r>
          </a:p>
          <a:p>
            <a:r>
              <a:rPr dirty="0" lang="en-US" sz="1800">
                <a:uFillTx/>
              </a:rPr>
              <a:t>Protective functions :</a:t>
            </a:r>
          </a:p>
          <a:p>
            <a:r>
              <a:rPr dirty="0" lang="en-US" sz="1800">
                <a:uFillTx/>
              </a:rPr>
              <a:t>Formation of lymphocytes</a:t>
            </a:r>
          </a:p>
          <a:p>
            <a:r>
              <a:rPr dirty="0" lang="en-US" sz="1800">
                <a:uFillTx/>
              </a:rPr>
              <a:t>Formation of antibodies</a:t>
            </a:r>
          </a:p>
          <a:p>
            <a:r>
              <a:rPr dirty="0" lang="en-US" sz="1800">
                <a:uFillTx/>
              </a:rPr>
              <a:t>Acquisition of immunity</a:t>
            </a:r>
          </a:p>
          <a:p>
            <a:r>
              <a:rPr dirty="0" lang="en-US" sz="1800">
                <a:uFillTx/>
              </a:rPr>
              <a:t>Localization of infection</a:t>
            </a:r>
          </a:p>
          <a:p>
            <a:r>
              <a:rPr b="1" dirty="0" lang="en-US" sz="1800" u="sng">
                <a:uFillTx/>
              </a:rPr>
              <a:t>Salivation:</a:t>
            </a:r>
          </a:p>
          <a:p>
            <a:pPr>
              <a:buNone/>
            </a:pPr>
            <a:r>
              <a:rPr dirty="0" lang="en-US" sz="1800">
                <a:uFillTx/>
              </a:rPr>
              <a:t>     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it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17638"/>
            <a:ext cx="8229600" cy="4708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lang="en-US" sz="2400">
                <a:solidFill>
                  <a:srgbClr val="FF6600"/>
                </a:solidFill>
                <a:uFillTx/>
              </a:rPr>
              <a:t>Deglutition:</a:t>
            </a:r>
          </a:p>
          <a:p>
            <a:r>
              <a:rPr b="1" dirty="0" lang="en-US" sz="1800">
                <a:uFillTx/>
              </a:rPr>
              <a:t>Three stages </a:t>
            </a:r>
          </a:p>
          <a:p>
            <a:pPr>
              <a:buFont charset="2" typeface="Wingdings"/>
              <a:buChar char="v"/>
            </a:pPr>
            <a:r>
              <a:rPr b="1" dirty="0" i="1" lang="en-US" sz="1800">
                <a:solidFill>
                  <a:schemeClr val="accent2">
                    <a:lumMod val="40000"/>
                    <a:lumOff val="60000"/>
                  </a:schemeClr>
                </a:solidFill>
                <a:uFillTx/>
              </a:rPr>
              <a:t>Oral stage</a:t>
            </a:r>
            <a:r>
              <a:rPr b="1" dirty="0" lang="en-US" sz="1800">
                <a:uFillTx/>
              </a:rPr>
              <a:t>: </a:t>
            </a:r>
            <a:r>
              <a:rPr dirty="0" lang="en-US" sz="1800">
                <a:uFillTx/>
              </a:rPr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endParaRPr dirty="0" lang="en-US" sz="1800">
              <a:uFillTx/>
            </a:endParaRPr>
          </a:p>
          <a:p>
            <a:pPr>
              <a:buFont charset="2" typeface="Wingdings"/>
              <a:buChar char="v"/>
            </a:pPr>
            <a:r>
              <a:rPr b="1" dirty="0" i="1" lang="en-US" sz="18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Pharyngeal stage </a:t>
            </a:r>
            <a:r>
              <a:rPr dirty="0" lang="en-US" sz="1800">
                <a:uFillTx/>
              </a:rPr>
              <a:t>:reflux,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dirty="0" lang="en-US" sz="18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 sz="1400">
                <a:uFillTx/>
              </a:rPr>
              <a:t> </a:t>
            </a:r>
            <a:r>
              <a:rPr dirty="0" lang="en-US"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524000"/>
            <a:ext cx="2743200" cy="2743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>
              <a:buFont charset="2" typeface="Wingdings"/>
              <a:buChar char="v"/>
            </a:pPr>
            <a:r>
              <a:rPr b="1" dirty="0" lang="en-US" sz="2000">
                <a:uFillTx/>
              </a:rPr>
              <a:t>Respiration </a:t>
            </a:r>
          </a:p>
          <a:p>
            <a:pPr>
              <a:buFont charset="2" typeface="Wingdings"/>
              <a:buChar char="v"/>
            </a:pPr>
            <a:r>
              <a:rPr b="1" dirty="0" lang="en-US" sz="2000">
                <a:uFillTx/>
              </a:rPr>
              <a:t>Speech</a:t>
            </a:r>
          </a:p>
          <a:p>
            <a:pPr>
              <a:buFont charset="2" typeface="Wingdings"/>
              <a:buChar char="v"/>
            </a:pPr>
            <a:r>
              <a:rPr b="1" dirty="0" lang="en-US" sz="2000">
                <a:uFillTx/>
              </a:rPr>
              <a:t>Resonating cavity </a:t>
            </a:r>
          </a:p>
          <a:p>
            <a:pPr>
              <a:buFont charset="2" typeface="Wingdings"/>
              <a:buChar char="v"/>
            </a:pPr>
            <a:r>
              <a:rPr b="1" dirty="0" lang="en-US" sz="2000">
                <a:uFillTx/>
              </a:rPr>
              <a:t>Articulation </a:t>
            </a:r>
          </a:p>
          <a:p>
            <a:pPr>
              <a:buFont charset="2" typeface="Wingdings"/>
              <a:buChar char="v"/>
            </a:pPr>
            <a:r>
              <a:rPr b="1" dirty="0" lang="en-US" sz="2000">
                <a:uFillTx/>
              </a:rPr>
              <a:t>Taste:</a:t>
            </a:r>
          </a:p>
          <a:p>
            <a:r>
              <a:rPr b="1" dirty="0" lang="en-US" sz="2000">
                <a:uFillTx/>
              </a:rPr>
              <a:t> </a:t>
            </a:r>
            <a:r>
              <a:rPr dirty="0" lang="en-US" sz="1800">
                <a:uFillTx/>
              </a:rPr>
              <a:t>taste buds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0400" y="1981200"/>
            <a:ext cx="2438400" cy="3810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>
              <a:buNone/>
            </a:pPr>
            <a:endParaRPr b="1" dirty="0" lang="en-US" sz="20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3008313" cy="8699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0000"/>
          </a:bodyPr>
          <a:lstStyle/>
          <a:p>
            <a: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Adenoid</a:t>
            </a:r>
            <a:b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</a:br>
            <a:b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</a:br>
            <a:b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</a:br>
            <a:b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</a:br>
            <a:b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</a:br>
            <a:endParaRPr dirty="0" lang="en-US" sz="2400">
              <a:solidFill>
                <a:schemeClr val="accent2">
                  <a:lumMod val="60000"/>
                  <a:lumOff val="40000"/>
                </a:schemeClr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76400"/>
            <a:ext cx="3657600" cy="44497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lang="en-US" sz="1600">
                <a:uFillTx/>
              </a:rPr>
              <a:t>A hypertrophy of the nasopharyngeal tonsil to produce symptoms , most commonly between the age of 3---7 years</a:t>
            </a:r>
          </a:p>
          <a:p>
            <a:endParaRPr dirty="0" lang="en-US" sz="1600">
              <a:uFillTx/>
            </a:endParaRPr>
          </a:p>
          <a:p>
            <a:r>
              <a:rPr b="1" dirty="0" lang="en-US" sz="1600">
                <a:solidFill>
                  <a:srgbClr val="FF6600"/>
                </a:solidFill>
                <a:uFillTx/>
              </a:rPr>
              <a:t>Pathological types</a:t>
            </a:r>
            <a:r>
              <a:rPr b="1" dirty="0" lang="en-US" sz="1600">
                <a:uFillTx/>
              </a:rPr>
              <a:t>:</a:t>
            </a:r>
          </a:p>
          <a:p>
            <a:r>
              <a:rPr dirty="0" lang="en-US" sz="1600">
                <a:uFillTx/>
              </a:rPr>
              <a:t>1- simple inflammatory</a:t>
            </a:r>
          </a:p>
          <a:p>
            <a:r>
              <a:rPr dirty="0" lang="en-US" sz="1600">
                <a:uFillTx/>
              </a:rPr>
              <a:t>2- tuberculosis </a:t>
            </a:r>
          </a:p>
          <a:p>
            <a:endParaRPr dirty="0" lang="en-US" sz="1600">
              <a:solidFill>
                <a:srgbClr val="FF6600"/>
              </a:solidFill>
              <a:uFillTx/>
            </a:endParaRPr>
          </a:p>
          <a:p>
            <a:r>
              <a:rPr b="1" dirty="0" lang="en-US" sz="1600">
                <a:solidFill>
                  <a:srgbClr val="FF6600"/>
                </a:solidFill>
                <a:uFillTx/>
              </a:rPr>
              <a:t>Clinical features</a:t>
            </a:r>
            <a:r>
              <a:rPr dirty="0" lang="en-US" sz="1600">
                <a:solidFill>
                  <a:srgbClr val="FF6600"/>
                </a:solidFill>
                <a:uFillTx/>
              </a:rPr>
              <a:t>:</a:t>
            </a:r>
          </a:p>
          <a:p>
            <a:r>
              <a:rPr dirty="0" lang="en-US" sz="1600">
                <a:uFillTx/>
              </a:rPr>
              <a:t>Mouth breathing , snoring ,</a:t>
            </a:r>
            <a:r>
              <a:rPr dirty="0" err="1" lang="en-US" sz="1600">
                <a:uFillTx/>
              </a:rPr>
              <a:t>hyopnasality</a:t>
            </a:r>
            <a:r>
              <a:rPr dirty="0" lang="en-US" sz="1600">
                <a:uFillTx/>
              </a:rPr>
              <a:t> , adenoid face, nasal discharge</a:t>
            </a:r>
          </a:p>
          <a:p>
            <a:r>
              <a:rPr dirty="0" lang="en-US" sz="1600">
                <a:uFillTx/>
              </a:rPr>
              <a:t>Eustchain tube obstruction</a:t>
            </a:r>
          </a:p>
          <a:p>
            <a:r>
              <a:rPr b="1" dirty="0" lang="en-US" sz="1600">
                <a:solidFill>
                  <a:srgbClr val="FF0000"/>
                </a:solidFill>
                <a:uFillTx/>
              </a:rPr>
              <a:t>Diagnosis</a:t>
            </a:r>
            <a:r>
              <a:rPr dirty="0" lang="en-US" sz="1600">
                <a:solidFill>
                  <a:srgbClr val="FF0000"/>
                </a:solidFill>
                <a:uFillTx/>
              </a:rPr>
              <a:t> : </a:t>
            </a:r>
          </a:p>
          <a:p>
            <a:r>
              <a:rPr dirty="0" lang="en-US" sz="1600">
                <a:uFillTx/>
              </a:rPr>
              <a:t>x ray</a:t>
            </a:r>
          </a:p>
          <a:p>
            <a:r>
              <a:rPr dirty="0" lang="en-US" sz="1600">
                <a:uFillTx/>
              </a:rPr>
              <a:t> flexible fiberoptic</a:t>
            </a:r>
          </a:p>
          <a:p>
            <a:endParaRPr dirty="0" lang="en-US" sz="1600">
              <a:uFillTx/>
            </a:endParaRPr>
          </a:p>
          <a:p>
            <a:r>
              <a:rPr b="1" dirty="0" lang="en-US" sz="1600">
                <a:solidFill>
                  <a:srgbClr val="FF0000"/>
                </a:solidFill>
                <a:uFillTx/>
              </a:rPr>
              <a:t>Treatment</a:t>
            </a:r>
            <a:r>
              <a:rPr dirty="0" lang="en-US" sz="1600">
                <a:solidFill>
                  <a:srgbClr val="FF0000"/>
                </a:solidFill>
                <a:uFillTx/>
              </a:rPr>
              <a:t>:</a:t>
            </a:r>
          </a:p>
          <a:p>
            <a:r>
              <a:rPr dirty="0" lang="en-US" sz="1600">
                <a:uFillTx/>
              </a:rPr>
              <a:t> conservative </a:t>
            </a:r>
          </a:p>
          <a:p>
            <a:r>
              <a:rPr dirty="0" lang="en-US" sz="1600">
                <a:uFillTx/>
              </a:rPr>
              <a:t>Surgical: adenoidectomy 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66.gif" id="7" name="Content Placeholder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91200" y="273050"/>
            <a:ext cx="3162488" cy="3384550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denoid 2.png" id="9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enoid.pn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794862"/>
            <a:ext cx="3657600" cy="4136638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lixble fibroptic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2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95800" y="3276600"/>
            <a:ext cx="3657600" cy="3146076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Untitled.png" id="7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Sleep apnea and snoring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6388" y="1504950"/>
            <a:ext cx="7467600" cy="45259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62500" lnSpcReduction="20000"/>
          </a:bodyPr>
          <a:lstStyle/>
          <a:p>
            <a:r>
              <a:rPr dirty="0" lang="en-US">
                <a:uFillTx/>
              </a:rPr>
              <a:t>Snoring is a sign of partial obstruction of the upper airway during sleep </a:t>
            </a:r>
          </a:p>
          <a:p>
            <a:r>
              <a:rPr dirty="0" lang="en-US">
                <a:uFillTx/>
              </a:rPr>
              <a:t>Snoring  is always present during type of sleep apnea</a:t>
            </a:r>
          </a:p>
          <a:p>
            <a:endParaRPr dirty="0" lang="en-US">
              <a:uFillTx/>
            </a:endParaRPr>
          </a:p>
          <a:p>
            <a:r>
              <a:rPr b="1" dirty="0" lang="en-US" sz="384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Sleep apnea</a:t>
            </a:r>
            <a:r>
              <a:rPr b="1" dirty="0" lang="en-US" sz="3840">
                <a:uFillTx/>
              </a:rPr>
              <a:t>:</a:t>
            </a:r>
          </a:p>
          <a:p>
            <a:r>
              <a:rPr dirty="0" lang="en-US">
                <a:uFillTx/>
              </a:rPr>
              <a:t>Cessation of airflow at the mouth and nostrils lasting 10 seconds  for at least 30 apnoeioc episodes </a:t>
            </a:r>
          </a:p>
          <a:p>
            <a:r>
              <a:rPr b="1" dirty="0" lang="en-US" sz="3840">
                <a:uFillTx/>
              </a:rPr>
              <a:t>Types :</a:t>
            </a:r>
          </a:p>
          <a:p>
            <a:r>
              <a:rPr dirty="0" lang="en-US" sz="3840">
                <a:solidFill>
                  <a:srgbClr val="FF6600"/>
                </a:solidFill>
                <a:uFillTx/>
              </a:rPr>
              <a:t> central sleep apnea:</a:t>
            </a:r>
          </a:p>
          <a:p>
            <a:r>
              <a:rPr baseline="-25000" dirty="0" lang="en-US" sz="3840">
                <a:uFillTx/>
              </a:rPr>
              <a:t>Failure of respiratory drive from the brain </a:t>
            </a:r>
          </a:p>
          <a:p>
            <a:r>
              <a:rPr dirty="0" lang="en-US" sz="3840">
                <a:solidFill>
                  <a:srgbClr val="FF6600"/>
                </a:solidFill>
                <a:uFillTx/>
              </a:rPr>
              <a:t>Obstructive sleep apnea (OSA)</a:t>
            </a:r>
          </a:p>
          <a:p>
            <a:r>
              <a:rPr dirty="0" lang="en-US" sz="2880">
                <a:uFillTx/>
              </a:rPr>
              <a:t>Due  to anatomical narrowing of the upper airway </a:t>
            </a:r>
          </a:p>
          <a:p>
            <a:r>
              <a:rPr dirty="0" lang="en-US" sz="3840">
                <a:solidFill>
                  <a:srgbClr val="FF6600"/>
                </a:solidFill>
                <a:uFillTx/>
              </a:rPr>
              <a:t>Mixed</a:t>
            </a:r>
          </a:p>
          <a:p>
            <a:pPr>
              <a:buNone/>
            </a:pPr>
            <a:r>
              <a:rPr dirty="0" lang="en-US">
                <a:uFillTx/>
              </a:rPr>
              <a:t>  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62500" lnSpcReduction="20000"/>
          </a:bodyPr>
          <a:lstStyle/>
          <a:p>
            <a:r>
              <a:rPr b="1" dirty="0" lang="en-US">
                <a:solidFill>
                  <a:srgbClr val="FFFF00"/>
                </a:solidFill>
                <a:uFillTx/>
              </a:rPr>
              <a:t>Pharynx I</a:t>
            </a:r>
          </a:p>
          <a:p>
            <a:r>
              <a:rPr dirty="0" lang="en-US">
                <a:uFillTx/>
              </a:rPr>
              <a:t>       - anatomy of the pharynx and deep neck spaces (retro and </a:t>
            </a:r>
            <a:r>
              <a:rPr dirty="0" err="1" lang="en-US">
                <a:uFillTx/>
              </a:rPr>
              <a:t>parapharyngeal</a:t>
            </a:r>
            <a:r>
              <a:rPr dirty="0" lang="en-US">
                <a:uFillTx/>
              </a:rPr>
              <a:t>)</a:t>
            </a:r>
          </a:p>
          <a:p>
            <a:r>
              <a:rPr dirty="0" lang="en-US">
                <a:uFillTx/>
              </a:rPr>
              <a:t>       -  physiology ( function of pharynx in brief)</a:t>
            </a:r>
          </a:p>
          <a:p>
            <a:r>
              <a:rPr dirty="0" lang="en-US">
                <a:uFillTx/>
              </a:rPr>
              <a:t>       -  acute and chronic </a:t>
            </a:r>
            <a:r>
              <a:rPr dirty="0" err="1" lang="en-US">
                <a:uFillTx/>
              </a:rPr>
              <a:t>pharyngitis</a:t>
            </a:r>
            <a:r>
              <a:rPr dirty="0" lang="en-US">
                <a:uFillTx/>
              </a:rPr>
              <a:t> ( non-specific and </a:t>
            </a:r>
            <a:r>
              <a:rPr dirty="0" err="1" lang="en-US">
                <a:uFillTx/>
              </a:rPr>
              <a:t>specifec</a:t>
            </a:r>
            <a:r>
              <a:rPr dirty="0" lang="en-US">
                <a:uFillTx/>
              </a:rPr>
              <a:t>) </a:t>
            </a:r>
            <a:r>
              <a:rPr dirty="0" err="1" lang="en-US">
                <a:uFillTx/>
              </a:rPr>
              <a:t>e.g</a:t>
            </a:r>
            <a:r>
              <a:rPr dirty="0" lang="en-US">
                <a:uFillTx/>
              </a:rPr>
              <a:t> scarlet fever, </a:t>
            </a:r>
          </a:p>
          <a:p>
            <a:r>
              <a:rPr dirty="0" lang="en-US">
                <a:uFillTx/>
              </a:rPr>
              <a:t>          infectious </a:t>
            </a:r>
            <a:r>
              <a:rPr dirty="0" err="1" lang="en-US">
                <a:uFillTx/>
              </a:rPr>
              <a:t>monoliasis</a:t>
            </a:r>
            <a:r>
              <a:rPr dirty="0" lang="en-US">
                <a:uFillTx/>
              </a:rPr>
              <a:t>, fungal, Vincent angina, diphtheria</a:t>
            </a:r>
          </a:p>
          <a:p>
            <a:r>
              <a:rPr dirty="0" lang="en-US">
                <a:uFillTx/>
              </a:rPr>
              <a:t>       -  </a:t>
            </a:r>
            <a:r>
              <a:rPr dirty="0" err="1" lang="en-US">
                <a:uFillTx/>
              </a:rPr>
              <a:t>Zenker</a:t>
            </a:r>
            <a:r>
              <a:rPr dirty="0" lang="en-US">
                <a:uFillTx/>
              </a:rPr>
              <a:t> </a:t>
            </a:r>
            <a:r>
              <a:rPr dirty="0" err="1" lang="en-US">
                <a:uFillTx/>
              </a:rPr>
              <a:t>diverticulation</a:t>
            </a:r>
            <a:r>
              <a:rPr dirty="0" lang="en-US">
                <a:uFillTx/>
              </a:rPr>
              <a:t> (in brief)</a:t>
            </a:r>
          </a:p>
          <a:p>
            <a:r>
              <a:rPr b="1" dirty="0" lang="en-US">
                <a:solidFill>
                  <a:srgbClr val="FFFF00"/>
                </a:solidFill>
                <a:uFillTx/>
              </a:rPr>
              <a:t>Pharynx II</a:t>
            </a:r>
          </a:p>
          <a:p>
            <a:r>
              <a:rPr b="1" dirty="0" lang="en-US">
                <a:uFillTx/>
              </a:rPr>
              <a:t>       -  </a:t>
            </a:r>
            <a:r>
              <a:rPr dirty="0" lang="en-US">
                <a:uFillTx/>
              </a:rPr>
              <a:t>adenoid and tonsil diseases.</a:t>
            </a:r>
          </a:p>
          <a:p>
            <a:r>
              <a:rPr dirty="0" lang="en-US">
                <a:uFillTx/>
              </a:rPr>
              <a:t>       -  complication of pharyngeal diseases (Quinsy, </a:t>
            </a:r>
            <a:r>
              <a:rPr dirty="0" err="1" lang="en-US">
                <a:uFillTx/>
              </a:rPr>
              <a:t>para</a:t>
            </a:r>
            <a:r>
              <a:rPr dirty="0" lang="en-US">
                <a:uFillTx/>
              </a:rPr>
              <a:t> and retropharyngeal,</a:t>
            </a:r>
          </a:p>
          <a:p>
            <a:r>
              <a:rPr dirty="0" lang="en-US">
                <a:uFillTx/>
              </a:rPr>
              <a:t>          Ludwig's angina) + Radiological illustrations)</a:t>
            </a:r>
          </a:p>
          <a:p>
            <a:r>
              <a:rPr dirty="0" lang="en-US">
                <a:uFillTx/>
              </a:rPr>
              <a:t>          </a:t>
            </a:r>
            <a:r>
              <a:rPr dirty="0" err="1" lang="en-US">
                <a:uFillTx/>
              </a:rPr>
              <a:t>adenotonsillectomy</a:t>
            </a:r>
            <a:r>
              <a:rPr dirty="0" lang="en-US">
                <a:uFillTx/>
              </a:rPr>
              <a:t> (indications, complication and management)</a:t>
            </a: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it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Stage of sleep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17638"/>
            <a:ext cx="8229600" cy="4708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77500" lnSpcReduction="20000"/>
          </a:bodyPr>
          <a:lstStyle/>
          <a:p>
            <a:r>
              <a:rPr b="1" dirty="0" lang="en-US" sz="3097">
                <a:uFillTx/>
              </a:rPr>
              <a:t>Slow wave sleep :</a:t>
            </a:r>
          </a:p>
          <a:p>
            <a:r>
              <a:rPr dirty="0" lang="en-US" sz="2581">
                <a:uFillTx/>
              </a:rPr>
              <a:t>Brain waves are slow deep restful sleep  decrease  in vascular tone and respiratory rate and basal metabolic rate</a:t>
            </a:r>
          </a:p>
          <a:p>
            <a:r>
              <a:rPr dirty="0" lang="en-US" sz="2581">
                <a:uFillTx/>
              </a:rPr>
              <a:t> </a:t>
            </a:r>
          </a:p>
          <a:p>
            <a:r>
              <a:rPr b="1" dirty="0" lang="en-US" sz="3097">
                <a:uFillTx/>
              </a:rPr>
              <a:t>Rapid eye movement :</a:t>
            </a:r>
          </a:p>
          <a:p>
            <a:r>
              <a:rPr dirty="0" lang="en-US" sz="2581">
                <a:uFillTx/>
              </a:rPr>
              <a:t>Brain quite active  active dream</a:t>
            </a:r>
          </a:p>
          <a:p>
            <a:r>
              <a:rPr dirty="0" lang="en-US" sz="2581">
                <a:uFillTx/>
              </a:rPr>
              <a:t> </a:t>
            </a:r>
          </a:p>
          <a:p>
            <a:r>
              <a:rPr b="1" dirty="0" lang="en-US" sz="3097" u="sng">
                <a:uFillTx/>
              </a:rPr>
              <a:t>pathophysiology of OSA:</a:t>
            </a:r>
          </a:p>
          <a:p>
            <a:r>
              <a:rPr dirty="0" lang="en-US">
                <a:uFillTx/>
              </a:rPr>
              <a:t>During REM or deep sleep  ,obstructive occurs  resulting in decrease arterial oxygen and increased arterial carbon dioxide pressure</a:t>
            </a:r>
          </a:p>
          <a:p>
            <a:r>
              <a:rPr dirty="0" lang="en-US">
                <a:uFillTx/>
              </a:rPr>
              <a:t>Nocturnal desaturation arouses patient and causes increase pulmonary artery, systemic arterial pressure </a:t>
            </a:r>
          </a:p>
          <a:p>
            <a:r>
              <a:rPr dirty="0" lang="en-US">
                <a:uFillTx/>
              </a:rPr>
              <a:t> lead to hypersomnolence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Investigation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85000" lnSpcReduction="20000"/>
          </a:bodyPr>
          <a:lstStyle/>
          <a:p>
            <a:r>
              <a:rPr b="1" dirty="0" lang="en-US" sz="2824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Sleep study:</a:t>
            </a:r>
          </a:p>
          <a:p>
            <a:r>
              <a:rPr dirty="0" lang="en-US">
                <a:uFillTx/>
              </a:rPr>
              <a:t>EEG,EKG,EOG,pulse oximeter, respiration rate , nasal and oral air flow</a:t>
            </a:r>
          </a:p>
          <a:p>
            <a:endParaRPr dirty="0" lang="en-US">
              <a:uFillTx/>
            </a:endParaRPr>
          </a:p>
          <a:p>
            <a:r>
              <a:rPr b="1" dirty="0" lang="en-US" sz="3765">
                <a:solidFill>
                  <a:srgbClr val="FF0000"/>
                </a:solidFill>
                <a:uFillTx/>
              </a:rPr>
              <a:t>Treatment:</a:t>
            </a:r>
          </a:p>
          <a:p>
            <a:r>
              <a:rPr b="1" dirty="0" lang="en-US" u="sng">
                <a:solidFill>
                  <a:srgbClr val="FF6600"/>
                </a:solidFill>
                <a:uFillTx/>
              </a:rPr>
              <a:t>Nonsurgical</a:t>
            </a:r>
            <a:r>
              <a:rPr b="1" dirty="0" lang="en-US">
                <a:solidFill>
                  <a:srgbClr val="FF6600"/>
                </a:solidFill>
                <a:uFillTx/>
              </a:rPr>
              <a:t> </a:t>
            </a:r>
            <a:r>
              <a:rPr b="1" dirty="0" lang="en-US">
                <a:uFillTx/>
              </a:rPr>
              <a:t>:</a:t>
            </a:r>
          </a:p>
          <a:p>
            <a:r>
              <a:rPr dirty="0" lang="en-US">
                <a:uFillTx/>
              </a:rPr>
              <a:t>behavior modification :</a:t>
            </a:r>
          </a:p>
          <a:p>
            <a:r>
              <a:rPr dirty="0" lang="en-US">
                <a:uFillTx/>
              </a:rPr>
              <a:t> medical treatment </a:t>
            </a:r>
          </a:p>
          <a:p>
            <a:r>
              <a:rPr dirty="0" lang="en-US">
                <a:uFillTx/>
              </a:rPr>
              <a:t>CPAP</a:t>
            </a:r>
          </a:p>
          <a:p>
            <a:r>
              <a:rPr b="1" dirty="0" lang="en-US" u="sng">
                <a:solidFill>
                  <a:srgbClr val="FF6600"/>
                </a:solidFill>
                <a:uFillTx/>
              </a:rPr>
              <a:t>Surgical :</a:t>
            </a:r>
          </a:p>
          <a:p>
            <a:r>
              <a:rPr dirty="0" lang="en-US">
                <a:uFillTx/>
              </a:rPr>
              <a:t>UPPP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Untitled.png0.pn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73054" y="1143000"/>
            <a:ext cx="6635892" cy="4983163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533400"/>
            <a:ext cx="4419600" cy="69784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Acute infection of oropharynx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35100"/>
            <a:ext cx="4137532" cy="46910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z="1800">
                <a:solidFill>
                  <a:srgbClr val="FF0000"/>
                </a:solidFill>
                <a:uFillTx/>
              </a:rPr>
              <a:t>Acute tonsillitis:</a:t>
            </a:r>
          </a:p>
          <a:p>
            <a:r>
              <a:rPr b="1" dirty="0" lang="en-US" sz="2000">
                <a:uFillTx/>
              </a:rPr>
              <a:t>Causes: </a:t>
            </a:r>
            <a:r>
              <a:rPr dirty="0" lang="en-US" sz="1800">
                <a:uFillTx/>
              </a:rPr>
              <a:t>viral fellow by bacterial (group AB-hemolytic  streptococcus , moraxella, H. influenza, bacteroides</a:t>
            </a:r>
          </a:p>
          <a:p>
            <a:r>
              <a:rPr b="1" dirty="0" i="1" lang="en-US" sz="2400">
                <a:uFillTx/>
              </a:rPr>
              <a:t>SSX: </a:t>
            </a:r>
            <a:r>
              <a:rPr dirty="0" lang="en-US" sz="1800">
                <a:uFillTx/>
              </a:rPr>
              <a:t>fever ,sore throat odynophagia trismus, halitosis</a:t>
            </a:r>
          </a:p>
          <a:p>
            <a:r>
              <a:rPr b="1" dirty="0" lang="en-US" sz="2400">
                <a:uFillTx/>
              </a:rPr>
              <a:t>Phases</a:t>
            </a:r>
            <a:r>
              <a:rPr dirty="0" lang="en-US" sz="1800">
                <a:uFillTx/>
              </a:rPr>
              <a:t>: erythema,exudative ,follicular tonsillitis</a:t>
            </a:r>
          </a:p>
          <a:p>
            <a:r>
              <a:rPr b="1" dirty="0" lang="en-US" sz="1800">
                <a:solidFill>
                  <a:srgbClr val="3366FF"/>
                </a:solidFill>
                <a:uFillTx/>
              </a:rPr>
              <a:t>Complication:</a:t>
            </a:r>
          </a:p>
          <a:p>
            <a:r>
              <a:rPr dirty="0" lang="en-US" sz="1800">
                <a:uFillTx/>
              </a:rPr>
              <a:t> peritonsillar abscess parapharyngeal or retropharyngeal abscess , rheumatic fever ,glomerulonephritis </a:t>
            </a:r>
          </a:p>
          <a:p>
            <a:r>
              <a:rPr b="1" dirty="0" lang="en-US" sz="2400">
                <a:uFillTx/>
              </a:rPr>
              <a:t>Rx: </a:t>
            </a:r>
          </a:p>
          <a:p>
            <a:r>
              <a:rPr dirty="0" lang="en-US" sz="1800">
                <a:uFillTx/>
              </a:rPr>
              <a:t> ABX, bed rest ,hydration , analgesia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ollicular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76800" y="139700"/>
            <a:ext cx="3939667" cy="2984500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tonsillitisacutelabeled.gif" id="6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838200"/>
            <a:ext cx="3733800" cy="5969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i="1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Infectious mononucleosis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35100"/>
            <a:ext cx="3733800" cy="46910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lang="en-US" sz="2400">
                <a:solidFill>
                  <a:srgbClr val="FF6600"/>
                </a:solidFill>
                <a:uFillTx/>
              </a:rPr>
              <a:t>Pathogen</a:t>
            </a:r>
            <a:r>
              <a:rPr b="1" dirty="0" lang="en-US" sz="1800">
                <a:uFillTx/>
              </a:rPr>
              <a:t>: </a:t>
            </a:r>
            <a:r>
              <a:rPr dirty="0" lang="en-US" sz="1800">
                <a:uFillTx/>
              </a:rPr>
              <a:t>Epstein barr virus </a:t>
            </a:r>
          </a:p>
          <a:p>
            <a:r>
              <a:rPr b="1" dirty="0" lang="en-US" sz="2400">
                <a:solidFill>
                  <a:srgbClr val="FF6600"/>
                </a:solidFill>
                <a:uFillTx/>
              </a:rPr>
              <a:t>SSX</a:t>
            </a:r>
            <a:r>
              <a:rPr dirty="0" lang="en-US" sz="1800">
                <a:uFillTx/>
              </a:rPr>
              <a:t>: fever, lymphadenopath malaise, exudative tonsilitis, hepatosplenomegaly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DX</a:t>
            </a:r>
            <a:r>
              <a:rPr dirty="0" lang="en-US" sz="1800">
                <a:uFillTx/>
              </a:rPr>
              <a:t>: monosopt test ,paul bunnel test (heterophil antibodies  in serum)</a:t>
            </a:r>
          </a:p>
          <a:p>
            <a:r>
              <a:rPr dirty="0" lang="en-US" sz="1800">
                <a:uFillTx/>
              </a:rPr>
              <a:t>80% mononuclear and 10% atypical lymphocytes on smear </a:t>
            </a:r>
          </a:p>
          <a:p>
            <a:r>
              <a:rPr b="1" dirty="0" lang="en-US" sz="2400">
                <a:solidFill>
                  <a:srgbClr val="FF6600"/>
                </a:solidFill>
                <a:uFillTx/>
              </a:rPr>
              <a:t>Complication</a:t>
            </a:r>
            <a:r>
              <a:rPr b="1" dirty="0" lang="en-US" sz="1800">
                <a:uFillTx/>
              </a:rPr>
              <a:t>: </a:t>
            </a:r>
            <a:r>
              <a:rPr dirty="0" lang="en-US" sz="1800">
                <a:uFillTx/>
              </a:rPr>
              <a:t>cranial nerves involvement ,meningitis ,autoimmune hemolytic anemia , splenic rapture </a:t>
            </a:r>
          </a:p>
          <a:p>
            <a:r>
              <a:rPr b="1" dirty="0" lang="en-US" sz="2400">
                <a:solidFill>
                  <a:srgbClr val="FF0000"/>
                </a:solidFill>
                <a:uFillTx/>
              </a:rPr>
              <a:t>RX</a:t>
            </a:r>
            <a:r>
              <a:rPr dirty="0" lang="en-US" sz="1800">
                <a:uFillTx/>
              </a:rPr>
              <a:t>: hydration, analgesia oral hygiene</a:t>
            </a:r>
          </a:p>
          <a:p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tonslitis with mem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19600" y="1905000"/>
            <a:ext cx="3962400" cy="29718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32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Scarlet fever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1800">
                <a:uFillTx/>
              </a:rPr>
              <a:t>Endotoxin produced by by type A B-hemolytic streptococcus </a:t>
            </a:r>
          </a:p>
          <a:p>
            <a:r>
              <a:rPr b="1" dirty="0" i="1" lang="en-US" sz="2000">
                <a:solidFill>
                  <a:srgbClr val="FF6600"/>
                </a:solidFill>
                <a:uFillTx/>
              </a:rPr>
              <a:t>SSX:</a:t>
            </a:r>
          </a:p>
          <a:p>
            <a:r>
              <a:rPr dirty="0" lang="en-US" sz="1800">
                <a:uFillTx/>
              </a:rPr>
              <a:t>red pharynx , strawberry tongue, perioral skin erythema and desquamation, dysphagaia ,malaise,sever cervical lymphodenopathy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DX</a:t>
            </a:r>
          </a:p>
          <a:p>
            <a:r>
              <a:rPr dirty="0" lang="en-US" sz="1800">
                <a:uFillTx/>
              </a:rPr>
              <a:t> dick test 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RX</a:t>
            </a:r>
            <a:r>
              <a:rPr dirty="0" lang="en-US" sz="1800">
                <a:solidFill>
                  <a:srgbClr val="FF6600"/>
                </a:solidFill>
                <a:uFillTx/>
              </a:rPr>
              <a:t>:</a:t>
            </a:r>
          </a:p>
          <a:p>
            <a:r>
              <a:rPr dirty="0" lang="en-US" sz="1800">
                <a:uFillTx/>
              </a:rPr>
              <a:t> ABX 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Strawberry_Tongue_1_050618.jpg" id="5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strawberry_tongue_1_040309.jpg" id="6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3008313" cy="3365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0000"/>
          </a:bodyPr>
          <a:lstStyle/>
          <a:p>
            <a:r>
              <a:rPr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Diphtheria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8600" y="609600"/>
            <a:ext cx="4800600" cy="55165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endParaRPr dirty="0" lang="en-US" sz="1800">
              <a:uFillTx/>
            </a:endParaRPr>
          </a:p>
          <a:p>
            <a:r>
              <a:rPr dirty="0" lang="en-US" sz="1800">
                <a:uFillTx/>
              </a:rPr>
              <a:t>Corynbeactrium diphtheria </a:t>
            </a:r>
          </a:p>
          <a:p>
            <a:r>
              <a:rPr b="1" dirty="0" lang="en-US" sz="1800">
                <a:uFillTx/>
              </a:rPr>
              <a:t>SSX:</a:t>
            </a:r>
            <a:r>
              <a:rPr dirty="0" lang="en-US" sz="1800">
                <a:uFillTx/>
              </a:rPr>
              <a:t> sore throat, fever, green plaques friable membrane</a:t>
            </a:r>
          </a:p>
          <a:p>
            <a:r>
              <a:rPr b="1" dirty="0" lang="en-US" sz="1800">
                <a:uFillTx/>
              </a:rPr>
              <a:t>DX: </a:t>
            </a:r>
            <a:r>
              <a:rPr dirty="0" lang="en-US" sz="1800">
                <a:uFillTx/>
              </a:rPr>
              <a:t>culture</a:t>
            </a:r>
          </a:p>
          <a:p>
            <a:r>
              <a:rPr b="1" dirty="0" lang="en-US" sz="1800">
                <a:uFillTx/>
              </a:rPr>
              <a:t>Complication :</a:t>
            </a:r>
            <a:r>
              <a:rPr dirty="0" lang="en-US" sz="1800">
                <a:uFillTx/>
              </a:rPr>
              <a:t>nephritis, airway obstruction, death</a:t>
            </a:r>
          </a:p>
          <a:p>
            <a:r>
              <a:rPr b="1" dirty="0" i="1" lang="en-US" sz="1800">
                <a:uFillTx/>
              </a:rPr>
              <a:t>RX</a:t>
            </a:r>
            <a:r>
              <a:rPr b="1" dirty="0" lang="en-US" sz="1800">
                <a:uFillTx/>
              </a:rPr>
              <a:t>:</a:t>
            </a:r>
            <a:r>
              <a:rPr dirty="0" lang="en-US" sz="1800">
                <a:uFillTx/>
              </a:rPr>
              <a:t> ABX, antitoxin</a:t>
            </a:r>
          </a:p>
          <a:p>
            <a:r>
              <a:rPr b="1" dirty="0" lang="en-US" sz="24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Vincen’ts angina</a:t>
            </a:r>
            <a:r>
              <a:rPr dirty="0" lang="en-US" sz="18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:</a:t>
            </a:r>
          </a:p>
          <a:p>
            <a:r>
              <a:rPr dirty="0" lang="en-US" sz="1800">
                <a:uFillTx/>
              </a:rPr>
              <a:t>Acute ulcerative lesion</a:t>
            </a:r>
          </a:p>
          <a:p>
            <a:r>
              <a:rPr dirty="0" lang="en-US" sz="1800">
                <a:uFillTx/>
              </a:rPr>
              <a:t>Gram negative fusiform bacillus and a spirillum  with anaerobic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SSX:</a:t>
            </a:r>
          </a:p>
          <a:p>
            <a:r>
              <a:rPr dirty="0" lang="en-US" sz="1800">
                <a:uFillTx/>
              </a:rPr>
              <a:t>Sudden in onset,pain,fever, cervical adenitis, the base of the deep ulcers bleeds when the membranous slough is removed ,the symptoms subside in 4—7 days 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RX</a:t>
            </a:r>
            <a:r>
              <a:rPr dirty="0" lang="en-US" sz="1800">
                <a:solidFill>
                  <a:srgbClr val="FF6600"/>
                </a:solidFill>
                <a:uFillTx/>
              </a:rPr>
              <a:t>: </a:t>
            </a:r>
            <a:r>
              <a:rPr dirty="0" lang="en-US" sz="1800">
                <a:uFillTx/>
              </a:rPr>
              <a:t>metronidazole, antiseptic , mouthwash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tonslitis with mem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94248" y="1371600"/>
            <a:ext cx="3240152" cy="22860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bifid uvula.pn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09800" y="301998"/>
            <a:ext cx="4528953" cy="2974602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vpi.png" id="5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95400" y="3276600"/>
            <a:ext cx="5729766" cy="317575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Untitled.pn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0953" y="1066800"/>
            <a:ext cx="6960094" cy="5059363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a tonsills.pn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828800"/>
            <a:ext cx="3931431" cy="3712157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obstrcutive tonsils.png" id="5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1371600"/>
            <a:ext cx="6629400" cy="21808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2500" lnSpcReduction="20000"/>
          </a:bodyPr>
          <a:lstStyle/>
          <a:p>
            <a:r>
              <a:rPr dirty="0" lang="en-US" sz="2162">
                <a:solidFill>
                  <a:schemeClr val="accent1">
                    <a:lumMod val="60000"/>
                    <a:lumOff val="40000"/>
                  </a:schemeClr>
                </a:solidFill>
                <a:uFillTx/>
              </a:rPr>
              <a:t>My child has snoring ,he is mouth breather.</a:t>
            </a:r>
          </a:p>
          <a:p>
            <a:endParaRPr dirty="0" lang="en-US" sz="2162">
              <a:uFillTx/>
            </a:endParaRPr>
          </a:p>
          <a:p>
            <a:r>
              <a:rPr dirty="0" lang="en-US" sz="2162">
                <a:solidFill>
                  <a:srgbClr val="FF6600"/>
                </a:solidFill>
                <a:uFillTx/>
              </a:rPr>
              <a:t>I have sore throat every day.</a:t>
            </a:r>
          </a:p>
          <a:p>
            <a:endParaRPr dirty="0" lang="en-US" sz="2162">
              <a:uFillTx/>
            </a:endParaRPr>
          </a:p>
          <a:p>
            <a:r>
              <a:rPr dirty="0" lang="en-US" sz="2162">
                <a:solidFill>
                  <a:srgbClr val="CCFFCC"/>
                </a:solidFill>
                <a:uFillTx/>
              </a:rPr>
              <a:t>I have fever sore throat , </a:t>
            </a:r>
            <a:r>
              <a:rPr dirty="0" err="1" lang="en-US" sz="2162">
                <a:solidFill>
                  <a:srgbClr val="CCFFCC"/>
                </a:solidFill>
                <a:uFillTx/>
              </a:rPr>
              <a:t>dysphagia</a:t>
            </a:r>
            <a:r>
              <a:rPr dirty="0" lang="en-US" sz="2162">
                <a:solidFill>
                  <a:srgbClr val="CCFFCC"/>
                </a:solidFill>
                <a:uFillTx/>
              </a:rPr>
              <a:t>, I can’t open my mouth.</a:t>
            </a:r>
          </a:p>
          <a:p>
            <a:r>
              <a:rPr dirty="0" lang="en-US">
                <a:uFillTx/>
              </a:rPr>
              <a:t>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pertonsillar abcess.pn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07882" y="1600200"/>
            <a:ext cx="3966236" cy="4525963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tonsillectomy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tonsillectomy.pn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52675" y="1600200"/>
            <a:ext cx="5476649" cy="4525963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complication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110000"/>
              </a:lnSpc>
            </a:pP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Pulmonary and distant infections</a:t>
            </a: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Primary hemorrhage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dirty="0" lang="en-GB">
                <a:solidFill>
                  <a:schemeClr val="tx2"/>
                </a:solidFill>
                <a:uFillTx/>
                <a:latin charset="-18" pitchFamily="-108" typeface="Gill Sans MT"/>
                <a:ea charset="0" typeface="Majalla UI"/>
                <a:cs charset="0" typeface="Majalla UI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dirty="0" lang="en-GB">
                <a:solidFill>
                  <a:schemeClr val="tx2"/>
                </a:solidFill>
                <a:uFillTx/>
                <a:latin charset="-18" pitchFamily="-108" typeface="Gill Sans MT"/>
                <a:ea charset="0" typeface="Majalla UI"/>
                <a:cs charset="0" typeface="Majalla UI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Packing </a:t>
            </a:r>
            <a:endParaRPr dirty="0" lang="en-US">
              <a:uFillTx/>
              <a:latin charset="-18" pitchFamily="-108" typeface="Gill Sans MT"/>
              <a:ea charset="0" typeface="Majalla UI"/>
              <a:cs charset="0" typeface="Majalla UI"/>
            </a:endParaRP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Reactionary hemorrhage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dirty="0" lang="en-GB" sz="2800">
                <a:uFillTx/>
                <a:latin charset="-18" pitchFamily="-108" typeface="Gill Sans MT"/>
                <a:ea charset="0" typeface="Majalla UI"/>
                <a:cs charset="0" typeface="Majalla UI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dirty="0" lang="en-GB" sz="2800">
                <a:solidFill>
                  <a:schemeClr val="tx2"/>
                </a:solidFill>
                <a:uFillTx/>
                <a:latin charset="-18" pitchFamily="-108" typeface="Gill Sans MT"/>
                <a:ea charset="0" typeface="Majalla UI"/>
                <a:cs charset="0" typeface="Majalla UI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dirty="0" lang="en-GB" sz="2800">
                <a:solidFill>
                  <a:schemeClr val="tx2"/>
                </a:solidFill>
                <a:uFillTx/>
                <a:latin charset="-18" pitchFamily="-108" typeface="Gill Sans MT"/>
                <a:ea charset="0" typeface="Majalla UI"/>
                <a:cs charset="0" typeface="Majalla UI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Examination </a:t>
            </a:r>
            <a:endParaRPr dirty="0" lang="en-US">
              <a:uFillTx/>
              <a:latin charset="-18" pitchFamily="-108" typeface="Gill Sans MT"/>
              <a:ea charset="0" typeface="Majalla UI"/>
              <a:cs charset="0" typeface="Majalla UI"/>
            </a:endParaRP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160000"/>
              </a:lnSpc>
            </a:pPr>
            <a:r>
              <a:rPr dirty="0" lang="en-GB">
                <a:solidFill>
                  <a:schemeClr val="tx2"/>
                </a:solidFill>
                <a:uFillTx/>
                <a:latin charset="-18" pitchFamily="-108" typeface="Gill Sans MT"/>
                <a:ea charset="0" typeface="Majalla UI"/>
                <a:cs charset="0" typeface="Majalla UI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Control like reactionary </a:t>
            </a:r>
            <a:r>
              <a:rPr dirty="0" lang="en-US">
                <a:uFillTx/>
                <a:latin charset="-18" pitchFamily="-108" typeface="Gill Sans MT"/>
                <a:ea charset="0" typeface="Majalla UI"/>
                <a:cs charset="0" typeface="Majalla UI"/>
              </a:rPr>
              <a:t>hemorrhage</a:t>
            </a: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Secondary hemorrhage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17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Occur 5-10 days </a:t>
            </a:r>
            <a:r>
              <a:rPr dirty="0" err="1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posoperatively</a:t>
            </a:r>
            <a:endParaRPr dirty="0" lang="en-GB">
              <a:uFillTx/>
              <a:latin charset="-18" pitchFamily="-108" typeface="Gill Sans MT"/>
              <a:ea charset="0" typeface="Majalla UI"/>
              <a:cs charset="0" typeface="Majalla UI"/>
            </a:endParaRPr>
          </a:p>
          <a:p>
            <a:pPr>
              <a:lnSpc>
                <a:spcPct val="17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dirty="0" lang="en-GB">
                <a:uFillTx/>
                <a:latin charset="-18" pitchFamily="-108" typeface="Gill Sans MT"/>
                <a:ea charset="0" typeface="Majalla UI"/>
                <a:cs charset="0" typeface="Majalla UI"/>
              </a:rPr>
              <a:t>May need diathermy or packing</a:t>
            </a:r>
            <a:endParaRPr dirty="0" lang="en-US">
              <a:uFillTx/>
              <a:latin charset="-18" pitchFamily="-108" typeface="Gill Sans MT"/>
              <a:ea charset="0" typeface="Majalla UI"/>
              <a:cs charset="0" typeface="Majalla UI"/>
            </a:endParaRP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Picture 029post op.jp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37688" y="1963515"/>
            <a:ext cx="2706624" cy="3799332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2800">
                <a:uFillTx/>
              </a:rPr>
              <a:t>monoliasis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981200"/>
            <a:ext cx="2743200" cy="1905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1800">
                <a:uFillTx/>
              </a:rPr>
              <a:t>White patches  caused by candidaalbicans fungus</a:t>
            </a:r>
          </a:p>
          <a:p>
            <a:r>
              <a:rPr b="1" dirty="0" lang="en-US" sz="1800">
                <a:uFillTx/>
              </a:rPr>
              <a:t>RX</a:t>
            </a:r>
            <a:r>
              <a:rPr dirty="0" lang="en-US" sz="1800">
                <a:uFillTx/>
              </a:rPr>
              <a:t>: nystatin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andida-Albicans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600200"/>
            <a:ext cx="3429000" cy="35814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14424"/>
            <a:ext cx="3505200" cy="4281376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2500" lnSpcReduction="20000"/>
          </a:bodyPr>
          <a:lstStyle/>
          <a:p>
            <a:r>
              <a:rPr b="1" dirty="0" i="1" lang="en-US" sz="20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Peritonsillar abscess (quinsy):</a:t>
            </a:r>
          </a:p>
          <a:p>
            <a:r>
              <a:rPr dirty="0" lang="en-US" sz="1800">
                <a:uFillTx/>
              </a:rPr>
              <a:t>An abscess between  the tonsil capsule and the adjacent lateral pharyngeal wall</a:t>
            </a:r>
          </a:p>
          <a:p>
            <a:r>
              <a:rPr dirty="0" lang="en-US" sz="1800">
                <a:uFillTx/>
              </a:rPr>
              <a:t> </a:t>
            </a:r>
          </a:p>
          <a:p>
            <a:r>
              <a:rPr b="1" dirty="0" lang="en-US" sz="1800">
                <a:solidFill>
                  <a:srgbClr val="FF0000"/>
                </a:solidFill>
                <a:uFillTx/>
              </a:rPr>
              <a:t>SSX</a:t>
            </a:r>
            <a:r>
              <a:rPr dirty="0" lang="en-US" sz="1800">
                <a:solidFill>
                  <a:srgbClr val="FF0000"/>
                </a:solidFill>
                <a:uFillTx/>
              </a:rPr>
              <a:t>: </a:t>
            </a:r>
            <a:r>
              <a:rPr dirty="0" lang="en-US" sz="1800">
                <a:uFillTx/>
              </a:rPr>
              <a:t>fever, otalgeia odynophagia, uvular deviation, trismus ,drooling of saliva </a:t>
            </a:r>
          </a:p>
          <a:p>
            <a:r>
              <a:rPr b="1" dirty="0" lang="en-US" sz="1800">
                <a:solidFill>
                  <a:srgbClr val="FF0000"/>
                </a:solidFill>
                <a:uFillTx/>
              </a:rPr>
              <a:t>Complication:</a:t>
            </a:r>
          </a:p>
          <a:p>
            <a:r>
              <a:rPr dirty="0" lang="en-US" sz="1800">
                <a:uFillTx/>
              </a:rPr>
              <a:t>Para and retrpharyngeal abscess, aspiration pneumonia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Rx</a:t>
            </a:r>
            <a:r>
              <a:rPr dirty="0" lang="en-US" sz="1800">
                <a:solidFill>
                  <a:srgbClr val="FF6600"/>
                </a:solidFill>
                <a:uFillTx/>
              </a:rPr>
              <a:t>: </a:t>
            </a:r>
          </a:p>
          <a:p>
            <a:r>
              <a:rPr dirty="0" lang="en-US" sz="1800">
                <a:uFillTx/>
              </a:rPr>
              <a:t>I&amp;D</a:t>
            </a:r>
          </a:p>
          <a:p>
            <a:r>
              <a:rPr dirty="0" lang="en-US" sz="1800">
                <a:uFillTx/>
              </a:rPr>
              <a:t>aspiration</a:t>
            </a:r>
          </a:p>
          <a:p>
            <a:r>
              <a:rPr dirty="0" lang="en-US" sz="1800">
                <a:uFillTx/>
              </a:rPr>
              <a:t>Iv ABX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quinsy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53000" y="1600200"/>
            <a:ext cx="2848356" cy="1901952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pharynx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85800"/>
            <a:ext cx="2743200" cy="3581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1800">
                <a:uFillTx/>
              </a:rPr>
              <a:t>It extend from the base of the skull to the level 6 cervical vertebra at the lower border of cricoid cartilage.</a:t>
            </a:r>
          </a:p>
          <a:p>
            <a:r>
              <a:rPr dirty="0" lang="en-US" sz="1800">
                <a:uFillTx/>
              </a:rPr>
              <a:t>Funnel shaped,10 cm length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Pharynx.jpg" id="8" name="Content Placeholder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6200" y="1600200"/>
            <a:ext cx="4883426" cy="38100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185528"/>
            <a:ext cx="3733800" cy="730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i="1" lang="en-US" sz="2400">
                <a:uFillTx/>
              </a:rPr>
              <a:t>Parapharyngeal abscess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35100"/>
            <a:ext cx="4419600" cy="46910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1800" u="sng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Source of the infection</a:t>
            </a:r>
            <a:r>
              <a:rPr dirty="0" lang="en-US" sz="18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: </a:t>
            </a:r>
            <a:r>
              <a:rPr dirty="0" lang="en-US" sz="1800">
                <a:uFillTx/>
              </a:rPr>
              <a:t>odontogenic ,tonsils,  , parotid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SSX</a:t>
            </a:r>
            <a:r>
              <a:rPr dirty="0" lang="en-US" sz="1800">
                <a:solidFill>
                  <a:srgbClr val="FF6600"/>
                </a:solidFill>
                <a:uFillTx/>
              </a:rPr>
              <a:t>: </a:t>
            </a:r>
          </a:p>
          <a:p>
            <a:r>
              <a:rPr dirty="0" lang="en-US" sz="1800">
                <a:uFillTx/>
              </a:rPr>
              <a:t>trismus, fever, muffled voices , intraoral bulge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Complication</a:t>
            </a:r>
            <a:r>
              <a:rPr dirty="0" lang="en-US" sz="1800">
                <a:solidFill>
                  <a:srgbClr val="FF6600"/>
                </a:solidFill>
                <a:uFillTx/>
              </a:rPr>
              <a:t>:</a:t>
            </a:r>
          </a:p>
          <a:p>
            <a:r>
              <a:rPr dirty="0" lang="en-US" sz="1800">
                <a:uFillTx/>
              </a:rPr>
              <a:t>aspiration,cranial nerve palsy, airway compromise, septic hrombophlepitis, carotid blowout</a:t>
            </a:r>
          </a:p>
          <a:p>
            <a:r>
              <a:rPr dirty="0" lang="en-US" sz="1800">
                <a:uFillTx/>
              </a:rPr>
              <a:t>,endocarditis 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RX: </a:t>
            </a:r>
          </a:p>
          <a:p>
            <a:r>
              <a:rPr dirty="0" lang="en-US" sz="1800">
                <a:uFillTx/>
              </a:rPr>
              <a:t>external drainage, iv ABX ,airway management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parapgaryngeal absecss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20512" y="1435100"/>
            <a:ext cx="3794887" cy="34417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lang="en-US" sz="2400">
                <a:uFillTx/>
              </a:rPr>
              <a:t>Retropharyngeal abscess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915778"/>
            <a:ext cx="2743200" cy="288482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1800">
                <a:uFillTx/>
              </a:rPr>
              <a:t>More common in children 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SSX</a:t>
            </a:r>
            <a:r>
              <a:rPr dirty="0" lang="en-US" sz="1800">
                <a:uFillTx/>
              </a:rPr>
              <a:t>: </a:t>
            </a:r>
            <a:r>
              <a:rPr dirty="0" err="1" lang="en-US" sz="1800">
                <a:uFillTx/>
              </a:rPr>
              <a:t>odynophagia</a:t>
            </a:r>
            <a:r>
              <a:rPr dirty="0" lang="en-US" sz="1800">
                <a:uFillTx/>
              </a:rPr>
              <a:t> ,hot potato voice, drooling ,stiff neck fever ,stridor</a:t>
            </a: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Complication</a:t>
            </a:r>
            <a:r>
              <a:rPr dirty="0" lang="en-US" sz="1800">
                <a:uFillTx/>
              </a:rPr>
              <a:t> :mediastnitis , respiratry distress, rupture abscess,</a:t>
            </a:r>
          </a:p>
          <a:p>
            <a:r>
              <a:rPr b="1" dirty="0" lang="en-US" sz="1800">
                <a:solidFill>
                  <a:srgbClr val="FF0000"/>
                </a:solidFill>
                <a:uFillTx/>
              </a:rPr>
              <a:t>RX</a:t>
            </a:r>
            <a:r>
              <a:rPr dirty="0" lang="en-US" sz="1800">
                <a:solidFill>
                  <a:srgbClr val="FF0000"/>
                </a:solidFill>
                <a:uFillTx/>
              </a:rPr>
              <a:t>: </a:t>
            </a:r>
            <a:r>
              <a:rPr dirty="0" lang="en-US" sz="1800">
                <a:uFillTx/>
              </a:rPr>
              <a:t>drainge , IV ABX 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RETEROPGARYNGEAL ABSECSS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95800" y="1219200"/>
            <a:ext cx="3886200" cy="3175984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solidFill>
                  <a:srgbClr val="FF6600"/>
                </a:solidFill>
                <a:uFillTx/>
              </a:rPr>
              <a:t>Ludwig’s angina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62500" lnSpcReduction="20000"/>
          </a:bodyPr>
          <a:lstStyle/>
          <a:p>
            <a:r>
              <a:rPr dirty="0" lang="en-US">
                <a:uFillTx/>
              </a:rPr>
              <a:t>Bilateral cellulitis of submandibular and sublingual  spaces</a:t>
            </a:r>
          </a:p>
          <a:p>
            <a:r>
              <a:rPr b="1" dirty="0" lang="en-US" sz="3459" u="sng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SSX</a:t>
            </a:r>
            <a:r>
              <a:rPr dirty="0" lang="en-US">
                <a:uFillTx/>
              </a:rPr>
              <a:t>:</a:t>
            </a:r>
          </a:p>
          <a:p>
            <a:r>
              <a:rPr dirty="0" lang="en-US" sz="3027">
                <a:uFillTx/>
              </a:rPr>
              <a:t>wooden floor of the mouth , neck swelling and indurations , drooling , respiratory distress ,swollen tongue ,dysphagia  trismus </a:t>
            </a:r>
            <a:r>
              <a:rPr dirty="0" lang="en-US">
                <a:uFillTx/>
              </a:rPr>
              <a:t>,</a:t>
            </a:r>
          </a:p>
          <a:p>
            <a:r>
              <a:rPr b="1" dirty="0" i="1" lang="en-US" sz="3459" u="sng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Complication</a:t>
            </a:r>
            <a:r>
              <a:rPr b="1" dirty="0" i="1" lang="en-US" sz="3459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: </a:t>
            </a:r>
          </a:p>
          <a:p>
            <a:r>
              <a:rPr dirty="0" lang="en-US" sz="3027">
                <a:uFillTx/>
              </a:rPr>
              <a:t>airway distress , sepesis </a:t>
            </a:r>
          </a:p>
          <a:p>
            <a:r>
              <a:rPr b="1" dirty="0" i="1" lang="en-US" sz="3765" u="sng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RX:</a:t>
            </a:r>
            <a:r>
              <a:rPr b="1" dirty="0" i="1" lang="en-US" sz="3765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 </a:t>
            </a:r>
          </a:p>
          <a:p>
            <a:r>
              <a:rPr dirty="0" lang="en-US" sz="3027">
                <a:uFillTx/>
              </a:rPr>
              <a:t>tracheotomy ,external drainge IV ABX 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90px-Ludwig_angina.jp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2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71675" y="533400"/>
            <a:ext cx="2981725" cy="2286001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stone_in_wharton_s_duct_and_ludwig_s_angina_trim_ento_039.jpg" id="7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Chronic pharyngitis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2500" lnSpcReduction="20000"/>
          </a:bodyPr>
          <a:lstStyle/>
          <a:p>
            <a:r>
              <a:rPr dirty="0" i="1" lang="en-US" u="sng">
                <a:solidFill>
                  <a:srgbClr val="FF6600"/>
                </a:solidFill>
                <a:uFillTx/>
              </a:rPr>
              <a:t>Pathogenesis : </a:t>
            </a:r>
          </a:p>
          <a:p>
            <a:r>
              <a:rPr dirty="0" lang="en-US">
                <a:uFillTx/>
              </a:rPr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dirty="0" i="1" lang="en-US" u="sng">
                <a:solidFill>
                  <a:srgbClr val="FF6600"/>
                </a:solidFill>
                <a:uFillTx/>
              </a:rPr>
              <a:t>SSX:</a:t>
            </a:r>
            <a:r>
              <a:rPr dirty="0" lang="en-US">
                <a:solidFill>
                  <a:srgbClr val="FF6600"/>
                </a:solidFill>
                <a:uFillTx/>
              </a:rPr>
              <a:t> </a:t>
            </a:r>
          </a:p>
          <a:p>
            <a:r>
              <a:rPr dirty="0" lang="en-US">
                <a:uFillTx/>
              </a:rPr>
              <a:t>constant mouth clearing , dry throat pharyngeal crusting, thick granular wall </a:t>
            </a:r>
          </a:p>
          <a:p>
            <a:r>
              <a:rPr dirty="0" lang="en-US" u="sng">
                <a:solidFill>
                  <a:srgbClr val="FF6600"/>
                </a:solidFill>
                <a:uFillTx/>
              </a:rPr>
              <a:t>RX:</a:t>
            </a:r>
            <a:r>
              <a:rPr dirty="0" lang="en-US">
                <a:solidFill>
                  <a:srgbClr val="FF6600"/>
                </a:solidFill>
                <a:uFillTx/>
              </a:rPr>
              <a:t> </a:t>
            </a:r>
          </a:p>
          <a:p>
            <a:r>
              <a:rPr dirty="0" lang="en-US">
                <a:uFillTx/>
              </a:rPr>
              <a:t>address underlying etiology </a:t>
            </a: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Aphthous ulcer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pthous ulcer.jp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79342" y="2362200"/>
            <a:ext cx="4045458" cy="2326227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Mouth_sore.jpg" id="5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ngle stomatis.jpg" id="4" name="Content Placeholder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33600" y="1828800"/>
            <a:ext cx="5105400" cy="2857341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err="1" lang="en-US">
                <a:uFillTx/>
              </a:rPr>
              <a:t>zanker’s</a:t>
            </a:r>
            <a:r>
              <a:rPr dirty="0" lang="en-US">
                <a:uFillTx/>
              </a:rPr>
              <a:t> </a:t>
            </a:r>
            <a:r>
              <a:rPr dirty="0" err="1" lang="en-US">
                <a:uFillTx/>
              </a:rPr>
              <a:t>diverticulum</a:t>
            </a:r>
            <a:r>
              <a:rPr dirty="0" lang="en-US"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85000" lnSpcReduction="10000"/>
          </a:bodyPr>
          <a:lstStyle/>
          <a:p>
            <a:r>
              <a:rPr dirty="0" err="1" lang="en-US">
                <a:uFillTx/>
              </a:rPr>
              <a:t>Herniation</a:t>
            </a:r>
            <a:r>
              <a:rPr dirty="0" lang="en-US">
                <a:uFillTx/>
              </a:rPr>
              <a:t> of the mucosa at </a:t>
            </a:r>
            <a:r>
              <a:rPr dirty="0" err="1" lang="en-US">
                <a:uFillTx/>
              </a:rPr>
              <a:t>killian’s</a:t>
            </a:r>
            <a:r>
              <a:rPr dirty="0" lang="en-US">
                <a:uFillTx/>
              </a:rPr>
              <a:t> triangle  due to increase </a:t>
            </a:r>
            <a:r>
              <a:rPr dirty="0" err="1" lang="en-US">
                <a:uFillTx/>
              </a:rPr>
              <a:t>intraluminal</a:t>
            </a:r>
            <a:r>
              <a:rPr dirty="0" lang="en-US">
                <a:uFillTx/>
              </a:rPr>
              <a:t> pressure</a:t>
            </a:r>
          </a:p>
          <a:p>
            <a:r>
              <a:rPr dirty="0" lang="en-US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SSX:</a:t>
            </a:r>
          </a:p>
          <a:p>
            <a:r>
              <a:rPr dirty="0" err="1" lang="en-US">
                <a:uFillTx/>
              </a:rPr>
              <a:t>dysphagia</a:t>
            </a:r>
            <a:r>
              <a:rPr dirty="0" lang="en-US">
                <a:uFillTx/>
              </a:rPr>
              <a:t>, regurgitation of undigested food  aspiration   </a:t>
            </a:r>
          </a:p>
          <a:p>
            <a:r>
              <a:rPr dirty="0" lang="en-US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DX</a:t>
            </a:r>
            <a:r>
              <a:rPr dirty="0" lang="en-US">
                <a:uFillTx/>
              </a:rPr>
              <a:t>: barium swallow</a:t>
            </a:r>
          </a:p>
          <a:p>
            <a:r>
              <a:rPr dirty="0" lang="en-US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RX:</a:t>
            </a:r>
          </a:p>
          <a:p>
            <a:r>
              <a:rPr dirty="0" err="1" lang="en-US">
                <a:uFillTx/>
              </a:rPr>
              <a:t>Cricopharyngeal</a:t>
            </a:r>
            <a:r>
              <a:rPr dirty="0" lang="en-US">
                <a:uFillTx/>
              </a:rPr>
              <a:t> </a:t>
            </a:r>
            <a:r>
              <a:rPr dirty="0" err="1" lang="en-US">
                <a:uFillTx/>
              </a:rPr>
              <a:t>myotomy</a:t>
            </a:r>
            <a:r>
              <a:rPr dirty="0" lang="en-US">
                <a:uFillTx/>
              </a:rPr>
              <a:t>.</a:t>
            </a:r>
          </a:p>
          <a:p>
            <a:r>
              <a:rPr dirty="0" err="1" lang="en-US">
                <a:uFillTx/>
              </a:rPr>
              <a:t>Diverticulectomy</a:t>
            </a:r>
            <a:r>
              <a:rPr dirty="0" lang="en-US">
                <a:uFillTx/>
              </a:rPr>
              <a:t>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zanker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2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67200" y="1600200"/>
            <a:ext cx="4267200" cy="4525963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Tit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905000"/>
            <a:ext cx="7470648" cy="2895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               THANK YOU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2000">
                <a:uFillTx/>
              </a:rPr>
              <a:t>Parts of the pharynx: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6737" y="1915779"/>
            <a:ext cx="3008313" cy="349442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b="1" dirty="0" i="1" lang="en-US" sz="2000">
                <a:solidFill>
                  <a:schemeClr val="accent2">
                    <a:lumMod val="40000"/>
                    <a:lumOff val="60000"/>
                  </a:schemeClr>
                </a:solidFill>
                <a:uFillTx/>
              </a:rPr>
              <a:t>1-Nasopharynx:</a:t>
            </a:r>
          </a:p>
          <a:p>
            <a:r>
              <a:rPr dirty="0" lang="en-US" sz="1800">
                <a:uFillTx/>
              </a:rPr>
              <a:t>Open ant  to the nose ,</a:t>
            </a:r>
          </a:p>
          <a:p>
            <a:r>
              <a:rPr b="1" dirty="0" lang="en-US" sz="1800">
                <a:solidFill>
                  <a:schemeClr val="accent1">
                    <a:lumMod val="60000"/>
                    <a:lumOff val="40000"/>
                  </a:schemeClr>
                </a:solidFill>
                <a:uFillTx/>
              </a:rPr>
              <a:t>Above</a:t>
            </a:r>
            <a:r>
              <a:rPr dirty="0" lang="en-US" sz="1800">
                <a:uFillTx/>
              </a:rPr>
              <a:t>: the base of skull</a:t>
            </a:r>
          </a:p>
          <a:p>
            <a:r>
              <a:rPr b="1" dirty="0" lang="en-US" sz="1800">
                <a:uFillTx/>
              </a:rPr>
              <a:t> </a:t>
            </a:r>
            <a:r>
              <a:rPr b="1" dirty="0" lang="en-US" sz="1800">
                <a:solidFill>
                  <a:schemeClr val="accent1">
                    <a:lumMod val="40000"/>
                    <a:lumOff val="60000"/>
                  </a:schemeClr>
                </a:solidFill>
                <a:uFillTx/>
              </a:rPr>
              <a:t>below:  </a:t>
            </a:r>
            <a:r>
              <a:rPr dirty="0" lang="en-US" sz="1800">
                <a:uFillTx/>
              </a:rPr>
              <a:t>soft palate</a:t>
            </a:r>
          </a:p>
          <a:p>
            <a:r>
              <a:rPr b="1" dirty="0" lang="en-US" sz="1800">
                <a:solidFill>
                  <a:schemeClr val="accent1">
                    <a:lumMod val="60000"/>
                    <a:lumOff val="40000"/>
                  </a:schemeClr>
                </a:solidFill>
                <a:uFillTx/>
              </a:rPr>
              <a:t>Laterally</a:t>
            </a:r>
            <a:r>
              <a:rPr dirty="0" lang="en-US" sz="1800">
                <a:uFillTx/>
              </a:rPr>
              <a:t> :opening of the eustachain tube </a:t>
            </a:r>
          </a:p>
          <a:p>
            <a:r>
              <a:rPr dirty="0" lang="en-US" sz="1800">
                <a:uFillTx/>
              </a:rPr>
              <a:t>torus tuberous</a:t>
            </a:r>
          </a:p>
          <a:p>
            <a:r>
              <a:rPr dirty="0" lang="en-US" sz="1800">
                <a:uFillTx/>
              </a:rPr>
              <a:t>Pharyngeal recess (fossa of rosenmuller)</a:t>
            </a:r>
          </a:p>
          <a:p>
            <a:r>
              <a:rPr dirty="0" lang="en-US" sz="1800">
                <a:uFillTx/>
              </a:rPr>
              <a:t>Adenoid </a:t>
            </a:r>
          </a:p>
          <a:p>
            <a:r>
              <a:rPr dirty="0" lang="en-US" sz="1800">
                <a:uFillTx/>
              </a:rPr>
              <a:t>Nasopharyngeal isthmus</a:t>
            </a:r>
          </a:p>
          <a:p>
            <a:endParaRPr dirty="0" lang="en-US" sz="18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39_1_nasopharynx-1.jpg" id="7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4800" y="1371600"/>
            <a:ext cx="4724400" cy="366369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Content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76400"/>
            <a:ext cx="7086600" cy="41148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en-US">
                <a:uFillTx/>
              </a:rPr>
              <a:t>Oropharynx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Text Placeholder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Text Placeholder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89795" y="1516912"/>
            <a:ext cx="3910805" cy="39417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1800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Open ant to mouth.</a:t>
            </a:r>
          </a:p>
          <a:p>
            <a:r>
              <a:rPr b="1" dirty="0" lang="en-US" sz="1800">
                <a:uFillTx/>
              </a:rPr>
              <a:t>Above: </a:t>
            </a:r>
            <a:r>
              <a:rPr dirty="0" lang="en-US" sz="1800">
                <a:uFillTx/>
              </a:rPr>
              <a:t>soft palate.</a:t>
            </a:r>
          </a:p>
          <a:p>
            <a:r>
              <a:rPr b="1" dirty="0" lang="en-US" sz="1800">
                <a:uFillTx/>
              </a:rPr>
              <a:t> below </a:t>
            </a:r>
            <a:r>
              <a:rPr dirty="0" lang="en-US" sz="1800">
                <a:uFillTx/>
              </a:rPr>
              <a:t>: the upper border of epiglottis.</a:t>
            </a:r>
          </a:p>
          <a:p>
            <a:r>
              <a:rPr dirty="0" lang="en-US" sz="1800">
                <a:uFillTx/>
              </a:rPr>
              <a:t>Palatine tonsils between the ant pillars and post pillars.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.jpeg" id="14" name="Content Placeholder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2" sz="quarter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67620" y="3810000"/>
            <a:ext cx="2971800" cy="2349500"/>
          </a:xfr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OROPHARYNX.jpg" id="15" name="Picture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37175" y="3530600"/>
            <a:ext cx="2925763" cy="236220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Pharynx.jpg" id="16" name="Picture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37175" y="361212"/>
            <a:ext cx="3349625" cy="276298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3200400" cy="12509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en-US" sz="2400">
                <a:uFillTx/>
              </a:rPr>
              <a:t>Laryngopharynx (hyoppharynx)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524001"/>
            <a:ext cx="3008313" cy="2666999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2500" lnSpcReduction="20000"/>
          </a:bodyPr>
          <a:lstStyle/>
          <a:p>
            <a:r>
              <a:rPr b="1" dirty="0" lang="en-US" sz="1800">
                <a:uFillTx/>
              </a:rPr>
              <a:t>Open ant to the larynx </a:t>
            </a:r>
          </a:p>
          <a:p>
            <a:r>
              <a:rPr b="1" dirty="0" lang="en-US" sz="1800" u="sng">
                <a:solidFill>
                  <a:schemeClr val="accent2">
                    <a:lumMod val="20000"/>
                    <a:lumOff val="80000"/>
                  </a:schemeClr>
                </a:solidFill>
                <a:uFillTx/>
              </a:rPr>
              <a:t>Above</a:t>
            </a:r>
            <a:r>
              <a:rPr b="1" dirty="0" lang="en-US" sz="1800" u="sng">
                <a:uFillTx/>
              </a:rPr>
              <a:t> : </a:t>
            </a:r>
            <a:r>
              <a:rPr b="1" dirty="0" lang="en-US" sz="1800">
                <a:uFillTx/>
              </a:rPr>
              <a:t>the upper border of the epiglottis</a:t>
            </a:r>
          </a:p>
          <a:p>
            <a:r>
              <a:rPr b="1" dirty="0" lang="en-US" sz="1800" u="sng">
                <a:solidFill>
                  <a:schemeClr val="accent2">
                    <a:lumMod val="20000"/>
                    <a:lumOff val="80000"/>
                  </a:schemeClr>
                </a:solidFill>
                <a:uFillTx/>
              </a:rPr>
              <a:t>Below</a:t>
            </a:r>
            <a:r>
              <a:rPr b="1" dirty="0" lang="en-US" sz="1800" u="sng">
                <a:uFillTx/>
              </a:rPr>
              <a:t> :</a:t>
            </a:r>
            <a:r>
              <a:rPr b="1" dirty="0" lang="en-US" sz="1800">
                <a:uFillTx/>
              </a:rPr>
              <a:t>lower border of </a:t>
            </a:r>
            <a:r>
              <a:rPr b="1" dirty="0" err="1" lang="en-US" sz="1800">
                <a:uFillTx/>
              </a:rPr>
              <a:t>cricoid</a:t>
            </a:r>
            <a:endParaRPr b="1" dirty="0" lang="en-US" sz="1800">
              <a:uFillTx/>
            </a:endParaRPr>
          </a:p>
          <a:p>
            <a:r>
              <a:rPr b="1" dirty="0" lang="en-US" sz="1800">
                <a:solidFill>
                  <a:srgbClr val="FF6600"/>
                </a:solidFill>
                <a:uFillTx/>
              </a:rPr>
              <a:t>Three parts:</a:t>
            </a:r>
          </a:p>
          <a:p>
            <a:r>
              <a:rPr b="1" dirty="0" err="1" lang="en-US" sz="1800">
                <a:uFillTx/>
              </a:rPr>
              <a:t>Pyriform</a:t>
            </a:r>
            <a:r>
              <a:rPr b="1" dirty="0" lang="en-US" sz="1800">
                <a:uFillTx/>
              </a:rPr>
              <a:t> </a:t>
            </a:r>
            <a:r>
              <a:rPr b="1" dirty="0" err="1" lang="en-US" sz="1800">
                <a:uFillTx/>
              </a:rPr>
              <a:t>fossa</a:t>
            </a:r>
            <a:endParaRPr b="1" dirty="0" lang="en-US" sz="1800">
              <a:uFillTx/>
            </a:endParaRPr>
          </a:p>
          <a:p>
            <a:r>
              <a:rPr b="1" dirty="0" lang="en-US" sz="1800">
                <a:uFillTx/>
              </a:rPr>
              <a:t>Posterior  </a:t>
            </a:r>
            <a:r>
              <a:rPr b="1" dirty="0" err="1" lang="en-US" sz="1800">
                <a:uFillTx/>
              </a:rPr>
              <a:t>criocoid</a:t>
            </a:r>
            <a:r>
              <a:rPr b="1" dirty="0" lang="en-US" sz="1800">
                <a:uFillTx/>
              </a:rPr>
              <a:t> area </a:t>
            </a:r>
          </a:p>
          <a:p>
            <a:r>
              <a:rPr b="1" dirty="0" lang="en-US" sz="1800">
                <a:uFillTx/>
              </a:rPr>
              <a:t>Posterior  pharyngeal wall</a:t>
            </a:r>
          </a:p>
          <a:p>
            <a:r>
              <a:rPr b="1" dirty="0" lang="en-US" sz="1800">
                <a:uFillTx/>
              </a:rPr>
              <a:t>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20010701-normal-larynx-compressed_small.jpg" id="6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76400" y="4343399"/>
            <a:ext cx="2590800" cy="190500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26_hypopharynx.jpg" id="10" name="Content Placeholder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 sz="half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533399"/>
            <a:ext cx="4267200" cy="3810000"/>
          </a:xfr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lang="en-US" sz="2400">
                <a:uFillTx/>
              </a:rPr>
              <a:t>Structure of the pharynx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i="1" lang="en-US" sz="2400">
                <a:solidFill>
                  <a:srgbClr val="FF6600"/>
                </a:solidFill>
                <a:uFillTx/>
              </a:rPr>
              <a:t>Fibro muscular tub:</a:t>
            </a:r>
          </a:p>
          <a:p>
            <a:pPr>
              <a:buNone/>
            </a:pPr>
            <a:r>
              <a:rPr b="1" dirty="0" lang="en-US" sz="1800">
                <a:uFillTx/>
              </a:rPr>
              <a:t>Four layers:</a:t>
            </a:r>
          </a:p>
          <a:p>
            <a:pPr>
              <a:buNone/>
            </a:pPr>
            <a:endParaRPr b="1" dirty="0" lang="en-US" sz="1800">
              <a:uFillTx/>
            </a:endParaRPr>
          </a:p>
          <a:p>
            <a:r>
              <a:rPr b="1" dirty="0" lang="en-US" sz="1800" u="dbl">
                <a:solidFill>
                  <a:schemeClr val="accent2">
                    <a:lumMod val="60000"/>
                    <a:lumOff val="40000"/>
                  </a:schemeClr>
                </a:solidFill>
                <a:uFillTx/>
              </a:rPr>
              <a:t>1-mucous membrane:</a:t>
            </a:r>
          </a:p>
          <a:p>
            <a:endParaRPr b="1" dirty="0" lang="en-US" sz="1800" u="dbl">
              <a:solidFill>
                <a:schemeClr val="accent2">
                  <a:lumMod val="60000"/>
                  <a:lumOff val="40000"/>
                </a:schemeClr>
              </a:solidFill>
              <a:uFillTx/>
            </a:endParaRPr>
          </a:p>
          <a:p>
            <a:pPr>
              <a:buFont charset="2" typeface="Wingdings"/>
              <a:buChar char="q"/>
            </a:pPr>
            <a:r>
              <a:rPr dirty="0" lang="en-US" sz="1514">
                <a:uFillTx/>
              </a:rPr>
              <a:t>Ciliated epithelium</a:t>
            </a:r>
          </a:p>
          <a:p>
            <a:pPr>
              <a:buFont charset="2" typeface="Wingdings"/>
              <a:buChar char="q"/>
            </a:pPr>
            <a:r>
              <a:rPr dirty="0" lang="en-US" sz="1514">
                <a:uFillTx/>
              </a:rPr>
              <a:t>Stratified squamous epithelium</a:t>
            </a:r>
          </a:p>
          <a:p>
            <a:pPr>
              <a:buFont charset="2" typeface="Wingdings"/>
              <a:buChar char="q"/>
            </a:pPr>
            <a:r>
              <a:rPr dirty="0" lang="en-US" sz="1514">
                <a:uFillTx/>
              </a:rPr>
              <a:t>Transitional epithelium</a:t>
            </a:r>
          </a:p>
          <a:p>
            <a:pPr>
              <a:buFont charset="2" typeface="Wingdings"/>
              <a:buChar char="q"/>
            </a:pPr>
            <a:r>
              <a:rPr dirty="0" lang="en-US" sz="1514">
                <a:uFillTx/>
              </a:rPr>
              <a:t>Subepithelial lymphoid tissue of the pharynx( waldeyer’s ring</a:t>
            </a:r>
            <a:r>
              <a:rPr dirty="0" lang="en-US" sz="1800">
                <a:uFillTx/>
              </a:rPr>
              <a:t>)</a:t>
            </a:r>
          </a:p>
          <a:p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Technic">
  <a:themeElements>
    <a:clrScheme name="Technic">
      <a:dk1>
        <a:srgbClr val="000000"/>
      </a:dk1>
      <a:lt1>
        <a:srgbClr val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algn="ctr" cap="flat" cmpd="sng" w="9525">
          <a:solidFill>
            <a:schemeClr val="phClr">
              <a:shade val="60000"/>
              <a:satMod val="300000"/>
            </a:schemeClr>
          </a:solidFill>
          <a:prstDash val="solid"/>
        </a:ln>
        <a:ln algn="ctr" cap="flat" cmpd="sng" w="19050">
          <a:solidFill>
            <a:schemeClr val="phClr"/>
          </a:solidFill>
          <a:prstDash val="solid"/>
        </a:ln>
        <a:ln algn="ctr" cap="flat" cmpd="sng" w="19050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fov="0" prst="orthographicFront">
              <a:rot lat="0" lon="0" rev="0"/>
            </a:camera>
            <a:lightRig dir="t" rig="harsh">
              <a:rot lat="6000000" lon="6000000" rev="0"/>
            </a:lightRig>
          </a:scene3d>
          <a:sp3d contourW="10000" prstMaterial="metal">
            <a:bevelT h="9000" prst="softRound" w="20000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b="50000" l="60000" r="40000" t="50000"/>
          </a:path>
        </a:gradFill>
      </a:bgFillStyleLst>
    </a:fmtScheme>
  </a:themeElements>
  <a:objectDefaults>
    <a:spDef>
      <a:spPr/>
      <a:bodyPr anchor="ctr" rtlCol="0"/>
      <a:lstStyle>
        <a:defPPr algn="ctr">
          <a:defRPr>
            <a:uFillTx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2180</TotalTime>
  <Words>1672</Words>
  <Application>Microsoft Office PowerPoint</Application>
  <PresentationFormat>عرض على الشاشة (4:3)</PresentationFormat>
  <Paragraphs>323</Paragraphs>
  <Slides>57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57</vt:i4>
      </vt:variant>
    </vt:vector>
  </HeadingPairs>
  <TitlesOfParts>
    <vt:vector size="63" baseType="lpstr">
      <vt:lpstr>Arial</vt:lpstr>
      <vt:lpstr>Franklin Gothic Book</vt:lpstr>
      <vt:lpstr>Gill Sans MT</vt:lpstr>
      <vt:lpstr>Wingdings</vt:lpstr>
      <vt:lpstr>Wingdings 2</vt:lpstr>
      <vt:lpstr>Technic</vt:lpstr>
      <vt:lpstr>Pharynx I&amp;II</vt:lpstr>
      <vt:lpstr>The objectives</vt:lpstr>
      <vt:lpstr>عرض تقديمي في PowerPoint</vt:lpstr>
      <vt:lpstr>عرض تقديمي في PowerPoint</vt:lpstr>
      <vt:lpstr>pharynx</vt:lpstr>
      <vt:lpstr>Parts of the pharynx:</vt:lpstr>
      <vt:lpstr>Oropharynx</vt:lpstr>
      <vt:lpstr>Laryngopharynx (hyoppharynx)</vt:lpstr>
      <vt:lpstr>Structure of the pharynx </vt:lpstr>
      <vt:lpstr>عرض تقديمي في PowerPoint</vt:lpstr>
      <vt:lpstr>عرض تقديمي في PowerPoint</vt:lpstr>
      <vt:lpstr>Palatine tonsils </vt:lpstr>
      <vt:lpstr>Pharyngeal aponeurosis</vt:lpstr>
      <vt:lpstr>عرض تقديمي في PowerPoint</vt:lpstr>
      <vt:lpstr>Muscular coat</vt:lpstr>
      <vt:lpstr>عرض تقديمي في PowerPoint</vt:lpstr>
      <vt:lpstr>عرض تقديمي في PowerPoint</vt:lpstr>
      <vt:lpstr>Internal: </vt:lpstr>
      <vt:lpstr>Buccopharyngeal fascia </vt:lpstr>
      <vt:lpstr>Relation of the pharynx </vt:lpstr>
      <vt:lpstr>Parapharyngeal space</vt:lpstr>
      <vt:lpstr>عرض تقديمي في PowerPoint</vt:lpstr>
      <vt:lpstr>Retropharyngeal space : </vt:lpstr>
      <vt:lpstr>physiology</vt:lpstr>
      <vt:lpstr>عرض تقديمي في PowerPoint</vt:lpstr>
      <vt:lpstr>  </vt:lpstr>
      <vt:lpstr>Adenoid     </vt:lpstr>
      <vt:lpstr>عرض تقديمي في PowerPoint</vt:lpstr>
      <vt:lpstr>Sleep apnea and snoring</vt:lpstr>
      <vt:lpstr>Stage of sleep </vt:lpstr>
      <vt:lpstr>Investigation </vt:lpstr>
      <vt:lpstr>عرض تقديمي في PowerPoint</vt:lpstr>
      <vt:lpstr>Acute infection of oropharynx</vt:lpstr>
      <vt:lpstr>Infectious mononucleosis</vt:lpstr>
      <vt:lpstr>Scarlet fever</vt:lpstr>
      <vt:lpstr>Diphtheria</vt:lpstr>
      <vt:lpstr>عرض تقديمي في PowerPoint</vt:lpstr>
      <vt:lpstr>عرض تقديمي في PowerPoint</vt:lpstr>
      <vt:lpstr> </vt:lpstr>
      <vt:lpstr>عرض تقديمي في PowerPoint</vt:lpstr>
      <vt:lpstr>tonsillectomy</vt:lpstr>
      <vt:lpstr>complication</vt:lpstr>
      <vt:lpstr>Primary hemorrhage </vt:lpstr>
      <vt:lpstr>Reactionary hemorrhage </vt:lpstr>
      <vt:lpstr>عرض تقديمي في PowerPoint</vt:lpstr>
      <vt:lpstr>Secondary hemorrhage </vt:lpstr>
      <vt:lpstr>عرض تقديمي في PowerPoint</vt:lpstr>
      <vt:lpstr>monoliasis</vt:lpstr>
      <vt:lpstr>عرض تقديمي في PowerPoint</vt:lpstr>
      <vt:lpstr>Parapharyngeal abscess</vt:lpstr>
      <vt:lpstr>Retropharyngeal abscess</vt:lpstr>
      <vt:lpstr>Ludwig’s angina</vt:lpstr>
      <vt:lpstr>Chronic pharyngitis </vt:lpstr>
      <vt:lpstr>Aphthous ulcer</vt:lpstr>
      <vt:lpstr>عرض تقديمي في PowerPoint</vt:lpstr>
      <vt:lpstr>zanker’s diverticulum </vt:lpstr>
      <vt:lpstr>            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رنيم الغامدي</cp:lastModifiedBy>
  <cp:revision>107</cp:revision>
  <dcterms:created xsi:type="dcterms:W3CDTF">2018-12-08T12:34:30Z</dcterms:created>
  <dcterms:modified xsi:type="dcterms:W3CDTF">2019-11-24T20:18:13Z</dcterms:modified>
</cp:coreProperties>
</file>