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323" r:id="rId10"/>
    <p:sldId id="32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327" r:id="rId20"/>
    <p:sldId id="273" r:id="rId21"/>
    <p:sldId id="275" r:id="rId22"/>
    <p:sldId id="328" r:id="rId23"/>
    <p:sldId id="329" r:id="rId24"/>
    <p:sldId id="330" r:id="rId25"/>
    <p:sldId id="276" r:id="rId26"/>
    <p:sldId id="277" r:id="rId27"/>
    <p:sldId id="278" r:id="rId28"/>
    <p:sldId id="279" r:id="rId29"/>
    <p:sldId id="28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C2D3BB07-40FB-41AC-A9B3-0E6CFF439791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25A2002F-32F0-477D-950B-7341F4B697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606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B07-40FB-41AC-A9B3-0E6CFF439791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002F-32F0-477D-950B-7341F4B697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032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B07-40FB-41AC-A9B3-0E6CFF439791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002F-32F0-477D-950B-7341F4B697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3136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B07-40FB-41AC-A9B3-0E6CFF439791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002F-32F0-477D-950B-7341F4B697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2733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B07-40FB-41AC-A9B3-0E6CFF439791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002F-32F0-477D-950B-7341F4B697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03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B07-40FB-41AC-A9B3-0E6CFF439791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002F-32F0-477D-950B-7341F4B697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125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B07-40FB-41AC-A9B3-0E6CFF439791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002F-32F0-477D-950B-7341F4B697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3936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B07-40FB-41AC-A9B3-0E6CFF439791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002F-32F0-477D-950B-7341F4B697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8931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B07-40FB-41AC-A9B3-0E6CFF439791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002F-32F0-477D-950B-7341F4B697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938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B07-40FB-41AC-A9B3-0E6CFF439791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002F-32F0-477D-950B-7341F4B697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489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B07-40FB-41AC-A9B3-0E6CFF439791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002F-32F0-477D-950B-7341F4B697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790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B07-40FB-41AC-A9B3-0E6CFF439791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002F-32F0-477D-950B-7341F4B697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808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B07-40FB-41AC-A9B3-0E6CFF439791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002F-32F0-477D-950B-7341F4B697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65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B07-40FB-41AC-A9B3-0E6CFF439791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002F-32F0-477D-950B-7341F4B697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630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B07-40FB-41AC-A9B3-0E6CFF439791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002F-32F0-477D-950B-7341F4B697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587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B07-40FB-41AC-A9B3-0E6CFF439791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002F-32F0-477D-950B-7341F4B697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2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B07-40FB-41AC-A9B3-0E6CFF439791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002F-32F0-477D-950B-7341F4B697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842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2D3BB07-40FB-41AC-A9B3-0E6CFF439791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ar-SA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5A2002F-32F0-477D-950B-7341F4B697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142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3282-A13D-48E4-9324-06CC93FDBD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rtl="0"/>
            <a:r>
              <a:rPr lang="en-US" altLang="ar-SA" dirty="0">
                <a:cs typeface="Times New Roman (Arabic)" panose="02020603050405020304" pitchFamily="18" charset="0"/>
              </a:rPr>
              <a:t>UPPER AIRWAY OBSTRUCTION </a:t>
            </a:r>
            <a:endParaRPr lang="ar-S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EE56D-B3EE-493C-8033-2090CB7CFE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manal</a:t>
            </a:r>
            <a:r>
              <a:rPr lang="en-US" dirty="0"/>
              <a:t> bin </a:t>
            </a:r>
            <a:r>
              <a:rPr lang="en-US" dirty="0" err="1"/>
              <a:t>manie</a:t>
            </a:r>
            <a:r>
              <a:rPr lang="en-US" dirty="0"/>
              <a:t> </a:t>
            </a:r>
            <a:endParaRPr lang="ar-SA" dirty="0"/>
          </a:p>
          <a:p>
            <a:r>
              <a:rPr lang="pt-BR" dirty="0"/>
              <a:t>Assistant professor ORL H&amp;N Surgery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7957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F38BA30-BC6C-4E59-A634-69D83165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Endotracheal tube </a:t>
            </a:r>
            <a:endParaRPr lang="ar-SA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0108351-0D3F-4985-81F4-8A0746A998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69280" y="2603500"/>
            <a:ext cx="4656744" cy="399161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6E13A7F-4EB0-4A81-8D22-10D69EFF1D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/>
              <a:t>Uncuffed endotracheal tube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7433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27045-4CBB-478A-BF06-A2B630991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CA67AE5D-EE8D-48D5-B9A3-B04EA7512D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39" y="2319131"/>
            <a:ext cx="7977809" cy="356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314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08B1-CB9B-4754-BD08-426680D86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 of Airway Obstruction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C2087-9B46-40BD-9F56-CD5F2B893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br>
              <a:rPr lang="en-US" altLang="ar-SA" b="1" i="1" u="sng" dirty="0"/>
            </a:br>
            <a:r>
              <a:rPr lang="en-US" altLang="ar-SA" b="1" dirty="0"/>
              <a:t>- </a:t>
            </a:r>
            <a:r>
              <a:rPr lang="en-US" altLang="ar-SA" b="1" i="1" u="sng" dirty="0"/>
              <a:t> Stridor </a:t>
            </a:r>
            <a:r>
              <a:rPr lang="en-US" altLang="ar-SA" dirty="0"/>
              <a:t>is harsh high pitched musical sound </a:t>
            </a:r>
            <a:br>
              <a:rPr lang="en-US" altLang="ar-SA" dirty="0"/>
            </a:br>
            <a:r>
              <a:rPr lang="en-US" altLang="ar-SA" dirty="0"/>
              <a:t>    produced by </a:t>
            </a:r>
            <a:r>
              <a:rPr lang="en-US" altLang="ar-SA" dirty="0" err="1"/>
              <a:t>turbulance</a:t>
            </a:r>
            <a:r>
              <a:rPr lang="en-US" altLang="ar-SA" dirty="0"/>
              <a:t> of air flow through </a:t>
            </a:r>
            <a:br>
              <a:rPr lang="en-US" altLang="ar-SA" dirty="0"/>
            </a:br>
            <a:r>
              <a:rPr lang="en-US" altLang="ar-SA" dirty="0"/>
              <a:t>    a partial obstruction of the AW</a:t>
            </a:r>
            <a:br>
              <a:rPr lang="en-US" altLang="ar-SA" dirty="0"/>
            </a:br>
            <a:br>
              <a:rPr lang="en-US" altLang="ar-SA" b="1" i="1" dirty="0"/>
            </a:br>
            <a:r>
              <a:rPr lang="en-US" altLang="ar-SA" b="1" dirty="0"/>
              <a:t>-</a:t>
            </a:r>
            <a:r>
              <a:rPr lang="en-US" altLang="ar-SA" b="1" i="1" dirty="0"/>
              <a:t>  </a:t>
            </a:r>
            <a:r>
              <a:rPr lang="en-US" altLang="ar-SA" sz="1600" dirty="0"/>
              <a:t>Stridor is</a:t>
            </a:r>
            <a:r>
              <a:rPr lang="en-US" altLang="ar-SA" b="1" i="1" dirty="0"/>
              <a:t> </a:t>
            </a:r>
            <a:r>
              <a:rPr lang="en-US" altLang="ar-SA" dirty="0"/>
              <a:t>a vary important sign of UAW </a:t>
            </a:r>
            <a:br>
              <a:rPr lang="en-US" altLang="ar-SA" dirty="0"/>
            </a:br>
            <a:r>
              <a:rPr lang="en-US" altLang="ar-SA" dirty="0"/>
              <a:t>    obstruction</a:t>
            </a:r>
            <a:br>
              <a:rPr lang="en-US" altLang="ar-SA" dirty="0"/>
            </a:br>
            <a:br>
              <a:rPr lang="en-US" altLang="ar-SA" dirty="0"/>
            </a:br>
            <a:r>
              <a:rPr lang="en-US" altLang="ar-SA" dirty="0"/>
              <a:t>It indicates - pathologic narrowing of AW</a:t>
            </a:r>
            <a:br>
              <a:rPr lang="en-US" altLang="ar-SA" dirty="0"/>
            </a:br>
            <a:r>
              <a:rPr lang="en-US" altLang="ar-SA" dirty="0"/>
              <a:t>                   - potential respiratory obstruction</a:t>
            </a:r>
            <a:br>
              <a:rPr lang="en-US" altLang="ar-SA" dirty="0"/>
            </a:br>
            <a:r>
              <a:rPr lang="en-US" altLang="ar-SA" dirty="0"/>
              <a:t>                   - even death</a:t>
            </a:r>
            <a:br>
              <a:rPr lang="en-US" altLang="ar-SA" dirty="0"/>
            </a:br>
            <a:br>
              <a:rPr lang="en-US" altLang="ar-SA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211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A456D-E98C-403D-9440-08AF3C4C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 of Airway Obstruction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37EE7-B16D-4149-90D6-F523BC630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lnSpc>
                <a:spcPct val="90000"/>
              </a:lnSpc>
              <a:buFontTx/>
              <a:buNone/>
            </a:pPr>
            <a:r>
              <a:rPr lang="en-US" altLang="ar-SA" b="1" i="1" u="sng" dirty="0"/>
              <a:t>Other signs of UAW obstruction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altLang="ar-SA" b="1" i="1" u="sng" dirty="0"/>
          </a:p>
          <a:p>
            <a:pPr algn="l" rtl="0">
              <a:lnSpc>
                <a:spcPct val="90000"/>
              </a:lnSpc>
            </a:pPr>
            <a:r>
              <a:rPr lang="en-US" altLang="ar-SA" dirty="0"/>
              <a:t>  flaring of the nasal alae</a:t>
            </a:r>
          </a:p>
          <a:p>
            <a:pPr algn="l" rtl="0">
              <a:lnSpc>
                <a:spcPct val="90000"/>
              </a:lnSpc>
            </a:pPr>
            <a:r>
              <a:rPr lang="en-US" altLang="ar-SA" dirty="0"/>
              <a:t>  retraction of the neck, intercostal and abdominal    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altLang="ar-SA" dirty="0"/>
              <a:t>     muscles</a:t>
            </a:r>
          </a:p>
          <a:p>
            <a:pPr algn="l" rtl="0">
              <a:lnSpc>
                <a:spcPct val="90000"/>
              </a:lnSpc>
            </a:pPr>
            <a:r>
              <a:rPr lang="en-US" altLang="ar-SA" dirty="0"/>
              <a:t>Dyspnea</a:t>
            </a:r>
          </a:p>
          <a:p>
            <a:pPr algn="l" rtl="0">
              <a:lnSpc>
                <a:spcPct val="90000"/>
              </a:lnSpc>
            </a:pPr>
            <a:r>
              <a:rPr lang="en-US" altLang="ar-SA" dirty="0"/>
              <a:t>Tachypnea</a:t>
            </a:r>
          </a:p>
          <a:p>
            <a:pPr algn="l" rtl="0">
              <a:lnSpc>
                <a:spcPct val="90000"/>
              </a:lnSpc>
            </a:pPr>
            <a:r>
              <a:rPr lang="en-US" altLang="ar-SA" dirty="0"/>
              <a:t>Restlessness</a:t>
            </a:r>
          </a:p>
          <a:p>
            <a:pPr algn="l" rtl="0">
              <a:lnSpc>
                <a:spcPct val="90000"/>
              </a:lnSpc>
            </a:pPr>
            <a:r>
              <a:rPr lang="en-US" altLang="ar-SA" dirty="0"/>
              <a:t>Cyanosis</a:t>
            </a:r>
          </a:p>
          <a:p>
            <a:pPr algn="l" rtl="0">
              <a:lnSpc>
                <a:spcPct val="90000"/>
              </a:lnSpc>
            </a:pPr>
            <a:r>
              <a:rPr lang="en-US" altLang="ar-SA" dirty="0"/>
              <a:t>Subcutaneous emphysema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01650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88C79-CA2D-4B67-B15B-01C26718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assessment </a:t>
            </a:r>
            <a:br>
              <a:rPr lang="en-US" dirty="0"/>
            </a:br>
            <a:r>
              <a:rPr lang="en-US" dirty="0"/>
              <a:t>HISTORY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24519-4C10-430F-8BF8-DE69BE728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ar-SA" dirty="0"/>
              <a:t>Time of onset</a:t>
            </a:r>
          </a:p>
          <a:p>
            <a:pPr algn="l" rtl="0"/>
            <a:r>
              <a:rPr lang="en-US" altLang="ar-SA" dirty="0"/>
              <a:t>Possible trauma</a:t>
            </a:r>
          </a:p>
          <a:p>
            <a:pPr algn="l" rtl="0"/>
            <a:r>
              <a:rPr lang="en-US" altLang="ar-SA" dirty="0"/>
              <a:t>Characteristic of cry</a:t>
            </a:r>
          </a:p>
          <a:p>
            <a:pPr algn="l" rtl="0"/>
            <a:r>
              <a:rPr lang="en-US" altLang="ar-SA" dirty="0"/>
              <a:t>Relation of airway problem to feeding, position</a:t>
            </a:r>
          </a:p>
          <a:p>
            <a:pPr algn="l" rtl="0"/>
            <a:r>
              <a:rPr lang="en-US" altLang="ar-SA" dirty="0"/>
              <a:t>History of previous intubation</a:t>
            </a:r>
          </a:p>
          <a:p>
            <a:pPr algn="l" rtl="0"/>
            <a:r>
              <a:rPr lang="en-US" altLang="ar-SA" dirty="0"/>
              <a:t>Questions about possible aspiration of FB</a:t>
            </a:r>
            <a:endParaRPr lang="en-US" altLang="ar-SA" sz="1600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64085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9E973-4FC8-45F8-937B-3C6E3FE1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	 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0335D-FF7D-4FC5-B2EF-13644142B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>
              <a:buFontTx/>
              <a:buNone/>
            </a:pPr>
            <a:r>
              <a:rPr lang="en-US" altLang="ar-SA" sz="1600" b="1" dirty="0"/>
              <a:t>If stridor is present since birth:</a:t>
            </a:r>
          </a:p>
          <a:p>
            <a:pPr algn="l" rtl="0">
              <a:buFontTx/>
              <a:buNone/>
            </a:pPr>
            <a:r>
              <a:rPr lang="en-US" altLang="ar-SA" sz="1600" dirty="0"/>
              <a:t>  * congenital laryngomalacia</a:t>
            </a:r>
          </a:p>
          <a:p>
            <a:pPr algn="l" rtl="0">
              <a:buFontTx/>
              <a:buNone/>
            </a:pPr>
            <a:r>
              <a:rPr lang="en-US" altLang="ar-SA" sz="1600" dirty="0"/>
              <a:t>  *  subglottic stenosis</a:t>
            </a:r>
          </a:p>
          <a:p>
            <a:pPr algn="l" rtl="0">
              <a:buFontTx/>
              <a:buNone/>
            </a:pPr>
            <a:r>
              <a:rPr lang="en-US" altLang="ar-SA" sz="1600" dirty="0"/>
              <a:t>  *  vocal cord paralysis</a:t>
            </a:r>
          </a:p>
          <a:p>
            <a:pPr algn="l" rtl="0">
              <a:buFontTx/>
              <a:buNone/>
            </a:pPr>
            <a:r>
              <a:rPr lang="en-US" altLang="ar-SA" sz="1600" dirty="0"/>
              <a:t>  *  vascular rings</a:t>
            </a:r>
          </a:p>
          <a:p>
            <a:pPr algn="l" rtl="0">
              <a:buFontTx/>
              <a:buNone/>
            </a:pPr>
            <a:endParaRPr lang="en-US" altLang="ar-SA" sz="1600" dirty="0"/>
          </a:p>
          <a:p>
            <a:pPr algn="l" rtl="0">
              <a:buFontTx/>
              <a:buNone/>
            </a:pPr>
            <a:r>
              <a:rPr lang="en-US" altLang="ar-SA" sz="1600" b="1" dirty="0"/>
              <a:t>If onset of stridor is gradual and progressing:</a:t>
            </a:r>
          </a:p>
          <a:p>
            <a:pPr algn="l" rtl="0">
              <a:buFontTx/>
              <a:buNone/>
            </a:pPr>
            <a:r>
              <a:rPr lang="en-US" altLang="ar-SA" sz="1600" dirty="0"/>
              <a:t>   * subglottic hemangioma appear between 1-3 months of age</a:t>
            </a:r>
          </a:p>
          <a:p>
            <a:pPr algn="l" rtl="0">
              <a:buFontTx/>
              <a:buNone/>
            </a:pPr>
            <a:r>
              <a:rPr lang="en-US" altLang="ar-SA" sz="1600" dirty="0"/>
              <a:t>   *  papilloma of the larynx appear at 6 months of age    </a:t>
            </a:r>
          </a:p>
          <a:p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449234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F1885-FC71-4734-9471-A511EF18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RADIOLOGIC EVALUATION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29930-6DA1-4209-BD80-39B45F408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ar-SA" dirty="0"/>
              <a:t>Indicated for patient without respiratory  distress</a:t>
            </a:r>
          </a:p>
          <a:p>
            <a:pPr algn="l" rtl="0">
              <a:buFontTx/>
              <a:buNone/>
            </a:pPr>
            <a:r>
              <a:rPr lang="en-US" altLang="ar-SA" dirty="0"/>
              <a:t>	*  Plain views - soft tissue neck  A.P. lateral</a:t>
            </a:r>
          </a:p>
          <a:p>
            <a:pPr algn="l" rtl="0">
              <a:buFontTx/>
              <a:buNone/>
            </a:pPr>
            <a:r>
              <a:rPr lang="en-US" altLang="ar-SA" dirty="0"/>
              <a:t>                            - chest</a:t>
            </a:r>
          </a:p>
          <a:p>
            <a:pPr algn="l" rtl="0">
              <a:buFontTx/>
              <a:buNone/>
            </a:pPr>
            <a:r>
              <a:rPr lang="en-US" altLang="ar-SA" i="1" dirty="0"/>
              <a:t>    *  </a:t>
            </a:r>
            <a:r>
              <a:rPr lang="en-US" altLang="ar-SA" dirty="0"/>
              <a:t>Mobile  pharyngeal tissue may bulge during  </a:t>
            </a:r>
          </a:p>
          <a:p>
            <a:pPr algn="l" rtl="0">
              <a:buFontTx/>
              <a:buNone/>
            </a:pPr>
            <a:r>
              <a:rPr lang="en-US" altLang="ar-SA" dirty="0"/>
              <a:t>        expiration in normal infants</a:t>
            </a:r>
            <a:endParaRPr lang="en-US" altLang="ar-SA" i="1" dirty="0"/>
          </a:p>
          <a:p>
            <a:pPr algn="l" rtl="0">
              <a:buFontTx/>
              <a:buNone/>
            </a:pPr>
            <a:r>
              <a:rPr lang="en-US" altLang="ar-SA" i="1" dirty="0"/>
              <a:t>    *  </a:t>
            </a:r>
            <a:r>
              <a:rPr lang="en-US" altLang="ar-SA" b="1" dirty="0"/>
              <a:t>High-kilovoltage technique </a:t>
            </a:r>
            <a:r>
              <a:rPr lang="en-US" altLang="ar-SA" dirty="0"/>
              <a:t>( croup series) AP </a:t>
            </a:r>
          </a:p>
          <a:p>
            <a:pPr algn="l" rtl="0">
              <a:buFontTx/>
              <a:buNone/>
            </a:pPr>
            <a:r>
              <a:rPr lang="en-US" altLang="ar-SA" dirty="0"/>
              <a:t>        view assesses subglottic region</a:t>
            </a:r>
          </a:p>
          <a:p>
            <a:pPr algn="l" rtl="0">
              <a:buFontTx/>
              <a:buNone/>
            </a:pPr>
            <a:r>
              <a:rPr lang="en-US" altLang="ar-SA" dirty="0"/>
              <a:t>     *</a:t>
            </a:r>
            <a:r>
              <a:rPr lang="en-US" altLang="ar-SA" b="1" dirty="0"/>
              <a:t> </a:t>
            </a:r>
            <a:r>
              <a:rPr lang="en-US" altLang="ar-SA" b="1" dirty="0" err="1"/>
              <a:t>Flouroscopy</a:t>
            </a:r>
            <a:r>
              <a:rPr lang="en-US" altLang="ar-SA" dirty="0"/>
              <a:t>: dynamic AW changes</a:t>
            </a:r>
          </a:p>
          <a:p>
            <a:endParaRPr lang="ar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C25BB-1594-4B3D-965F-FF0B02CE0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287" y="3064151"/>
            <a:ext cx="30480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05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8B41C-6C50-425D-BE74-C03F764E0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RADIOLOGIC EVALUATION 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9988-1980-4CF2-842C-0C8489336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Tx/>
              <a:buNone/>
            </a:pPr>
            <a:r>
              <a:rPr lang="en-US" altLang="ar-SA" b="1" dirty="0"/>
              <a:t>* Barium swallow</a:t>
            </a:r>
          </a:p>
          <a:p>
            <a:pPr algn="l" rtl="0">
              <a:buFontTx/>
              <a:buNone/>
            </a:pPr>
            <a:r>
              <a:rPr lang="en-US" altLang="ar-SA" dirty="0"/>
              <a:t>      - Assess - swallowing</a:t>
            </a:r>
          </a:p>
          <a:p>
            <a:pPr algn="l" rtl="0">
              <a:buFontTx/>
              <a:buNone/>
            </a:pPr>
            <a:r>
              <a:rPr lang="en-US" altLang="ar-SA" dirty="0"/>
              <a:t>      - R/O - presence of vascular rings</a:t>
            </a:r>
          </a:p>
          <a:p>
            <a:pPr algn="l" rtl="0">
              <a:buFontTx/>
              <a:buNone/>
            </a:pPr>
            <a:endParaRPr lang="en-US" altLang="ar-SA" dirty="0"/>
          </a:p>
          <a:p>
            <a:pPr algn="l" rtl="0">
              <a:buFontTx/>
              <a:buNone/>
            </a:pPr>
            <a:r>
              <a:rPr lang="en-US" altLang="ar-SA" dirty="0"/>
              <a:t>*</a:t>
            </a:r>
            <a:r>
              <a:rPr lang="en-US" altLang="ar-SA" b="1" dirty="0"/>
              <a:t> CT scan and MRI </a:t>
            </a:r>
            <a:r>
              <a:rPr lang="en-US" altLang="ar-SA" dirty="0"/>
              <a:t>:  good in evaluating mediastinum</a:t>
            </a:r>
          </a:p>
          <a:p>
            <a:pPr algn="l" rtl="0">
              <a:buFontTx/>
              <a:buNone/>
            </a:pPr>
            <a:endParaRPr lang="en-US" alt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86336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FA486-FC00-4D13-AD15-6F96B314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Barium swallow </a:t>
            </a:r>
            <a:endParaRPr lang="ar-S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4FCC9D-379F-48BD-A9BA-02116E966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713" y="2210719"/>
            <a:ext cx="8189843" cy="428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78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3EECD-7D47-4B90-B735-24A6B7725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711240-D248-435F-B485-962E7B306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6016" y="2719070"/>
            <a:ext cx="38100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1710C7-3198-4FAF-A963-5C55F9C2B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59" y="2257425"/>
            <a:ext cx="49530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9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E2C4-B12E-4770-BF3B-43C802DF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</a:t>
            </a:r>
            <a:endParaRPr lang="ar-S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EBC314-C37F-4CB6-A66A-F8957CD95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3" y="2411896"/>
            <a:ext cx="9711830" cy="417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89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717CA-8FDF-4088-84AF-BFA839C14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scan </a:t>
            </a:r>
            <a:endParaRPr lang="ar-S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56C087-F243-4A86-B466-96E6709DB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8783" y="2722769"/>
            <a:ext cx="3572880" cy="341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A70655-6E33-4501-9322-0AE784C4E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468" y="2759281"/>
            <a:ext cx="33337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3535F-6F01-4CAB-83B2-EC74F44C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ENDOSCOPIC EVALUATION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9AB3-2D9F-432D-8E47-1AE7F3497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FontTx/>
              <a:buNone/>
            </a:pPr>
            <a:endParaRPr lang="en-US" altLang="ar-SA" sz="1600" i="1" dirty="0"/>
          </a:p>
          <a:p>
            <a:pPr algn="l" rtl="0"/>
            <a:r>
              <a:rPr lang="en-US" altLang="ar-SA" i="1" dirty="0"/>
              <a:t>Mirror Examination: is not  endoscopic.                                  			     </a:t>
            </a:r>
          </a:p>
          <a:p>
            <a:pPr algn="l" rtl="0"/>
            <a:r>
              <a:rPr lang="en-US" altLang="ar-SA" i="1" dirty="0"/>
              <a:t> In older children and adults can provide information about hypopharynx and larynx.</a:t>
            </a:r>
          </a:p>
          <a:p>
            <a:pPr algn="l" rtl="0"/>
            <a:r>
              <a:rPr lang="en-US" altLang="ar-SA" i="1" dirty="0"/>
              <a:t>Telescopic Examination</a:t>
            </a:r>
          </a:p>
          <a:p>
            <a:pPr algn="l" rtl="0">
              <a:buFontTx/>
              <a:buNone/>
            </a:pPr>
            <a:r>
              <a:rPr lang="en-US" altLang="ar-SA" i="1" dirty="0"/>
              <a:t>    *  </a:t>
            </a:r>
            <a:r>
              <a:rPr lang="en-US" altLang="ar-SA" i="1" dirty="0" err="1"/>
              <a:t>Fibroeptic</a:t>
            </a:r>
            <a:r>
              <a:rPr lang="en-US" altLang="ar-SA" i="1" dirty="0"/>
              <a:t> Endoscopy - excellent to assess the movement of VC.</a:t>
            </a:r>
          </a:p>
          <a:p>
            <a:pPr algn="l" rtl="0">
              <a:buFontTx/>
              <a:buNone/>
            </a:pPr>
            <a:r>
              <a:rPr lang="en-US" altLang="ar-SA" i="1" dirty="0"/>
              <a:t>    * Rigid  bronchoscopy - done under GA</a:t>
            </a:r>
          </a:p>
          <a:p>
            <a:pPr algn="l" rtl="0">
              <a:buFontTx/>
              <a:buNone/>
            </a:pPr>
            <a:r>
              <a:rPr lang="en-US" altLang="ar-SA" i="1" dirty="0"/>
              <a:t>                                         - may enable removal of FB</a:t>
            </a:r>
          </a:p>
          <a:p>
            <a:pPr algn="l" rtl="0">
              <a:buFontTx/>
              <a:buNone/>
            </a:pPr>
            <a:r>
              <a:rPr lang="en-US" altLang="ar-SA" i="1" dirty="0"/>
              <a:t>                                         - assess the AW down to the main  stem bronchi 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1007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14936-2DC9-49D5-8CA6-5E3392E7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laryngoscopy </a:t>
            </a:r>
            <a:endParaRPr lang="ar-S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27DA42-F083-4FAE-9134-90EAC57F5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696" y="2367499"/>
            <a:ext cx="53451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88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F434-502B-480F-BA77-91E9A590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Rigid endoscope </a:t>
            </a:r>
            <a:endParaRPr lang="ar-S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9ACE16-8ADB-4D38-9F12-27CA9B71E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0658" y="2506662"/>
            <a:ext cx="73996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64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E5D5-1888-4B29-9BC1-28A1CDF7D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fiberoptic endoscope </a:t>
            </a:r>
            <a:br>
              <a:rPr lang="en-US" dirty="0"/>
            </a:br>
            <a:endParaRPr lang="ar-S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CA796-8740-459D-BF90-C9EBEA313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7" y="2474155"/>
            <a:ext cx="5247249" cy="383774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17CBC5-51A1-4F75-A919-131304CDE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F12494-53A1-4F35-8E6A-16FE93A3B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74155"/>
            <a:ext cx="4972929" cy="38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57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5C09-8A78-4F50-8733-A8CE8BBF2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assessment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8D762-0CD4-4515-BFEB-AB3695614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en-US" altLang="ar-SA" dirty="0"/>
          </a:p>
          <a:p>
            <a:pPr algn="l" rtl="0"/>
            <a:r>
              <a:rPr lang="en-US" altLang="ar-SA" dirty="0"/>
              <a:t>ABG</a:t>
            </a:r>
          </a:p>
          <a:p>
            <a:pPr algn="l" rtl="0">
              <a:buFont typeface="Monotype Sorts" pitchFamily="2" charset="2"/>
              <a:buNone/>
            </a:pPr>
            <a:r>
              <a:rPr lang="en-US" altLang="ar-SA" dirty="0"/>
              <a:t>      - late indicator of airway obstruction </a:t>
            </a:r>
          </a:p>
          <a:p>
            <a:pPr algn="l" rtl="0">
              <a:buFont typeface="Monotype Sorts" pitchFamily="2" charset="2"/>
              <a:buNone/>
            </a:pPr>
            <a:r>
              <a:rPr lang="en-US" altLang="ar-SA" dirty="0"/>
              <a:t>      - should not be used routinely to assess degree of obstruction 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17856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CBCF7-29CB-492D-BAEF-C663A441E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  OPTIONS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25A22-E7F4-4FC6-8DE8-F02D3B0980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spcBef>
                <a:spcPct val="50000"/>
              </a:spcBef>
              <a:buClrTx/>
              <a:buSzTx/>
              <a:buFontTx/>
              <a:buNone/>
            </a:pPr>
            <a:endParaRPr lang="en-US" altLang="ar-SA" dirty="0"/>
          </a:p>
          <a:p>
            <a:pPr algn="l" rtl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b="1" dirty="0"/>
              <a:t>                1.  Observation/Medical Support</a:t>
            </a:r>
          </a:p>
          <a:p>
            <a:pPr algn="l" rtl="0">
              <a:spcBef>
                <a:spcPct val="50000"/>
              </a:spcBef>
              <a:buClrTx/>
              <a:buSzTx/>
              <a:buFontTx/>
              <a:buNone/>
            </a:pPr>
            <a:endParaRPr lang="en-US" altLang="ar-SA" dirty="0"/>
          </a:p>
          <a:p>
            <a:pPr algn="l" rtl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dirty="0"/>
              <a:t>                             a.  ICU</a:t>
            </a:r>
          </a:p>
          <a:p>
            <a:pPr algn="l" rtl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dirty="0"/>
              <a:t>                             b.  Airway team availability</a:t>
            </a:r>
          </a:p>
          <a:p>
            <a:pPr algn="l" rtl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dirty="0"/>
              <a:t>                             c.  Oxygenation</a:t>
            </a:r>
          </a:p>
          <a:p>
            <a:pPr algn="l" rtl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dirty="0"/>
              <a:t>                             d.  Steroids</a:t>
            </a:r>
          </a:p>
          <a:p>
            <a:pPr algn="l" rtl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dirty="0"/>
              <a:t>                             e.  Antibiotics</a:t>
            </a:r>
          </a:p>
          <a:p>
            <a:pPr algn="l" rtl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dirty="0"/>
              <a:t>                </a:t>
            </a:r>
          </a:p>
          <a:p>
            <a:pPr algn="l" rtl="0"/>
            <a:endParaRPr lang="ar-S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B03E9-E25C-4A1C-A7B5-FEE92C3996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b="1" dirty="0"/>
              <a:t>                       2.  Heimlich  maneuver</a:t>
            </a:r>
          </a:p>
          <a:p>
            <a:pPr marL="0" indent="0" algn="l" rtl="0">
              <a:buNone/>
            </a:pPr>
            <a:r>
              <a:rPr lang="en-US" b="1" dirty="0"/>
              <a:t>                       3.  N. P. Airway</a:t>
            </a:r>
          </a:p>
          <a:p>
            <a:pPr marL="0" indent="0" algn="l" rtl="0">
              <a:buNone/>
            </a:pPr>
            <a:r>
              <a:rPr lang="en-US" b="1" dirty="0"/>
              <a:t>                       4.  Oral Airway</a:t>
            </a:r>
          </a:p>
          <a:p>
            <a:pPr marL="0" indent="0" algn="l" rtl="0">
              <a:buNone/>
            </a:pPr>
            <a:r>
              <a:rPr lang="en-US" b="1" dirty="0"/>
              <a:t>                       5.  Esophageal airway</a:t>
            </a:r>
          </a:p>
          <a:p>
            <a:pPr marL="0" indent="0" algn="l" rtl="0">
              <a:buNone/>
            </a:pPr>
            <a:r>
              <a:rPr lang="en-US" b="1" dirty="0"/>
              <a:t>                       6.  Transoral intubation</a:t>
            </a:r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97178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1F19-34FD-4436-A1F0-128D536D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 Options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54285-5A33-4CD8-8091-EBF64D52C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spcBef>
                <a:spcPct val="50000"/>
              </a:spcBef>
              <a:buClrTx/>
              <a:buSzTx/>
              <a:buFontTx/>
              <a:buNone/>
            </a:pPr>
            <a:endParaRPr lang="en-US" altLang="ar-SA" dirty="0"/>
          </a:p>
          <a:p>
            <a:pPr algn="l" rtl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b="1" dirty="0"/>
              <a:t>                         7.  Nasal  intubation</a:t>
            </a:r>
          </a:p>
          <a:p>
            <a:pPr algn="l" rtl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b="1" dirty="0"/>
              <a:t>                         8.  Flexible fiberoptic intubation</a:t>
            </a:r>
          </a:p>
          <a:p>
            <a:pPr algn="l" rtl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b="1" dirty="0"/>
              <a:t>                         9.  Trans tracheal jet ventilation</a:t>
            </a:r>
          </a:p>
          <a:p>
            <a:pPr algn="l" rtl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b="1" dirty="0"/>
              <a:t>                       10.  Cricothyroidotomy</a:t>
            </a:r>
          </a:p>
          <a:p>
            <a:pPr algn="l" rtl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b="1" dirty="0"/>
              <a:t>                       11.  Tracheostomy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57655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82751-CDB4-4F27-AF81-955E0F44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Techniques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2CB11-F69E-4DC5-8D0D-FFA1E4886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b="1" dirty="0"/>
              <a:t>1.  Trans tracheal needle ventilation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            -   where immediate ventilation is required</a:t>
            </a:r>
          </a:p>
          <a:p>
            <a:pPr marL="0" indent="0" algn="l" rtl="0">
              <a:buNone/>
            </a:pPr>
            <a:r>
              <a:rPr lang="en-US" dirty="0"/>
              <a:t>            -    can support  ventilation for several hours</a:t>
            </a:r>
          </a:p>
          <a:p>
            <a:pPr marL="0" indent="0" algn="l" rtl="0">
              <a:buNone/>
            </a:pPr>
            <a:r>
              <a:rPr lang="en-US" dirty="0"/>
              <a:t>            -    Technique</a:t>
            </a:r>
          </a:p>
          <a:p>
            <a:pPr marL="0" indent="0" algn="l" rtl="0">
              <a:buNone/>
            </a:pPr>
            <a:r>
              <a:rPr lang="en-US" dirty="0"/>
              <a:t>                       -  12, 14 or 16 gauge cannula</a:t>
            </a:r>
          </a:p>
          <a:p>
            <a:pPr marL="0" indent="0" algn="l" rtl="0">
              <a:buNone/>
            </a:pPr>
            <a:r>
              <a:rPr lang="en-US" dirty="0"/>
              <a:t>                       -   high press ventilation system (50 </a:t>
            </a:r>
            <a:r>
              <a:rPr lang="en-US" dirty="0" err="1"/>
              <a:t>p.s.I</a:t>
            </a:r>
            <a:r>
              <a:rPr lang="en-US" dirty="0"/>
              <a:t>.)</a:t>
            </a:r>
          </a:p>
          <a:p>
            <a:pPr marL="0" indent="0" algn="l" rtl="0">
              <a:buNone/>
            </a:pPr>
            <a:r>
              <a:rPr lang="en-US" dirty="0"/>
              <a:t>                            attached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02705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B25EE-982E-409C-A65F-ADB6AD2CE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Surgical  Techniques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2F26C-58EB-416F-BC63-0E56A2980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dirty="0"/>
              <a:t>-  </a:t>
            </a:r>
            <a:r>
              <a:rPr lang="en-US" altLang="ar-SA" sz="2000" b="1" dirty="0"/>
              <a:t>Complication</a:t>
            </a:r>
          </a:p>
          <a:p>
            <a:pPr algn="l" rtl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2000" b="1" dirty="0"/>
              <a:t>                   *</a:t>
            </a:r>
            <a:r>
              <a:rPr lang="en-US" altLang="ar-SA" b="1" dirty="0"/>
              <a:t>  </a:t>
            </a:r>
            <a:r>
              <a:rPr lang="en-US" altLang="ar-SA" dirty="0"/>
              <a:t>failure to establish an AW</a:t>
            </a:r>
          </a:p>
          <a:p>
            <a:pPr algn="l" rtl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2000" b="1" dirty="0"/>
              <a:t>                   *  </a:t>
            </a:r>
            <a:r>
              <a:rPr lang="en-US" altLang="ar-SA" dirty="0"/>
              <a:t>misplaced catheter in soft tissue of the</a:t>
            </a:r>
          </a:p>
          <a:p>
            <a:pPr algn="l" rtl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dirty="0"/>
              <a:t>                           neck    (esp. in children)</a:t>
            </a:r>
          </a:p>
          <a:p>
            <a:pPr algn="l" rtl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dirty="0"/>
              <a:t>                                   -   </a:t>
            </a:r>
            <a:r>
              <a:rPr lang="en-US" altLang="ar-SA" dirty="0" err="1"/>
              <a:t>pneumo</a:t>
            </a:r>
            <a:r>
              <a:rPr lang="en-US" altLang="ar-SA" dirty="0"/>
              <a:t> mediastinum</a:t>
            </a:r>
          </a:p>
          <a:p>
            <a:pPr algn="l" rtl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dirty="0"/>
              <a:t>                                   -    pneumothorax</a:t>
            </a:r>
          </a:p>
          <a:p>
            <a:pPr algn="l" rtl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dirty="0"/>
              <a:t>                      </a:t>
            </a:r>
            <a:r>
              <a:rPr lang="en-US" altLang="ar-SA" sz="2000" b="1" dirty="0"/>
              <a:t>*</a:t>
            </a:r>
            <a:r>
              <a:rPr lang="en-US" altLang="ar-SA" dirty="0"/>
              <a:t>   total obstruction of the airway prevents </a:t>
            </a:r>
          </a:p>
          <a:p>
            <a:pPr algn="l" rtl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dirty="0"/>
              <a:t>                           adequate  ventilation </a:t>
            </a:r>
            <a:r>
              <a:rPr lang="en-US" altLang="ar-SA" sz="2000" b="1" dirty="0"/>
              <a:t>*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0968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F7DA-F763-481F-A1D4-090475360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</a:t>
            </a:r>
            <a:endParaRPr lang="ar-S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D3B199-BBCD-489C-B8E4-9017830C3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0347" y="2570922"/>
            <a:ext cx="762000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2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B63A-2600-411E-96BC-C2E90B09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</a:t>
            </a:r>
            <a:endParaRPr lang="ar-S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7FC920-9B13-4785-865C-A6F05A9CC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4817" y="2226365"/>
            <a:ext cx="7981549" cy="443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5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7371-A253-48F2-94CF-E703A0093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79" y="973668"/>
            <a:ext cx="9641088" cy="706964"/>
          </a:xfrm>
        </p:spPr>
        <p:txBody>
          <a:bodyPr/>
          <a:lstStyle/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873939-630D-4A56-A7BD-1A6207B01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965" y="2603500"/>
            <a:ext cx="7742444" cy="34163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94385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E003-7810-4056-8933-09980A40C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in pediatric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D6D57-750C-415E-AD4F-C66556C82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398643"/>
            <a:ext cx="8761412" cy="3621157"/>
          </a:xfrm>
        </p:spPr>
        <p:txBody>
          <a:bodyPr>
            <a:normAutofit/>
          </a:bodyPr>
          <a:lstStyle/>
          <a:p>
            <a:pPr algn="l" rtl="0"/>
            <a:r>
              <a:rPr lang="en-US" altLang="ar-SA" dirty="0"/>
              <a:t>	Soft tissue - are less adherent to the </a:t>
            </a:r>
          </a:p>
          <a:p>
            <a:pPr algn="l" rtl="0"/>
            <a:r>
              <a:rPr lang="en-US" altLang="ar-SA" dirty="0"/>
              <a:t>                        underlying cartilage</a:t>
            </a:r>
          </a:p>
          <a:p>
            <a:pPr algn="l" rtl="0"/>
            <a:r>
              <a:rPr lang="en-US" altLang="ar-SA" dirty="0"/>
              <a:t>			    - susceptible to collapse</a:t>
            </a:r>
          </a:p>
          <a:p>
            <a:pPr algn="l" rtl="0"/>
            <a:r>
              <a:rPr lang="en-US" altLang="ar-SA" dirty="0"/>
              <a:t>			    - less resistant to develop </a:t>
            </a:r>
          </a:p>
          <a:p>
            <a:pPr algn="l" rtl="0"/>
            <a:r>
              <a:rPr lang="en-US" altLang="ar-SA" dirty="0"/>
              <a:t>                         submucosal edema</a:t>
            </a:r>
          </a:p>
          <a:p>
            <a:pPr algn="l" rtl="0"/>
            <a:r>
              <a:rPr lang="en-US" altLang="ar-SA" dirty="0"/>
              <a:t>  Omega shape Epiglottis</a:t>
            </a:r>
          </a:p>
          <a:p>
            <a:pPr algn="l" rtl="0"/>
            <a:r>
              <a:rPr lang="en-US" altLang="ar-SA" dirty="0"/>
              <a:t>   </a:t>
            </a:r>
            <a:r>
              <a:rPr lang="en-US" altLang="ar-SA" dirty="0" err="1"/>
              <a:t>Subglottis</a:t>
            </a:r>
            <a:r>
              <a:rPr lang="en-US" altLang="ar-SA" dirty="0"/>
              <a:t> is the narrowest part  of AW in  children.</a:t>
            </a:r>
          </a:p>
          <a:p>
            <a:pPr algn="l" rtl="0"/>
            <a:r>
              <a:rPr lang="en-US" altLang="ar-SA" dirty="0"/>
              <a:t>  In adults glottis is the narrowest.           </a:t>
            </a:r>
          </a:p>
          <a:p>
            <a:pPr algn="l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84755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4620-1C87-4F76-BE2B-CDB5A67BB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trachea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D0E4C-AAF7-418F-B2DF-52C977A09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Tx/>
              <a:buNone/>
            </a:pPr>
            <a:endParaRPr lang="en-US" altLang="ar-SA" dirty="0"/>
          </a:p>
          <a:p>
            <a:pPr algn="l" rtl="0"/>
            <a:r>
              <a:rPr lang="en-US" altLang="ar-SA" dirty="0"/>
              <a:t>consists of 16 to 20 incomplete cartilaginous rings</a:t>
            </a:r>
          </a:p>
          <a:p>
            <a:pPr algn="l" rtl="0"/>
            <a:r>
              <a:rPr lang="en-US" altLang="ar-SA" dirty="0"/>
              <a:t>the post wall is a membranous part</a:t>
            </a:r>
          </a:p>
          <a:p>
            <a:pPr algn="l" rtl="0"/>
            <a:r>
              <a:rPr lang="en-US" altLang="ar-SA" dirty="0"/>
              <a:t>length is approximately 11 cm</a:t>
            </a:r>
          </a:p>
          <a:p>
            <a:pPr algn="l" rtl="0"/>
            <a:r>
              <a:rPr lang="en-US" altLang="ar-SA" dirty="0"/>
              <a:t>Diameter    19 mm male</a:t>
            </a:r>
          </a:p>
          <a:p>
            <a:pPr algn="l" rtl="0">
              <a:buFontTx/>
              <a:buNone/>
            </a:pPr>
            <a:r>
              <a:rPr lang="en-US" altLang="ar-SA" dirty="0"/>
              <a:t>			           16 mm female</a:t>
            </a:r>
          </a:p>
          <a:p>
            <a:pPr algn="l" rtl="0"/>
            <a:endParaRPr lang="en-US" altLang="ar-SA" dirty="0"/>
          </a:p>
          <a:p>
            <a:pPr algn="l" rtl="0"/>
            <a:endParaRPr lang="en-US" altLang="ar-SA" dirty="0"/>
          </a:p>
          <a:p>
            <a:endParaRPr lang="ar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7D159-3CBA-4CCC-817E-388BB5BA8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888" y="2603500"/>
            <a:ext cx="45148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46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00897-163D-43CD-A339-029746BD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trachea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07A51-A9A9-4B1F-ADBF-670D796BB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Tx/>
              <a:buNone/>
            </a:pPr>
            <a:r>
              <a:rPr lang="en-US" altLang="ar-SA" dirty="0"/>
              <a:t>Pediatric trachea:</a:t>
            </a:r>
          </a:p>
          <a:p>
            <a:pPr algn="l" rtl="0">
              <a:buFontTx/>
              <a:buNone/>
            </a:pPr>
            <a:r>
              <a:rPr lang="en-US" altLang="ar-SA" dirty="0"/>
              <a:t>     Diameter:  At Birth	6 mm</a:t>
            </a:r>
          </a:p>
          <a:p>
            <a:pPr algn="l" rtl="0">
              <a:buFontTx/>
              <a:buNone/>
            </a:pPr>
            <a:r>
              <a:rPr lang="en-US" altLang="ar-SA" dirty="0"/>
              <a:t>			     6 mons		7.2 mm</a:t>
            </a:r>
          </a:p>
          <a:p>
            <a:pPr algn="l" rtl="0">
              <a:buFontTx/>
              <a:buNone/>
            </a:pPr>
            <a:r>
              <a:rPr lang="en-US" altLang="ar-SA" dirty="0"/>
              <a:t>			     1 year            7.8 mm</a:t>
            </a:r>
          </a:p>
          <a:p>
            <a:pPr algn="l" rtl="0">
              <a:buFontTx/>
              <a:buNone/>
            </a:pPr>
            <a:r>
              <a:rPr lang="en-US" altLang="ar-SA" dirty="0"/>
              <a:t>                       4 years           11 mm</a:t>
            </a:r>
          </a:p>
          <a:p>
            <a:pPr algn="l" rtl="0">
              <a:buFontTx/>
              <a:buNone/>
            </a:pPr>
            <a:endParaRPr lang="en-US" altLang="ar-SA" dirty="0"/>
          </a:p>
          <a:p>
            <a:pPr algn="l" rtl="0">
              <a:buFontTx/>
              <a:buNone/>
            </a:pPr>
            <a:endParaRPr lang="en-US" altLang="ar-SA" dirty="0"/>
          </a:p>
          <a:p>
            <a:pPr algn="l" rtl="0">
              <a:buFontTx/>
              <a:buNone/>
            </a:pPr>
            <a:endParaRPr lang="en-US" alt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48978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DD57-E720-436E-91CF-E281371D8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Endotracheal tube </a:t>
            </a:r>
            <a:endParaRPr lang="ar-S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E11482-8BAD-48EA-9DB4-26B635A69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0721" y="2662342"/>
            <a:ext cx="4365312" cy="3829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0B890-F39E-4231-9988-1646950C1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2481611"/>
            <a:ext cx="4598670" cy="419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34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2249</TotalTime>
  <Words>453</Words>
  <Application>Microsoft Office PowerPoint</Application>
  <PresentationFormat>Widescreen</PresentationFormat>
  <Paragraphs>140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Century Gothic</vt:lpstr>
      <vt:lpstr>Monotype Sorts</vt:lpstr>
      <vt:lpstr>Times New Roman</vt:lpstr>
      <vt:lpstr>Times New Roman (Arabic)</vt:lpstr>
      <vt:lpstr>Wingdings 3</vt:lpstr>
      <vt:lpstr>Ion Boardroom</vt:lpstr>
      <vt:lpstr>UPPER AIRWAY OBSTRUCTION </vt:lpstr>
      <vt:lpstr>Anatomy </vt:lpstr>
      <vt:lpstr>Anatomy </vt:lpstr>
      <vt:lpstr>Anatomy </vt:lpstr>
      <vt:lpstr>PowerPoint Presentation</vt:lpstr>
      <vt:lpstr>Anatomy in pediatric </vt:lpstr>
      <vt:lpstr>Anatomy of trachea </vt:lpstr>
      <vt:lpstr>Anatomy of trachea </vt:lpstr>
      <vt:lpstr>Endotracheal tube </vt:lpstr>
      <vt:lpstr>Endotracheal tube </vt:lpstr>
      <vt:lpstr>PowerPoint Presentation</vt:lpstr>
      <vt:lpstr>Signs  of Airway Obstruction </vt:lpstr>
      <vt:lpstr>Signs  of Airway Obstruction </vt:lpstr>
      <vt:lpstr>Diagnostic assessment  HISTORY</vt:lpstr>
      <vt:lpstr>HISTORY    </vt:lpstr>
      <vt:lpstr>RADIOLOGIC EVALUATION</vt:lpstr>
      <vt:lpstr>RADIOLOGIC EVALUATION  </vt:lpstr>
      <vt:lpstr>Barium swallow </vt:lpstr>
      <vt:lpstr>PowerPoint Presentation</vt:lpstr>
      <vt:lpstr>CT scan </vt:lpstr>
      <vt:lpstr>ENDOSCOPIC EVALUATION</vt:lpstr>
      <vt:lpstr>Indirect laryngoscopy </vt:lpstr>
      <vt:lpstr>Rigid endoscope </vt:lpstr>
      <vt:lpstr>Flexible fiberoptic endoscope  </vt:lpstr>
      <vt:lpstr>Diagnostic assessment </vt:lpstr>
      <vt:lpstr>THERAPEUTIC  OPTIONS </vt:lpstr>
      <vt:lpstr>Therapeutic Options </vt:lpstr>
      <vt:lpstr>Surgical Techniques </vt:lpstr>
      <vt:lpstr> Surgical  Techniques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AIRWAY OBSTRUCTION</dc:title>
  <dc:creator>alhanouf</dc:creator>
  <cp:lastModifiedBy>alhanouf</cp:lastModifiedBy>
  <cp:revision>51</cp:revision>
  <dcterms:created xsi:type="dcterms:W3CDTF">2020-11-15T08:05:11Z</dcterms:created>
  <dcterms:modified xsi:type="dcterms:W3CDTF">2020-12-07T16:07:55Z</dcterms:modified>
</cp:coreProperties>
</file>