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78" r:id="rId2"/>
    <p:sldId id="279" r:id="rId3"/>
    <p:sldId id="280" r:id="rId4"/>
    <p:sldId id="281" r:id="rId5"/>
    <p:sldId id="282" r:id="rId6"/>
    <p:sldId id="283" r:id="rId7"/>
    <p:sldId id="284" r:id="rId8"/>
    <p:sldId id="334" r:id="rId9"/>
    <p:sldId id="288" r:id="rId10"/>
    <p:sldId id="290" r:id="rId11"/>
    <p:sldId id="289" r:id="rId12"/>
    <p:sldId id="337" r:id="rId13"/>
    <p:sldId id="285" r:id="rId14"/>
    <p:sldId id="287" r:id="rId15"/>
    <p:sldId id="286" r:id="rId16"/>
    <p:sldId id="291" r:id="rId17"/>
    <p:sldId id="292" r:id="rId18"/>
    <p:sldId id="338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48" r:id="rId29"/>
    <p:sldId id="302" r:id="rId30"/>
    <p:sldId id="303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6069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0328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73136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2733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03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125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936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8931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38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4898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790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808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0655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6306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5870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824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842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2D3BB07-40FB-41AC-A9B3-0E6CFF439791}" type="datetimeFigureOut">
              <a:rPr lang="ar-SA" smtClean="0"/>
              <a:t>22/04/42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ar-SA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25A2002F-32F0-477D-950B-7341F4B697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142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E1F19-34FD-4436-A1F0-128D536D5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Therapeutic Options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54285-5A33-4CD8-8091-EBF64D52C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endParaRPr lang="en-US" altLang="ar-SA" dirty="0"/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b="1" dirty="0"/>
              <a:t>                         7.  Nasal  intubation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b="1" dirty="0"/>
              <a:t>                         8.  Flexible fiberoptic intubation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b="1" dirty="0"/>
              <a:t>                         9.  Trans tracheal jet ventilation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b="1" dirty="0"/>
              <a:t>                       10.  Cricothyroidotomy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b="1" dirty="0"/>
              <a:t>                       11.  Tracheostomy</a:t>
            </a:r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57655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81E25-F48E-4882-BA7B-84FA036F8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Tracheotomy </a:t>
            </a:r>
            <a:endParaRPr lang="ar-S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FD9978-C6D5-4675-98E8-0D5005E34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4733" y="2278966"/>
            <a:ext cx="7680960" cy="419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71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E022-F536-44E0-8938-06357A723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Tracheostomy </a:t>
            </a:r>
            <a:endParaRPr lang="ar-S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20021D-C8CF-4268-82E7-9CCD15671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5425" y="2082019"/>
            <a:ext cx="5500467" cy="430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55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968E2-AD95-4EC7-8B93-2FB2C866C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Tracheostomy Complications : 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41574-35E2-44EF-8E55-31CB8C9275F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u="sng" dirty="0"/>
              <a:t>Immediate :</a:t>
            </a:r>
          </a:p>
          <a:p>
            <a:pPr algn="l" rtl="0"/>
            <a:r>
              <a:rPr lang="en-US" dirty="0"/>
              <a:t>Bleeding </a:t>
            </a:r>
          </a:p>
          <a:p>
            <a:pPr algn="l" rtl="0"/>
            <a:r>
              <a:rPr lang="en-US" dirty="0"/>
              <a:t>Tracheal tube obstruction </a:t>
            </a:r>
          </a:p>
          <a:p>
            <a:pPr algn="l" rtl="0"/>
            <a:r>
              <a:rPr lang="en-US" dirty="0"/>
              <a:t>Pneumomediastinum </a:t>
            </a:r>
          </a:p>
          <a:p>
            <a:pPr algn="l" rtl="0"/>
            <a:r>
              <a:rPr lang="en-US" dirty="0"/>
              <a:t>Pneumothorax</a:t>
            </a:r>
          </a:p>
          <a:p>
            <a:pPr algn="l" rtl="0"/>
            <a:r>
              <a:rPr lang="en-US" dirty="0"/>
              <a:t>Loss of airway </a:t>
            </a:r>
          </a:p>
          <a:p>
            <a:pPr algn="l" rtl="0"/>
            <a:r>
              <a:rPr lang="en-US" dirty="0"/>
              <a:t>Injury to thyroid or nearby structures</a:t>
            </a:r>
          </a:p>
          <a:p>
            <a:pPr marL="0" indent="0" algn="l" rtl="0">
              <a:buNone/>
            </a:pPr>
            <a:endParaRPr lang="ar-S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C429E-5F38-48D3-BB3A-B8D9301691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u="sng" dirty="0"/>
              <a:t>Late :</a:t>
            </a:r>
          </a:p>
          <a:p>
            <a:pPr algn="l" rtl="0"/>
            <a:r>
              <a:rPr lang="en-US" dirty="0"/>
              <a:t>Infection </a:t>
            </a:r>
          </a:p>
          <a:p>
            <a:pPr algn="l" rtl="0"/>
            <a:r>
              <a:rPr lang="en-US" dirty="0"/>
              <a:t>Granulation tissue formation </a:t>
            </a:r>
          </a:p>
          <a:p>
            <a:pPr algn="l" rtl="0"/>
            <a:r>
              <a:rPr lang="en-US" dirty="0"/>
              <a:t>Tracheal tube displacement or malposition </a:t>
            </a:r>
          </a:p>
          <a:p>
            <a:pPr algn="l" rtl="0"/>
            <a:r>
              <a:rPr lang="en-US" dirty="0" err="1"/>
              <a:t>Tracheo</a:t>
            </a:r>
            <a:r>
              <a:rPr lang="en-US" dirty="0"/>
              <a:t> esophageal fistula </a:t>
            </a:r>
          </a:p>
          <a:p>
            <a:pPr algn="l" rtl="0"/>
            <a:r>
              <a:rPr lang="en-US" dirty="0" err="1"/>
              <a:t>Tracheo</a:t>
            </a:r>
            <a:r>
              <a:rPr lang="en-US" dirty="0"/>
              <a:t> vascular fistula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382393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58E37-0C70-4A8D-92AE-B480A1409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Tracheostomy </a:t>
            </a:r>
            <a:endParaRPr lang="ar-S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925D26-66D4-458E-9BD1-ECC99E81B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8906" y="2892425"/>
            <a:ext cx="57150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55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F9EC9-125A-4A99-B39A-D12BCE727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AIRWAY    EMERGENCY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1AAC9-1FF4-4827-96FA-512E63AC2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r>
              <a:rPr lang="en-US" b="1" u="sng" dirty="0"/>
              <a:t>A. Tumor</a:t>
            </a:r>
          </a:p>
          <a:p>
            <a:pPr marL="0" indent="0" algn="l" rtl="0">
              <a:buNone/>
            </a:pPr>
            <a:r>
              <a:rPr lang="en-US" dirty="0"/>
              <a:t>            -   commonly  tumors of  aerodigestive</a:t>
            </a:r>
          </a:p>
          <a:p>
            <a:pPr marL="0" indent="0" algn="l" rtl="0">
              <a:buNone/>
            </a:pPr>
            <a:r>
              <a:rPr lang="en-US" dirty="0"/>
              <a:t>                tract  or thyroid</a:t>
            </a:r>
          </a:p>
          <a:p>
            <a:pPr marL="0" indent="0" algn="l" rtl="0">
              <a:buNone/>
            </a:pPr>
            <a:r>
              <a:rPr lang="en-US" dirty="0"/>
              <a:t>            -   typically present with gradual airway</a:t>
            </a:r>
          </a:p>
          <a:p>
            <a:pPr marL="0" indent="0" algn="l" rtl="0">
              <a:buNone/>
            </a:pPr>
            <a:r>
              <a:rPr lang="en-US" dirty="0"/>
              <a:t>                 obstruction</a:t>
            </a:r>
          </a:p>
          <a:p>
            <a:pPr marL="0" indent="0" algn="l" rtl="0">
              <a:buNone/>
            </a:pPr>
            <a:r>
              <a:rPr lang="en-US" dirty="0"/>
              <a:t>            -   initial management</a:t>
            </a:r>
          </a:p>
          <a:p>
            <a:pPr marL="0" indent="0" algn="l" rtl="0">
              <a:buNone/>
            </a:pPr>
            <a:r>
              <a:rPr lang="en-US" dirty="0"/>
              <a:t>                     -   02, humidification</a:t>
            </a:r>
          </a:p>
          <a:p>
            <a:pPr marL="0" indent="0" algn="l" rtl="0">
              <a:buNone/>
            </a:pPr>
            <a:r>
              <a:rPr lang="en-US" dirty="0"/>
              <a:t>                         steroids  and IV antibiotics</a:t>
            </a:r>
          </a:p>
          <a:p>
            <a:pPr marL="0" indent="0" algn="l" rtl="0">
              <a:buNone/>
            </a:pPr>
            <a:r>
              <a:rPr lang="en-US" dirty="0"/>
              <a:t> </a:t>
            </a:r>
            <a:endParaRPr lang="ar-S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B61F9-58C9-413B-9D8B-936CB3CE1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271" y="2435225"/>
            <a:ext cx="3076575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12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77F57-CC3D-4664-A9AA-21A79F4F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BAF5A-C910-4A79-A7EB-55CD9EE9A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endParaRPr lang="en-US" altLang="ar-SA" dirty="0"/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b="1" dirty="0"/>
              <a:t>  Airway stabilization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-   organization between Surgeon and Anesthetist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-   avoid blind attempt of intubation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-   if available, fiberoptic intubation (experience)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-   percutaneous jet ventilation to stabilize patient</a:t>
            </a:r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57631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B801-0A31-41D0-B026-57DC96C25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9B1FF-707F-4F89-9522-E0441FA0E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b="1" dirty="0"/>
              <a:t> (Airway stabilization in tumor)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endParaRPr lang="en-US" altLang="ar-SA" dirty="0"/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-  elective awake tracheostomy under local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    </a:t>
            </a:r>
            <a:r>
              <a:rPr lang="en-US" altLang="ar-SA" dirty="0" err="1"/>
              <a:t>anaesthesia</a:t>
            </a:r>
            <a:r>
              <a:rPr lang="en-US" altLang="ar-SA" dirty="0"/>
              <a:t> is the safest method to secure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    the airway 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endParaRPr lang="en-US" altLang="ar-SA" dirty="0"/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  -  precipitation of complete obstruction 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     necessitates emergent cricothyroidotomy or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     tracheostomy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89907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0571C-26F2-4D8C-8695-F5E86C2E6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1C8AF-3849-4990-9468-49B8BC15C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l" rtl="0">
              <a:buNone/>
            </a:pPr>
            <a:r>
              <a:rPr lang="en-US" b="1" u="sng" dirty="0"/>
              <a:t> B.   TRAUMA</a:t>
            </a:r>
          </a:p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r>
              <a:rPr lang="en-US" dirty="0"/>
              <a:t>             *   Presenting SX</a:t>
            </a:r>
          </a:p>
          <a:p>
            <a:pPr marL="0" indent="0" algn="l" rtl="0">
              <a:buNone/>
            </a:pPr>
            <a:r>
              <a:rPr lang="en-US" dirty="0"/>
              <a:t>                            -   Hoarseness</a:t>
            </a:r>
          </a:p>
          <a:p>
            <a:pPr marL="0" indent="0" algn="l" rtl="0">
              <a:buNone/>
            </a:pPr>
            <a:r>
              <a:rPr lang="en-US" dirty="0"/>
              <a:t>                            -   Pain tenderness</a:t>
            </a:r>
          </a:p>
          <a:p>
            <a:pPr marL="0" indent="0" algn="l" rtl="0">
              <a:buNone/>
            </a:pPr>
            <a:r>
              <a:rPr lang="en-US" dirty="0"/>
              <a:t>                            -   Hemoptysis</a:t>
            </a:r>
          </a:p>
          <a:p>
            <a:pPr marL="0" indent="0" algn="l" rtl="0">
              <a:buNone/>
            </a:pPr>
            <a:r>
              <a:rPr lang="en-US" dirty="0"/>
              <a:t>                            -   Dysphagia</a:t>
            </a:r>
          </a:p>
          <a:p>
            <a:pPr marL="0" indent="0" algn="l" rtl="0">
              <a:buNone/>
            </a:pPr>
            <a:r>
              <a:rPr lang="en-US" dirty="0"/>
              <a:t>                            -   SC emphysema</a:t>
            </a:r>
          </a:p>
          <a:p>
            <a:pPr marL="0" indent="0" algn="l" rtl="0">
              <a:buNone/>
            </a:pPr>
            <a:r>
              <a:rPr lang="en-US" dirty="0"/>
              <a:t>                            -   Impaired respiration</a:t>
            </a:r>
          </a:p>
          <a:p>
            <a:pPr marL="0" indent="0" algn="l" rtl="0">
              <a:buNone/>
            </a:pPr>
            <a:r>
              <a:rPr lang="en-US" dirty="0"/>
              <a:t>                            -   </a:t>
            </a:r>
            <a:r>
              <a:rPr lang="en-US" dirty="0" err="1"/>
              <a:t>Haematoma</a:t>
            </a:r>
            <a:r>
              <a:rPr lang="en-US" dirty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64527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EE1AD-2DBF-444C-A83D-B2E557395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Laryngeal trauma </a:t>
            </a:r>
            <a:endParaRPr lang="ar-S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DED0AC-9340-447A-B2CE-79EC55288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5084" y="2832100"/>
            <a:ext cx="5725465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13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BDAD4-7B55-4039-853C-DD7DC8A26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129A6-88DD-445E-A097-694D9586B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u="sng" dirty="0"/>
              <a:t> C .  SUPRAGLOTTITIS / EPIGLOTTITIS</a:t>
            </a:r>
          </a:p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r>
              <a:rPr lang="en-US" dirty="0"/>
              <a:t>       -</a:t>
            </a:r>
            <a:r>
              <a:rPr lang="en-US" dirty="0" err="1"/>
              <a:t>Paediatric</a:t>
            </a:r>
            <a:r>
              <a:rPr lang="en-US" dirty="0"/>
              <a:t>   </a:t>
            </a:r>
          </a:p>
          <a:p>
            <a:pPr marL="0" indent="0" algn="l" rtl="0">
              <a:buNone/>
            </a:pPr>
            <a:r>
              <a:rPr lang="en-US" dirty="0"/>
              <a:t>                    -   sudden onset</a:t>
            </a:r>
          </a:p>
          <a:p>
            <a:pPr marL="0" indent="0" algn="l" rtl="0">
              <a:buNone/>
            </a:pPr>
            <a:r>
              <a:rPr lang="en-US" dirty="0"/>
              <a:t>                      -  rapidly progressive course </a:t>
            </a:r>
          </a:p>
          <a:p>
            <a:pPr marL="0" indent="0" algn="l" rtl="0">
              <a:buNone/>
            </a:pPr>
            <a:r>
              <a:rPr lang="en-US" dirty="0"/>
              <a:t>                      -  high fever, respiratory distress</a:t>
            </a:r>
          </a:p>
          <a:p>
            <a:pPr marL="0" indent="0" algn="l" rtl="0">
              <a:buNone/>
            </a:pPr>
            <a:r>
              <a:rPr lang="en-US" dirty="0"/>
              <a:t>                      -  drooling,  painful swallowing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378905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82751-CDB4-4F27-AF81-955E0F44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Techniques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2CB11-F69E-4DC5-8D0D-FFA1E4886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r>
              <a:rPr lang="en-US" b="1" dirty="0"/>
              <a:t>1.  Trans tracheal needle ventilation</a:t>
            </a:r>
          </a:p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r>
              <a:rPr lang="en-US" dirty="0"/>
              <a:t>            -   where immediate ventilation is required</a:t>
            </a:r>
          </a:p>
          <a:p>
            <a:pPr marL="0" indent="0" algn="l" rtl="0">
              <a:buNone/>
            </a:pPr>
            <a:r>
              <a:rPr lang="en-US" dirty="0"/>
              <a:t>            -    can support  ventilation for several hours</a:t>
            </a:r>
          </a:p>
          <a:p>
            <a:pPr marL="0" indent="0" algn="l" rtl="0">
              <a:buNone/>
            </a:pPr>
            <a:r>
              <a:rPr lang="en-US" dirty="0"/>
              <a:t>            -    Technique</a:t>
            </a:r>
          </a:p>
          <a:p>
            <a:pPr marL="0" indent="0" algn="l" rtl="0">
              <a:buNone/>
            </a:pPr>
            <a:r>
              <a:rPr lang="en-US" dirty="0"/>
              <a:t>                       -  12, 14 or 16 gauge cannula</a:t>
            </a:r>
          </a:p>
          <a:p>
            <a:pPr marL="0" indent="0" algn="l" rtl="0">
              <a:buNone/>
            </a:pPr>
            <a:r>
              <a:rPr lang="en-US" dirty="0"/>
              <a:t>                       -   high press ventilation system (50 </a:t>
            </a:r>
            <a:r>
              <a:rPr lang="en-US" dirty="0" err="1"/>
              <a:t>p.s.I</a:t>
            </a:r>
            <a:r>
              <a:rPr lang="en-US" dirty="0"/>
              <a:t>.)</a:t>
            </a:r>
          </a:p>
          <a:p>
            <a:pPr marL="0" indent="0" algn="l" rtl="0">
              <a:buNone/>
            </a:pPr>
            <a:r>
              <a:rPr lang="en-US" dirty="0"/>
              <a:t>                            attached</a:t>
            </a:r>
          </a:p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02705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B3930-EF28-4AFB-A817-831BB62DE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7D82B-FEF3-4A65-BB5F-46F2D169C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dirty="0"/>
              <a:t> ADULT</a:t>
            </a:r>
          </a:p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r>
              <a:rPr lang="en-US" dirty="0"/>
              <a:t>                 -   dysphagia, severe sore throat</a:t>
            </a:r>
          </a:p>
          <a:p>
            <a:pPr marL="0" indent="0" algn="l" rtl="0">
              <a:buNone/>
            </a:pPr>
            <a:r>
              <a:rPr lang="en-US" dirty="0"/>
              <a:t>                   -  fever, stridor, voice change</a:t>
            </a:r>
          </a:p>
          <a:p>
            <a:pPr marL="0" indent="0" algn="l" rtl="0">
              <a:buNone/>
            </a:pPr>
            <a:r>
              <a:rPr lang="en-US" dirty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66148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37AF-9064-4AA8-BC1E-880769750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E70071-86C5-458E-AD3A-4DF927AA8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679" y="2603500"/>
            <a:ext cx="6211454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62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23CBF-346A-4696-BA6C-355C3595D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C02FC-4F03-4710-90BC-165564C83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dirty="0"/>
              <a:t>MANAGEMENT</a:t>
            </a:r>
          </a:p>
          <a:p>
            <a:pPr marL="0" indent="0" algn="l" rtl="0">
              <a:buNone/>
            </a:pPr>
            <a:r>
              <a:rPr lang="en-US" dirty="0"/>
              <a:t>              -  Children</a:t>
            </a:r>
          </a:p>
          <a:p>
            <a:pPr marL="0" indent="0" algn="l" rtl="0">
              <a:buNone/>
            </a:pPr>
            <a:r>
              <a:rPr lang="en-US" dirty="0"/>
              <a:t>                         -  secure airway</a:t>
            </a:r>
          </a:p>
          <a:p>
            <a:pPr marL="0" indent="0" algn="l" rtl="0">
              <a:buNone/>
            </a:pPr>
            <a:r>
              <a:rPr lang="en-US" dirty="0"/>
              <a:t>                                         ET tube</a:t>
            </a:r>
          </a:p>
          <a:p>
            <a:pPr marL="0" indent="0" algn="l" rtl="0">
              <a:buNone/>
            </a:pPr>
            <a:r>
              <a:rPr lang="en-US" dirty="0"/>
              <a:t>                                         tracheostomy</a:t>
            </a:r>
          </a:p>
          <a:p>
            <a:pPr marL="0" indent="0" algn="l" rtl="0">
              <a:buNone/>
            </a:pPr>
            <a:r>
              <a:rPr lang="en-US" dirty="0"/>
              <a:t>             -   Adult</a:t>
            </a:r>
          </a:p>
          <a:p>
            <a:pPr marL="0" indent="0" algn="l" rtl="0">
              <a:buNone/>
            </a:pPr>
            <a:r>
              <a:rPr lang="en-US" dirty="0"/>
              <a:t>                        -   frequently observed in an ICU</a:t>
            </a:r>
          </a:p>
          <a:p>
            <a:pPr marL="0" indent="0" algn="l" rtl="0">
              <a:buNone/>
            </a:pPr>
            <a:r>
              <a:rPr lang="en-US" dirty="0"/>
              <a:t>                          -   may need intubation</a:t>
            </a:r>
          </a:p>
          <a:p>
            <a:pPr marL="0" indent="0" algn="l" rtl="0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84218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C73C0-8FDA-493F-8C5D-1F4749B89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BODY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B97CE-6A51-4A41-A6A5-3EB7B4855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Font typeface="Arial" panose="020B0604020202020204" pitchFamily="34" charset="0"/>
              <a:buChar char="•"/>
            </a:pPr>
            <a:r>
              <a:rPr lang="en-US" dirty="0"/>
              <a:t>Death from FB aspiration in USA is about 3000 per year for all ages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dirty="0"/>
              <a:t>Complete AW obstruction  may be recognized in the conscious child as sudden -  resp. distress</a:t>
            </a:r>
          </a:p>
          <a:p>
            <a:pPr algn="l" rtl="0">
              <a:buFont typeface="Arial" panose="020B0604020202020204" pitchFamily="34" charset="0"/>
              <a:buChar char="•"/>
            </a:pPr>
            <a:r>
              <a:rPr lang="en-US" dirty="0"/>
              <a:t>			         -  inability to speak or cough</a:t>
            </a:r>
          </a:p>
          <a:p>
            <a:pPr algn="l" rtl="0">
              <a:buFont typeface="Arial" panose="020B0604020202020204" pitchFamily="34" charset="0"/>
              <a:buChar char="•"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3335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CFF7E-2CFB-4587-9AC6-60112B4B8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BODY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7DCE5-A9B4-41CE-BDEF-A22F6B2F5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dirty="0"/>
              <a:t> Types of FB</a:t>
            </a:r>
          </a:p>
          <a:p>
            <a:pPr marL="0" indent="0" algn="l" rtl="0">
              <a:buNone/>
            </a:pPr>
            <a:r>
              <a:rPr lang="en-US" dirty="0"/>
              <a:t>	*  vegetable matter are the most common in the </a:t>
            </a:r>
          </a:p>
          <a:p>
            <a:pPr marL="0" indent="0" algn="l" rtl="0">
              <a:buNone/>
            </a:pPr>
            <a:r>
              <a:rPr lang="en-US" dirty="0"/>
              <a:t>        children’s AW</a:t>
            </a:r>
          </a:p>
          <a:p>
            <a:pPr marL="0" indent="0" algn="l" rtl="0">
              <a:buNone/>
            </a:pPr>
            <a:r>
              <a:rPr lang="en-US" dirty="0"/>
              <a:t>     *  metal</a:t>
            </a:r>
          </a:p>
          <a:p>
            <a:pPr marL="0" indent="0" algn="l" rtl="0">
              <a:buNone/>
            </a:pPr>
            <a:r>
              <a:rPr lang="en-US" dirty="0"/>
              <a:t>     *  plastic</a:t>
            </a:r>
          </a:p>
          <a:p>
            <a:pPr marL="0" indent="0" algn="l" rtl="0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2943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1CA42-8D0F-49C2-A4F9-A68B7D64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BODY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D7760-FF9B-44BF-ACF9-5003C2283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altLang="ar-SA" dirty="0"/>
              <a:t>Location of FB in the AW                                       </a:t>
            </a:r>
          </a:p>
          <a:p>
            <a:pPr algn="l" rtl="0"/>
            <a:r>
              <a:rPr lang="en-US" altLang="ar-SA" dirty="0"/>
              <a:t> *  commonly the final destination is one of the main bronchi                                                     	right more common than left                             </a:t>
            </a:r>
          </a:p>
          <a:p>
            <a:pPr algn="l" rtl="0"/>
            <a:r>
              <a:rPr lang="en-US" altLang="ar-SA" dirty="0"/>
              <a:t>    *  Larynx -sharp objects                                       </a:t>
            </a:r>
          </a:p>
          <a:p>
            <a:pPr algn="l" rtl="0"/>
            <a:r>
              <a:rPr lang="en-US" altLang="ar-SA" dirty="0"/>
              <a:t>  *  Trachea if there is narrowing in the trachea</a:t>
            </a:r>
          </a:p>
          <a:p>
            <a:pPr rtl="0">
              <a:buFontTx/>
              <a:buNone/>
            </a:pPr>
            <a:endParaRPr lang="en-US" altLang="ar-SA" dirty="0"/>
          </a:p>
          <a:p>
            <a:endParaRPr lang="en-US" altLang="ar-SA" dirty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46693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845D9-21EF-4705-B166-9756AD21A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A6F583-7AF7-4122-B81A-AC4EAF67A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9597" y="2644726"/>
            <a:ext cx="5568815" cy="35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8CCB1-99DC-4CB1-B9FE-3054FAF47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25CA37-C9EA-4BC2-BF69-F17974143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8117" y="2532185"/>
            <a:ext cx="6654019" cy="395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11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01D8-2AFC-49EA-AA1A-289E36221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93903F-47AD-4B3A-99AB-E4E1DC3D0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2016125"/>
            <a:ext cx="6019800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11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3FFBE-4805-4111-A55E-557895891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BODY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21D27-4F4D-4884-B6B8-9498D2BC4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PRESENTATION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Usually coughing, choking, gaging and </a:t>
            </a:r>
            <a:r>
              <a:rPr lang="en-US" dirty="0" err="1"/>
              <a:t>wheazing</a:t>
            </a:r>
            <a:endParaRPr lang="en-US" dirty="0"/>
          </a:p>
          <a:p>
            <a:pPr algn="l" rtl="0"/>
            <a:r>
              <a:rPr lang="en-US" dirty="0"/>
              <a:t>No symptoms or signs      </a:t>
            </a:r>
          </a:p>
          <a:p>
            <a:pPr algn="l" rtl="0"/>
            <a:r>
              <a:rPr lang="en-US" dirty="0" err="1"/>
              <a:t>Mimik</a:t>
            </a:r>
            <a:r>
              <a:rPr lang="en-US" dirty="0"/>
              <a:t> different acute or chronic disease of lung  e.g. croups, bronchial asthma.</a:t>
            </a:r>
          </a:p>
          <a:p>
            <a:pPr algn="l" rtl="0"/>
            <a:r>
              <a:rPr lang="en-US" dirty="0"/>
              <a:t>Stage of complications</a:t>
            </a:r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88091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B25EE-982E-409C-A65F-ADB6AD2CE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Surgical  Techniques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2F26C-58EB-416F-BC63-0E56A2980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-  </a:t>
            </a:r>
            <a:r>
              <a:rPr lang="en-US" altLang="ar-SA" sz="2000" b="1" dirty="0"/>
              <a:t>Complication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sz="2000" b="1" dirty="0"/>
              <a:t>                   *</a:t>
            </a:r>
            <a:r>
              <a:rPr lang="en-US" altLang="ar-SA" b="1" dirty="0"/>
              <a:t>  </a:t>
            </a:r>
            <a:r>
              <a:rPr lang="en-US" altLang="ar-SA" dirty="0"/>
              <a:t>failure to establish an AW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sz="2000" b="1" dirty="0"/>
              <a:t>                   *  </a:t>
            </a:r>
            <a:r>
              <a:rPr lang="en-US" altLang="ar-SA" dirty="0"/>
              <a:t>misplaced catheter in soft tissue of the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              neck    (esp. in children)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                      -   </a:t>
            </a:r>
            <a:r>
              <a:rPr lang="en-US" altLang="ar-SA" dirty="0" err="1"/>
              <a:t>pneumo</a:t>
            </a:r>
            <a:r>
              <a:rPr lang="en-US" altLang="ar-SA" dirty="0"/>
              <a:t> mediastinum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                      -    pneumothorax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         </a:t>
            </a:r>
            <a:r>
              <a:rPr lang="en-US" altLang="ar-SA" sz="2000" b="1" dirty="0"/>
              <a:t>*</a:t>
            </a:r>
            <a:r>
              <a:rPr lang="en-US" altLang="ar-SA" dirty="0"/>
              <a:t>   total obstruction of the airway prevents 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              adequate  ventilation </a:t>
            </a:r>
            <a:r>
              <a:rPr lang="en-US" altLang="ar-SA" sz="2000" b="1" dirty="0"/>
              <a:t>*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209680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141A1-7B2F-43B0-9D29-021624DC6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BODY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7CBD9-0396-44B7-BD60-323FF2FC6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DIAGNOSIS</a:t>
            </a:r>
          </a:p>
          <a:p>
            <a:pPr algn="l" rtl="0"/>
            <a:r>
              <a:rPr lang="en-US" dirty="0"/>
              <a:t>  Radiologic  - extended soft tissue neck}</a:t>
            </a:r>
          </a:p>
          <a:p>
            <a:pPr algn="l" rtl="0"/>
            <a:r>
              <a:rPr lang="en-US" dirty="0"/>
              <a:t>			     -  PA, lateral chest             }  </a:t>
            </a:r>
          </a:p>
          <a:p>
            <a:pPr algn="l" rtl="0"/>
            <a:r>
              <a:rPr lang="en-US" dirty="0"/>
              <a:t>       most efficacious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It can demonstrate  -  FB</a:t>
            </a:r>
          </a:p>
          <a:p>
            <a:pPr algn="l" rtl="0"/>
            <a:r>
              <a:rPr lang="en-US" dirty="0"/>
              <a:t>		     - Emphysema, atelectasis   of the lung</a:t>
            </a:r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6038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1DC75-1121-4A31-8AA3-63AC5B097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Cont. Surgical Techniques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4DA31-8FB4-4936-B4C6-9A248BEEB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 algn="l" rtl="0">
              <a:spcBef>
                <a:spcPct val="50000"/>
              </a:spcBef>
              <a:buClrTx/>
              <a:buSzTx/>
              <a:buFontTx/>
              <a:buAutoNum type="arabicPeriod" startAt="3"/>
            </a:pPr>
            <a:r>
              <a:rPr lang="en-US" altLang="ar-SA" sz="2000" dirty="0">
                <a:latin typeface="Copperplate Gothic Bold" panose="020E0705020206020404" pitchFamily="34" charset="0"/>
                <a:cs typeface="+mj-cs"/>
              </a:rPr>
              <a:t>Cricothyroidotomy</a:t>
            </a:r>
          </a:p>
          <a:p>
            <a:pPr marL="0" indent="0" algn="l" rtl="0">
              <a:spcBef>
                <a:spcPct val="50000"/>
              </a:spcBef>
              <a:buClrTx/>
              <a:buSzTx/>
              <a:buNone/>
            </a:pPr>
            <a:r>
              <a:rPr lang="en-US" altLang="ar-SA" sz="2000" dirty="0">
                <a:latin typeface="Copperplate Gothic Bold" panose="020E0705020206020404" pitchFamily="34" charset="0"/>
                <a:cs typeface="+mj-cs"/>
              </a:rPr>
              <a:t>Indications :</a:t>
            </a:r>
            <a:endParaRPr lang="en-US" altLang="ar-SA" dirty="0"/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  -  generally  for  emergency upper airway obstruction.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     (failed or contraindication intubation)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endParaRPr lang="en-US" altLang="ar-SA" dirty="0"/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  -  elective for head and neck or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      cardiovascular procedures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endParaRPr lang="en-US" altLang="ar-SA" dirty="0"/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  -  where access to tracheal rings is limited</a:t>
            </a:r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73467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D938-5CCD-4373-80EB-09F41831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Cricothyroidotomy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176AD-AAEC-466D-8633-CD2BE1A672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r>
              <a:rPr lang="en-US" dirty="0"/>
              <a:t>- Procedure</a:t>
            </a:r>
          </a:p>
          <a:p>
            <a:pPr marL="0" indent="0" algn="l" rtl="0">
              <a:buNone/>
            </a:pPr>
            <a:r>
              <a:rPr lang="en-US" dirty="0"/>
              <a:t>             -  may utilize horizontal or vertical </a:t>
            </a:r>
          </a:p>
          <a:p>
            <a:pPr marL="0" indent="0" algn="l" rtl="0">
              <a:buNone/>
            </a:pPr>
            <a:r>
              <a:rPr lang="en-US" dirty="0"/>
              <a:t>                incision</a:t>
            </a:r>
          </a:p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r>
              <a:rPr lang="en-US" dirty="0"/>
              <a:t>             -  use small trach. tube or </a:t>
            </a:r>
          </a:p>
          <a:p>
            <a:pPr marL="0" indent="0" algn="l" rtl="0">
              <a:buNone/>
            </a:pPr>
            <a:r>
              <a:rPr lang="en-US" dirty="0"/>
              <a:t>                endotracheal tube</a:t>
            </a:r>
          </a:p>
          <a:p>
            <a:pPr marL="0" indent="0" algn="l" rtl="0">
              <a:buNone/>
            </a:pPr>
            <a:endParaRPr lang="ar-S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FBB7A0-152A-4F84-9585-53D4E565D7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l" rtl="0">
              <a:buNone/>
            </a:pPr>
            <a:endParaRPr lang="en-US" dirty="0"/>
          </a:p>
          <a:p>
            <a:pPr marL="0" indent="0" algn="l" rtl="0">
              <a:buNone/>
            </a:pPr>
            <a:r>
              <a:rPr lang="en-US" b="1" i="1" u="sng" dirty="0">
                <a:solidFill>
                  <a:srgbClr val="FF0000"/>
                </a:solidFill>
              </a:rPr>
              <a:t>Complications</a:t>
            </a:r>
          </a:p>
          <a:p>
            <a:pPr marL="0" indent="0" algn="l" rtl="0">
              <a:buNone/>
            </a:pPr>
            <a:r>
              <a:rPr lang="en-US" dirty="0"/>
              <a:t>                 -  injury of anterior jugular vein, great vessels</a:t>
            </a:r>
          </a:p>
          <a:p>
            <a:pPr marL="0" indent="0" algn="l" rtl="0">
              <a:buNone/>
            </a:pPr>
            <a:r>
              <a:rPr lang="en-US" dirty="0"/>
              <a:t>                 -  injury of recurrent laryngeal nerve</a:t>
            </a:r>
          </a:p>
          <a:p>
            <a:pPr marL="0" indent="0" algn="l" rtl="0">
              <a:buNone/>
            </a:pPr>
            <a:r>
              <a:rPr lang="en-US" dirty="0"/>
              <a:t>                  -  subglottic and laryngeal stenosis (especially in children)</a:t>
            </a:r>
          </a:p>
          <a:p>
            <a:pPr marL="0" indent="0" algn="l" rtl="0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279520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275362-03C5-4EAE-8A82-922193C50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Cricothyroidotomy</a:t>
            </a:r>
            <a:endParaRPr lang="ar-S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601336-8386-4420-AF94-FDF7C4B0F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29144" y="682786"/>
            <a:ext cx="4289308" cy="779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29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AA717-BE54-4A4D-9B7E-3CFBCF6B1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Surgical Technique </a:t>
            </a:r>
            <a:br>
              <a:rPr lang="en-US" dirty="0"/>
            </a:b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9E741-5FA3-4B48-B242-D7AF1CD0A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sz="2000" u="sng" dirty="0">
                <a:latin typeface="Copperplate Gothic Bold" panose="020E0705020206020404" pitchFamily="34" charset="0"/>
              </a:rPr>
              <a:t>4.  Tracheostomy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sz="2000" dirty="0">
                <a:latin typeface="Copperplate Gothic Bold" panose="020E0705020206020404" pitchFamily="34" charset="0"/>
              </a:rPr>
              <a:t>           </a:t>
            </a:r>
            <a:r>
              <a:rPr lang="en-US" altLang="ar-SA" dirty="0"/>
              <a:t>for emergency or elective-airway obstruction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	       acute or chronic-airway obstruction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*   in emergency tracheostomy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         -  vertical incision is preferred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        -  hemostasis after  establishing airway</a:t>
            </a:r>
          </a:p>
          <a:p>
            <a:pPr algn="l" rtl="0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ar-SA" dirty="0"/>
              <a:t>                        obstruction</a:t>
            </a:r>
            <a:endParaRPr lang="en-US" altLang="ar-SA" sz="2000" dirty="0">
              <a:latin typeface="Copperplate Gothic Bold" panose="020E0705020206020404" pitchFamily="34" charset="0"/>
            </a:endParaRPr>
          </a:p>
          <a:p>
            <a:pPr algn="l" rtl="0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81992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29E23-1239-40B4-975F-B8CC70E10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Tracheostomy </a:t>
            </a:r>
            <a:endParaRPr lang="ar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530B3-F8B9-475E-89ED-B949E6EF3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>
              <a:buNone/>
            </a:pPr>
            <a:r>
              <a:rPr lang="en-US" b="1" u="sng" dirty="0"/>
              <a:t>Indications :</a:t>
            </a:r>
          </a:p>
          <a:p>
            <a:pPr algn="l" rtl="0"/>
            <a:r>
              <a:rPr lang="en-US" dirty="0"/>
              <a:t>Prolonged mechanical ventilation : pulmonary dysfunction, neuromuscular diseases, infections </a:t>
            </a:r>
          </a:p>
          <a:p>
            <a:pPr algn="l" rtl="0"/>
            <a:r>
              <a:rPr lang="en-US" dirty="0"/>
              <a:t>Upper airway obstruction : subglottic stenosis, bilateral vocal cord paralysis</a:t>
            </a:r>
          </a:p>
          <a:p>
            <a:pPr algn="l" rtl="0"/>
            <a:r>
              <a:rPr lang="en-US" dirty="0"/>
              <a:t>Elective for major head and neck surgery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50944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92BB5-5E68-4126-B301-1B25D03A6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Percutaneous tracheostomy </a:t>
            </a:r>
            <a:endParaRPr lang="ar-S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1186A0-F44A-4F1A-9802-4E0DE7DE3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953" y="2054598"/>
            <a:ext cx="9328262" cy="480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174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2248</TotalTime>
  <Words>639</Words>
  <Application>Microsoft Office PowerPoint</Application>
  <PresentationFormat>Widescreen</PresentationFormat>
  <Paragraphs>170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Century Gothic</vt:lpstr>
      <vt:lpstr>Copperplate Gothic Bold</vt:lpstr>
      <vt:lpstr>Times New Roman</vt:lpstr>
      <vt:lpstr>Wingdings 3</vt:lpstr>
      <vt:lpstr>Ion Boardroom</vt:lpstr>
      <vt:lpstr>Therapeutic Options </vt:lpstr>
      <vt:lpstr>Surgical Techniques </vt:lpstr>
      <vt:lpstr> Surgical  Techniques </vt:lpstr>
      <vt:lpstr>Cont. Surgical Techniques </vt:lpstr>
      <vt:lpstr>Cricothyroidotomy </vt:lpstr>
      <vt:lpstr>Cricothyroidotomy</vt:lpstr>
      <vt:lpstr> Surgical Technique  </vt:lpstr>
      <vt:lpstr>Tracheostomy </vt:lpstr>
      <vt:lpstr>Percutaneous tracheostomy </vt:lpstr>
      <vt:lpstr>Surgical Tracheotomy </vt:lpstr>
      <vt:lpstr>Tracheostomy </vt:lpstr>
      <vt:lpstr>Tracheostomy Complications : </vt:lpstr>
      <vt:lpstr>Tracheostomy </vt:lpstr>
      <vt:lpstr>AIRWAY    EMERGENCY </vt:lpstr>
      <vt:lpstr>PowerPoint Presentation</vt:lpstr>
      <vt:lpstr>PowerPoint Presentation</vt:lpstr>
      <vt:lpstr>PowerPoint Presentation</vt:lpstr>
      <vt:lpstr>Laryngeal trauma </vt:lpstr>
      <vt:lpstr>PowerPoint Presentation</vt:lpstr>
      <vt:lpstr>PowerPoint Presentation</vt:lpstr>
      <vt:lpstr>PowerPoint Presentation</vt:lpstr>
      <vt:lpstr>PowerPoint Presentation</vt:lpstr>
      <vt:lpstr>FOREIGN BODY</vt:lpstr>
      <vt:lpstr>FOREIGN BODY</vt:lpstr>
      <vt:lpstr>FOREIGN BODY</vt:lpstr>
      <vt:lpstr>PowerPoint Presentation</vt:lpstr>
      <vt:lpstr>PowerPoint Presentation</vt:lpstr>
      <vt:lpstr>PowerPoint Presentation</vt:lpstr>
      <vt:lpstr>FOREIGN BODY</vt:lpstr>
      <vt:lpstr>FOREIGN BODY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 AIRWAY OBSTRUCTION</dc:title>
  <dc:creator>alhanouf</dc:creator>
  <cp:lastModifiedBy>alhanouf</cp:lastModifiedBy>
  <cp:revision>49</cp:revision>
  <dcterms:created xsi:type="dcterms:W3CDTF">2020-11-15T08:05:11Z</dcterms:created>
  <dcterms:modified xsi:type="dcterms:W3CDTF">2020-12-07T16:04:43Z</dcterms:modified>
</cp:coreProperties>
</file>