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39" r:id="rId11"/>
    <p:sldId id="313" r:id="rId12"/>
    <p:sldId id="314" r:id="rId13"/>
    <p:sldId id="340" r:id="rId14"/>
    <p:sldId id="341" r:id="rId15"/>
    <p:sldId id="343" r:id="rId16"/>
    <p:sldId id="315" r:id="rId17"/>
    <p:sldId id="316" r:id="rId18"/>
    <p:sldId id="317" r:id="rId19"/>
    <p:sldId id="318" r:id="rId20"/>
    <p:sldId id="326" r:id="rId21"/>
    <p:sldId id="346" r:id="rId22"/>
    <p:sldId id="319" r:id="rId23"/>
    <p:sldId id="320" r:id="rId24"/>
    <p:sldId id="345" r:id="rId25"/>
    <p:sldId id="321" r:id="rId26"/>
    <p:sldId id="335" r:id="rId27"/>
    <p:sldId id="336" r:id="rId28"/>
    <p:sldId id="32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6069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0328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73136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2733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03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125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936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8931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38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4898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790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808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0655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6306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5870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824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842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ar-SA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142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89F5B-1532-4E8F-9D25-702CFD559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LARYNGOMALACIA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83BCB-C2AC-4705-9B4A-0C9002624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Accounts for 60% of laryngeal problems  in newborn</a:t>
            </a:r>
          </a:p>
          <a:p>
            <a:pPr algn="l" rtl="0"/>
            <a:r>
              <a:rPr lang="en-US" dirty="0"/>
              <a:t>Due to </a:t>
            </a:r>
            <a:r>
              <a:rPr lang="en-US" dirty="0" err="1"/>
              <a:t>falcidity</a:t>
            </a:r>
            <a:r>
              <a:rPr lang="en-US" dirty="0"/>
              <a:t> or incoordination of supra laryngeal cartilages which are pulled inside the lumen during inspiration leading to UAW obstruction </a:t>
            </a:r>
          </a:p>
          <a:p>
            <a:pPr algn="l" rtl="0"/>
            <a:r>
              <a:rPr lang="en-US" dirty="0"/>
              <a:t>Characterized by stridor in the first few weeks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32707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F8F21-68C6-45F3-8251-DBC51B76D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Cotton-Myer classification of subglottic stenosis </a:t>
            </a:r>
            <a:endParaRPr lang="ar-SA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3394B2-5135-40F6-8380-76966E0E9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4540" y="2468880"/>
            <a:ext cx="7463790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22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D5C1C-634A-4A03-BA20-756C439EE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SUBGLOTTIC STENOSIS 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97CF7-9132-4D72-B8CB-BC4CD8BF1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* Endotracheal intubation :</a:t>
            </a:r>
          </a:p>
          <a:p>
            <a:pPr algn="l" rtl="0"/>
            <a:r>
              <a:rPr lang="en-US" dirty="0"/>
              <a:t>emergency situations</a:t>
            </a:r>
          </a:p>
          <a:p>
            <a:pPr algn="l" rtl="0"/>
            <a:r>
              <a:rPr lang="en-US" dirty="0"/>
              <a:t>   *  Tracheotomy                				   </a:t>
            </a:r>
          </a:p>
          <a:p>
            <a:pPr algn="l" rtl="0"/>
            <a:r>
              <a:rPr lang="en-US" dirty="0"/>
              <a:t>     * Cricothyroidotomy       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   *  Endoscopic Techniques</a:t>
            </a:r>
          </a:p>
          <a:p>
            <a:pPr algn="l" rtl="0"/>
            <a:r>
              <a:rPr lang="en-US" dirty="0"/>
              <a:t>        - dilatation</a:t>
            </a:r>
          </a:p>
          <a:p>
            <a:pPr algn="l" rtl="0"/>
            <a:r>
              <a:rPr lang="en-US" dirty="0"/>
              <a:t>        - laser						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47984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F8106-B4E8-4A59-997D-23CA4BA78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SUBGLOTTIC STENOSIS 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7B8B6-1D72-474A-88C9-694E5F499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altLang="ar-SA" dirty="0"/>
              <a:t>Open Surgical Technique</a:t>
            </a:r>
          </a:p>
          <a:p>
            <a:pPr algn="l" rtl="0">
              <a:buFont typeface="Monotype Sorts" pitchFamily="2" charset="2"/>
              <a:buNone/>
            </a:pPr>
            <a:r>
              <a:rPr lang="en-US" altLang="ar-SA" dirty="0"/>
              <a:t>    *  Cricoid split  </a:t>
            </a:r>
          </a:p>
          <a:p>
            <a:pPr algn="l" rtl="0">
              <a:buFont typeface="Monotype Sorts" pitchFamily="2" charset="2"/>
              <a:buNone/>
            </a:pPr>
            <a:r>
              <a:rPr lang="en-US" altLang="ar-SA" dirty="0"/>
              <a:t>    *  </a:t>
            </a:r>
            <a:r>
              <a:rPr lang="en-US" altLang="ar-SA" dirty="0" err="1"/>
              <a:t>Laryngotracheoplasty</a:t>
            </a:r>
            <a:r>
              <a:rPr lang="en-US" altLang="ar-SA" dirty="0"/>
              <a:t> + Rib graft + stent</a:t>
            </a:r>
          </a:p>
          <a:p>
            <a:pPr algn="l" rtl="0">
              <a:buFont typeface="Monotype Sorts" pitchFamily="2" charset="2"/>
              <a:buNone/>
            </a:pPr>
            <a:r>
              <a:rPr lang="en-US" altLang="ar-SA" dirty="0"/>
              <a:t>    *  </a:t>
            </a:r>
            <a:r>
              <a:rPr lang="en-US" altLang="ar-SA" dirty="0" err="1"/>
              <a:t>Recection</a:t>
            </a:r>
            <a:r>
              <a:rPr lang="en-US" altLang="ar-SA" dirty="0"/>
              <a:t> and primary anastomosis  </a:t>
            </a:r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28383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E89D5-BD15-40BD-AA92-AB359C0C9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*  </a:t>
            </a:r>
            <a:r>
              <a:rPr lang="en-US" dirty="0" err="1"/>
              <a:t>Laryngotracheoplasty</a:t>
            </a:r>
            <a:r>
              <a:rPr lang="en-US" dirty="0"/>
              <a:t> + Rib graft</a:t>
            </a:r>
            <a:endParaRPr lang="ar-S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31C403-3404-461B-9582-BB2DCF7C1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5891" y="2603500"/>
            <a:ext cx="8995409" cy="395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82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19AD5-15B0-4B39-B111-F703418CA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Cricotracheal</a:t>
            </a:r>
            <a:r>
              <a:rPr lang="en-US" dirty="0"/>
              <a:t> resection </a:t>
            </a:r>
            <a:endParaRPr lang="ar-S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7291A7-93D7-4361-942A-8D7A3C513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0290" y="2057400"/>
            <a:ext cx="6858000" cy="459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00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8B727-A038-4AC8-8DFA-97480BE76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90E9B-6343-49CD-B44A-F45010A53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2343150"/>
            <a:ext cx="766953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01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CBED2-483F-439D-B331-8D47B37F3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Choanal atresia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D801C-8E3D-4AC7-BE67-684BDCE15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Uncommon anomaly 1/ 5000- 8000</a:t>
            </a:r>
          </a:p>
          <a:p>
            <a:pPr algn="l" rtl="0"/>
            <a:r>
              <a:rPr lang="en-US" dirty="0"/>
              <a:t>Unilateral: present late</a:t>
            </a:r>
          </a:p>
          <a:p>
            <a:pPr algn="l" rtl="0"/>
            <a:r>
              <a:rPr lang="en-US" dirty="0"/>
              <a:t>Bilateral : birth emergency </a:t>
            </a:r>
          </a:p>
          <a:p>
            <a:pPr algn="l" rtl="0"/>
            <a:r>
              <a:rPr lang="en-US" dirty="0"/>
              <a:t>Mixed bone-membranous CA account for 90%</a:t>
            </a:r>
          </a:p>
          <a:p>
            <a:pPr algn="l" rtl="0"/>
            <a:r>
              <a:rPr lang="en-US" dirty="0"/>
              <a:t>Remaining bony CA</a:t>
            </a:r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91433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B2A52-7E85-4987-A2C9-AA1950852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Choanal atresia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9B4A1-50C7-4182-88D7-4225829E5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altLang="ar-SA" dirty="0"/>
              <a:t>CA may be associated with other anomalies in 20-50% of cases			CHARGE </a:t>
            </a:r>
            <a:r>
              <a:rPr lang="en-US" altLang="ar-SA" dirty="0" err="1"/>
              <a:t>ayndrome</a:t>
            </a:r>
            <a:r>
              <a:rPr lang="en-US" altLang="ar-SA" dirty="0"/>
              <a:t> 	</a:t>
            </a:r>
          </a:p>
          <a:p>
            <a:pPr algn="l" rtl="0"/>
            <a:r>
              <a:rPr lang="en-US" altLang="ar-SA" dirty="0"/>
              <a:t>	VATER 					           </a:t>
            </a:r>
          </a:p>
          <a:p>
            <a:pPr algn="l" rtl="0"/>
            <a:r>
              <a:rPr lang="en-US" altLang="ar-SA" dirty="0"/>
              <a:t>	craniofacial anomalies </a:t>
            </a:r>
          </a:p>
          <a:p>
            <a:pPr algn="l" rtl="0">
              <a:buFont typeface="Monotype Sorts" pitchFamily="2" charset="2"/>
              <a:buNone/>
            </a:pPr>
            <a:endParaRPr lang="en-US" altLang="ar-SA" dirty="0"/>
          </a:p>
          <a:p>
            <a:pPr algn="l" rtl="0"/>
            <a:endParaRPr lang="en-US" altLang="ar-SA" dirty="0"/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57340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B2765-4902-4ED3-AB2F-CA8FAB53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Choanal atresia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D58DF-78E5-4AEA-B74D-303C43B28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Diagnosis: </a:t>
            </a:r>
          </a:p>
          <a:p>
            <a:pPr algn="l" rtl="0"/>
            <a:r>
              <a:rPr lang="en-US" dirty="0"/>
              <a:t>Infants; failure to pass # 6- 8 catheter	          </a:t>
            </a:r>
          </a:p>
          <a:p>
            <a:pPr algn="l" rtl="0"/>
            <a:r>
              <a:rPr lang="en-US" dirty="0"/>
              <a:t>      - pyriform aperture stenosis 	(1 CM)                                  </a:t>
            </a:r>
          </a:p>
          <a:p>
            <a:pPr algn="l" rtl="0"/>
            <a:r>
              <a:rPr lang="en-US" dirty="0"/>
              <a:t>    - choanal atresia (3.5 cm)</a:t>
            </a:r>
          </a:p>
          <a:p>
            <a:pPr algn="l" rtl="0"/>
            <a:r>
              <a:rPr lang="en-US" dirty="0"/>
              <a:t>Fiberoptic nasoscope</a:t>
            </a:r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ar-S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2AE80D-1710-4399-9976-D42A7C7C2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715" y="3214053"/>
            <a:ext cx="3810330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E62DA-F579-449F-BB23-31D348454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Choanal atresia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A554D-20FC-4CB9-8014-DECA0311A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Many surgical approaches;						</a:t>
            </a:r>
          </a:p>
          <a:p>
            <a:pPr algn="l" rtl="0"/>
            <a:r>
              <a:rPr lang="en-US" dirty="0"/>
              <a:t>- </a:t>
            </a:r>
            <a:r>
              <a:rPr lang="en-US" dirty="0" err="1"/>
              <a:t>transpalatal</a:t>
            </a:r>
            <a:r>
              <a:rPr lang="en-US" dirty="0"/>
              <a:t> 						- </a:t>
            </a:r>
            <a:r>
              <a:rPr lang="en-US" dirty="0" err="1"/>
              <a:t>transnasal</a:t>
            </a:r>
            <a:r>
              <a:rPr lang="en-US" dirty="0"/>
              <a:t>						- </a:t>
            </a:r>
            <a:r>
              <a:rPr lang="en-US" dirty="0" err="1"/>
              <a:t>transantral</a:t>
            </a:r>
            <a:r>
              <a:rPr lang="en-US" dirty="0"/>
              <a:t> 						- trans-septal </a:t>
            </a:r>
          </a:p>
          <a:p>
            <a:pPr algn="l" rtl="0"/>
            <a:endParaRPr lang="en-US" b="1" dirty="0">
              <a:solidFill>
                <a:srgbClr val="FF0000"/>
              </a:solidFill>
            </a:endParaRPr>
          </a:p>
          <a:p>
            <a:pPr algn="l" rtl="0"/>
            <a:r>
              <a:rPr lang="en-US" b="1" dirty="0">
                <a:solidFill>
                  <a:srgbClr val="FF0000"/>
                </a:solidFill>
              </a:rPr>
              <a:t>Endoscopic repair </a:t>
            </a:r>
          </a:p>
          <a:p>
            <a:pPr algn="l" rtl="0"/>
            <a:r>
              <a:rPr lang="en-US" dirty="0"/>
              <a:t>Success rates reported to range between 20-80%</a:t>
            </a:r>
          </a:p>
          <a:p>
            <a:pPr algn="l" rtl="0"/>
            <a:endParaRPr lang="en-US" dirty="0"/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57988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D84C7-ED67-4916-9414-9C3B5A2A4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LARYNGOMALACIA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57D1F-C708-40C6-AA08-5AB047EDB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dirty="0"/>
              <a:t>Cause is unknown:</a:t>
            </a:r>
          </a:p>
          <a:p>
            <a:pPr marL="0" indent="0" algn="l" rtl="0">
              <a:buNone/>
            </a:pPr>
            <a:r>
              <a:rPr lang="en-US" dirty="0"/>
              <a:t>  * edema of the Aryepiglottic folds and loose </a:t>
            </a:r>
          </a:p>
          <a:p>
            <a:pPr marL="0" indent="0" algn="l" rtl="0">
              <a:buNone/>
            </a:pPr>
            <a:r>
              <a:rPr lang="en-US" dirty="0"/>
              <a:t>     suspension of the epiglottis.</a:t>
            </a:r>
          </a:p>
          <a:p>
            <a:pPr marL="0" indent="0" algn="l" rtl="0">
              <a:buNone/>
            </a:pPr>
            <a:r>
              <a:rPr lang="en-US" dirty="0"/>
              <a:t>  * embryologically - rapid growth of the third branchial arch  </a:t>
            </a:r>
          </a:p>
          <a:p>
            <a:pPr marL="0" indent="0" algn="l" rtl="0">
              <a:buNone/>
            </a:pPr>
            <a:r>
              <a:rPr lang="en-US" dirty="0"/>
              <a:t>     causes the epiglottis to curl open itself forming an omega </a:t>
            </a:r>
          </a:p>
          <a:p>
            <a:pPr marL="0" indent="0" algn="l" rtl="0">
              <a:buNone/>
            </a:pPr>
            <a:r>
              <a:rPr lang="en-US" dirty="0"/>
              <a:t>     shape.</a:t>
            </a:r>
          </a:p>
          <a:p>
            <a:pPr marL="0" indent="0" algn="l" rtl="0">
              <a:buNone/>
            </a:pPr>
            <a:r>
              <a:rPr lang="en-US" dirty="0"/>
              <a:t>  *  Neurologic immaturity of Brainstem &amp; </a:t>
            </a:r>
            <a:r>
              <a:rPr lang="en-US" dirty="0" err="1"/>
              <a:t>vagus</a:t>
            </a:r>
            <a:r>
              <a:rPr lang="en-US" dirty="0"/>
              <a:t> - </a:t>
            </a:r>
            <a:r>
              <a:rPr lang="en-US" dirty="0" err="1"/>
              <a:t>infolding</a:t>
            </a:r>
            <a:r>
              <a:rPr lang="en-US" dirty="0"/>
              <a:t> </a:t>
            </a:r>
          </a:p>
          <a:p>
            <a:pPr marL="0" indent="0" algn="l" rtl="0">
              <a:buNone/>
            </a:pPr>
            <a:r>
              <a:rPr lang="en-US" dirty="0"/>
              <a:t>      of the </a:t>
            </a:r>
            <a:r>
              <a:rPr lang="en-US" dirty="0" err="1"/>
              <a:t>aryteroids</a:t>
            </a:r>
            <a:r>
              <a:rPr lang="en-US" dirty="0"/>
              <a:t> in the AW </a:t>
            </a:r>
          </a:p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4749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717CA-8FDF-4088-84AF-BFA839C14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scan </a:t>
            </a:r>
            <a:endParaRPr lang="ar-S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56C087-F243-4A86-B466-96E6709DB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0123" y="2963407"/>
            <a:ext cx="3572880" cy="341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A70655-6E33-4501-9322-0AE784C4E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283" y="2999920"/>
            <a:ext cx="33337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05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BCC63-A9FB-4D81-A4E6-171DEDB41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respiratory papillomatosis 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B28FC-38B4-4527-B068-A6CCB66A2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HPV type 6,11</a:t>
            </a:r>
          </a:p>
          <a:p>
            <a:pPr algn="l" rtl="0"/>
            <a:r>
              <a:rPr lang="en-US" dirty="0"/>
              <a:t>Rare risk of malignancy type16,18</a:t>
            </a:r>
          </a:p>
          <a:p>
            <a:pPr algn="l" rtl="0"/>
            <a:r>
              <a:rPr lang="en-US" dirty="0"/>
              <a:t>Juvenile and senile </a:t>
            </a:r>
          </a:p>
          <a:p>
            <a:pPr algn="l" rtl="0"/>
            <a:r>
              <a:rPr lang="en-US" dirty="0"/>
              <a:t>Risk factor : warts </a:t>
            </a:r>
          </a:p>
          <a:p>
            <a:pPr algn="l" rtl="0"/>
            <a:r>
              <a:rPr lang="en-US" b="1" dirty="0"/>
              <a:t>Treatment: </a:t>
            </a:r>
          </a:p>
          <a:p>
            <a:pPr algn="l" rtl="0"/>
            <a:r>
              <a:rPr lang="en-US" dirty="0"/>
              <a:t>surgical debulking and cidofovir injection if needed </a:t>
            </a:r>
          </a:p>
          <a:p>
            <a:pPr algn="l" rtl="0"/>
            <a:r>
              <a:rPr lang="en-US" dirty="0"/>
              <a:t>Avoid tracheostomy </a:t>
            </a:r>
            <a:endParaRPr lang="ar-S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1EC211-6EDD-474F-9180-83B8812A0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660" y="2299711"/>
            <a:ext cx="2834640" cy="225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79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19CC7-98E5-4248-82FC-ED06D7E1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respiratory papillomatosis </a:t>
            </a:r>
            <a:endParaRPr lang="ar-S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CB5726-05D6-4427-98CC-340168DB7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104" y="2395055"/>
            <a:ext cx="4488416" cy="38103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5F12DC-9CFF-4B0B-B615-80E24889A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95055"/>
            <a:ext cx="4745222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98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27835-9DC9-4756-B70A-E4CB98D94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Glottic web </a:t>
            </a:r>
            <a:endParaRPr lang="ar-S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AD1AD3-0AB3-4850-8ECB-79762976B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5528" y="2603500"/>
            <a:ext cx="3641757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31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2C0E-8317-4F68-9951-457215756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Subglottic hemangioma 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52811-54DC-4122-BE25-8A18A81B3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Common in subglottic region  </a:t>
            </a:r>
          </a:p>
          <a:p>
            <a:pPr algn="l" rtl="0"/>
            <a:r>
              <a:rPr lang="en-US" dirty="0"/>
              <a:t>50% of subglottic hemangiomas associated with cutaneous involvement </a:t>
            </a:r>
          </a:p>
          <a:p>
            <a:pPr marL="0" indent="0" algn="l" rtl="0">
              <a:buNone/>
            </a:pPr>
            <a:r>
              <a:rPr lang="en-US" b="1" dirty="0"/>
              <a:t>Treatment</a:t>
            </a:r>
            <a:r>
              <a:rPr lang="en-US" dirty="0"/>
              <a:t>:</a:t>
            </a:r>
          </a:p>
          <a:p>
            <a:pPr algn="l" rtl="0"/>
            <a:r>
              <a:rPr lang="en-US" dirty="0"/>
              <a:t>Observation </a:t>
            </a:r>
          </a:p>
          <a:p>
            <a:pPr algn="l" rtl="0"/>
            <a:r>
              <a:rPr lang="en-US" dirty="0"/>
              <a:t>Tracheostomy </a:t>
            </a:r>
          </a:p>
          <a:p>
            <a:pPr algn="l" rtl="0"/>
            <a:r>
              <a:rPr lang="en-US" dirty="0" err="1"/>
              <a:t>Steriods</a:t>
            </a:r>
            <a:r>
              <a:rPr lang="en-US" dirty="0"/>
              <a:t> </a:t>
            </a:r>
          </a:p>
          <a:p>
            <a:pPr algn="l" rtl="0"/>
            <a:r>
              <a:rPr lang="en-US" dirty="0"/>
              <a:t>Beta blockers- propranolol</a:t>
            </a:r>
          </a:p>
          <a:p>
            <a:pPr algn="l" rtl="0"/>
            <a:r>
              <a:rPr lang="en-US" dirty="0"/>
              <a:t>Surgical excision </a:t>
            </a:r>
          </a:p>
        </p:txBody>
      </p:sp>
    </p:spTree>
    <p:extLst>
      <p:ext uri="{BB962C8B-B14F-4D97-AF65-F5344CB8AC3E}">
        <p14:creationId xmlns:p14="http://schemas.microsoft.com/office/powerpoint/2010/main" val="4265467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42F98-04A0-4193-9782-57A3C26FE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Subglottic hemangioma </a:t>
            </a:r>
            <a:endParaRPr lang="ar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62BE76-1EE7-4297-B4F3-90AC81C53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46" y="2358624"/>
            <a:ext cx="4890354" cy="4251872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837D87F-77D6-4329-898F-6628F461A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05602" y="2358624"/>
            <a:ext cx="4890352" cy="397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63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2F311-5C97-420C-A1E4-A3D73DFC9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Micrognathia- difficult intubation  </a:t>
            </a:r>
            <a:endParaRPr lang="ar-S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3CC872-98E3-4D0E-8280-4045FBBFB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50" y="2606040"/>
            <a:ext cx="7909560" cy="369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92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ED29-6F8E-42E8-99C7-D23CFB17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Pierre Robin syndrome </a:t>
            </a:r>
            <a:endParaRPr lang="ar-S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A37A58-B901-4EDE-9E0D-3FC2422F9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9514" y="2537460"/>
            <a:ext cx="6892290" cy="35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90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14A4-E159-4A2D-879D-048315420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68F2E-A2EE-4F88-9B11-DAEB501AB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Thank you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71939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3C13D-E70A-46AD-99F2-89A059CA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LARYNGOMALACIA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F9CCF-AC1B-41D7-BDC8-1814061A3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l" rtl="0">
              <a:buNone/>
            </a:pPr>
            <a:r>
              <a:rPr lang="en-US" b="1" dirty="0"/>
              <a:t>Diagnosis:</a:t>
            </a:r>
          </a:p>
          <a:p>
            <a:pPr marL="0" indent="0" algn="l" rtl="0">
              <a:buNone/>
            </a:pPr>
            <a:r>
              <a:rPr lang="en-US" dirty="0"/>
              <a:t>    * can only be confirmed by direct observation of </a:t>
            </a:r>
          </a:p>
          <a:p>
            <a:pPr marL="0" indent="0" algn="l" rtl="0">
              <a:buNone/>
            </a:pPr>
            <a:r>
              <a:rPr lang="en-US" dirty="0"/>
              <a:t>       movement of </a:t>
            </a:r>
            <a:r>
              <a:rPr lang="en-US" dirty="0" err="1"/>
              <a:t>supraglottis</a:t>
            </a:r>
            <a:r>
              <a:rPr lang="en-US" dirty="0"/>
              <a:t> during respiration</a:t>
            </a:r>
          </a:p>
          <a:p>
            <a:pPr marL="0" indent="0" algn="l" rtl="0">
              <a:buNone/>
            </a:pPr>
            <a:r>
              <a:rPr lang="en-US" dirty="0"/>
              <a:t>     * fiberoptic evaluation is the most appropriate    </a:t>
            </a:r>
          </a:p>
          <a:p>
            <a:pPr marL="0" indent="0" algn="l" rtl="0">
              <a:buNone/>
            </a:pPr>
            <a:r>
              <a:rPr lang="en-US" dirty="0"/>
              <a:t>        method of visualization</a:t>
            </a:r>
          </a:p>
          <a:p>
            <a:pPr marL="0" indent="0" algn="l" rtl="0">
              <a:buNone/>
            </a:pPr>
            <a:r>
              <a:rPr lang="en-US" dirty="0"/>
              <a:t>      * Radiologic evaluation by (high voltage X-ray PA lateral) </a:t>
            </a:r>
          </a:p>
          <a:p>
            <a:pPr marL="0" indent="0" algn="l" rtl="0">
              <a:buNone/>
            </a:pPr>
            <a:r>
              <a:rPr lang="en-US" dirty="0"/>
              <a:t>         may help in excluding the presence of associated AW </a:t>
            </a:r>
          </a:p>
          <a:p>
            <a:pPr marL="0" indent="0" algn="l" rtl="0">
              <a:buNone/>
            </a:pPr>
            <a:r>
              <a:rPr lang="en-US" dirty="0"/>
              <a:t>         problem:  e.g. - SGS.                                           				 - Innominate artery compression.  </a:t>
            </a:r>
          </a:p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35319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4745-8C82-4345-A948-A2DCF98C4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37B811-A2F2-4220-A98F-B5313B60BC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20" y="1680632"/>
            <a:ext cx="7174523" cy="49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061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A60B1-6EBF-47D8-8292-5C66A009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B20F8-56CC-4A3D-8614-D65C8D9FD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endParaRPr lang="en-US" dirty="0"/>
          </a:p>
          <a:p>
            <a:pPr algn="l" rtl="0"/>
            <a:r>
              <a:rPr lang="en-US" b="1" dirty="0"/>
              <a:t>Complications of laryngomalacia “</a:t>
            </a:r>
          </a:p>
          <a:p>
            <a:pPr algn="l" rtl="0"/>
            <a:r>
              <a:rPr lang="en-US" dirty="0"/>
              <a:t>Feeding difficulty</a:t>
            </a:r>
          </a:p>
          <a:p>
            <a:pPr algn="l" rtl="0"/>
            <a:r>
              <a:rPr lang="en-US" dirty="0"/>
              <a:t>Failure to thrive</a:t>
            </a:r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88549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428F-0A09-4F56-9329-5FACA58CA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BFB3E-CBC8-4FC5-A545-04C60B035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lnSpc>
                <a:spcPct val="140000"/>
              </a:lnSpc>
              <a:buFont typeface="Monotype Sorts" pitchFamily="2" charset="2"/>
              <a:buNone/>
            </a:pPr>
            <a:r>
              <a:rPr lang="en-US" altLang="ar-SA" sz="2000" b="1" u="sng" dirty="0"/>
              <a:t>Treatment:</a:t>
            </a:r>
            <a:endParaRPr lang="en-US" altLang="ar-SA" b="1" dirty="0"/>
          </a:p>
          <a:p>
            <a:pPr marL="0" indent="0" algn="l" rtl="0">
              <a:lnSpc>
                <a:spcPct val="140000"/>
              </a:lnSpc>
            </a:pPr>
            <a:r>
              <a:rPr lang="en-US" altLang="ar-SA" dirty="0"/>
              <a:t> Reassurance</a:t>
            </a:r>
          </a:p>
          <a:p>
            <a:pPr marL="0" indent="0" algn="l" rtl="0">
              <a:lnSpc>
                <a:spcPct val="140000"/>
              </a:lnSpc>
            </a:pPr>
            <a:r>
              <a:rPr lang="en-US" altLang="ar-SA" dirty="0"/>
              <a:t> Infant can outgrow this problem</a:t>
            </a:r>
          </a:p>
          <a:p>
            <a:pPr marL="0" indent="0" algn="l" rtl="0">
              <a:lnSpc>
                <a:spcPct val="140000"/>
              </a:lnSpc>
            </a:pPr>
            <a:r>
              <a:rPr lang="en-US" altLang="ar-SA" dirty="0"/>
              <a:t> Tracheostomy for severe cases.</a:t>
            </a:r>
          </a:p>
          <a:p>
            <a:pPr marL="0" indent="0" algn="l" rtl="0">
              <a:lnSpc>
                <a:spcPct val="140000"/>
              </a:lnSpc>
            </a:pPr>
            <a:r>
              <a:rPr lang="en-US" altLang="ar-SA" dirty="0"/>
              <a:t> </a:t>
            </a:r>
            <a:r>
              <a:rPr lang="en-US" altLang="ar-SA" dirty="0" err="1"/>
              <a:t>Epiglottoplasty</a:t>
            </a:r>
            <a:r>
              <a:rPr lang="en-US" altLang="ar-SA" dirty="0"/>
              <a:t> or </a:t>
            </a:r>
            <a:r>
              <a:rPr lang="en-US" altLang="ar-SA" dirty="0" err="1"/>
              <a:t>supraglottoplasty</a:t>
            </a:r>
            <a:r>
              <a:rPr lang="en-US" altLang="ar-SA" dirty="0"/>
              <a:t> for severe cases</a:t>
            </a:r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330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1003A-89E8-4722-AA77-BC6F7CDAD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SUBGLOTTIC STENOSIS 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E7F49-DCE0-4D71-8811-305FCB34A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altLang="ar-SA" dirty="0"/>
              <a:t> It is a narrowing of the </a:t>
            </a:r>
            <a:r>
              <a:rPr lang="en-US" altLang="ar-SA" dirty="0" err="1"/>
              <a:t>subglottis</a:t>
            </a:r>
            <a:r>
              <a:rPr lang="en-US" altLang="ar-SA" dirty="0"/>
              <a:t>.    </a:t>
            </a:r>
          </a:p>
          <a:p>
            <a:pPr algn="l" rtl="0"/>
            <a:r>
              <a:rPr lang="en-US" altLang="ar-SA" dirty="0"/>
              <a:t> 	in newborn SG diameter of less than 3.5 mm.</a:t>
            </a:r>
          </a:p>
          <a:p>
            <a:pPr algn="l" rtl="0">
              <a:buFont typeface="Monotype Sorts" pitchFamily="2" charset="2"/>
              <a:buNone/>
            </a:pPr>
            <a:endParaRPr lang="en-US" altLang="ar-SA" dirty="0"/>
          </a:p>
          <a:p>
            <a:pPr algn="l" rtl="0">
              <a:buFont typeface="Monotype Sorts" pitchFamily="2" charset="2"/>
              <a:buNone/>
            </a:pPr>
            <a:r>
              <a:rPr lang="en-US" altLang="ar-SA" dirty="0"/>
              <a:t> Two types of Subglottic Stenosis:</a:t>
            </a:r>
          </a:p>
          <a:p>
            <a:pPr algn="l" rtl="0">
              <a:buFont typeface="Monotype Sorts" pitchFamily="2" charset="2"/>
              <a:buNone/>
            </a:pPr>
            <a:r>
              <a:rPr lang="en-US" altLang="ar-SA" dirty="0"/>
              <a:t>   *  congenital </a:t>
            </a:r>
          </a:p>
          <a:p>
            <a:pPr algn="l" rtl="0">
              <a:buFont typeface="Monotype Sorts" pitchFamily="2" charset="2"/>
              <a:buNone/>
            </a:pPr>
            <a:r>
              <a:rPr lang="en-US" altLang="ar-SA" dirty="0"/>
              <a:t>   *  acquired - the commonest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34096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01C44-E7DF-4019-85AD-A2044DB92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SUBGLOTTIC STENOSIS </a:t>
            </a:r>
            <a:endParaRPr lang="ar-S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69A57D-39EE-4CD6-B431-DE06395FD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0106" y="2614930"/>
            <a:ext cx="68326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31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02BA3-6D15-4FBC-B8EC-BC663E87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SUBGLOTTIC STENOSIS 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4909D-F7F6-438C-B049-B44CE482B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Presentation:</a:t>
            </a:r>
          </a:p>
          <a:p>
            <a:pPr algn="l" rtl="0"/>
            <a:r>
              <a:rPr lang="en-US" dirty="0"/>
              <a:t>Mild cases may present as recurrent croup secondary to URTI</a:t>
            </a:r>
          </a:p>
          <a:p>
            <a:pPr algn="l" rtl="0"/>
            <a:r>
              <a:rPr lang="en-US" dirty="0"/>
              <a:t>Generally present with symptoms and signs of URT obstruction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Diagnosis: </a:t>
            </a:r>
          </a:p>
          <a:p>
            <a:pPr algn="l" rtl="0"/>
            <a:r>
              <a:rPr lang="en-US" dirty="0"/>
              <a:t>Plain film of the neck (high KV)</a:t>
            </a:r>
          </a:p>
          <a:p>
            <a:pPr algn="l" rtl="0"/>
            <a:r>
              <a:rPr lang="en-US" b="1" dirty="0">
                <a:solidFill>
                  <a:srgbClr val="FF0000"/>
                </a:solidFill>
              </a:rPr>
              <a:t>confirm the diagnosis by endoscopy</a:t>
            </a:r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311251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2247</TotalTime>
  <Words>426</Words>
  <Application>Microsoft Office PowerPoint</Application>
  <PresentationFormat>Widescreen</PresentationFormat>
  <Paragraphs>113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Century Gothic</vt:lpstr>
      <vt:lpstr>Monotype Sorts</vt:lpstr>
      <vt:lpstr>Times New Roman</vt:lpstr>
      <vt:lpstr>Wingdings 3</vt:lpstr>
      <vt:lpstr>Ion Boardroom</vt:lpstr>
      <vt:lpstr>LARYNGOMALACIA</vt:lpstr>
      <vt:lpstr>LARYNGOMALACIA</vt:lpstr>
      <vt:lpstr>LARYNGOMALACIA</vt:lpstr>
      <vt:lpstr>PowerPoint Presentation</vt:lpstr>
      <vt:lpstr>PowerPoint Presentation</vt:lpstr>
      <vt:lpstr>PowerPoint Presentation</vt:lpstr>
      <vt:lpstr>SUBGLOTTIC STENOSIS </vt:lpstr>
      <vt:lpstr>SUBGLOTTIC STENOSIS </vt:lpstr>
      <vt:lpstr>SUBGLOTTIC STENOSIS </vt:lpstr>
      <vt:lpstr>Cotton-Myer classification of subglottic stenosis </vt:lpstr>
      <vt:lpstr>SUBGLOTTIC STENOSIS </vt:lpstr>
      <vt:lpstr>SUBGLOTTIC STENOSIS </vt:lpstr>
      <vt:lpstr> *  Laryngotracheoplasty + Rib graft</vt:lpstr>
      <vt:lpstr>Cricotracheal resection </vt:lpstr>
      <vt:lpstr>PowerPoint Presentation</vt:lpstr>
      <vt:lpstr>Choanal atresia</vt:lpstr>
      <vt:lpstr>Choanal atresia</vt:lpstr>
      <vt:lpstr>Choanal atresia</vt:lpstr>
      <vt:lpstr>Choanal atresia</vt:lpstr>
      <vt:lpstr>CT scan </vt:lpstr>
      <vt:lpstr>Recurrent respiratory papillomatosis </vt:lpstr>
      <vt:lpstr>Recurrent respiratory papillomatosis </vt:lpstr>
      <vt:lpstr>Glottic web </vt:lpstr>
      <vt:lpstr>Subglottic hemangioma </vt:lpstr>
      <vt:lpstr>Subglottic hemangioma </vt:lpstr>
      <vt:lpstr>Micrognathia- difficult intubation  </vt:lpstr>
      <vt:lpstr>Pierre Robin syndrome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 AIRWAY OBSTRUCTION</dc:title>
  <dc:creator>alhanouf</dc:creator>
  <cp:lastModifiedBy>alhanouf</cp:lastModifiedBy>
  <cp:revision>48</cp:revision>
  <dcterms:created xsi:type="dcterms:W3CDTF">2020-11-15T08:05:11Z</dcterms:created>
  <dcterms:modified xsi:type="dcterms:W3CDTF">2020-12-07T16:06:45Z</dcterms:modified>
</cp:coreProperties>
</file>