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70" r:id="rId6"/>
    <p:sldId id="271" r:id="rId7"/>
    <p:sldId id="260" r:id="rId8"/>
    <p:sldId id="291" r:id="rId9"/>
    <p:sldId id="261" r:id="rId10"/>
    <p:sldId id="262" r:id="rId11"/>
    <p:sldId id="263" r:id="rId12"/>
    <p:sldId id="264" r:id="rId13"/>
    <p:sldId id="265" r:id="rId14"/>
    <p:sldId id="292" r:id="rId15"/>
    <p:sldId id="293" r:id="rId16"/>
    <p:sldId id="295" r:id="rId17"/>
    <p:sldId id="266" r:id="rId18"/>
    <p:sldId id="267" r:id="rId19"/>
    <p:sldId id="296" r:id="rId20"/>
    <p:sldId id="306" r:id="rId21"/>
    <p:sldId id="273" r:id="rId22"/>
    <p:sldId id="307" r:id="rId23"/>
    <p:sldId id="294" r:id="rId24"/>
    <p:sldId id="305" r:id="rId25"/>
    <p:sldId id="272" r:id="rId26"/>
    <p:sldId id="269" r:id="rId27"/>
    <p:sldId id="274" r:id="rId28"/>
    <p:sldId id="276" r:id="rId29"/>
    <p:sldId id="275" r:id="rId30"/>
    <p:sldId id="279" r:id="rId31"/>
    <p:sldId id="278" r:id="rId32"/>
    <p:sldId id="280" r:id="rId33"/>
    <p:sldId id="282" r:id="rId34"/>
    <p:sldId id="283" r:id="rId35"/>
    <p:sldId id="284" r:id="rId36"/>
    <p:sldId id="281" r:id="rId37"/>
    <p:sldId id="285" r:id="rId38"/>
    <p:sldId id="286" r:id="rId39"/>
    <p:sldId id="287" r:id="rId40"/>
    <p:sldId id="288" r:id="rId41"/>
    <p:sldId id="289" r:id="rId42"/>
    <p:sldId id="290" r:id="rId43"/>
    <p:sldId id="297" r:id="rId44"/>
    <p:sldId id="298" r:id="rId45"/>
    <p:sldId id="304" r:id="rId46"/>
    <p:sldId id="299" r:id="rId47"/>
    <p:sldId id="300" r:id="rId48"/>
    <p:sldId id="301" r:id="rId49"/>
    <p:sldId id="302" r:id="rId50"/>
    <p:sldId id="303" r:id="rId51"/>
    <p:sldId id="308" r:id="rId5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431"/>
    <p:restoredTop sz="95170"/>
  </p:normalViewPr>
  <p:slideViewPr>
    <p:cSldViewPr snapToGrid="0" snapToObjects="1">
      <p:cViewPr varScale="1">
        <p:scale>
          <a:sx n="95" d="100"/>
          <a:sy n="95" d="100"/>
        </p:scale>
        <p:origin x="432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svg"/><Relationship Id="rId1" Type="http://schemas.openxmlformats.org/officeDocument/2006/relationships/image" Target="../media/image8.png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sv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svg"/><Relationship Id="rId1" Type="http://schemas.openxmlformats.org/officeDocument/2006/relationships/image" Target="../media/image18.png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4" Type="http://schemas.openxmlformats.org/officeDocument/2006/relationships/image" Target="../media/image21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svg"/><Relationship Id="rId1" Type="http://schemas.openxmlformats.org/officeDocument/2006/relationships/image" Target="../media/image8.png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sv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svg"/><Relationship Id="rId1" Type="http://schemas.openxmlformats.org/officeDocument/2006/relationships/image" Target="../media/image18.png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4" Type="http://schemas.openxmlformats.org/officeDocument/2006/relationships/image" Target="../media/image21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1CB8A5F-DA63-4A4B-8ADE-587B30418304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C380001D-B094-4D88-B337-2519028EE0C9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I. History taking.</a:t>
          </a:r>
        </a:p>
      </dgm:t>
    </dgm:pt>
    <dgm:pt modelId="{D15DE5B1-EFF1-48C0-8B59-8A56EE622BF1}" type="parTrans" cxnId="{A0C86550-9449-4448-AA76-C9180B6BC419}">
      <dgm:prSet/>
      <dgm:spPr/>
      <dgm:t>
        <a:bodyPr/>
        <a:lstStyle/>
        <a:p>
          <a:endParaRPr lang="en-US"/>
        </a:p>
      </dgm:t>
    </dgm:pt>
    <dgm:pt modelId="{AC231A78-6580-42B8-AA54-ED81159BF8DC}" type="sibTrans" cxnId="{A0C86550-9449-4448-AA76-C9180B6BC419}">
      <dgm:prSet/>
      <dgm:spPr/>
      <dgm:t>
        <a:bodyPr/>
        <a:lstStyle/>
        <a:p>
          <a:endParaRPr lang="en-US"/>
        </a:p>
      </dgm:t>
    </dgm:pt>
    <dgm:pt modelId="{1C371069-EAB2-4555-B0EE-1C3F856A3370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II. Physical examination:                                        	             </a:t>
          </a:r>
        </a:p>
      </dgm:t>
    </dgm:pt>
    <dgm:pt modelId="{CDA1A484-864D-4CEF-9E08-72B7F837F673}" type="parTrans" cxnId="{1E1A2195-B8DA-490F-B694-1EA8C462D7DD}">
      <dgm:prSet/>
      <dgm:spPr/>
      <dgm:t>
        <a:bodyPr/>
        <a:lstStyle/>
        <a:p>
          <a:endParaRPr lang="en-US"/>
        </a:p>
      </dgm:t>
    </dgm:pt>
    <dgm:pt modelId="{64DF6809-FD4D-403C-9C90-99F20F3645D5}" type="sibTrans" cxnId="{1E1A2195-B8DA-490F-B694-1EA8C462D7DD}">
      <dgm:prSet/>
      <dgm:spPr/>
      <dgm:t>
        <a:bodyPr/>
        <a:lstStyle/>
        <a:p>
          <a:endParaRPr lang="en-US"/>
        </a:p>
      </dgm:t>
    </dgm:pt>
    <dgm:pt modelId="{F0977D9F-5905-4A92-8009-0E1EAD863392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III. Investigations:</a:t>
          </a:r>
        </a:p>
      </dgm:t>
    </dgm:pt>
    <dgm:pt modelId="{68F72DD0-9672-4631-947A-C54AA122A71E}" type="parTrans" cxnId="{24444E6C-FED4-4DD1-BEF4-1978AA18F60F}">
      <dgm:prSet/>
      <dgm:spPr/>
      <dgm:t>
        <a:bodyPr/>
        <a:lstStyle/>
        <a:p>
          <a:endParaRPr lang="en-US"/>
        </a:p>
      </dgm:t>
    </dgm:pt>
    <dgm:pt modelId="{CA28AAC1-5FF9-405A-8B8C-AD66BA3749FB}" type="sibTrans" cxnId="{24444E6C-FED4-4DD1-BEF4-1978AA18F60F}">
      <dgm:prSet/>
      <dgm:spPr/>
      <dgm:t>
        <a:bodyPr/>
        <a:lstStyle/>
        <a:p>
          <a:endParaRPr lang="en-US"/>
        </a:p>
      </dgm:t>
    </dgm:pt>
    <dgm:pt modelId="{D031E4EA-1853-482A-9D3F-4D6D91DCF50B}" type="pres">
      <dgm:prSet presAssocID="{C1CB8A5F-DA63-4A4B-8ADE-587B30418304}" presName="root" presStyleCnt="0">
        <dgm:presLayoutVars>
          <dgm:dir/>
          <dgm:resizeHandles val="exact"/>
        </dgm:presLayoutVars>
      </dgm:prSet>
      <dgm:spPr/>
    </dgm:pt>
    <dgm:pt modelId="{B1B19D52-FF33-4616-B9E4-FFA43784BF33}" type="pres">
      <dgm:prSet presAssocID="{C380001D-B094-4D88-B337-2519028EE0C9}" presName="compNode" presStyleCnt="0"/>
      <dgm:spPr/>
    </dgm:pt>
    <dgm:pt modelId="{2D35A502-1027-411F-BF40-78FD1462FD01}" type="pres">
      <dgm:prSet presAssocID="{C380001D-B094-4D88-B337-2519028EE0C9}" presName="bgRect" presStyleLbl="bgShp" presStyleIdx="0" presStyleCnt="3"/>
      <dgm:spPr/>
    </dgm:pt>
    <dgm:pt modelId="{01FDFEC4-8BAA-47F6-B2B6-81EFB1413CC0}" type="pres">
      <dgm:prSet presAssocID="{C380001D-B094-4D88-B337-2519028EE0C9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ourglass"/>
        </a:ext>
      </dgm:extLst>
    </dgm:pt>
    <dgm:pt modelId="{357AFA5D-9DFB-406D-A6D6-9E9DC6644B7F}" type="pres">
      <dgm:prSet presAssocID="{C380001D-B094-4D88-B337-2519028EE0C9}" presName="spaceRect" presStyleCnt="0"/>
      <dgm:spPr/>
    </dgm:pt>
    <dgm:pt modelId="{629EEBB2-3EA6-4187-A6E4-4DC78ACF93B7}" type="pres">
      <dgm:prSet presAssocID="{C380001D-B094-4D88-B337-2519028EE0C9}" presName="parTx" presStyleLbl="revTx" presStyleIdx="0" presStyleCnt="3">
        <dgm:presLayoutVars>
          <dgm:chMax val="0"/>
          <dgm:chPref val="0"/>
        </dgm:presLayoutVars>
      </dgm:prSet>
      <dgm:spPr/>
    </dgm:pt>
    <dgm:pt modelId="{16B1FA13-7DEF-472B-8BD8-958461250F54}" type="pres">
      <dgm:prSet presAssocID="{AC231A78-6580-42B8-AA54-ED81159BF8DC}" presName="sibTrans" presStyleCnt="0"/>
      <dgm:spPr/>
    </dgm:pt>
    <dgm:pt modelId="{52561943-3D5A-489A-B437-D86C95B812A8}" type="pres">
      <dgm:prSet presAssocID="{1C371069-EAB2-4555-B0EE-1C3F856A3370}" presName="compNode" presStyleCnt="0"/>
      <dgm:spPr/>
    </dgm:pt>
    <dgm:pt modelId="{9D84CC7B-8F5C-4E0E-905C-08756DED25F1}" type="pres">
      <dgm:prSet presAssocID="{1C371069-EAB2-4555-B0EE-1C3F856A3370}" presName="bgRect" presStyleLbl="bgShp" presStyleIdx="1" presStyleCnt="3"/>
      <dgm:spPr/>
    </dgm:pt>
    <dgm:pt modelId="{73479F68-94F6-45F5-8EAB-030F9B19B40F}" type="pres">
      <dgm:prSet presAssocID="{1C371069-EAB2-4555-B0EE-1C3F856A3370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tethoscope"/>
        </a:ext>
      </dgm:extLst>
    </dgm:pt>
    <dgm:pt modelId="{22EA0D9F-A195-4FF2-8128-C7FA7028B44D}" type="pres">
      <dgm:prSet presAssocID="{1C371069-EAB2-4555-B0EE-1C3F856A3370}" presName="spaceRect" presStyleCnt="0"/>
      <dgm:spPr/>
    </dgm:pt>
    <dgm:pt modelId="{9FA70A25-7BDD-462F-B94F-5E843DE2A59F}" type="pres">
      <dgm:prSet presAssocID="{1C371069-EAB2-4555-B0EE-1C3F856A3370}" presName="parTx" presStyleLbl="revTx" presStyleIdx="1" presStyleCnt="3">
        <dgm:presLayoutVars>
          <dgm:chMax val="0"/>
          <dgm:chPref val="0"/>
        </dgm:presLayoutVars>
      </dgm:prSet>
      <dgm:spPr/>
    </dgm:pt>
    <dgm:pt modelId="{332A10A3-CBAC-4601-AC50-2E77E07A1C72}" type="pres">
      <dgm:prSet presAssocID="{64DF6809-FD4D-403C-9C90-99F20F3645D5}" presName="sibTrans" presStyleCnt="0"/>
      <dgm:spPr/>
    </dgm:pt>
    <dgm:pt modelId="{9CD13E54-7843-4CA8-91AB-CDF5E94A5246}" type="pres">
      <dgm:prSet presAssocID="{F0977D9F-5905-4A92-8009-0E1EAD863392}" presName="compNode" presStyleCnt="0"/>
      <dgm:spPr/>
    </dgm:pt>
    <dgm:pt modelId="{A8825466-6D9C-4D4E-A759-16AE62811CD0}" type="pres">
      <dgm:prSet presAssocID="{F0977D9F-5905-4A92-8009-0E1EAD863392}" presName="bgRect" presStyleLbl="bgShp" presStyleIdx="2" presStyleCnt="3"/>
      <dgm:spPr/>
    </dgm:pt>
    <dgm:pt modelId="{F5E009E2-740E-4B8A-87F0-BFD872761C3A}" type="pres">
      <dgm:prSet presAssocID="{F0977D9F-5905-4A92-8009-0E1EAD863392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octor"/>
        </a:ext>
      </dgm:extLst>
    </dgm:pt>
    <dgm:pt modelId="{8C5C805E-2BD7-4F84-A739-0D994CD99250}" type="pres">
      <dgm:prSet presAssocID="{F0977D9F-5905-4A92-8009-0E1EAD863392}" presName="spaceRect" presStyleCnt="0"/>
      <dgm:spPr/>
    </dgm:pt>
    <dgm:pt modelId="{8FEFDBA9-7484-4EB6-8FE6-923755BF95C0}" type="pres">
      <dgm:prSet presAssocID="{F0977D9F-5905-4A92-8009-0E1EAD863392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F64E4132-7B35-4C15-947E-C1AA5CD15EAA}" type="presOf" srcId="{C1CB8A5F-DA63-4A4B-8ADE-587B30418304}" destId="{D031E4EA-1853-482A-9D3F-4D6D91DCF50B}" srcOrd="0" destOrd="0" presId="urn:microsoft.com/office/officeart/2018/2/layout/IconVerticalSolidList"/>
    <dgm:cxn modelId="{A0C86550-9449-4448-AA76-C9180B6BC419}" srcId="{C1CB8A5F-DA63-4A4B-8ADE-587B30418304}" destId="{C380001D-B094-4D88-B337-2519028EE0C9}" srcOrd="0" destOrd="0" parTransId="{D15DE5B1-EFF1-48C0-8B59-8A56EE622BF1}" sibTransId="{AC231A78-6580-42B8-AA54-ED81159BF8DC}"/>
    <dgm:cxn modelId="{3D165D5C-A824-4586-9FD7-9B90FEFF4C2D}" type="presOf" srcId="{C380001D-B094-4D88-B337-2519028EE0C9}" destId="{629EEBB2-3EA6-4187-A6E4-4DC78ACF93B7}" srcOrd="0" destOrd="0" presId="urn:microsoft.com/office/officeart/2018/2/layout/IconVerticalSolidList"/>
    <dgm:cxn modelId="{24444E6C-FED4-4DD1-BEF4-1978AA18F60F}" srcId="{C1CB8A5F-DA63-4A4B-8ADE-587B30418304}" destId="{F0977D9F-5905-4A92-8009-0E1EAD863392}" srcOrd="2" destOrd="0" parTransId="{68F72DD0-9672-4631-947A-C54AA122A71E}" sibTransId="{CA28AAC1-5FF9-405A-8B8C-AD66BA3749FB}"/>
    <dgm:cxn modelId="{1E1A2195-B8DA-490F-B694-1EA8C462D7DD}" srcId="{C1CB8A5F-DA63-4A4B-8ADE-587B30418304}" destId="{1C371069-EAB2-4555-B0EE-1C3F856A3370}" srcOrd="1" destOrd="0" parTransId="{CDA1A484-864D-4CEF-9E08-72B7F837F673}" sibTransId="{64DF6809-FD4D-403C-9C90-99F20F3645D5}"/>
    <dgm:cxn modelId="{D0CB0197-7B27-4F69-8277-222F8727CBBC}" type="presOf" srcId="{F0977D9F-5905-4A92-8009-0E1EAD863392}" destId="{8FEFDBA9-7484-4EB6-8FE6-923755BF95C0}" srcOrd="0" destOrd="0" presId="urn:microsoft.com/office/officeart/2018/2/layout/IconVerticalSolidList"/>
    <dgm:cxn modelId="{9E817DD8-75B5-439B-8696-46707B05B20F}" type="presOf" srcId="{1C371069-EAB2-4555-B0EE-1C3F856A3370}" destId="{9FA70A25-7BDD-462F-B94F-5E843DE2A59F}" srcOrd="0" destOrd="0" presId="urn:microsoft.com/office/officeart/2018/2/layout/IconVerticalSolidList"/>
    <dgm:cxn modelId="{76F15B2D-4F6E-4412-8251-072ED1DFC338}" type="presParOf" srcId="{D031E4EA-1853-482A-9D3F-4D6D91DCF50B}" destId="{B1B19D52-FF33-4616-B9E4-FFA43784BF33}" srcOrd="0" destOrd="0" presId="urn:microsoft.com/office/officeart/2018/2/layout/IconVerticalSolidList"/>
    <dgm:cxn modelId="{33B5A4E6-9A6D-4ED0-9A3F-DC3568CBF828}" type="presParOf" srcId="{B1B19D52-FF33-4616-B9E4-FFA43784BF33}" destId="{2D35A502-1027-411F-BF40-78FD1462FD01}" srcOrd="0" destOrd="0" presId="urn:microsoft.com/office/officeart/2018/2/layout/IconVerticalSolidList"/>
    <dgm:cxn modelId="{B7D2D513-7B9E-4F8F-85F9-1970C7CB9405}" type="presParOf" srcId="{B1B19D52-FF33-4616-B9E4-FFA43784BF33}" destId="{01FDFEC4-8BAA-47F6-B2B6-81EFB1413CC0}" srcOrd="1" destOrd="0" presId="urn:microsoft.com/office/officeart/2018/2/layout/IconVerticalSolidList"/>
    <dgm:cxn modelId="{B0E752D7-85EB-4BF3-AFDB-E21A862250C4}" type="presParOf" srcId="{B1B19D52-FF33-4616-B9E4-FFA43784BF33}" destId="{357AFA5D-9DFB-406D-A6D6-9E9DC6644B7F}" srcOrd="2" destOrd="0" presId="urn:microsoft.com/office/officeart/2018/2/layout/IconVerticalSolidList"/>
    <dgm:cxn modelId="{EDC5FD30-728D-4ACA-B0BF-9A302A678DC6}" type="presParOf" srcId="{B1B19D52-FF33-4616-B9E4-FFA43784BF33}" destId="{629EEBB2-3EA6-4187-A6E4-4DC78ACF93B7}" srcOrd="3" destOrd="0" presId="urn:microsoft.com/office/officeart/2018/2/layout/IconVerticalSolidList"/>
    <dgm:cxn modelId="{63A73C35-4783-4AAB-A1E3-E126AF26F4CE}" type="presParOf" srcId="{D031E4EA-1853-482A-9D3F-4D6D91DCF50B}" destId="{16B1FA13-7DEF-472B-8BD8-958461250F54}" srcOrd="1" destOrd="0" presId="urn:microsoft.com/office/officeart/2018/2/layout/IconVerticalSolidList"/>
    <dgm:cxn modelId="{12C1F65C-4510-4262-83E1-C4180F3F721D}" type="presParOf" srcId="{D031E4EA-1853-482A-9D3F-4D6D91DCF50B}" destId="{52561943-3D5A-489A-B437-D86C95B812A8}" srcOrd="2" destOrd="0" presId="urn:microsoft.com/office/officeart/2018/2/layout/IconVerticalSolidList"/>
    <dgm:cxn modelId="{14933B6C-EFC8-430A-9E3B-31BD8F2DAC55}" type="presParOf" srcId="{52561943-3D5A-489A-B437-D86C95B812A8}" destId="{9D84CC7B-8F5C-4E0E-905C-08756DED25F1}" srcOrd="0" destOrd="0" presId="urn:microsoft.com/office/officeart/2018/2/layout/IconVerticalSolidList"/>
    <dgm:cxn modelId="{16D7ABEA-D270-4EAF-AD30-562CB31D4641}" type="presParOf" srcId="{52561943-3D5A-489A-B437-D86C95B812A8}" destId="{73479F68-94F6-45F5-8EAB-030F9B19B40F}" srcOrd="1" destOrd="0" presId="urn:microsoft.com/office/officeart/2018/2/layout/IconVerticalSolidList"/>
    <dgm:cxn modelId="{31FFA0C5-96F0-41FA-A969-5807973AB3B9}" type="presParOf" srcId="{52561943-3D5A-489A-B437-D86C95B812A8}" destId="{22EA0D9F-A195-4FF2-8128-C7FA7028B44D}" srcOrd="2" destOrd="0" presId="urn:microsoft.com/office/officeart/2018/2/layout/IconVerticalSolidList"/>
    <dgm:cxn modelId="{017D858B-589F-4D68-A2ED-65DFEB3CB7A7}" type="presParOf" srcId="{52561943-3D5A-489A-B437-D86C95B812A8}" destId="{9FA70A25-7BDD-462F-B94F-5E843DE2A59F}" srcOrd="3" destOrd="0" presId="urn:microsoft.com/office/officeart/2018/2/layout/IconVerticalSolidList"/>
    <dgm:cxn modelId="{0DB5B1BC-1AA6-4AF4-9844-BF877B1FB1C3}" type="presParOf" srcId="{D031E4EA-1853-482A-9D3F-4D6D91DCF50B}" destId="{332A10A3-CBAC-4601-AC50-2E77E07A1C72}" srcOrd="3" destOrd="0" presId="urn:microsoft.com/office/officeart/2018/2/layout/IconVerticalSolidList"/>
    <dgm:cxn modelId="{4B589452-72EA-43A0-8318-F08C2EE62E22}" type="presParOf" srcId="{D031E4EA-1853-482A-9D3F-4D6D91DCF50B}" destId="{9CD13E54-7843-4CA8-91AB-CDF5E94A5246}" srcOrd="4" destOrd="0" presId="urn:microsoft.com/office/officeart/2018/2/layout/IconVerticalSolidList"/>
    <dgm:cxn modelId="{6838677D-3CF4-418B-8688-6FDA809860A1}" type="presParOf" srcId="{9CD13E54-7843-4CA8-91AB-CDF5E94A5246}" destId="{A8825466-6D9C-4D4E-A759-16AE62811CD0}" srcOrd="0" destOrd="0" presId="urn:microsoft.com/office/officeart/2018/2/layout/IconVerticalSolidList"/>
    <dgm:cxn modelId="{F0CA04C5-32D0-4BE1-B0F8-745ED0F8E464}" type="presParOf" srcId="{9CD13E54-7843-4CA8-91AB-CDF5E94A5246}" destId="{F5E009E2-740E-4B8A-87F0-BFD872761C3A}" srcOrd="1" destOrd="0" presId="urn:microsoft.com/office/officeart/2018/2/layout/IconVerticalSolidList"/>
    <dgm:cxn modelId="{3DF8E99D-4C31-47D3-902E-2D9B063EE543}" type="presParOf" srcId="{9CD13E54-7843-4CA8-91AB-CDF5E94A5246}" destId="{8C5C805E-2BD7-4F84-A739-0D994CD99250}" srcOrd="2" destOrd="0" presId="urn:microsoft.com/office/officeart/2018/2/layout/IconVerticalSolidList"/>
    <dgm:cxn modelId="{A3845A38-2973-4794-99EF-A862029D4F1D}" type="presParOf" srcId="{9CD13E54-7843-4CA8-91AB-CDF5E94A5246}" destId="{8FEFDBA9-7484-4EB6-8FE6-923755BF95C0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CFAF3F6-9EF4-4ED9-B4CF-81E5C3CB668C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89946CD2-623F-4E9E-A708-D4FC1E7F3A87}">
      <dgm:prSet/>
      <dgm:spPr/>
      <dgm:t>
        <a:bodyPr/>
        <a:lstStyle/>
        <a:p>
          <a:r>
            <a:rPr lang="en-CA"/>
            <a:t>Structural / Mechanical</a:t>
          </a:r>
          <a:endParaRPr lang="en-US"/>
        </a:p>
      </dgm:t>
    </dgm:pt>
    <dgm:pt modelId="{477526E4-1983-48C5-BC20-023E2F7F900A}" type="parTrans" cxnId="{6505561D-AD0B-4CD6-B39F-09ABF4A5AF9B}">
      <dgm:prSet/>
      <dgm:spPr/>
      <dgm:t>
        <a:bodyPr/>
        <a:lstStyle/>
        <a:p>
          <a:endParaRPr lang="en-US"/>
        </a:p>
      </dgm:t>
    </dgm:pt>
    <dgm:pt modelId="{D4420771-6AE9-4430-8722-06E749F86193}" type="sibTrans" cxnId="{6505561D-AD0B-4CD6-B39F-09ABF4A5AF9B}">
      <dgm:prSet/>
      <dgm:spPr/>
      <dgm:t>
        <a:bodyPr/>
        <a:lstStyle/>
        <a:p>
          <a:endParaRPr lang="en-US"/>
        </a:p>
      </dgm:t>
    </dgm:pt>
    <dgm:pt modelId="{B632B3D2-ABBF-4D2C-8599-2C2AD7153CD6}">
      <dgm:prSet/>
      <dgm:spPr/>
      <dgm:t>
        <a:bodyPr/>
        <a:lstStyle/>
        <a:p>
          <a:r>
            <a:rPr lang="en-CA"/>
            <a:t>Neuromuscular</a:t>
          </a:r>
          <a:endParaRPr lang="en-US"/>
        </a:p>
      </dgm:t>
    </dgm:pt>
    <dgm:pt modelId="{027352E4-000E-48D7-ABFE-BE7DDCDFD260}" type="parTrans" cxnId="{B13565BD-E2A8-4757-87D8-9BD3C973EC1F}">
      <dgm:prSet/>
      <dgm:spPr/>
      <dgm:t>
        <a:bodyPr/>
        <a:lstStyle/>
        <a:p>
          <a:endParaRPr lang="en-US"/>
        </a:p>
      </dgm:t>
    </dgm:pt>
    <dgm:pt modelId="{B951901A-D50D-45CF-B19A-24A8CB770C12}" type="sibTrans" cxnId="{B13565BD-E2A8-4757-87D8-9BD3C973EC1F}">
      <dgm:prSet/>
      <dgm:spPr/>
      <dgm:t>
        <a:bodyPr/>
        <a:lstStyle/>
        <a:p>
          <a:endParaRPr lang="en-US"/>
        </a:p>
      </dgm:t>
    </dgm:pt>
    <dgm:pt modelId="{6922BD8B-BDB7-40E8-9C77-2545714EF9AE}">
      <dgm:prSet/>
      <dgm:spPr/>
      <dgm:t>
        <a:bodyPr/>
        <a:lstStyle/>
        <a:p>
          <a:r>
            <a:rPr lang="en-CA"/>
            <a:t>Functional</a:t>
          </a:r>
          <a:endParaRPr lang="en-US"/>
        </a:p>
      </dgm:t>
    </dgm:pt>
    <dgm:pt modelId="{7F9180C5-C6F6-41DF-B46E-A892B1EAB603}" type="parTrans" cxnId="{16713CAE-6B7E-4C97-92A2-25B89A05FA8D}">
      <dgm:prSet/>
      <dgm:spPr/>
      <dgm:t>
        <a:bodyPr/>
        <a:lstStyle/>
        <a:p>
          <a:endParaRPr lang="en-US"/>
        </a:p>
      </dgm:t>
    </dgm:pt>
    <dgm:pt modelId="{4E7AC499-BB29-428A-9886-553DEE11DB09}" type="sibTrans" cxnId="{16713CAE-6B7E-4C97-92A2-25B89A05FA8D}">
      <dgm:prSet/>
      <dgm:spPr/>
      <dgm:t>
        <a:bodyPr/>
        <a:lstStyle/>
        <a:p>
          <a:endParaRPr lang="en-US"/>
        </a:p>
      </dgm:t>
    </dgm:pt>
    <dgm:pt modelId="{2B5722AC-24E5-486A-8754-7D4B1BBC781A}" type="pres">
      <dgm:prSet presAssocID="{0CFAF3F6-9EF4-4ED9-B4CF-81E5C3CB668C}" presName="root" presStyleCnt="0">
        <dgm:presLayoutVars>
          <dgm:dir/>
          <dgm:resizeHandles val="exact"/>
        </dgm:presLayoutVars>
      </dgm:prSet>
      <dgm:spPr/>
    </dgm:pt>
    <dgm:pt modelId="{6630F9AF-0AF0-4A62-9C59-E7FF88B6167A}" type="pres">
      <dgm:prSet presAssocID="{89946CD2-623F-4E9E-A708-D4FC1E7F3A87}" presName="compNode" presStyleCnt="0"/>
      <dgm:spPr/>
    </dgm:pt>
    <dgm:pt modelId="{DD71B85C-D6FB-4AB5-B969-6727D3A2FAD5}" type="pres">
      <dgm:prSet presAssocID="{89946CD2-623F-4E9E-A708-D4FC1E7F3A87}" presName="bgRect" presStyleLbl="bgShp" presStyleIdx="0" presStyleCnt="3"/>
      <dgm:spPr/>
    </dgm:pt>
    <dgm:pt modelId="{EA4B6F8B-8E21-47CB-83C8-E1982CED333D}" type="pres">
      <dgm:prSet presAssocID="{89946CD2-623F-4E9E-A708-D4FC1E7F3A87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Electrician"/>
        </a:ext>
      </dgm:extLst>
    </dgm:pt>
    <dgm:pt modelId="{6AC2BA1B-E34C-47B9-8C3D-62341A3105BD}" type="pres">
      <dgm:prSet presAssocID="{89946CD2-623F-4E9E-A708-D4FC1E7F3A87}" presName="spaceRect" presStyleCnt="0"/>
      <dgm:spPr/>
    </dgm:pt>
    <dgm:pt modelId="{91956BE7-8907-414C-AB1F-8E4985B54E08}" type="pres">
      <dgm:prSet presAssocID="{89946CD2-623F-4E9E-A708-D4FC1E7F3A87}" presName="parTx" presStyleLbl="revTx" presStyleIdx="0" presStyleCnt="3">
        <dgm:presLayoutVars>
          <dgm:chMax val="0"/>
          <dgm:chPref val="0"/>
        </dgm:presLayoutVars>
      </dgm:prSet>
      <dgm:spPr/>
    </dgm:pt>
    <dgm:pt modelId="{620753D0-E1CE-4920-BB0A-5A931415831B}" type="pres">
      <dgm:prSet presAssocID="{D4420771-6AE9-4430-8722-06E749F86193}" presName="sibTrans" presStyleCnt="0"/>
      <dgm:spPr/>
    </dgm:pt>
    <dgm:pt modelId="{67155AA5-A447-4FB1-AF30-4CA9631DEC2D}" type="pres">
      <dgm:prSet presAssocID="{B632B3D2-ABBF-4D2C-8599-2C2AD7153CD6}" presName="compNode" presStyleCnt="0"/>
      <dgm:spPr/>
    </dgm:pt>
    <dgm:pt modelId="{E85BBB3B-0644-4DF9-BAAA-6B6EEE9C46E8}" type="pres">
      <dgm:prSet presAssocID="{B632B3D2-ABBF-4D2C-8599-2C2AD7153CD6}" presName="bgRect" presStyleLbl="bgShp" presStyleIdx="1" presStyleCnt="3"/>
      <dgm:spPr/>
    </dgm:pt>
    <dgm:pt modelId="{BEAA6EF1-7CF6-47AF-97D3-413EBBA2C51F}" type="pres">
      <dgm:prSet presAssocID="{B632B3D2-ABBF-4D2C-8599-2C2AD7153CD6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rain"/>
        </a:ext>
      </dgm:extLst>
    </dgm:pt>
    <dgm:pt modelId="{ED850EB3-F64C-4E7E-A7CC-9C0E73955441}" type="pres">
      <dgm:prSet presAssocID="{B632B3D2-ABBF-4D2C-8599-2C2AD7153CD6}" presName="spaceRect" presStyleCnt="0"/>
      <dgm:spPr/>
    </dgm:pt>
    <dgm:pt modelId="{93A2E9E9-AC85-48A3-9007-B9A77FC5D579}" type="pres">
      <dgm:prSet presAssocID="{B632B3D2-ABBF-4D2C-8599-2C2AD7153CD6}" presName="parTx" presStyleLbl="revTx" presStyleIdx="1" presStyleCnt="3">
        <dgm:presLayoutVars>
          <dgm:chMax val="0"/>
          <dgm:chPref val="0"/>
        </dgm:presLayoutVars>
      </dgm:prSet>
      <dgm:spPr/>
    </dgm:pt>
    <dgm:pt modelId="{E783D29E-3DED-4A02-BB71-30F3259B00A6}" type="pres">
      <dgm:prSet presAssocID="{B951901A-D50D-45CF-B19A-24A8CB770C12}" presName="sibTrans" presStyleCnt="0"/>
      <dgm:spPr/>
    </dgm:pt>
    <dgm:pt modelId="{220742D3-D6FF-4917-AE8E-AABFB1A6954B}" type="pres">
      <dgm:prSet presAssocID="{6922BD8B-BDB7-40E8-9C77-2545714EF9AE}" presName="compNode" presStyleCnt="0"/>
      <dgm:spPr/>
    </dgm:pt>
    <dgm:pt modelId="{B0B31860-182F-484C-AD59-1ACD14D7DED5}" type="pres">
      <dgm:prSet presAssocID="{6922BD8B-BDB7-40E8-9C77-2545714EF9AE}" presName="bgRect" presStyleLbl="bgShp" presStyleIdx="2" presStyleCnt="3"/>
      <dgm:spPr/>
    </dgm:pt>
    <dgm:pt modelId="{78A386BF-F9C4-43E8-853A-50415A3B77F0}" type="pres">
      <dgm:prSet presAssocID="{6922BD8B-BDB7-40E8-9C77-2545714EF9AE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69E8B2DE-2AF4-416C-950A-13D654B47CED}" type="pres">
      <dgm:prSet presAssocID="{6922BD8B-BDB7-40E8-9C77-2545714EF9AE}" presName="spaceRect" presStyleCnt="0"/>
      <dgm:spPr/>
    </dgm:pt>
    <dgm:pt modelId="{8CF4B883-D5DA-425F-93F0-08196D03C297}" type="pres">
      <dgm:prSet presAssocID="{6922BD8B-BDB7-40E8-9C77-2545714EF9AE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9D767406-9869-4FF3-B4D2-F7F46F5C391F}" type="presOf" srcId="{6922BD8B-BDB7-40E8-9C77-2545714EF9AE}" destId="{8CF4B883-D5DA-425F-93F0-08196D03C297}" srcOrd="0" destOrd="0" presId="urn:microsoft.com/office/officeart/2018/2/layout/IconVerticalSolidList"/>
    <dgm:cxn modelId="{6505561D-AD0B-4CD6-B39F-09ABF4A5AF9B}" srcId="{0CFAF3F6-9EF4-4ED9-B4CF-81E5C3CB668C}" destId="{89946CD2-623F-4E9E-A708-D4FC1E7F3A87}" srcOrd="0" destOrd="0" parTransId="{477526E4-1983-48C5-BC20-023E2F7F900A}" sibTransId="{D4420771-6AE9-4430-8722-06E749F86193}"/>
    <dgm:cxn modelId="{16713CAE-6B7E-4C97-92A2-25B89A05FA8D}" srcId="{0CFAF3F6-9EF4-4ED9-B4CF-81E5C3CB668C}" destId="{6922BD8B-BDB7-40E8-9C77-2545714EF9AE}" srcOrd="2" destOrd="0" parTransId="{7F9180C5-C6F6-41DF-B46E-A892B1EAB603}" sibTransId="{4E7AC499-BB29-428A-9886-553DEE11DB09}"/>
    <dgm:cxn modelId="{201CD9BA-8F04-4B3C-9243-8107385F5212}" type="presOf" srcId="{0CFAF3F6-9EF4-4ED9-B4CF-81E5C3CB668C}" destId="{2B5722AC-24E5-486A-8754-7D4B1BBC781A}" srcOrd="0" destOrd="0" presId="urn:microsoft.com/office/officeart/2018/2/layout/IconVerticalSolidList"/>
    <dgm:cxn modelId="{B13565BD-E2A8-4757-87D8-9BD3C973EC1F}" srcId="{0CFAF3F6-9EF4-4ED9-B4CF-81E5C3CB668C}" destId="{B632B3D2-ABBF-4D2C-8599-2C2AD7153CD6}" srcOrd="1" destOrd="0" parTransId="{027352E4-000E-48D7-ABFE-BE7DDCDFD260}" sibTransId="{B951901A-D50D-45CF-B19A-24A8CB770C12}"/>
    <dgm:cxn modelId="{050F89E5-5FB8-44AA-BE72-BF897E0485C4}" type="presOf" srcId="{89946CD2-623F-4E9E-A708-D4FC1E7F3A87}" destId="{91956BE7-8907-414C-AB1F-8E4985B54E08}" srcOrd="0" destOrd="0" presId="urn:microsoft.com/office/officeart/2018/2/layout/IconVerticalSolidList"/>
    <dgm:cxn modelId="{FF206AF8-1855-4411-BBDE-184F42A15E7E}" type="presOf" srcId="{B632B3D2-ABBF-4D2C-8599-2C2AD7153CD6}" destId="{93A2E9E9-AC85-48A3-9007-B9A77FC5D579}" srcOrd="0" destOrd="0" presId="urn:microsoft.com/office/officeart/2018/2/layout/IconVerticalSolidList"/>
    <dgm:cxn modelId="{4CFC828B-7162-4A0E-825F-891D46F812FD}" type="presParOf" srcId="{2B5722AC-24E5-486A-8754-7D4B1BBC781A}" destId="{6630F9AF-0AF0-4A62-9C59-E7FF88B6167A}" srcOrd="0" destOrd="0" presId="urn:microsoft.com/office/officeart/2018/2/layout/IconVerticalSolidList"/>
    <dgm:cxn modelId="{EF0FAF57-5BE5-4815-B5F4-79D7C5B891C6}" type="presParOf" srcId="{6630F9AF-0AF0-4A62-9C59-E7FF88B6167A}" destId="{DD71B85C-D6FB-4AB5-B969-6727D3A2FAD5}" srcOrd="0" destOrd="0" presId="urn:microsoft.com/office/officeart/2018/2/layout/IconVerticalSolidList"/>
    <dgm:cxn modelId="{435FE83D-A5D4-40D3-B523-1508BA2CE1DC}" type="presParOf" srcId="{6630F9AF-0AF0-4A62-9C59-E7FF88B6167A}" destId="{EA4B6F8B-8E21-47CB-83C8-E1982CED333D}" srcOrd="1" destOrd="0" presId="urn:microsoft.com/office/officeart/2018/2/layout/IconVerticalSolidList"/>
    <dgm:cxn modelId="{D877AB30-939E-4933-B413-9C6E474ABADA}" type="presParOf" srcId="{6630F9AF-0AF0-4A62-9C59-E7FF88B6167A}" destId="{6AC2BA1B-E34C-47B9-8C3D-62341A3105BD}" srcOrd="2" destOrd="0" presId="urn:microsoft.com/office/officeart/2018/2/layout/IconVerticalSolidList"/>
    <dgm:cxn modelId="{27D76E63-5418-4305-9FFB-4F5C14FF368E}" type="presParOf" srcId="{6630F9AF-0AF0-4A62-9C59-E7FF88B6167A}" destId="{91956BE7-8907-414C-AB1F-8E4985B54E08}" srcOrd="3" destOrd="0" presId="urn:microsoft.com/office/officeart/2018/2/layout/IconVerticalSolidList"/>
    <dgm:cxn modelId="{279A3B01-122E-46BE-8DC3-A8593849404B}" type="presParOf" srcId="{2B5722AC-24E5-486A-8754-7D4B1BBC781A}" destId="{620753D0-E1CE-4920-BB0A-5A931415831B}" srcOrd="1" destOrd="0" presId="urn:microsoft.com/office/officeart/2018/2/layout/IconVerticalSolidList"/>
    <dgm:cxn modelId="{D11F4950-8738-45C0-9E0D-4903AC9CF30F}" type="presParOf" srcId="{2B5722AC-24E5-486A-8754-7D4B1BBC781A}" destId="{67155AA5-A447-4FB1-AF30-4CA9631DEC2D}" srcOrd="2" destOrd="0" presId="urn:microsoft.com/office/officeart/2018/2/layout/IconVerticalSolidList"/>
    <dgm:cxn modelId="{FD753EE1-F443-4DFD-BCF1-7133E1A79056}" type="presParOf" srcId="{67155AA5-A447-4FB1-AF30-4CA9631DEC2D}" destId="{E85BBB3B-0644-4DF9-BAAA-6B6EEE9C46E8}" srcOrd="0" destOrd="0" presId="urn:microsoft.com/office/officeart/2018/2/layout/IconVerticalSolidList"/>
    <dgm:cxn modelId="{4EA68BE7-AE55-4DE5-A9EB-FBE7B3CDB19A}" type="presParOf" srcId="{67155AA5-A447-4FB1-AF30-4CA9631DEC2D}" destId="{BEAA6EF1-7CF6-47AF-97D3-413EBBA2C51F}" srcOrd="1" destOrd="0" presId="urn:microsoft.com/office/officeart/2018/2/layout/IconVerticalSolidList"/>
    <dgm:cxn modelId="{9FCC564D-828F-49A1-9CFC-CEEEA92106EA}" type="presParOf" srcId="{67155AA5-A447-4FB1-AF30-4CA9631DEC2D}" destId="{ED850EB3-F64C-4E7E-A7CC-9C0E73955441}" srcOrd="2" destOrd="0" presId="urn:microsoft.com/office/officeart/2018/2/layout/IconVerticalSolidList"/>
    <dgm:cxn modelId="{89278587-6B0C-424F-BE6B-9E0CC3E88B31}" type="presParOf" srcId="{67155AA5-A447-4FB1-AF30-4CA9631DEC2D}" destId="{93A2E9E9-AC85-48A3-9007-B9A77FC5D579}" srcOrd="3" destOrd="0" presId="urn:microsoft.com/office/officeart/2018/2/layout/IconVerticalSolidList"/>
    <dgm:cxn modelId="{52BA6FC9-FE44-43FE-8045-2AD69CBBC002}" type="presParOf" srcId="{2B5722AC-24E5-486A-8754-7D4B1BBC781A}" destId="{E783D29E-3DED-4A02-BB71-30F3259B00A6}" srcOrd="3" destOrd="0" presId="urn:microsoft.com/office/officeart/2018/2/layout/IconVerticalSolidList"/>
    <dgm:cxn modelId="{45C6F7DF-89E5-4D96-A8ED-340259EF3A81}" type="presParOf" srcId="{2B5722AC-24E5-486A-8754-7D4B1BBC781A}" destId="{220742D3-D6FF-4917-AE8E-AABFB1A6954B}" srcOrd="4" destOrd="0" presId="urn:microsoft.com/office/officeart/2018/2/layout/IconVerticalSolidList"/>
    <dgm:cxn modelId="{18A01A0B-69DF-4F1E-9E0D-684516673042}" type="presParOf" srcId="{220742D3-D6FF-4917-AE8E-AABFB1A6954B}" destId="{B0B31860-182F-484C-AD59-1ACD14D7DED5}" srcOrd="0" destOrd="0" presId="urn:microsoft.com/office/officeart/2018/2/layout/IconVerticalSolidList"/>
    <dgm:cxn modelId="{F02E1357-2EC9-4B66-86D3-980E4D3A9D52}" type="presParOf" srcId="{220742D3-D6FF-4917-AE8E-AABFB1A6954B}" destId="{78A386BF-F9C4-43E8-853A-50415A3B77F0}" srcOrd="1" destOrd="0" presId="urn:microsoft.com/office/officeart/2018/2/layout/IconVerticalSolidList"/>
    <dgm:cxn modelId="{99C1CB0D-1376-410F-AA50-89580E225653}" type="presParOf" srcId="{220742D3-D6FF-4917-AE8E-AABFB1A6954B}" destId="{69E8B2DE-2AF4-416C-950A-13D654B47CED}" srcOrd="2" destOrd="0" presId="urn:microsoft.com/office/officeart/2018/2/layout/IconVerticalSolidList"/>
    <dgm:cxn modelId="{5877C675-8D96-4240-A3A1-A1F55FCFFE2F}" type="presParOf" srcId="{220742D3-D6FF-4917-AE8E-AABFB1A6954B}" destId="{8CF4B883-D5DA-425F-93F0-08196D03C297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D35A502-1027-411F-BF40-78FD1462FD01}">
      <dsp:nvSpPr>
        <dsp:cNvPr id="0" name=""/>
        <dsp:cNvSpPr/>
      </dsp:nvSpPr>
      <dsp:spPr>
        <a:xfrm>
          <a:off x="0" y="562"/>
          <a:ext cx="6046132" cy="1315640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1FDFEC4-8BAA-47F6-B2B6-81EFB1413CC0}">
      <dsp:nvSpPr>
        <dsp:cNvPr id="0" name=""/>
        <dsp:cNvSpPr/>
      </dsp:nvSpPr>
      <dsp:spPr>
        <a:xfrm>
          <a:off x="397981" y="296581"/>
          <a:ext cx="723602" cy="72360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29EEBB2-3EA6-4187-A6E4-4DC78ACF93B7}">
      <dsp:nvSpPr>
        <dsp:cNvPr id="0" name=""/>
        <dsp:cNvSpPr/>
      </dsp:nvSpPr>
      <dsp:spPr>
        <a:xfrm>
          <a:off x="1519564" y="562"/>
          <a:ext cx="4526568" cy="13156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239" tIns="139239" rIns="139239" bIns="139239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I. History taking.</a:t>
          </a:r>
        </a:p>
      </dsp:txBody>
      <dsp:txXfrm>
        <a:off x="1519564" y="562"/>
        <a:ext cx="4526568" cy="1315640"/>
      </dsp:txXfrm>
    </dsp:sp>
    <dsp:sp modelId="{9D84CC7B-8F5C-4E0E-905C-08756DED25F1}">
      <dsp:nvSpPr>
        <dsp:cNvPr id="0" name=""/>
        <dsp:cNvSpPr/>
      </dsp:nvSpPr>
      <dsp:spPr>
        <a:xfrm>
          <a:off x="0" y="1645112"/>
          <a:ext cx="6046132" cy="1315640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3479F68-94F6-45F5-8EAB-030F9B19B40F}">
      <dsp:nvSpPr>
        <dsp:cNvPr id="0" name=""/>
        <dsp:cNvSpPr/>
      </dsp:nvSpPr>
      <dsp:spPr>
        <a:xfrm>
          <a:off x="397981" y="1941131"/>
          <a:ext cx="723602" cy="72360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FA70A25-7BDD-462F-B94F-5E843DE2A59F}">
      <dsp:nvSpPr>
        <dsp:cNvPr id="0" name=""/>
        <dsp:cNvSpPr/>
      </dsp:nvSpPr>
      <dsp:spPr>
        <a:xfrm>
          <a:off x="1519564" y="1645112"/>
          <a:ext cx="4526568" cy="13156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239" tIns="139239" rIns="139239" bIns="139239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II. Physical examination:                                        	             </a:t>
          </a:r>
        </a:p>
      </dsp:txBody>
      <dsp:txXfrm>
        <a:off x="1519564" y="1645112"/>
        <a:ext cx="4526568" cy="1315640"/>
      </dsp:txXfrm>
    </dsp:sp>
    <dsp:sp modelId="{A8825466-6D9C-4D4E-A759-16AE62811CD0}">
      <dsp:nvSpPr>
        <dsp:cNvPr id="0" name=""/>
        <dsp:cNvSpPr/>
      </dsp:nvSpPr>
      <dsp:spPr>
        <a:xfrm>
          <a:off x="0" y="3289663"/>
          <a:ext cx="6046132" cy="1315640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5E009E2-740E-4B8A-87F0-BFD872761C3A}">
      <dsp:nvSpPr>
        <dsp:cNvPr id="0" name=""/>
        <dsp:cNvSpPr/>
      </dsp:nvSpPr>
      <dsp:spPr>
        <a:xfrm>
          <a:off x="397981" y="3585682"/>
          <a:ext cx="723602" cy="723602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FEFDBA9-7484-4EB6-8FE6-923755BF95C0}">
      <dsp:nvSpPr>
        <dsp:cNvPr id="0" name=""/>
        <dsp:cNvSpPr/>
      </dsp:nvSpPr>
      <dsp:spPr>
        <a:xfrm>
          <a:off x="1519564" y="3289663"/>
          <a:ext cx="4526568" cy="13156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239" tIns="139239" rIns="139239" bIns="139239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III. Investigations:</a:t>
          </a:r>
        </a:p>
      </dsp:txBody>
      <dsp:txXfrm>
        <a:off x="1519564" y="3289663"/>
        <a:ext cx="4526568" cy="131564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D71B85C-D6FB-4AB5-B969-6727D3A2FAD5}">
      <dsp:nvSpPr>
        <dsp:cNvPr id="0" name=""/>
        <dsp:cNvSpPr/>
      </dsp:nvSpPr>
      <dsp:spPr>
        <a:xfrm>
          <a:off x="0" y="562"/>
          <a:ext cx="6046132" cy="1315640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A4B6F8B-8E21-47CB-83C8-E1982CED333D}">
      <dsp:nvSpPr>
        <dsp:cNvPr id="0" name=""/>
        <dsp:cNvSpPr/>
      </dsp:nvSpPr>
      <dsp:spPr>
        <a:xfrm>
          <a:off x="397981" y="296581"/>
          <a:ext cx="723602" cy="72360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1956BE7-8907-414C-AB1F-8E4985B54E08}">
      <dsp:nvSpPr>
        <dsp:cNvPr id="0" name=""/>
        <dsp:cNvSpPr/>
      </dsp:nvSpPr>
      <dsp:spPr>
        <a:xfrm>
          <a:off x="1519564" y="562"/>
          <a:ext cx="4526568" cy="13156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239" tIns="139239" rIns="139239" bIns="139239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2500" kern="1200"/>
            <a:t>Structural / Mechanical</a:t>
          </a:r>
          <a:endParaRPr lang="en-US" sz="2500" kern="1200"/>
        </a:p>
      </dsp:txBody>
      <dsp:txXfrm>
        <a:off x="1519564" y="562"/>
        <a:ext cx="4526568" cy="1315640"/>
      </dsp:txXfrm>
    </dsp:sp>
    <dsp:sp modelId="{E85BBB3B-0644-4DF9-BAAA-6B6EEE9C46E8}">
      <dsp:nvSpPr>
        <dsp:cNvPr id="0" name=""/>
        <dsp:cNvSpPr/>
      </dsp:nvSpPr>
      <dsp:spPr>
        <a:xfrm>
          <a:off x="0" y="1645112"/>
          <a:ext cx="6046132" cy="1315640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EAA6EF1-7CF6-47AF-97D3-413EBBA2C51F}">
      <dsp:nvSpPr>
        <dsp:cNvPr id="0" name=""/>
        <dsp:cNvSpPr/>
      </dsp:nvSpPr>
      <dsp:spPr>
        <a:xfrm>
          <a:off x="397981" y="1941131"/>
          <a:ext cx="723602" cy="72360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3A2E9E9-AC85-48A3-9007-B9A77FC5D579}">
      <dsp:nvSpPr>
        <dsp:cNvPr id="0" name=""/>
        <dsp:cNvSpPr/>
      </dsp:nvSpPr>
      <dsp:spPr>
        <a:xfrm>
          <a:off x="1519564" y="1645112"/>
          <a:ext cx="4526568" cy="13156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239" tIns="139239" rIns="139239" bIns="139239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2500" kern="1200"/>
            <a:t>Neuromuscular</a:t>
          </a:r>
          <a:endParaRPr lang="en-US" sz="2500" kern="1200"/>
        </a:p>
      </dsp:txBody>
      <dsp:txXfrm>
        <a:off x="1519564" y="1645112"/>
        <a:ext cx="4526568" cy="1315640"/>
      </dsp:txXfrm>
    </dsp:sp>
    <dsp:sp modelId="{B0B31860-182F-484C-AD59-1ACD14D7DED5}">
      <dsp:nvSpPr>
        <dsp:cNvPr id="0" name=""/>
        <dsp:cNvSpPr/>
      </dsp:nvSpPr>
      <dsp:spPr>
        <a:xfrm>
          <a:off x="0" y="3289663"/>
          <a:ext cx="6046132" cy="1315640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8A386BF-F9C4-43E8-853A-50415A3B77F0}">
      <dsp:nvSpPr>
        <dsp:cNvPr id="0" name=""/>
        <dsp:cNvSpPr/>
      </dsp:nvSpPr>
      <dsp:spPr>
        <a:xfrm>
          <a:off x="397981" y="3585682"/>
          <a:ext cx="723602" cy="723602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CF4B883-D5DA-425F-93F0-08196D03C297}">
      <dsp:nvSpPr>
        <dsp:cNvPr id="0" name=""/>
        <dsp:cNvSpPr/>
      </dsp:nvSpPr>
      <dsp:spPr>
        <a:xfrm>
          <a:off x="1519564" y="3289663"/>
          <a:ext cx="4526568" cy="13156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239" tIns="139239" rIns="139239" bIns="139239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2500" kern="1200"/>
            <a:t>Functional</a:t>
          </a:r>
          <a:endParaRPr lang="en-US" sz="2500" kern="1200"/>
        </a:p>
      </dsp:txBody>
      <dsp:txXfrm>
        <a:off x="1519564" y="3289663"/>
        <a:ext cx="4526568" cy="131564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609601"/>
            <a:ext cx="8676222" cy="3200400"/>
          </a:xfrm>
        </p:spPr>
        <p:txBody>
          <a:bodyPr anchor="b">
            <a:normAutofit/>
          </a:bodyPr>
          <a:lstStyle>
            <a:lvl1pPr algn="ctr">
              <a:defRPr sz="48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76222" cy="1905000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12/9/20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4732865"/>
            <a:ext cx="99060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796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3" y="5299603"/>
            <a:ext cx="9906000" cy="49371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12/9/20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3124199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12/9/20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buNone/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12/9/20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3308581"/>
            <a:ext cx="9906000" cy="14688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0" y="4777381"/>
            <a:ext cx="9906001" cy="860400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12/9/20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886200"/>
            <a:ext cx="9906000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775200"/>
            <a:ext cx="9906000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12/9/20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505200"/>
            <a:ext cx="99060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12/9/20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12/9/20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609599"/>
            <a:ext cx="2210514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2" y="609600"/>
            <a:ext cx="7543800" cy="51816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12/9/20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12/9/20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1013" y="3308581"/>
            <a:ext cx="8686800" cy="1468800"/>
          </a:xfrm>
        </p:spPr>
        <p:txBody>
          <a:bodyPr anchor="b"/>
          <a:lstStyle>
            <a:lvl1pPr algn="r">
              <a:defRPr sz="40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51011" y="4777381"/>
            <a:ext cx="8686801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12/9/20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2" y="2666999"/>
            <a:ext cx="4876800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612" y="2667000"/>
            <a:ext cx="4876800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12/9/20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29280" y="2658533"/>
            <a:ext cx="458893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2" y="3243262"/>
            <a:ext cx="4876800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43133" y="2667000"/>
            <a:ext cx="4604280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612" y="3243262"/>
            <a:ext cx="4876801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12/9/20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12/9/20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12/9/20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3549121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3812" y="609601"/>
            <a:ext cx="5943601" cy="51816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3549121" cy="18288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12/9/20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5334001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33733" y="-18288"/>
            <a:ext cx="3276599" cy="6903720"/>
          </a:xfr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5334001" cy="18288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399212" y="5883275"/>
            <a:ext cx="914400" cy="365125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12/9/20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41412" y="5883275"/>
            <a:ext cx="51054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42612" y="5883275"/>
            <a:ext cx="3225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3" y="2666999"/>
            <a:ext cx="9905998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12/9/20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2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1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gradFill flip="none" rotWithShape="1">
            <a:gsLst>
              <a:gs pos="0">
                <a:schemeClr val="tx1"/>
              </a:gs>
              <a:gs pos="100000">
                <a:schemeClr val="tx1">
                  <a:lumMod val="6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65000"/>
                <a:lumOff val="35000"/>
                <a:alpha val="40000"/>
              </a:schemeClr>
            </a:glow>
            <a:outerShdw blurRad="28575" dist="38100" dir="1404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20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8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6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mayoclinic.org/vid-20471914" TargetMode="Externa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if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4" Type="http://schemas.openxmlformats.org/officeDocument/2006/relationships/image" Target="../media/image3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if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if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://www.emedicine.com/cgi-bin/foxweb.exe/makezoom@/em/makezoom?picture=%5Cwebsites%5Cemedicine%5Cpmr%5Cimages%5CLarge%5C335335pmr0152-03.jpg&amp;template=izoom2" TargetMode="Externa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jpeg"/><Relationship Id="rId12" Type="http://schemas.openxmlformats.org/officeDocument/2006/relationships/image" Target="../media/image7.png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hyperlink" Target="http://www.emedicine.com/cgi-bin/foxweb.exe/makezoom@/em/makezoom?picture=%5Cwebsites%5Cemedicine%5Cpmr%5Cimages%5CLarge%5C291291pmr0152-02.jpg&amp;template=izoom2" TargetMode="External"/><Relationship Id="rId11" Type="http://schemas.openxmlformats.org/officeDocument/2006/relationships/image" Target="../media/image6.jpeg"/><Relationship Id="rId5" Type="http://schemas.openxmlformats.org/officeDocument/2006/relationships/image" Target="../media/image3.jpeg"/><Relationship Id="rId10" Type="http://schemas.openxmlformats.org/officeDocument/2006/relationships/hyperlink" Target="http://www.emedicine.com/cgi-bin/foxweb.exe/makezoom@/em/makezoom?picture=%5Cwebsites%5Cemedicine%5Cpmr%5Cimages%5CLarge%5C293293pmr0152-04.jpg&amp;template=izoom2" TargetMode="External"/><Relationship Id="rId4" Type="http://schemas.openxmlformats.org/officeDocument/2006/relationships/hyperlink" Target="http://www.emedicine.com/cgi-bin/foxweb.exe/makezoom@/em/makezoom?picture=%5Cwebsites%5Cemedicine%5Cpmr%5Cimages%5CLarge%5C290290pmr0152-01.jpg&amp;template=izoom2" TargetMode="External"/><Relationship Id="rId9" Type="http://schemas.openxmlformats.org/officeDocument/2006/relationships/image" Target="../media/image5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hyperlink" Target="mailto:dr.jomah@gmail.com" TargetMode="Externa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A110A6-2D5E-694B-918E-ECB95ED643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54215" y="643469"/>
            <a:ext cx="8271187" cy="3128110"/>
          </a:xfrm>
        </p:spPr>
        <p:txBody>
          <a:bodyPr>
            <a:normAutofit/>
          </a:bodyPr>
          <a:lstStyle/>
          <a:p>
            <a:r>
              <a:rPr lang="en-US" sz="6000" dirty="0"/>
              <a:t>Dysphagia</a:t>
            </a:r>
            <a:br>
              <a:rPr lang="en-US" sz="6000" dirty="0"/>
            </a:br>
            <a:endParaRPr lang="en-US" sz="60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5848193-8E4B-8342-86C3-F83AA63E28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54215" y="3932445"/>
            <a:ext cx="8271187" cy="1515856"/>
          </a:xfrm>
        </p:spPr>
        <p:txBody>
          <a:bodyPr>
            <a:normAutofit/>
          </a:bodyPr>
          <a:lstStyle/>
          <a:p>
            <a:r>
              <a:rPr lang="en-US" dirty="0"/>
              <a:t>Mohammed Jomah MD, MSc</a:t>
            </a:r>
          </a:p>
          <a:p>
            <a:r>
              <a:rPr lang="en-US" dirty="0"/>
              <a:t>Lecturer, Senior Registrar ORL – H&amp;NS</a:t>
            </a:r>
          </a:p>
          <a:p>
            <a:r>
              <a:rPr lang="en-US" dirty="0"/>
              <a:t>College of Medicine, King Saud University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6D23AC7-5D0C-4D3B-9A27-06F5B1218D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86934" cy="6858000"/>
          </a:xfrm>
          <a:prstGeom prst="rect">
            <a:avLst/>
          </a:prstGeom>
          <a:solidFill>
            <a:srgbClr val="363D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25B9C01-EDEA-4745-A667-008D9674DB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2373892" y="3195797"/>
            <a:ext cx="6858000" cy="466406"/>
          </a:xfrm>
          <a:prstGeom prst="rect">
            <a:avLst/>
          </a:prstGeom>
          <a:gradFill>
            <a:gsLst>
              <a:gs pos="0">
                <a:srgbClr val="363D46">
                  <a:alpha val="0"/>
                </a:srgbClr>
              </a:gs>
              <a:gs pos="100000">
                <a:srgbClr val="363D46">
                  <a:lumMod val="75000"/>
                </a:srgbClr>
              </a:gs>
            </a:gsLst>
            <a:lin ang="54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966FAFD-37CD-48B5-809E-49FBFBCAE4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1284975" y="0"/>
            <a:ext cx="0" cy="6858000"/>
          </a:xfrm>
          <a:prstGeom prst="line">
            <a:avLst/>
          </a:prstGeom>
          <a:solidFill>
            <a:srgbClr val="FFFFFF"/>
          </a:solidFill>
          <a:ln w="38100" cap="flat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  <a:miter lim="800000"/>
          </a:ln>
          <a:effectLst>
            <a:outerShdw blurRad="57150" dist="25400" dir="9600000" algn="l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445353E2-B25B-4763-9751-C89AD9FBF1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05065" y="1"/>
            <a:ext cx="1286934" cy="6858000"/>
          </a:xfrm>
          <a:prstGeom prst="rect">
            <a:avLst/>
          </a:prstGeom>
          <a:solidFill>
            <a:srgbClr val="363D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AA1B548-375C-47D8-9F3A-BE6E9569FA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709268" y="3195797"/>
            <a:ext cx="6858000" cy="466406"/>
          </a:xfrm>
          <a:prstGeom prst="rect">
            <a:avLst/>
          </a:prstGeom>
          <a:gradFill>
            <a:gsLst>
              <a:gs pos="0">
                <a:srgbClr val="363D46">
                  <a:alpha val="0"/>
                </a:srgbClr>
              </a:gs>
              <a:gs pos="100000">
                <a:srgbClr val="363D46">
                  <a:lumMod val="75000"/>
                </a:srgbClr>
              </a:gs>
            </a:gsLst>
            <a:lin ang="54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24D25FA-1F8D-4CB9-A5C3-C5A6AC9E3B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10894641" y="1"/>
            <a:ext cx="0" cy="6858000"/>
          </a:xfrm>
          <a:prstGeom prst="line">
            <a:avLst/>
          </a:prstGeom>
          <a:solidFill>
            <a:srgbClr val="FFFFFF"/>
          </a:solidFill>
          <a:ln w="38100" cap="flat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  <a:miter lim="800000"/>
          </a:ln>
          <a:effectLst>
            <a:outerShdw blurRad="57150" dist="25400" algn="l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1633A6F8-FDA7-3A4A-AB5F-C9AF2D3EAD31}"/>
              </a:ext>
            </a:extLst>
          </p:cNvPr>
          <p:cNvSpPr txBox="1"/>
          <p:nvPr/>
        </p:nvSpPr>
        <p:spPr>
          <a:xfrm>
            <a:off x="8649330" y="6093917"/>
            <a:ext cx="15760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ORL 432</a:t>
            </a:r>
          </a:p>
          <a:p>
            <a:pPr algn="ctr"/>
            <a:r>
              <a:rPr lang="en-US" sz="1400" dirty="0"/>
              <a:t>December 2020</a:t>
            </a:r>
          </a:p>
        </p:txBody>
      </p:sp>
    </p:spTree>
    <p:extLst>
      <p:ext uri="{BB962C8B-B14F-4D97-AF65-F5344CB8AC3E}">
        <p14:creationId xmlns:p14="http://schemas.microsoft.com/office/powerpoint/2010/main" val="4252750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F95001-E98B-DA41-9767-8F02C02C0A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9851" y="1430179"/>
            <a:ext cx="3029313" cy="3675908"/>
          </a:xfrm>
        </p:spPr>
        <p:txBody>
          <a:bodyPr anchor="ctr">
            <a:normAutofit/>
          </a:bodyPr>
          <a:lstStyle/>
          <a:p>
            <a:r>
              <a:rPr lang="en-US" sz="3400"/>
              <a:t>Differential diagnoses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E475056-B0EB-44BE-8568-61ABEFB2E9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59934" y="0"/>
            <a:ext cx="8132066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2C8E2EC-73A4-48C2-B4D7-D7726BD908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69971" y="0"/>
            <a:ext cx="0" cy="6858000"/>
          </a:xfrm>
          <a:prstGeom prst="line">
            <a:avLst/>
          </a:prstGeom>
          <a:solidFill>
            <a:srgbClr val="FFFFFF"/>
          </a:solidFill>
          <a:ln w="38100" cap="flat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E82ABBDC-7A44-4AE8-A04F-B5495481B9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894952" y="3195797"/>
            <a:ext cx="6858000" cy="466406"/>
          </a:xfrm>
          <a:prstGeom prst="rect">
            <a:avLst/>
          </a:prstGeom>
          <a:gradFill>
            <a:gsLst>
              <a:gs pos="0">
                <a:srgbClr val="363D46">
                  <a:alpha val="0"/>
                </a:srgbClr>
              </a:gs>
              <a:gs pos="100000">
                <a:srgbClr val="363D46">
                  <a:lumMod val="75000"/>
                </a:srgbClr>
              </a:gs>
            </a:gsLst>
            <a:lin ang="54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914643BF-DAE1-4614-B300-0C544F14C91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42987400"/>
              </p:ext>
            </p:extLst>
          </p:nvPr>
        </p:nvGraphicFramePr>
        <p:xfrm>
          <a:off x="5054375" y="965200"/>
          <a:ext cx="6046133" cy="46058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5558412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F95001-E98B-DA41-9767-8F02C02C0A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4179" y="714375"/>
            <a:ext cx="3332955" cy="5076826"/>
          </a:xfrm>
        </p:spPr>
        <p:txBody>
          <a:bodyPr anchor="ctr">
            <a:normAutofit/>
          </a:bodyPr>
          <a:lstStyle/>
          <a:p>
            <a:r>
              <a:rPr lang="en-US" sz="3700" dirty="0"/>
              <a:t>Differential diagnoses</a:t>
            </a:r>
            <a:br>
              <a:rPr lang="en-US" sz="3700" dirty="0"/>
            </a:br>
            <a:r>
              <a:rPr lang="en-CA" sz="2400" i="1" dirty="0">
                <a:effectLst/>
              </a:rPr>
              <a:t>Structural/ Mechanical</a:t>
            </a:r>
            <a:br>
              <a:rPr lang="en-CA" sz="3700" dirty="0">
                <a:effectLst/>
              </a:rPr>
            </a:br>
            <a:endParaRPr lang="en-US" sz="37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75136A9-49F9-4DA0-A741-F065B0FA09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3356" y="0"/>
            <a:ext cx="7558643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912F6C7-0423-4B6F-AECE-710C848918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1446539" y="3195797"/>
            <a:ext cx="6858000" cy="466406"/>
          </a:xfrm>
          <a:prstGeom prst="rect">
            <a:avLst/>
          </a:prstGeom>
          <a:gradFill>
            <a:gsLst>
              <a:gs pos="0">
                <a:srgbClr val="363D46">
                  <a:alpha val="0"/>
                </a:srgbClr>
              </a:gs>
              <a:gs pos="100000">
                <a:srgbClr val="363D46">
                  <a:lumMod val="75000"/>
                </a:srgbClr>
              </a:gs>
            </a:gsLst>
            <a:lin ang="54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7208205-03EE-4EC8-9C34-59270C1880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42336" y="0"/>
            <a:ext cx="0" cy="6858000"/>
          </a:xfrm>
          <a:prstGeom prst="line">
            <a:avLst/>
          </a:prstGeom>
          <a:solidFill>
            <a:srgbClr val="FFFFFF"/>
          </a:solidFill>
          <a:ln w="38100" cap="flat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F94D92-BD0A-5C45-9535-57D89E2088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3046" y="714375"/>
            <a:ext cx="6253751" cy="507682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CA" dirty="0">
                <a:solidFill>
                  <a:schemeClr val="tx1"/>
                </a:solidFill>
                <a:effectLst/>
              </a:rPr>
              <a:t>Intrinsic: </a:t>
            </a:r>
          </a:p>
          <a:p>
            <a:pPr lvl="1">
              <a:lnSpc>
                <a:spcPct val="90000"/>
              </a:lnSpc>
            </a:pPr>
            <a:r>
              <a:rPr lang="en-CA" dirty="0">
                <a:solidFill>
                  <a:schemeClr val="tx1"/>
                </a:solidFill>
                <a:effectLst/>
              </a:rPr>
              <a:t>Neoplasm: Oral cavity, Oropharyngeal, Hypopharyngeal, Esophageal</a:t>
            </a:r>
          </a:p>
          <a:p>
            <a:pPr lvl="1">
              <a:lnSpc>
                <a:spcPct val="90000"/>
              </a:lnSpc>
            </a:pPr>
            <a:r>
              <a:rPr lang="en-CA" dirty="0">
                <a:solidFill>
                  <a:schemeClr val="tx1"/>
                </a:solidFill>
                <a:effectLst/>
              </a:rPr>
              <a:t>Stenosis: Hypopharyngeal (</a:t>
            </a:r>
            <a:r>
              <a:rPr lang="en-CA" dirty="0" err="1">
                <a:solidFill>
                  <a:schemeClr val="tx1"/>
                </a:solidFill>
                <a:effectLst/>
              </a:rPr>
              <a:t>ie</a:t>
            </a:r>
            <a:r>
              <a:rPr lang="en-CA" dirty="0">
                <a:solidFill>
                  <a:schemeClr val="tx1"/>
                </a:solidFill>
                <a:effectLst/>
              </a:rPr>
              <a:t>. Scleroderma), Esophageal (Traumatic, Post-Surgical, Congenital)</a:t>
            </a:r>
          </a:p>
          <a:p>
            <a:pPr lvl="1">
              <a:lnSpc>
                <a:spcPct val="90000"/>
              </a:lnSpc>
            </a:pPr>
            <a:r>
              <a:rPr lang="en-CA" dirty="0">
                <a:solidFill>
                  <a:schemeClr val="tx1"/>
                </a:solidFill>
                <a:effectLst/>
              </a:rPr>
              <a:t>Web: Esophageal (Plummer-Vinson)</a:t>
            </a:r>
          </a:p>
          <a:p>
            <a:pPr lvl="1">
              <a:lnSpc>
                <a:spcPct val="90000"/>
              </a:lnSpc>
            </a:pPr>
            <a:r>
              <a:rPr lang="en-CA" dirty="0">
                <a:solidFill>
                  <a:schemeClr val="tx1"/>
                </a:solidFill>
                <a:effectLst/>
              </a:rPr>
              <a:t>Diverticula: </a:t>
            </a:r>
            <a:r>
              <a:rPr lang="en-CA" dirty="0" err="1">
                <a:solidFill>
                  <a:schemeClr val="tx1"/>
                </a:solidFill>
                <a:effectLst/>
              </a:rPr>
              <a:t>Zenker’s</a:t>
            </a:r>
            <a:endParaRPr lang="en-CA" dirty="0">
              <a:solidFill>
                <a:schemeClr val="tx1"/>
              </a:solidFill>
              <a:effectLst/>
            </a:endParaRPr>
          </a:p>
          <a:p>
            <a:pPr lvl="1">
              <a:lnSpc>
                <a:spcPct val="90000"/>
              </a:lnSpc>
            </a:pPr>
            <a:r>
              <a:rPr lang="en-CA" dirty="0">
                <a:solidFill>
                  <a:schemeClr val="tx1"/>
                </a:solidFill>
                <a:effectLst/>
              </a:rPr>
              <a:t>Foreign Body </a:t>
            </a:r>
            <a:r>
              <a:rPr lang="en-CA" i="1" dirty="0">
                <a:solidFill>
                  <a:schemeClr val="tx1"/>
                </a:solidFill>
                <a:effectLst/>
              </a:rPr>
              <a:t>(Acute presentation)</a:t>
            </a:r>
          </a:p>
          <a:p>
            <a:pPr>
              <a:lnSpc>
                <a:spcPct val="90000"/>
              </a:lnSpc>
            </a:pPr>
            <a:r>
              <a:rPr lang="en-CA" dirty="0">
                <a:solidFill>
                  <a:schemeClr val="tx1"/>
                </a:solidFill>
                <a:effectLst/>
              </a:rPr>
              <a:t>Extrinsic</a:t>
            </a:r>
          </a:p>
          <a:p>
            <a:pPr lvl="1">
              <a:lnSpc>
                <a:spcPct val="90000"/>
              </a:lnSpc>
            </a:pPr>
            <a:r>
              <a:rPr lang="en-CA" dirty="0">
                <a:solidFill>
                  <a:schemeClr val="tx1"/>
                </a:solidFill>
                <a:effectLst/>
              </a:rPr>
              <a:t>Neoplasm:  Thyroid, Mediastinal</a:t>
            </a:r>
          </a:p>
          <a:p>
            <a:pPr lvl="1">
              <a:lnSpc>
                <a:spcPct val="90000"/>
              </a:lnSpc>
            </a:pPr>
            <a:r>
              <a:rPr lang="en-CA" dirty="0">
                <a:solidFill>
                  <a:schemeClr val="tx1"/>
                </a:solidFill>
                <a:effectLst/>
              </a:rPr>
              <a:t>Vascular: Aberrant subclavian artery</a:t>
            </a:r>
          </a:p>
          <a:p>
            <a:pPr lvl="1">
              <a:lnSpc>
                <a:spcPct val="90000"/>
              </a:lnSpc>
            </a:pPr>
            <a:r>
              <a:rPr lang="en-CA" dirty="0">
                <a:solidFill>
                  <a:schemeClr val="tx1"/>
                </a:solidFill>
                <a:effectLst/>
              </a:rPr>
              <a:t>Infectious: Abscess </a:t>
            </a:r>
            <a:r>
              <a:rPr lang="en-CA" i="1" dirty="0">
                <a:solidFill>
                  <a:schemeClr val="tx1"/>
                </a:solidFill>
                <a:effectLst/>
              </a:rPr>
              <a:t>(Acute presentation)</a:t>
            </a:r>
          </a:p>
        </p:txBody>
      </p:sp>
    </p:spTree>
    <p:extLst>
      <p:ext uri="{BB962C8B-B14F-4D97-AF65-F5344CB8AC3E}">
        <p14:creationId xmlns:p14="http://schemas.microsoft.com/office/powerpoint/2010/main" val="37700154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F95001-E98B-DA41-9767-8F02C02C0A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4179" y="714375"/>
            <a:ext cx="3332955" cy="5076826"/>
          </a:xfrm>
        </p:spPr>
        <p:txBody>
          <a:bodyPr anchor="ctr">
            <a:normAutofit/>
          </a:bodyPr>
          <a:lstStyle/>
          <a:p>
            <a:r>
              <a:rPr lang="en-US" sz="2800" dirty="0"/>
              <a:t>Differential diagnoses</a:t>
            </a:r>
            <a:br>
              <a:rPr lang="en-US" sz="2800" dirty="0"/>
            </a:br>
            <a:r>
              <a:rPr lang="en-CA" sz="2000" i="1" dirty="0">
                <a:effectLst/>
              </a:rPr>
              <a:t>Neuromuscular</a:t>
            </a:r>
            <a:endParaRPr lang="en-US" sz="2800" i="1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75136A9-49F9-4DA0-A741-F065B0FA09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3356" y="0"/>
            <a:ext cx="7558643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912F6C7-0423-4B6F-AECE-710C848918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1446539" y="3195797"/>
            <a:ext cx="6858000" cy="466406"/>
          </a:xfrm>
          <a:prstGeom prst="rect">
            <a:avLst/>
          </a:prstGeom>
          <a:gradFill>
            <a:gsLst>
              <a:gs pos="0">
                <a:srgbClr val="363D46">
                  <a:alpha val="0"/>
                </a:srgbClr>
              </a:gs>
              <a:gs pos="100000">
                <a:srgbClr val="363D46">
                  <a:lumMod val="75000"/>
                </a:srgbClr>
              </a:gs>
            </a:gsLst>
            <a:lin ang="54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7208205-03EE-4EC8-9C34-59270C1880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42336" y="0"/>
            <a:ext cx="0" cy="6858000"/>
          </a:xfrm>
          <a:prstGeom prst="line">
            <a:avLst/>
          </a:prstGeom>
          <a:solidFill>
            <a:srgbClr val="FFFFFF"/>
          </a:solidFill>
          <a:ln w="38100" cap="flat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F94D92-BD0A-5C45-9535-57D89E2088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3046" y="714375"/>
            <a:ext cx="6253751" cy="5076825"/>
          </a:xfrm>
        </p:spPr>
        <p:txBody>
          <a:bodyPr>
            <a:normAutofit/>
          </a:bodyPr>
          <a:lstStyle/>
          <a:p>
            <a:r>
              <a:rPr lang="en-CA" dirty="0">
                <a:solidFill>
                  <a:schemeClr val="tx1"/>
                </a:solidFill>
                <a:effectLst/>
              </a:rPr>
              <a:t>Neurologic</a:t>
            </a:r>
          </a:p>
          <a:p>
            <a:pPr lvl="1"/>
            <a:r>
              <a:rPr lang="en-CA" dirty="0">
                <a:solidFill>
                  <a:schemeClr val="tx1"/>
                </a:solidFill>
                <a:effectLst/>
              </a:rPr>
              <a:t>Incoordination: Stroke, ALS, MS</a:t>
            </a:r>
          </a:p>
          <a:p>
            <a:pPr lvl="1"/>
            <a:r>
              <a:rPr lang="en-CA" dirty="0">
                <a:solidFill>
                  <a:schemeClr val="tx1"/>
                </a:solidFill>
                <a:effectLst/>
              </a:rPr>
              <a:t>Sensory loss:  SLN injury</a:t>
            </a:r>
          </a:p>
          <a:p>
            <a:pPr lvl="1"/>
            <a:r>
              <a:rPr lang="en-CA" dirty="0">
                <a:solidFill>
                  <a:schemeClr val="tx1"/>
                </a:solidFill>
                <a:effectLst/>
              </a:rPr>
              <a:t>Neuritis: Mono- or Polyneuritis (any of the CN’s)</a:t>
            </a:r>
          </a:p>
          <a:p>
            <a:r>
              <a:rPr lang="en-CA" dirty="0">
                <a:solidFill>
                  <a:schemeClr val="tx1"/>
                </a:solidFill>
                <a:effectLst/>
              </a:rPr>
              <a:t>Muscular</a:t>
            </a:r>
          </a:p>
          <a:p>
            <a:pPr lvl="1"/>
            <a:r>
              <a:rPr lang="en-CA" dirty="0">
                <a:solidFill>
                  <a:schemeClr val="tx1"/>
                </a:solidFill>
                <a:effectLst/>
              </a:rPr>
              <a:t>Weakness: Myasthenia gravis </a:t>
            </a:r>
          </a:p>
          <a:p>
            <a:r>
              <a:rPr lang="en-CA" dirty="0">
                <a:solidFill>
                  <a:schemeClr val="tx1"/>
                </a:solidFill>
                <a:effectLst/>
              </a:rPr>
              <a:t>Inflammation: </a:t>
            </a:r>
          </a:p>
          <a:p>
            <a:pPr lvl="1"/>
            <a:r>
              <a:rPr lang="en-CA" dirty="0">
                <a:solidFill>
                  <a:schemeClr val="tx1"/>
                </a:solidFill>
                <a:effectLst/>
              </a:rPr>
              <a:t>Polymyositis</a:t>
            </a:r>
          </a:p>
        </p:txBody>
      </p:sp>
    </p:spTree>
    <p:extLst>
      <p:ext uri="{BB962C8B-B14F-4D97-AF65-F5344CB8AC3E}">
        <p14:creationId xmlns:p14="http://schemas.microsoft.com/office/powerpoint/2010/main" val="39537069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F95001-E98B-DA41-9767-8F02C02C0A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4179" y="714375"/>
            <a:ext cx="3332955" cy="5076826"/>
          </a:xfrm>
        </p:spPr>
        <p:txBody>
          <a:bodyPr anchor="ctr">
            <a:normAutofit/>
          </a:bodyPr>
          <a:lstStyle/>
          <a:p>
            <a:r>
              <a:rPr lang="en-US" sz="3700" dirty="0"/>
              <a:t>Differential diagnoses</a:t>
            </a:r>
            <a:br>
              <a:rPr lang="en-US" sz="3700" dirty="0"/>
            </a:br>
            <a:r>
              <a:rPr lang="en-CA" i="1" dirty="0">
                <a:effectLst/>
              </a:rPr>
              <a:t>Functional</a:t>
            </a:r>
            <a:endParaRPr lang="en-US" sz="3700" i="1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75136A9-49F9-4DA0-A741-F065B0FA09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3356" y="0"/>
            <a:ext cx="7558643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912F6C7-0423-4B6F-AECE-710C848918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1446539" y="3195797"/>
            <a:ext cx="6858000" cy="466406"/>
          </a:xfrm>
          <a:prstGeom prst="rect">
            <a:avLst/>
          </a:prstGeom>
          <a:gradFill>
            <a:gsLst>
              <a:gs pos="0">
                <a:srgbClr val="363D46">
                  <a:alpha val="0"/>
                </a:srgbClr>
              </a:gs>
              <a:gs pos="100000">
                <a:srgbClr val="363D46">
                  <a:lumMod val="75000"/>
                </a:srgbClr>
              </a:gs>
            </a:gsLst>
            <a:lin ang="54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7208205-03EE-4EC8-9C34-59270C1880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42336" y="0"/>
            <a:ext cx="0" cy="6858000"/>
          </a:xfrm>
          <a:prstGeom prst="line">
            <a:avLst/>
          </a:prstGeom>
          <a:solidFill>
            <a:srgbClr val="FFFFFF"/>
          </a:solidFill>
          <a:ln w="38100" cap="flat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F94D92-BD0A-5C45-9535-57D89E2088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3046" y="714375"/>
            <a:ext cx="6253751" cy="507682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CA" sz="1500" dirty="0">
                <a:solidFill>
                  <a:schemeClr val="tx1"/>
                </a:solidFill>
                <a:effectLst/>
              </a:rPr>
              <a:t>Laryngopharyngeal Reflux/ Gastroesophageal Reflux Disease </a:t>
            </a:r>
          </a:p>
          <a:p>
            <a:pPr>
              <a:lnSpc>
                <a:spcPct val="90000"/>
              </a:lnSpc>
            </a:pPr>
            <a:r>
              <a:rPr lang="en-CA" sz="1500" dirty="0">
                <a:solidFill>
                  <a:schemeClr val="tx1"/>
                </a:solidFill>
                <a:effectLst/>
              </a:rPr>
              <a:t>Esophageal dysmotility</a:t>
            </a:r>
          </a:p>
          <a:p>
            <a:pPr lvl="1">
              <a:lnSpc>
                <a:spcPct val="90000"/>
              </a:lnSpc>
            </a:pPr>
            <a:r>
              <a:rPr lang="en-CA" sz="1500" dirty="0">
                <a:solidFill>
                  <a:schemeClr val="tx1"/>
                </a:solidFill>
                <a:effectLst/>
              </a:rPr>
              <a:t>Achalasia</a:t>
            </a:r>
          </a:p>
          <a:p>
            <a:pPr lvl="1">
              <a:lnSpc>
                <a:spcPct val="90000"/>
              </a:lnSpc>
            </a:pPr>
            <a:r>
              <a:rPr lang="en-CA" sz="1500" dirty="0">
                <a:solidFill>
                  <a:schemeClr val="tx1"/>
                </a:solidFill>
                <a:effectLst/>
              </a:rPr>
              <a:t>Cricopharyngeal spasm</a:t>
            </a:r>
          </a:p>
          <a:p>
            <a:pPr lvl="1">
              <a:lnSpc>
                <a:spcPct val="90000"/>
              </a:lnSpc>
            </a:pPr>
            <a:r>
              <a:rPr lang="en-CA" sz="1500" dirty="0">
                <a:solidFill>
                  <a:schemeClr val="tx1"/>
                </a:solidFill>
                <a:effectLst/>
              </a:rPr>
              <a:t>Esophageal spasm</a:t>
            </a:r>
          </a:p>
          <a:p>
            <a:pPr>
              <a:lnSpc>
                <a:spcPct val="90000"/>
              </a:lnSpc>
            </a:pPr>
            <a:r>
              <a:rPr lang="en-CA" sz="1500" dirty="0">
                <a:solidFill>
                  <a:schemeClr val="tx1"/>
                </a:solidFill>
                <a:effectLst/>
              </a:rPr>
              <a:t>Inflammatory</a:t>
            </a:r>
          </a:p>
          <a:p>
            <a:pPr lvl="1">
              <a:lnSpc>
                <a:spcPct val="90000"/>
              </a:lnSpc>
            </a:pPr>
            <a:r>
              <a:rPr lang="en-CA" sz="1500" dirty="0">
                <a:solidFill>
                  <a:schemeClr val="tx1"/>
                </a:solidFill>
                <a:effectLst/>
              </a:rPr>
              <a:t>Eosinophilic Esophagitis</a:t>
            </a:r>
          </a:p>
          <a:p>
            <a:pPr lvl="1">
              <a:lnSpc>
                <a:spcPct val="90000"/>
              </a:lnSpc>
            </a:pPr>
            <a:r>
              <a:rPr lang="en-CA" sz="1500" dirty="0">
                <a:solidFill>
                  <a:schemeClr val="tx1"/>
                </a:solidFill>
                <a:effectLst/>
              </a:rPr>
              <a:t>Scleroderma: decreased LES pressure </a:t>
            </a:r>
          </a:p>
          <a:p>
            <a:pPr>
              <a:lnSpc>
                <a:spcPct val="90000"/>
              </a:lnSpc>
            </a:pPr>
            <a:r>
              <a:rPr lang="en-CA" sz="1500" dirty="0">
                <a:solidFill>
                  <a:schemeClr val="tx1"/>
                </a:solidFill>
                <a:effectLst/>
              </a:rPr>
              <a:t>Infectious</a:t>
            </a:r>
          </a:p>
          <a:p>
            <a:pPr lvl="1">
              <a:lnSpc>
                <a:spcPct val="90000"/>
              </a:lnSpc>
            </a:pPr>
            <a:r>
              <a:rPr lang="en-CA" sz="1500" dirty="0">
                <a:solidFill>
                  <a:schemeClr val="tx1"/>
                </a:solidFill>
                <a:effectLst/>
              </a:rPr>
              <a:t>Viral: HSV</a:t>
            </a:r>
          </a:p>
          <a:p>
            <a:pPr lvl="1">
              <a:lnSpc>
                <a:spcPct val="90000"/>
              </a:lnSpc>
            </a:pPr>
            <a:r>
              <a:rPr lang="en-CA" sz="1500" dirty="0">
                <a:solidFill>
                  <a:schemeClr val="tx1"/>
                </a:solidFill>
                <a:effectLst/>
              </a:rPr>
              <a:t>Bacterial: Chagas disease (Trypanosoma </a:t>
            </a:r>
            <a:r>
              <a:rPr lang="en-CA" sz="1500" dirty="0" err="1">
                <a:solidFill>
                  <a:schemeClr val="tx1"/>
                </a:solidFill>
                <a:effectLst/>
              </a:rPr>
              <a:t>cruzi</a:t>
            </a:r>
            <a:r>
              <a:rPr lang="en-CA" sz="1500" dirty="0">
                <a:solidFill>
                  <a:schemeClr val="tx1"/>
                </a:solidFill>
                <a:effectLst/>
              </a:rPr>
              <a:t>)</a:t>
            </a:r>
          </a:p>
          <a:p>
            <a:pPr lvl="1">
              <a:lnSpc>
                <a:spcPct val="90000"/>
              </a:lnSpc>
            </a:pPr>
            <a:r>
              <a:rPr lang="en-CA" sz="1500" dirty="0">
                <a:solidFill>
                  <a:schemeClr val="tx1"/>
                </a:solidFill>
                <a:effectLst/>
              </a:rPr>
              <a:t>Fungal: Candida</a:t>
            </a:r>
          </a:p>
          <a:p>
            <a:pPr>
              <a:lnSpc>
                <a:spcPct val="90000"/>
              </a:lnSpc>
            </a:pPr>
            <a:r>
              <a:rPr lang="en-CA" sz="1500" dirty="0">
                <a:solidFill>
                  <a:schemeClr val="tx1"/>
                </a:solidFill>
                <a:effectLst/>
              </a:rPr>
              <a:t>Low Saliva: </a:t>
            </a:r>
          </a:p>
          <a:p>
            <a:pPr lvl="1">
              <a:lnSpc>
                <a:spcPct val="90000"/>
              </a:lnSpc>
            </a:pPr>
            <a:r>
              <a:rPr lang="en-CA" sz="1300" dirty="0">
                <a:solidFill>
                  <a:schemeClr val="tx1"/>
                </a:solidFill>
                <a:effectLst/>
              </a:rPr>
              <a:t>Post-XRT, </a:t>
            </a:r>
          </a:p>
          <a:p>
            <a:pPr lvl="1">
              <a:lnSpc>
                <a:spcPct val="90000"/>
              </a:lnSpc>
            </a:pPr>
            <a:r>
              <a:rPr lang="en-CA" sz="1300" dirty="0">
                <a:solidFill>
                  <a:schemeClr val="tx1"/>
                </a:solidFill>
                <a:effectLst/>
              </a:rPr>
              <a:t>Medications (</a:t>
            </a:r>
            <a:r>
              <a:rPr lang="en-CA" sz="1300" dirty="0" err="1">
                <a:solidFill>
                  <a:schemeClr val="tx1"/>
                </a:solidFill>
                <a:effectLst/>
              </a:rPr>
              <a:t>ie</a:t>
            </a:r>
            <a:r>
              <a:rPr lang="en-CA" sz="1300" dirty="0">
                <a:solidFill>
                  <a:schemeClr val="tx1"/>
                </a:solidFill>
                <a:effectLst/>
              </a:rPr>
              <a:t>. Anti-</a:t>
            </a:r>
            <a:r>
              <a:rPr lang="en-CA" sz="1300" dirty="0" err="1">
                <a:solidFill>
                  <a:schemeClr val="tx1"/>
                </a:solidFill>
                <a:effectLst/>
              </a:rPr>
              <a:t>Cholingerics</a:t>
            </a:r>
            <a:r>
              <a:rPr lang="en-CA" sz="1300" dirty="0">
                <a:solidFill>
                  <a:schemeClr val="tx1"/>
                </a:solidFill>
                <a:effectLst/>
              </a:rPr>
              <a:t>, Scopolamine, </a:t>
            </a:r>
            <a:r>
              <a:rPr lang="en-CA" sz="1300" dirty="0" err="1">
                <a:solidFill>
                  <a:schemeClr val="tx1"/>
                </a:solidFill>
                <a:effectLst/>
              </a:rPr>
              <a:t>Glycopyrolate</a:t>
            </a:r>
            <a:r>
              <a:rPr lang="en-CA" sz="1300" dirty="0">
                <a:solidFill>
                  <a:schemeClr val="tx1"/>
                </a:solidFill>
                <a:effectLst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8889938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BD28B6DD-069A-6441-B84C-11507DA62D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59932" y="132569"/>
            <a:ext cx="4555067" cy="6592861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3BB7B736-2B80-1546-B281-4BAC14A03B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7002" y="98703"/>
            <a:ext cx="4555065" cy="6675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2928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75C10C03-3ACF-8D4F-9CB3-A26563FF6B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72733" y="242286"/>
            <a:ext cx="8246533" cy="6373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8037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BB1E065C-A5C9-3E4E-9947-C312E1ED0A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26733" y="174476"/>
            <a:ext cx="7738534" cy="6509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2918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05F52A-22C1-3443-BE32-9485C3DF02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4179" y="714375"/>
            <a:ext cx="3332955" cy="5076826"/>
          </a:xfrm>
        </p:spPr>
        <p:txBody>
          <a:bodyPr anchor="ctr">
            <a:normAutofit/>
          </a:bodyPr>
          <a:lstStyle/>
          <a:p>
            <a:r>
              <a:rPr lang="en-US" sz="4000"/>
              <a:t>Work up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75136A9-49F9-4DA0-A741-F065B0FA09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3356" y="0"/>
            <a:ext cx="7558643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912F6C7-0423-4B6F-AECE-710C848918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1446539" y="3195797"/>
            <a:ext cx="6858000" cy="466406"/>
          </a:xfrm>
          <a:prstGeom prst="rect">
            <a:avLst/>
          </a:prstGeom>
          <a:gradFill>
            <a:gsLst>
              <a:gs pos="0">
                <a:srgbClr val="363D46">
                  <a:alpha val="0"/>
                </a:srgbClr>
              </a:gs>
              <a:gs pos="100000">
                <a:srgbClr val="363D46">
                  <a:lumMod val="75000"/>
                </a:srgbClr>
              </a:gs>
            </a:gsLst>
            <a:lin ang="54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7208205-03EE-4EC8-9C34-59270C1880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42336" y="0"/>
            <a:ext cx="0" cy="6858000"/>
          </a:xfrm>
          <a:prstGeom prst="line">
            <a:avLst/>
          </a:prstGeom>
          <a:solidFill>
            <a:srgbClr val="FFFFFF"/>
          </a:solidFill>
          <a:ln w="38100" cap="flat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0428AD-B2FC-B94C-9E2B-CBE59EEEFB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3046" y="714375"/>
            <a:ext cx="6253751" cy="5076825"/>
          </a:xfrm>
        </p:spPr>
        <p:txBody>
          <a:bodyPr>
            <a:normAutofit/>
          </a:bodyPr>
          <a:lstStyle/>
          <a:p>
            <a:r>
              <a:rPr lang="en-CA" sz="1900" dirty="0">
                <a:solidFill>
                  <a:schemeClr val="tx1"/>
                </a:solidFill>
                <a:effectLst/>
              </a:rPr>
              <a:t>Mechanical</a:t>
            </a:r>
          </a:p>
          <a:p>
            <a:pPr lvl="1"/>
            <a:r>
              <a:rPr lang="en-CA" sz="1700" dirty="0">
                <a:solidFill>
                  <a:schemeClr val="tx1"/>
                </a:solidFill>
                <a:effectLst/>
              </a:rPr>
              <a:t>Radiographic imaging:  MBS, FEES, </a:t>
            </a:r>
            <a:r>
              <a:rPr lang="en-CA" sz="1900" dirty="0">
                <a:solidFill>
                  <a:schemeClr val="tx1"/>
                </a:solidFill>
                <a:effectLst/>
              </a:rPr>
              <a:t>CT / MRI</a:t>
            </a:r>
          </a:p>
          <a:p>
            <a:r>
              <a:rPr lang="en-CA" sz="1900" dirty="0">
                <a:solidFill>
                  <a:schemeClr val="tx1"/>
                </a:solidFill>
                <a:effectLst/>
              </a:rPr>
              <a:t>Neuromuscular</a:t>
            </a:r>
          </a:p>
          <a:p>
            <a:pPr lvl="1"/>
            <a:r>
              <a:rPr lang="en-CA" sz="1700" dirty="0">
                <a:solidFill>
                  <a:schemeClr val="tx1"/>
                </a:solidFill>
                <a:effectLst/>
              </a:rPr>
              <a:t>Radiographic imaging: MBS, FEES</a:t>
            </a:r>
          </a:p>
          <a:p>
            <a:pPr lvl="1"/>
            <a:r>
              <a:rPr lang="en-CA" sz="1700" dirty="0">
                <a:solidFill>
                  <a:schemeClr val="tx1"/>
                </a:solidFill>
                <a:effectLst/>
              </a:rPr>
              <a:t>EMG, Manometry</a:t>
            </a:r>
          </a:p>
          <a:p>
            <a:pPr lvl="1"/>
            <a:r>
              <a:rPr lang="en-CA" sz="1700" dirty="0">
                <a:solidFill>
                  <a:schemeClr val="tx1"/>
                </a:solidFill>
                <a:effectLst/>
              </a:rPr>
              <a:t>Neurology consult</a:t>
            </a:r>
          </a:p>
          <a:p>
            <a:r>
              <a:rPr lang="en-CA" sz="1900" dirty="0">
                <a:solidFill>
                  <a:schemeClr val="tx1"/>
                </a:solidFill>
                <a:effectLst/>
              </a:rPr>
              <a:t>Functional</a:t>
            </a:r>
          </a:p>
          <a:p>
            <a:pPr lvl="1"/>
            <a:r>
              <a:rPr lang="en-CA" sz="1700" dirty="0">
                <a:solidFill>
                  <a:schemeClr val="tx1"/>
                </a:solidFill>
                <a:effectLst/>
              </a:rPr>
              <a:t>Radiographic imaging: MBS, FEES</a:t>
            </a:r>
          </a:p>
          <a:p>
            <a:pPr lvl="1"/>
            <a:r>
              <a:rPr lang="en-CA" sz="1700" dirty="0">
                <a:solidFill>
                  <a:schemeClr val="tx1"/>
                </a:solidFill>
                <a:effectLst/>
              </a:rPr>
              <a:t>GERD w/u</a:t>
            </a:r>
          </a:p>
          <a:p>
            <a:pPr lvl="1"/>
            <a:r>
              <a:rPr lang="en-CA" sz="1700" dirty="0">
                <a:solidFill>
                  <a:schemeClr val="tx1"/>
                </a:solidFill>
                <a:effectLst/>
              </a:rPr>
              <a:t>Systemic Inflammatory disease w/u</a:t>
            </a:r>
          </a:p>
          <a:p>
            <a:pPr lvl="1"/>
            <a:r>
              <a:rPr lang="en-CA" sz="1700" dirty="0">
                <a:solidFill>
                  <a:schemeClr val="tx1"/>
                </a:solidFill>
                <a:effectLst/>
              </a:rPr>
              <a:t>Infectious C&amp;S</a:t>
            </a:r>
          </a:p>
        </p:txBody>
      </p:sp>
    </p:spTree>
    <p:extLst>
      <p:ext uri="{BB962C8B-B14F-4D97-AF65-F5344CB8AC3E}">
        <p14:creationId xmlns:p14="http://schemas.microsoft.com/office/powerpoint/2010/main" val="32785082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25DA5D-E4C2-484E-B36F-D32A953FCB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4179" y="714375"/>
            <a:ext cx="3332955" cy="5076826"/>
          </a:xfrm>
        </p:spPr>
        <p:txBody>
          <a:bodyPr anchor="ctr">
            <a:normAutofit/>
          </a:bodyPr>
          <a:lstStyle/>
          <a:p>
            <a:r>
              <a:rPr lang="en-US" sz="4000"/>
              <a:t>Work up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75136A9-49F9-4DA0-A741-F065B0FA09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3356" y="0"/>
            <a:ext cx="7558643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912F6C7-0423-4B6F-AECE-710C848918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1446539" y="3195797"/>
            <a:ext cx="6858000" cy="466406"/>
          </a:xfrm>
          <a:prstGeom prst="rect">
            <a:avLst/>
          </a:prstGeom>
          <a:gradFill>
            <a:gsLst>
              <a:gs pos="0">
                <a:srgbClr val="363D46">
                  <a:alpha val="0"/>
                </a:srgbClr>
              </a:gs>
              <a:gs pos="100000">
                <a:srgbClr val="363D46">
                  <a:lumMod val="75000"/>
                </a:srgbClr>
              </a:gs>
            </a:gsLst>
            <a:lin ang="54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7208205-03EE-4EC8-9C34-59270C1880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42336" y="0"/>
            <a:ext cx="0" cy="6858000"/>
          </a:xfrm>
          <a:prstGeom prst="line">
            <a:avLst/>
          </a:prstGeom>
          <a:solidFill>
            <a:srgbClr val="FFFFFF"/>
          </a:solidFill>
          <a:ln w="38100" cap="flat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D9E572-6C0C-6C4B-836A-B405201624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3046" y="714375"/>
            <a:ext cx="6253751" cy="507682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CA" sz="1600" dirty="0">
                <a:solidFill>
                  <a:schemeClr val="tx1"/>
                </a:solidFill>
                <a:effectLst/>
              </a:rPr>
              <a:t>CT / MRI</a:t>
            </a:r>
          </a:p>
          <a:p>
            <a:pPr lvl="1">
              <a:lnSpc>
                <a:spcPct val="90000"/>
              </a:lnSpc>
            </a:pPr>
            <a:r>
              <a:rPr lang="en-CA" sz="1600" dirty="0">
                <a:solidFill>
                  <a:schemeClr val="tx1"/>
                </a:solidFill>
                <a:effectLst/>
              </a:rPr>
              <a:t>When a structural lesion suspected</a:t>
            </a:r>
          </a:p>
          <a:p>
            <a:pPr marL="457200" lvl="1" indent="0">
              <a:lnSpc>
                <a:spcPct val="90000"/>
              </a:lnSpc>
              <a:buNone/>
            </a:pPr>
            <a:endParaRPr lang="en-CA" sz="1600" dirty="0">
              <a:solidFill>
                <a:schemeClr val="tx1"/>
              </a:solidFill>
              <a:effectLst/>
            </a:endParaRPr>
          </a:p>
          <a:p>
            <a:pPr>
              <a:lnSpc>
                <a:spcPct val="90000"/>
              </a:lnSpc>
            </a:pPr>
            <a:r>
              <a:rPr lang="en-CA" sz="1600" dirty="0">
                <a:solidFill>
                  <a:schemeClr val="tx1"/>
                </a:solidFill>
                <a:effectLst/>
              </a:rPr>
              <a:t>MBS</a:t>
            </a:r>
          </a:p>
          <a:p>
            <a:pPr lvl="1">
              <a:lnSpc>
                <a:spcPct val="90000"/>
              </a:lnSpc>
            </a:pPr>
            <a:r>
              <a:rPr lang="en-CA" sz="1600" dirty="0">
                <a:solidFill>
                  <a:schemeClr val="tx1"/>
                </a:solidFill>
                <a:effectLst/>
              </a:rPr>
              <a:t>Evaluates Oral and Pharyngeal phase</a:t>
            </a:r>
          </a:p>
          <a:p>
            <a:pPr marL="457200" lvl="1" indent="0">
              <a:lnSpc>
                <a:spcPct val="90000"/>
              </a:lnSpc>
              <a:buNone/>
            </a:pPr>
            <a:endParaRPr lang="en-CA" sz="1600" dirty="0">
              <a:solidFill>
                <a:schemeClr val="tx1"/>
              </a:solidFill>
              <a:effectLst/>
            </a:endParaRPr>
          </a:p>
          <a:p>
            <a:pPr>
              <a:lnSpc>
                <a:spcPct val="90000"/>
              </a:lnSpc>
            </a:pPr>
            <a:r>
              <a:rPr lang="en-CA" sz="1600" dirty="0">
                <a:solidFill>
                  <a:schemeClr val="tx1"/>
                </a:solidFill>
                <a:effectLst/>
              </a:rPr>
              <a:t>FEES +/- Sensory testing</a:t>
            </a:r>
          </a:p>
          <a:p>
            <a:pPr lvl="1">
              <a:lnSpc>
                <a:spcPct val="90000"/>
              </a:lnSpc>
            </a:pPr>
            <a:r>
              <a:rPr lang="en-CA" sz="1600" dirty="0">
                <a:solidFill>
                  <a:schemeClr val="tx1"/>
                </a:solidFill>
                <a:effectLst/>
              </a:rPr>
              <a:t>Increased sensitivity to detect Aspiration</a:t>
            </a:r>
          </a:p>
          <a:p>
            <a:pPr lvl="1">
              <a:lnSpc>
                <a:spcPct val="90000"/>
              </a:lnSpc>
            </a:pPr>
            <a:r>
              <a:rPr lang="en-CA" sz="1600" dirty="0">
                <a:solidFill>
                  <a:schemeClr val="tx1"/>
                </a:solidFill>
                <a:effectLst/>
              </a:rPr>
              <a:t>Thin liquids, Thickened liquids, Pureed, Solids </a:t>
            </a:r>
          </a:p>
          <a:p>
            <a:pPr lvl="1">
              <a:lnSpc>
                <a:spcPct val="90000"/>
              </a:lnSpc>
            </a:pPr>
            <a:r>
              <a:rPr lang="en-CA" sz="1600" dirty="0">
                <a:solidFill>
                  <a:schemeClr val="tx1"/>
                </a:solidFill>
                <a:effectLst/>
              </a:rPr>
              <a:t>Swallowing with maneuvers</a:t>
            </a:r>
          </a:p>
        </p:txBody>
      </p:sp>
    </p:spTree>
    <p:extLst>
      <p:ext uri="{BB962C8B-B14F-4D97-AF65-F5344CB8AC3E}">
        <p14:creationId xmlns:p14="http://schemas.microsoft.com/office/powerpoint/2010/main" val="27329928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25DA5D-E4C2-484E-B36F-D32A953FCB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192" y="609600"/>
            <a:ext cx="3643674" cy="1905000"/>
          </a:xfrm>
        </p:spPr>
        <p:txBody>
          <a:bodyPr>
            <a:normAutofit/>
          </a:bodyPr>
          <a:lstStyle/>
          <a:p>
            <a:r>
              <a:rPr lang="en-US" sz="2800"/>
              <a:t>Work 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D9E572-6C0C-6C4B-836A-B405201624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191" y="1869141"/>
            <a:ext cx="5139044" cy="466613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CA" sz="1600" dirty="0">
                <a:effectLst/>
              </a:rPr>
              <a:t>FEES look for:</a:t>
            </a:r>
          </a:p>
          <a:p>
            <a:pPr lvl="1">
              <a:lnSpc>
                <a:spcPct val="90000"/>
              </a:lnSpc>
            </a:pPr>
            <a:r>
              <a:rPr lang="en-CA" sz="1600" dirty="0">
                <a:effectLst/>
              </a:rPr>
              <a:t>Position of Velopharynx at rest		</a:t>
            </a:r>
          </a:p>
          <a:p>
            <a:pPr lvl="1">
              <a:lnSpc>
                <a:spcPct val="90000"/>
              </a:lnSpc>
            </a:pPr>
            <a:r>
              <a:rPr lang="en-CA" sz="1600" dirty="0">
                <a:effectLst/>
              </a:rPr>
              <a:t>Symmetry of pharynx and larynx at rest	</a:t>
            </a:r>
          </a:p>
          <a:p>
            <a:pPr lvl="1">
              <a:lnSpc>
                <a:spcPct val="90000"/>
              </a:lnSpc>
            </a:pPr>
            <a:r>
              <a:rPr lang="en-CA" sz="1600" dirty="0">
                <a:effectLst/>
              </a:rPr>
              <a:t>Secretions --- quality and quantity		</a:t>
            </a:r>
          </a:p>
          <a:p>
            <a:pPr lvl="1">
              <a:lnSpc>
                <a:spcPct val="90000"/>
              </a:lnSpc>
            </a:pPr>
            <a:r>
              <a:rPr lang="en-CA" sz="1600" dirty="0">
                <a:effectLst/>
              </a:rPr>
              <a:t>Vocal cord movement		</a:t>
            </a:r>
          </a:p>
          <a:p>
            <a:pPr lvl="1">
              <a:lnSpc>
                <a:spcPct val="90000"/>
              </a:lnSpc>
            </a:pPr>
            <a:r>
              <a:rPr lang="en-CA" sz="1600" dirty="0">
                <a:effectLst/>
              </a:rPr>
              <a:t>Early spillage		</a:t>
            </a:r>
          </a:p>
          <a:p>
            <a:pPr lvl="1">
              <a:lnSpc>
                <a:spcPct val="90000"/>
              </a:lnSpc>
            </a:pPr>
            <a:r>
              <a:rPr lang="en-CA" sz="1600" dirty="0">
                <a:effectLst/>
              </a:rPr>
              <a:t>Post-swallow </a:t>
            </a:r>
          </a:p>
          <a:p>
            <a:pPr lvl="2">
              <a:lnSpc>
                <a:spcPct val="90000"/>
              </a:lnSpc>
            </a:pPr>
            <a:r>
              <a:rPr lang="en-CA" sz="1400" dirty="0">
                <a:effectLst/>
              </a:rPr>
              <a:t>residual		</a:t>
            </a:r>
          </a:p>
          <a:p>
            <a:pPr lvl="2">
              <a:lnSpc>
                <a:spcPct val="90000"/>
              </a:lnSpc>
            </a:pPr>
            <a:r>
              <a:rPr lang="en-CA" sz="1400" dirty="0">
                <a:effectLst/>
              </a:rPr>
              <a:t>Penetration		</a:t>
            </a:r>
          </a:p>
          <a:p>
            <a:pPr lvl="2">
              <a:lnSpc>
                <a:spcPct val="90000"/>
              </a:lnSpc>
            </a:pPr>
            <a:r>
              <a:rPr lang="en-CA" sz="1400" dirty="0">
                <a:effectLst/>
              </a:rPr>
              <a:t>Aspiration</a:t>
            </a:r>
          </a:p>
          <a:p>
            <a:pPr lvl="1">
              <a:lnSpc>
                <a:spcPct val="90000"/>
              </a:lnSpc>
            </a:pPr>
            <a:r>
              <a:rPr lang="en-CA" sz="1600" dirty="0">
                <a:effectLst/>
              </a:rPr>
              <a:t>“Penetration” = bolus enters Supraglottic larynx --- NOT thru cords</a:t>
            </a:r>
          </a:p>
          <a:p>
            <a:pPr lvl="1">
              <a:lnSpc>
                <a:spcPct val="90000"/>
              </a:lnSpc>
            </a:pPr>
            <a:r>
              <a:rPr lang="en-CA" sz="1600" dirty="0">
                <a:effectLst/>
              </a:rPr>
              <a:t>“Aspiration” = bolus moves thru the glottis</a:t>
            </a:r>
          </a:p>
        </p:txBody>
      </p:sp>
      <p:pic>
        <p:nvPicPr>
          <p:cNvPr id="7" name="Picture 1" descr="مرفق 4.JPG">
            <a:extLst>
              <a:ext uri="{FF2B5EF4-FFF2-40B4-BE49-F238E27FC236}">
                <a16:creationId xmlns:a16="http://schemas.microsoft.com/office/drawing/2014/main" id="{42AB48F7-D8BE-874B-8D19-DDDB89B383A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38" t="1" r="1146" b="-3"/>
          <a:stretch/>
        </p:blipFill>
        <p:spPr bwMode="auto">
          <a:xfrm>
            <a:off x="6096000" y="645106"/>
            <a:ext cx="5451627" cy="5247747"/>
          </a:xfrm>
          <a:prstGeom prst="roundRect">
            <a:avLst>
              <a:gd name="adj" fmla="val 3517"/>
            </a:avLst>
          </a:prstGeom>
          <a:noFill/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12451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6F193C-2CBE-7F44-9D69-824D9E5E8E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4179" y="714375"/>
            <a:ext cx="3332955" cy="5076826"/>
          </a:xfrm>
        </p:spPr>
        <p:txBody>
          <a:bodyPr anchor="ctr">
            <a:normAutofit/>
          </a:bodyPr>
          <a:lstStyle/>
          <a:p>
            <a:r>
              <a:rPr lang="en-US" sz="4000"/>
              <a:t>Definition</a:t>
            </a:r>
          </a:p>
        </p:txBody>
      </p:sp>
      <p:sp>
        <p:nvSpPr>
          <p:cNvPr id="13" name="Rectangle 7">
            <a:extLst>
              <a:ext uri="{FF2B5EF4-FFF2-40B4-BE49-F238E27FC236}">
                <a16:creationId xmlns:a16="http://schemas.microsoft.com/office/drawing/2014/main" id="{375136A9-49F9-4DA0-A741-F065B0FA09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3356" y="0"/>
            <a:ext cx="7558643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9">
            <a:extLst>
              <a:ext uri="{FF2B5EF4-FFF2-40B4-BE49-F238E27FC236}">
                <a16:creationId xmlns:a16="http://schemas.microsoft.com/office/drawing/2014/main" id="{B912F6C7-0423-4B6F-AECE-710C848918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1446539" y="3195797"/>
            <a:ext cx="6858000" cy="466406"/>
          </a:xfrm>
          <a:prstGeom prst="rect">
            <a:avLst/>
          </a:prstGeom>
          <a:gradFill>
            <a:gsLst>
              <a:gs pos="0">
                <a:srgbClr val="363D46">
                  <a:alpha val="0"/>
                </a:srgbClr>
              </a:gs>
              <a:gs pos="100000">
                <a:srgbClr val="363D46">
                  <a:lumMod val="75000"/>
                </a:srgbClr>
              </a:gs>
            </a:gsLst>
            <a:lin ang="54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7208205-03EE-4EC8-9C34-59270C1880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42336" y="0"/>
            <a:ext cx="0" cy="6858000"/>
          </a:xfrm>
          <a:prstGeom prst="line">
            <a:avLst/>
          </a:prstGeom>
          <a:solidFill>
            <a:srgbClr val="FFFFFF"/>
          </a:solidFill>
          <a:ln w="38100" cap="flat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005BED-9E70-2042-9799-31300C3718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3046" y="714375"/>
            <a:ext cx="6253751" cy="5076825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en-US" altLang="en-US" dirty="0">
                <a:solidFill>
                  <a:schemeClr val="tx1"/>
                </a:solidFill>
                <a:sym typeface="Times New Roman" panose="02020603050405020304" pitchFamily="18" charset="0"/>
              </a:rPr>
              <a:t>Swallowing: </a:t>
            </a:r>
          </a:p>
          <a:p>
            <a:pPr lvl="1">
              <a:lnSpc>
                <a:spcPct val="90000"/>
              </a:lnSpc>
            </a:pPr>
            <a:r>
              <a:rPr lang="en-US" altLang="en-US" dirty="0">
                <a:solidFill>
                  <a:schemeClr val="tx1"/>
                </a:solidFill>
                <a:sym typeface="Times New Roman" panose="02020603050405020304" pitchFamily="18" charset="0"/>
              </a:rPr>
              <a:t>successful passage of food and drinks from the mouth to the stomach</a:t>
            </a:r>
            <a:endParaRPr lang="en-US" dirty="0">
              <a:solidFill>
                <a:schemeClr val="tx1"/>
              </a:solidFill>
            </a:endParaRPr>
          </a:p>
          <a:p>
            <a:pPr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Dysphagia: </a:t>
            </a:r>
          </a:p>
          <a:p>
            <a:pPr lvl="1">
              <a:lnSpc>
                <a:spcPct val="90000"/>
              </a:lnSpc>
            </a:pPr>
            <a:r>
              <a:rPr lang="en-US" dirty="0" err="1">
                <a:solidFill>
                  <a:schemeClr val="tx1"/>
                </a:solidFill>
                <a:effectLst/>
              </a:rPr>
              <a:t>Dys</a:t>
            </a:r>
            <a:r>
              <a:rPr lang="en-US" dirty="0">
                <a:solidFill>
                  <a:schemeClr val="tx1"/>
                </a:solidFill>
                <a:effectLst/>
              </a:rPr>
              <a:t> = difficult 		</a:t>
            </a:r>
            <a:r>
              <a:rPr lang="en-US" dirty="0" err="1">
                <a:solidFill>
                  <a:schemeClr val="tx1"/>
                </a:solidFill>
                <a:effectLst/>
              </a:rPr>
              <a:t>Phagia</a:t>
            </a:r>
            <a:r>
              <a:rPr lang="en-US" dirty="0">
                <a:solidFill>
                  <a:schemeClr val="tx1"/>
                </a:solidFill>
                <a:effectLst/>
              </a:rPr>
              <a:t>: to eat</a:t>
            </a:r>
          </a:p>
          <a:p>
            <a:pPr lvl="1">
              <a:lnSpc>
                <a:spcPct val="90000"/>
              </a:lnSpc>
            </a:pPr>
            <a:r>
              <a:rPr lang="en-CA" dirty="0">
                <a:solidFill>
                  <a:schemeClr val="tx1"/>
                </a:solidFill>
                <a:effectLst/>
              </a:rPr>
              <a:t>Subjective sensation of difficulty or abnormality of swallowing</a:t>
            </a:r>
          </a:p>
          <a:p>
            <a:pPr lvl="1"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Symptom </a:t>
            </a:r>
            <a:r>
              <a:rPr lang="en-US" u="sng" dirty="0">
                <a:solidFill>
                  <a:schemeClr val="tx1"/>
                </a:solidFill>
              </a:rPr>
              <a:t>not a diagnosis</a:t>
            </a:r>
          </a:p>
          <a:p>
            <a:pPr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Odynophagia: </a:t>
            </a:r>
          </a:p>
          <a:p>
            <a:pPr lvl="1">
              <a:lnSpc>
                <a:spcPct val="90000"/>
              </a:lnSpc>
            </a:pPr>
            <a:r>
              <a:rPr lang="en-CA" dirty="0">
                <a:solidFill>
                  <a:schemeClr val="tx1"/>
                </a:solidFill>
                <a:effectLst/>
              </a:rPr>
              <a:t>Painful swallowing</a:t>
            </a:r>
            <a:endParaRPr lang="en-US" dirty="0">
              <a:solidFill>
                <a:schemeClr val="tx1"/>
              </a:solidFill>
            </a:endParaRPr>
          </a:p>
          <a:p>
            <a:pPr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Globus </a:t>
            </a:r>
            <a:r>
              <a:rPr lang="en-CA" dirty="0">
                <a:solidFill>
                  <a:schemeClr val="tx1"/>
                </a:solidFill>
                <a:effectLst/>
              </a:rPr>
              <a:t>sensation: </a:t>
            </a:r>
          </a:p>
          <a:p>
            <a:pPr lvl="1">
              <a:lnSpc>
                <a:spcPct val="90000"/>
              </a:lnSpc>
            </a:pPr>
            <a:r>
              <a:rPr lang="en-CA" dirty="0">
                <a:solidFill>
                  <a:schemeClr val="tx1"/>
                </a:solidFill>
                <a:effectLst/>
              </a:rPr>
              <a:t>(= Foreign body sensation) </a:t>
            </a:r>
          </a:p>
          <a:p>
            <a:pPr lvl="1">
              <a:lnSpc>
                <a:spcPct val="90000"/>
              </a:lnSpc>
            </a:pPr>
            <a:r>
              <a:rPr lang="en-CA" dirty="0">
                <a:solidFill>
                  <a:schemeClr val="tx1"/>
                </a:solidFill>
                <a:effectLst/>
              </a:rPr>
              <a:t>Non-painful sensation of a lump, tightness, foreign body or retained food bolus in the pharyngeal or cervical area </a:t>
            </a:r>
          </a:p>
        </p:txBody>
      </p:sp>
    </p:spTree>
    <p:extLst>
      <p:ext uri="{BB962C8B-B14F-4D97-AF65-F5344CB8AC3E}">
        <p14:creationId xmlns:p14="http://schemas.microsoft.com/office/powerpoint/2010/main" val="19905031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5F32515-9322-44A5-8C72-4C7BFB4618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617F13B-5021-454F-90E5-3AB2383BFD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8CBFB5-AFA3-1942-A3C3-1820A71B6F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F28943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FEES</a:t>
            </a:r>
          </a:p>
          <a:p>
            <a:r>
              <a:rPr lang="en-US" dirty="0">
                <a:solidFill>
                  <a:srgbClr val="F28943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https://www.mayoclinic.org/</a:t>
            </a:r>
            <a:r>
              <a:rPr lang="en-US" dirty="0">
                <a:solidFill>
                  <a:srgbClr val="C0000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vid-20471914</a:t>
            </a:r>
            <a:endParaRPr lang="en-US" dirty="0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96650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>
            <a:extLst>
              <a:ext uri="{FF2B5EF4-FFF2-40B4-BE49-F238E27FC236}">
                <a16:creationId xmlns:a16="http://schemas.microsoft.com/office/drawing/2014/main" id="{E85FB5B9-05E2-284B-926D-7B7C0527F4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557" y="142461"/>
            <a:ext cx="4136916" cy="3175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4">
            <a:extLst>
              <a:ext uri="{FF2B5EF4-FFF2-40B4-BE49-F238E27FC236}">
                <a16:creationId xmlns:a16="http://schemas.microsoft.com/office/drawing/2014/main" id="{AE9D717B-1DEC-A742-B049-6B97FF4D67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6726" y="3280947"/>
            <a:ext cx="32766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dirty="0"/>
              <a:t>Residue</a:t>
            </a:r>
          </a:p>
        </p:txBody>
      </p:sp>
      <p:pic>
        <p:nvPicPr>
          <p:cNvPr id="6" name="Picture 3" descr="Post-swallow residue, Thin liquid">
            <a:extLst>
              <a:ext uri="{FF2B5EF4-FFF2-40B4-BE49-F238E27FC236}">
                <a16:creationId xmlns:a16="http://schemas.microsoft.com/office/drawing/2014/main" id="{7199CEB8-6C8D-324B-BDB3-BFB9ED7885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1426" y="142461"/>
            <a:ext cx="4108174" cy="3286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4">
            <a:extLst>
              <a:ext uri="{FF2B5EF4-FFF2-40B4-BE49-F238E27FC236}">
                <a16:creationId xmlns:a16="http://schemas.microsoft.com/office/drawing/2014/main" id="{90DEF7A5-736F-C84A-BEE1-E6FFF84E22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08676" y="3335201"/>
            <a:ext cx="32766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dirty="0"/>
              <a:t>Penetration</a:t>
            </a:r>
          </a:p>
        </p:txBody>
      </p:sp>
      <p:sp>
        <p:nvSpPr>
          <p:cNvPr id="8" name="Text Box 4">
            <a:extLst>
              <a:ext uri="{FF2B5EF4-FFF2-40B4-BE49-F238E27FC236}">
                <a16:creationId xmlns:a16="http://schemas.microsoft.com/office/drawing/2014/main" id="{8CD57F51-030B-164F-87F1-320683E666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83326" y="6324600"/>
            <a:ext cx="32766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dirty="0"/>
              <a:t>Aspiration</a:t>
            </a:r>
          </a:p>
        </p:txBody>
      </p:sp>
      <p:pic>
        <p:nvPicPr>
          <p:cNvPr id="9" name="Picture 1">
            <a:extLst>
              <a:ext uri="{FF2B5EF4-FFF2-40B4-BE49-F238E27FC236}">
                <a16:creationId xmlns:a16="http://schemas.microsoft.com/office/drawing/2014/main" id="{E19BCA0E-785E-8B4F-A395-EBA0EE7210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2278" y="3429000"/>
            <a:ext cx="3846513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131194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5F32515-9322-44A5-8C72-4C7BFB4618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617F13B-5021-454F-90E5-3AB2383BFD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BBC945-A7CA-5843-B09A-1897C01438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MBS</a:t>
            </a:r>
          </a:p>
          <a:p>
            <a:r>
              <a:rPr lang="en-US" dirty="0">
                <a:solidFill>
                  <a:srgbClr val="C00000"/>
                </a:solidFill>
              </a:rPr>
              <a:t>https://</a:t>
            </a:r>
            <a:r>
              <a:rPr lang="en-US" dirty="0" err="1">
                <a:solidFill>
                  <a:srgbClr val="C00000"/>
                </a:solidFill>
              </a:rPr>
              <a:t>youtu.be</a:t>
            </a:r>
            <a:r>
              <a:rPr lang="en-US" dirty="0">
                <a:solidFill>
                  <a:srgbClr val="C00000"/>
                </a:solidFill>
              </a:rPr>
              <a:t>/</a:t>
            </a:r>
            <a:r>
              <a:rPr lang="en-US" dirty="0" err="1">
                <a:solidFill>
                  <a:srgbClr val="C00000"/>
                </a:solidFill>
              </a:rPr>
              <a:t>xu_YYOAlZEw</a:t>
            </a:r>
            <a:endParaRPr 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43496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5F32515-9322-44A5-8C72-4C7BFB4618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617F13B-5021-454F-90E5-3AB2383BFD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2" descr="Diagram, schematic&#10;&#10;Description automatically generated">
            <a:extLst>
              <a:ext uri="{FF2B5EF4-FFF2-40B4-BE49-F238E27FC236}">
                <a16:creationId xmlns:a16="http://schemas.microsoft.com/office/drawing/2014/main" id="{B0C232A4-0BDD-474A-BA4C-7C5C862A64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47288" y="643467"/>
            <a:ext cx="5297424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305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5F32515-9322-44A5-8C72-4C7BFB4618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617F13B-5021-454F-90E5-3AB2383BFD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E7ED827E-8955-BC4B-9047-E8DBC4491E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84311" y="643467"/>
            <a:ext cx="6623378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45798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2AC105-BC1F-AD40-B41E-6E9B11A967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4179" y="714375"/>
            <a:ext cx="3332955" cy="5076826"/>
          </a:xfrm>
        </p:spPr>
        <p:txBody>
          <a:bodyPr anchor="ctr">
            <a:normAutofit/>
          </a:bodyPr>
          <a:lstStyle/>
          <a:p>
            <a:r>
              <a:rPr lang="en-US" sz="3400"/>
              <a:t>Management</a:t>
            </a:r>
          </a:p>
        </p:txBody>
      </p:sp>
      <p:sp>
        <p:nvSpPr>
          <p:cNvPr id="14" name="Rectangle 7">
            <a:extLst>
              <a:ext uri="{FF2B5EF4-FFF2-40B4-BE49-F238E27FC236}">
                <a16:creationId xmlns:a16="http://schemas.microsoft.com/office/drawing/2014/main" id="{375136A9-49F9-4DA0-A741-F065B0FA09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3356" y="0"/>
            <a:ext cx="7558643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9">
            <a:extLst>
              <a:ext uri="{FF2B5EF4-FFF2-40B4-BE49-F238E27FC236}">
                <a16:creationId xmlns:a16="http://schemas.microsoft.com/office/drawing/2014/main" id="{B912F6C7-0423-4B6F-AECE-710C848918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1446539" y="3195797"/>
            <a:ext cx="6858000" cy="466406"/>
          </a:xfrm>
          <a:prstGeom prst="rect">
            <a:avLst/>
          </a:prstGeom>
          <a:gradFill>
            <a:gsLst>
              <a:gs pos="0">
                <a:srgbClr val="363D46">
                  <a:alpha val="0"/>
                </a:srgbClr>
              </a:gs>
              <a:gs pos="100000">
                <a:srgbClr val="363D46">
                  <a:lumMod val="75000"/>
                </a:srgbClr>
              </a:gs>
            </a:gsLst>
            <a:lin ang="54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cxnSp>
        <p:nvCxnSpPr>
          <p:cNvPr id="16" name="Straight Connector 11">
            <a:extLst>
              <a:ext uri="{FF2B5EF4-FFF2-40B4-BE49-F238E27FC236}">
                <a16:creationId xmlns:a16="http://schemas.microsoft.com/office/drawing/2014/main" id="{A7208205-03EE-4EC8-9C34-59270C1880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42336" y="0"/>
            <a:ext cx="0" cy="6858000"/>
          </a:xfrm>
          <a:prstGeom prst="line">
            <a:avLst/>
          </a:prstGeom>
          <a:solidFill>
            <a:srgbClr val="FFFFFF"/>
          </a:solidFill>
          <a:ln w="38100" cap="flat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BD3EB0-7EB8-874E-8303-C078AE440E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3046" y="714375"/>
            <a:ext cx="6253751" cy="5076825"/>
          </a:xfrm>
        </p:spPr>
        <p:txBody>
          <a:bodyPr>
            <a:normAutofit/>
          </a:bodyPr>
          <a:lstStyle/>
          <a:p>
            <a:pPr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en-US" sz="1700" dirty="0">
                <a:solidFill>
                  <a:schemeClr val="tx1"/>
                </a:solidFill>
              </a:rPr>
              <a:t>Swallowing therapy</a:t>
            </a:r>
          </a:p>
          <a:p>
            <a:pPr lvl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en-US" sz="1700" dirty="0">
                <a:solidFill>
                  <a:schemeClr val="tx1"/>
                </a:solidFill>
              </a:rPr>
              <a:t>Diet modification</a:t>
            </a:r>
          </a:p>
          <a:p>
            <a:pPr lvl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en-US" sz="1700" dirty="0">
                <a:solidFill>
                  <a:schemeClr val="tx1"/>
                </a:solidFill>
              </a:rPr>
              <a:t>Postural techniques</a:t>
            </a:r>
          </a:p>
          <a:p>
            <a:pPr lvl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en-US" sz="1700" dirty="0">
                <a:solidFill>
                  <a:schemeClr val="tx1"/>
                </a:solidFill>
              </a:rPr>
              <a:t>Swallowing maneuvers</a:t>
            </a:r>
          </a:p>
          <a:p>
            <a:pPr lvl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en-US" sz="1700" dirty="0">
                <a:solidFill>
                  <a:schemeClr val="tx1"/>
                </a:solidFill>
              </a:rPr>
              <a:t>Sensory enhancement techniques.        </a:t>
            </a:r>
          </a:p>
          <a:p>
            <a:pPr lvl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en-US" sz="1700" dirty="0">
                <a:solidFill>
                  <a:schemeClr val="tx1"/>
                </a:solidFill>
              </a:rPr>
              <a:t>Motor exercises.</a:t>
            </a:r>
          </a:p>
          <a:p>
            <a:pPr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en-US" sz="1700" dirty="0">
                <a:solidFill>
                  <a:schemeClr val="tx1"/>
                </a:solidFill>
              </a:rPr>
              <a:t>Surgical treatment </a:t>
            </a:r>
          </a:p>
          <a:p>
            <a:pPr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en-US" sz="1700" dirty="0">
                <a:solidFill>
                  <a:schemeClr val="tx1"/>
                </a:solidFill>
              </a:rPr>
              <a:t>Medical treatment</a:t>
            </a:r>
          </a:p>
          <a:p>
            <a:pPr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en-US" sz="1700" dirty="0">
                <a:solidFill>
                  <a:schemeClr val="tx1"/>
                </a:solidFill>
              </a:rPr>
              <a:t>Intraoral prosthesis.</a:t>
            </a:r>
          </a:p>
          <a:p>
            <a:pPr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en-US" sz="1700" dirty="0">
                <a:solidFill>
                  <a:schemeClr val="tx1"/>
                </a:solidFill>
              </a:rPr>
              <a:t>Alternative routes of feeding (NG tube feeding)</a:t>
            </a:r>
          </a:p>
        </p:txBody>
      </p:sp>
    </p:spTree>
    <p:extLst>
      <p:ext uri="{BB962C8B-B14F-4D97-AF65-F5344CB8AC3E}">
        <p14:creationId xmlns:p14="http://schemas.microsoft.com/office/powerpoint/2010/main" val="329857507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C27093-30B6-2E4E-9CF7-05823B52E1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4179" y="714375"/>
            <a:ext cx="3332955" cy="5076826"/>
          </a:xfrm>
        </p:spPr>
        <p:txBody>
          <a:bodyPr anchor="ctr">
            <a:normAutofit/>
          </a:bodyPr>
          <a:lstStyle/>
          <a:p>
            <a:r>
              <a:rPr lang="en-US" sz="4000"/>
              <a:t>Surgical Treatment</a:t>
            </a:r>
          </a:p>
        </p:txBody>
      </p:sp>
      <p:sp>
        <p:nvSpPr>
          <p:cNvPr id="22" name="Rectangle 7">
            <a:extLst>
              <a:ext uri="{FF2B5EF4-FFF2-40B4-BE49-F238E27FC236}">
                <a16:creationId xmlns:a16="http://schemas.microsoft.com/office/drawing/2014/main" id="{375136A9-49F9-4DA0-A741-F065B0FA09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3356" y="0"/>
            <a:ext cx="7558643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9">
            <a:extLst>
              <a:ext uri="{FF2B5EF4-FFF2-40B4-BE49-F238E27FC236}">
                <a16:creationId xmlns:a16="http://schemas.microsoft.com/office/drawing/2014/main" id="{B912F6C7-0423-4B6F-AECE-710C848918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1446539" y="3195797"/>
            <a:ext cx="6858000" cy="466406"/>
          </a:xfrm>
          <a:prstGeom prst="rect">
            <a:avLst/>
          </a:prstGeom>
          <a:gradFill>
            <a:gsLst>
              <a:gs pos="0">
                <a:srgbClr val="363D46">
                  <a:alpha val="0"/>
                </a:srgbClr>
              </a:gs>
              <a:gs pos="100000">
                <a:srgbClr val="363D46">
                  <a:lumMod val="75000"/>
                </a:srgbClr>
              </a:gs>
            </a:gsLst>
            <a:lin ang="54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7208205-03EE-4EC8-9C34-59270C1880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42336" y="0"/>
            <a:ext cx="0" cy="6858000"/>
          </a:xfrm>
          <a:prstGeom prst="line">
            <a:avLst/>
          </a:prstGeom>
          <a:solidFill>
            <a:srgbClr val="FFFFFF"/>
          </a:solidFill>
          <a:ln w="38100" cap="flat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18A06EFB-3911-F64A-943A-2622C11889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3046" y="714375"/>
            <a:ext cx="6253751" cy="507682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CA" sz="1700">
                <a:solidFill>
                  <a:schemeClr val="tx1"/>
                </a:solidFill>
                <a:effectLst/>
              </a:rPr>
              <a:t>Procedures for underlying disorder</a:t>
            </a:r>
          </a:p>
          <a:p>
            <a:pPr>
              <a:lnSpc>
                <a:spcPct val="90000"/>
              </a:lnSpc>
            </a:pPr>
            <a:r>
              <a:rPr lang="en-CA" sz="1700">
                <a:solidFill>
                  <a:schemeClr val="tx1"/>
                </a:solidFill>
                <a:effectLst/>
              </a:rPr>
              <a:t>Aspiration</a:t>
            </a:r>
          </a:p>
          <a:p>
            <a:pPr lvl="1">
              <a:lnSpc>
                <a:spcPct val="90000"/>
              </a:lnSpc>
            </a:pPr>
            <a:r>
              <a:rPr lang="en-CA" sz="1700">
                <a:solidFill>
                  <a:schemeClr val="tx1"/>
                </a:solidFill>
                <a:effectLst/>
              </a:rPr>
              <a:t>Tracheotomy</a:t>
            </a:r>
          </a:p>
          <a:p>
            <a:pPr lvl="1">
              <a:lnSpc>
                <a:spcPct val="90000"/>
              </a:lnSpc>
            </a:pPr>
            <a:r>
              <a:rPr lang="en-CA" sz="1700">
                <a:solidFill>
                  <a:schemeClr val="tx1"/>
                </a:solidFill>
                <a:effectLst/>
              </a:rPr>
              <a:t>Alternative Feeding --- NPO, G-tube, J-Tube</a:t>
            </a:r>
          </a:p>
          <a:p>
            <a:pPr lvl="1">
              <a:lnSpc>
                <a:spcPct val="90000"/>
              </a:lnSpc>
            </a:pPr>
            <a:r>
              <a:rPr lang="en-CA" sz="1700">
                <a:solidFill>
                  <a:schemeClr val="tx1"/>
                </a:solidFill>
                <a:effectLst/>
              </a:rPr>
              <a:t>Adjunctive --- VC medialization, Laryngeal suspension, Cricopharyngeal myotomy</a:t>
            </a:r>
          </a:p>
          <a:p>
            <a:pPr>
              <a:lnSpc>
                <a:spcPct val="90000"/>
              </a:lnSpc>
            </a:pPr>
            <a:r>
              <a:rPr lang="en-CA" sz="1700">
                <a:solidFill>
                  <a:schemeClr val="tx1"/>
                </a:solidFill>
                <a:effectLst/>
              </a:rPr>
              <a:t>- Definitive Procedures:</a:t>
            </a:r>
          </a:p>
          <a:p>
            <a:pPr lvl="1">
              <a:lnSpc>
                <a:spcPct val="90000"/>
              </a:lnSpc>
            </a:pPr>
            <a:r>
              <a:rPr lang="en-CA" sz="1700">
                <a:solidFill>
                  <a:schemeClr val="tx1"/>
                </a:solidFill>
                <a:effectLst/>
              </a:rPr>
              <a:t>Tracheotomy with Laryngeal stent (occludes larynx)</a:t>
            </a:r>
          </a:p>
          <a:p>
            <a:pPr lvl="1">
              <a:lnSpc>
                <a:spcPct val="90000"/>
              </a:lnSpc>
            </a:pPr>
            <a:r>
              <a:rPr lang="en-CA" sz="1700">
                <a:solidFill>
                  <a:schemeClr val="tx1"/>
                </a:solidFill>
                <a:effectLst/>
              </a:rPr>
              <a:t>Tracheotomy with Supraglottic closure --- VC or False Cords sutured</a:t>
            </a:r>
          </a:p>
          <a:p>
            <a:pPr lvl="1">
              <a:lnSpc>
                <a:spcPct val="90000"/>
              </a:lnSpc>
            </a:pPr>
            <a:r>
              <a:rPr lang="en-CA" sz="1700">
                <a:solidFill>
                  <a:schemeClr val="tx1"/>
                </a:solidFill>
                <a:effectLst/>
              </a:rPr>
              <a:t>Tracheoesophageal Diversion --- Lindemann Procedure</a:t>
            </a:r>
          </a:p>
          <a:p>
            <a:pPr lvl="1">
              <a:lnSpc>
                <a:spcPct val="90000"/>
              </a:lnSpc>
            </a:pPr>
            <a:r>
              <a:rPr lang="en-CA" sz="1700">
                <a:solidFill>
                  <a:schemeClr val="tx1"/>
                </a:solidFill>
                <a:effectLst/>
              </a:rPr>
              <a:t>Tracheoesophageal Separation</a:t>
            </a:r>
          </a:p>
          <a:p>
            <a:pPr lvl="1">
              <a:lnSpc>
                <a:spcPct val="90000"/>
              </a:lnSpc>
            </a:pPr>
            <a:r>
              <a:rPr lang="en-CA" sz="1700">
                <a:solidFill>
                  <a:schemeClr val="tx1"/>
                </a:solidFill>
                <a:effectLst/>
              </a:rPr>
              <a:t>Total Laryngectomy</a:t>
            </a:r>
          </a:p>
        </p:txBody>
      </p:sp>
    </p:spTree>
    <p:extLst>
      <p:ext uri="{BB962C8B-B14F-4D97-AF65-F5344CB8AC3E}">
        <p14:creationId xmlns:p14="http://schemas.microsoft.com/office/powerpoint/2010/main" val="12155646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7">
            <a:extLst>
              <a:ext uri="{FF2B5EF4-FFF2-40B4-BE49-F238E27FC236}">
                <a16:creationId xmlns:a16="http://schemas.microsoft.com/office/drawing/2014/main" id="{A79A2E3A-88DD-4B27-909A-4031901CC8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4257675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B6AD98B-C71F-DE44-BC54-245E7B7D8D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2" y="609601"/>
            <a:ext cx="9285822" cy="340256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Case</a:t>
            </a:r>
          </a:p>
        </p:txBody>
      </p:sp>
      <p:sp>
        <p:nvSpPr>
          <p:cNvPr id="14" name="Rectangle 9">
            <a:extLst>
              <a:ext uri="{FF2B5EF4-FFF2-40B4-BE49-F238E27FC236}">
                <a16:creationId xmlns:a16="http://schemas.microsoft.com/office/drawing/2014/main" id="{22FC9FC5-AE70-47F7-97E7-DD8418F0D4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565807"/>
            <a:ext cx="12192000" cy="2292194"/>
          </a:xfrm>
          <a:prstGeom prst="rect">
            <a:avLst/>
          </a:prstGeom>
          <a:solidFill>
            <a:srgbClr val="363D46"/>
          </a:solidFill>
          <a:ln>
            <a:noFill/>
          </a:ln>
          <a:effectLst>
            <a:innerShdw blurRad="63500" dist="381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F19053-F99A-AE49-B4C4-876AE3BB09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2" y="4867276"/>
            <a:ext cx="9285822" cy="92392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US" sz="3000">
                <a:solidFill>
                  <a:srgbClr val="E6E6E6"/>
                </a:solidFill>
              </a:rPr>
              <a:t>48-year-old lady presented with c/o voice change and difficulty swallowing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B6211A9-0224-42CE-8B84-2223FD5FA5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4565807"/>
            <a:ext cx="12192000" cy="0"/>
          </a:xfrm>
          <a:prstGeom prst="line">
            <a:avLst/>
          </a:prstGeom>
          <a:solidFill>
            <a:srgbClr val="FFFFFF"/>
          </a:solidFill>
          <a:ln w="38100" cap="flat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</p:spTree>
    <p:extLst>
      <p:ext uri="{BB962C8B-B14F-4D97-AF65-F5344CB8AC3E}">
        <p14:creationId xmlns:p14="http://schemas.microsoft.com/office/powerpoint/2010/main" val="354151005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BCFA5F4-1A8E-48F5-9209-7F24485B1D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8074621-AE44-40C4-8323-DF5185BC95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053062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53D6EEF-29B2-DB43-9268-E26B990457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43467"/>
            <a:ext cx="7696199" cy="1079989"/>
          </a:xfrm>
        </p:spPr>
        <p:txBody>
          <a:bodyPr>
            <a:normAutofit/>
          </a:bodyPr>
          <a:lstStyle/>
          <a:p>
            <a:r>
              <a:rPr lang="en-US" sz="3600"/>
              <a:t>History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4859628-CF65-D24B-BAD2-5200CEAEF2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3" y="2666999"/>
            <a:ext cx="10401230" cy="3892827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90000"/>
              </a:lnSpc>
            </a:pPr>
            <a:r>
              <a:rPr lang="en-CA" sz="1700" dirty="0">
                <a:solidFill>
                  <a:schemeClr val="tx1"/>
                </a:solidFill>
                <a:effectLst/>
              </a:rPr>
              <a:t>Onset, Duration, Progression (Constant or Intermittent), Alleviating/Aggravating factors</a:t>
            </a:r>
          </a:p>
          <a:p>
            <a:pPr>
              <a:lnSpc>
                <a:spcPct val="90000"/>
              </a:lnSpc>
            </a:pPr>
            <a:r>
              <a:rPr lang="en-CA" sz="1700" dirty="0">
                <a:solidFill>
                  <a:schemeClr val="tx1"/>
                </a:solidFill>
                <a:effectLst/>
              </a:rPr>
              <a:t>Events at onset: Trauma, Surgery</a:t>
            </a:r>
          </a:p>
          <a:p>
            <a:pPr>
              <a:lnSpc>
                <a:spcPct val="90000"/>
              </a:lnSpc>
            </a:pPr>
            <a:r>
              <a:rPr lang="en-CA" sz="1700" dirty="0">
                <a:solidFill>
                  <a:schemeClr val="tx1"/>
                </a:solidFill>
                <a:effectLst/>
              </a:rPr>
              <a:t>Liquid, Solids, or Both</a:t>
            </a:r>
          </a:p>
          <a:p>
            <a:pPr>
              <a:lnSpc>
                <a:spcPct val="90000"/>
              </a:lnSpc>
            </a:pPr>
            <a:r>
              <a:rPr lang="en-CA" sz="1700" dirty="0">
                <a:solidFill>
                  <a:schemeClr val="tx1"/>
                </a:solidFill>
                <a:effectLst/>
              </a:rPr>
              <a:t>Patient current diet</a:t>
            </a:r>
          </a:p>
          <a:p>
            <a:pPr>
              <a:lnSpc>
                <a:spcPct val="90000"/>
              </a:lnSpc>
            </a:pPr>
            <a:r>
              <a:rPr lang="en-CA" sz="1700" dirty="0">
                <a:solidFill>
                  <a:schemeClr val="tx1"/>
                </a:solidFill>
                <a:effectLst/>
              </a:rPr>
              <a:t>Voice (Hoarseness)</a:t>
            </a:r>
          </a:p>
          <a:p>
            <a:pPr>
              <a:lnSpc>
                <a:spcPct val="90000"/>
              </a:lnSpc>
            </a:pPr>
            <a:r>
              <a:rPr lang="en-CA" sz="1700" dirty="0">
                <a:solidFill>
                  <a:schemeClr val="tx1"/>
                </a:solidFill>
                <a:effectLst/>
              </a:rPr>
              <a:t>Breathing (SOB, Stridor)</a:t>
            </a:r>
          </a:p>
          <a:p>
            <a:pPr>
              <a:lnSpc>
                <a:spcPct val="90000"/>
              </a:lnSpc>
            </a:pPr>
            <a:r>
              <a:rPr lang="en-CA" sz="1700" dirty="0">
                <a:solidFill>
                  <a:schemeClr val="tx1"/>
                </a:solidFill>
                <a:effectLst/>
              </a:rPr>
              <a:t>Associated </a:t>
            </a:r>
            <a:r>
              <a:rPr lang="en-CA" sz="1700" dirty="0" err="1">
                <a:solidFill>
                  <a:schemeClr val="tx1"/>
                </a:solidFill>
                <a:effectLst/>
              </a:rPr>
              <a:t>Sx</a:t>
            </a:r>
            <a:r>
              <a:rPr lang="en-CA" sz="1700" dirty="0">
                <a:solidFill>
                  <a:schemeClr val="tx1"/>
                </a:solidFill>
                <a:effectLst/>
              </a:rPr>
              <a:t>: Odynophagia, Chocking, Cough, nasal regurgitation, Neurologic weakness)</a:t>
            </a:r>
          </a:p>
          <a:p>
            <a:pPr>
              <a:lnSpc>
                <a:spcPct val="90000"/>
              </a:lnSpc>
            </a:pPr>
            <a:r>
              <a:rPr lang="en-CA" sz="1700" dirty="0">
                <a:solidFill>
                  <a:schemeClr val="tx1"/>
                </a:solidFill>
                <a:effectLst/>
              </a:rPr>
              <a:t>Pm Hx: Aspiration pneumonia, H&amp;N Surgeries, Caustic ingestions, Plummer-</a:t>
            </a:r>
            <a:r>
              <a:rPr lang="en-CA" sz="1700" dirty="0" err="1">
                <a:solidFill>
                  <a:schemeClr val="tx1"/>
                </a:solidFill>
                <a:effectLst/>
              </a:rPr>
              <a:t>Vinsons</a:t>
            </a:r>
            <a:r>
              <a:rPr lang="en-CA" sz="1700" dirty="0">
                <a:solidFill>
                  <a:schemeClr val="tx1"/>
                </a:solidFill>
                <a:effectLst/>
              </a:rPr>
              <a:t>, rheumatological </a:t>
            </a:r>
          </a:p>
          <a:p>
            <a:pPr>
              <a:lnSpc>
                <a:spcPct val="90000"/>
              </a:lnSpc>
            </a:pPr>
            <a:r>
              <a:rPr lang="en-CA" sz="1700" dirty="0">
                <a:solidFill>
                  <a:schemeClr val="tx1"/>
                </a:solidFill>
                <a:effectLst/>
              </a:rPr>
              <a:t>Medication Hx</a:t>
            </a:r>
          </a:p>
          <a:p>
            <a:pPr>
              <a:lnSpc>
                <a:spcPct val="90000"/>
              </a:lnSpc>
            </a:pPr>
            <a:r>
              <a:rPr lang="en-CA" sz="1700" dirty="0">
                <a:solidFill>
                  <a:schemeClr val="tx1"/>
                </a:solidFill>
                <a:effectLst/>
              </a:rPr>
              <a:t>Fm Hx: SCC, Swallowing disorders</a:t>
            </a:r>
          </a:p>
          <a:p>
            <a:pPr>
              <a:lnSpc>
                <a:spcPct val="90000"/>
              </a:lnSpc>
            </a:pPr>
            <a:r>
              <a:rPr lang="en-CA" sz="1700" dirty="0">
                <a:solidFill>
                  <a:schemeClr val="tx1"/>
                </a:solidFill>
                <a:effectLst/>
              </a:rPr>
              <a:t>Social Hx: Smoking, EtOH, Sexual Hx, Occupation, Diet</a:t>
            </a:r>
          </a:p>
          <a:p>
            <a:pPr>
              <a:lnSpc>
                <a:spcPct val="90000"/>
              </a:lnSpc>
            </a:pPr>
            <a:r>
              <a:rPr lang="en-CA" sz="1700" dirty="0">
                <a:solidFill>
                  <a:schemeClr val="tx1"/>
                </a:solidFill>
                <a:effectLst/>
              </a:rPr>
              <a:t>Review Of Systems: Wt. Loss, Type B </a:t>
            </a:r>
            <a:r>
              <a:rPr lang="en-CA" sz="1700" dirty="0" err="1">
                <a:solidFill>
                  <a:schemeClr val="tx1"/>
                </a:solidFill>
                <a:effectLst/>
              </a:rPr>
              <a:t>sx</a:t>
            </a:r>
            <a:r>
              <a:rPr lang="en-CA" sz="1700" dirty="0">
                <a:solidFill>
                  <a:schemeClr val="tx1"/>
                </a:solidFill>
                <a:effectLst/>
              </a:rPr>
              <a:t>, LPR/ GERD, Full ENT review, Dental review</a:t>
            </a:r>
          </a:p>
        </p:txBody>
      </p:sp>
    </p:spTree>
    <p:extLst>
      <p:ext uri="{BB962C8B-B14F-4D97-AF65-F5344CB8AC3E}">
        <p14:creationId xmlns:p14="http://schemas.microsoft.com/office/powerpoint/2010/main" val="263456667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6AD98B-C71F-DE44-BC54-245E7B7D8D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4179" y="714375"/>
            <a:ext cx="3332955" cy="5076826"/>
          </a:xfrm>
        </p:spPr>
        <p:txBody>
          <a:bodyPr anchor="ctr">
            <a:normAutofit/>
          </a:bodyPr>
          <a:lstStyle/>
          <a:p>
            <a:r>
              <a:rPr lang="en-US" sz="4000"/>
              <a:t>History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75136A9-49F9-4DA0-A741-F065B0FA09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3356" y="0"/>
            <a:ext cx="7558643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912F6C7-0423-4B6F-AECE-710C848918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1446539" y="3195797"/>
            <a:ext cx="6858000" cy="466406"/>
          </a:xfrm>
          <a:prstGeom prst="rect">
            <a:avLst/>
          </a:prstGeom>
          <a:gradFill>
            <a:gsLst>
              <a:gs pos="0">
                <a:srgbClr val="363D46">
                  <a:alpha val="0"/>
                </a:srgbClr>
              </a:gs>
              <a:gs pos="100000">
                <a:srgbClr val="363D46">
                  <a:lumMod val="75000"/>
                </a:srgbClr>
              </a:gs>
            </a:gsLst>
            <a:lin ang="54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7208205-03EE-4EC8-9C34-59270C1880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42336" y="0"/>
            <a:ext cx="0" cy="6858000"/>
          </a:xfrm>
          <a:prstGeom prst="line">
            <a:avLst/>
          </a:prstGeom>
          <a:solidFill>
            <a:srgbClr val="FFFFFF"/>
          </a:solidFill>
          <a:ln w="38100" cap="flat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F19053-F99A-AE49-B4C4-876AE3BB09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3046" y="714375"/>
            <a:ext cx="6253751" cy="5076825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48-year-old lady</a:t>
            </a:r>
          </a:p>
          <a:p>
            <a:pPr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Hx of present illness: Hoarseness of voice and choking with cough after eating More with liquid diet</a:t>
            </a:r>
          </a:p>
          <a:p>
            <a:pPr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Started 9 months ago </a:t>
            </a:r>
          </a:p>
          <a:p>
            <a:pPr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No hx of SOB, stridor</a:t>
            </a:r>
          </a:p>
          <a:p>
            <a:pPr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No hemoptysis </a:t>
            </a:r>
          </a:p>
          <a:p>
            <a:pPr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No neck masses</a:t>
            </a:r>
          </a:p>
          <a:p>
            <a:pPr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Past surgical: total thyroidectomy for benign thyroid nodule 9 months</a:t>
            </a:r>
          </a:p>
          <a:p>
            <a:pPr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Past medical hx: unremarkable, No hx of pneumonia</a:t>
            </a:r>
          </a:p>
          <a:p>
            <a:pPr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Medication Hx: thyroxin 100 mcg daily</a:t>
            </a:r>
          </a:p>
          <a:p>
            <a:pPr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Family hx: unremarkable</a:t>
            </a:r>
          </a:p>
          <a:p>
            <a:pPr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Risk factors: No hx of smoking, alcohol consumption</a:t>
            </a:r>
          </a:p>
        </p:txBody>
      </p:sp>
    </p:spTree>
    <p:extLst>
      <p:ext uri="{BB962C8B-B14F-4D97-AF65-F5344CB8AC3E}">
        <p14:creationId xmlns:p14="http://schemas.microsoft.com/office/powerpoint/2010/main" val="13099966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Organization Chart 37">
            <a:extLst>
              <a:ext uri="{FF2B5EF4-FFF2-40B4-BE49-F238E27FC236}">
                <a16:creationId xmlns:a16="http://schemas.microsoft.com/office/drawing/2014/main" id="{21BF05EF-A6A3-164B-9784-5DC586C8227A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219200" y="175893"/>
            <a:ext cx="9482667" cy="6492637"/>
            <a:chOff x="432" y="1248"/>
            <a:chExt cx="4892" cy="1584"/>
          </a:xfrm>
          <a:noFill/>
        </p:grpSpPr>
        <p:sp>
          <p:nvSpPr>
            <p:cNvPr id="5" name="AutoShape 36">
              <a:extLst>
                <a:ext uri="{FF2B5EF4-FFF2-40B4-BE49-F238E27FC236}">
                  <a16:creationId xmlns:a16="http://schemas.microsoft.com/office/drawing/2014/main" id="{A76799BC-6CF2-BB45-9B0D-143776D25B82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432" y="1248"/>
              <a:ext cx="4892" cy="158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cxnSp>
          <p:nvCxnSpPr>
            <p:cNvPr id="6" name="_s3076">
              <a:extLst>
                <a:ext uri="{FF2B5EF4-FFF2-40B4-BE49-F238E27FC236}">
                  <a16:creationId xmlns:a16="http://schemas.microsoft.com/office/drawing/2014/main" id="{4CDAED5A-9AF6-0141-A0A8-646C6ECB0607}"/>
                </a:ext>
              </a:extLst>
            </p:cNvPr>
            <p:cNvCxnSpPr>
              <a:cxnSpLocks noChangeShapeType="1"/>
              <a:stCxn id="26" idx="1"/>
              <a:endCxn id="20" idx="2"/>
            </p:cNvCxnSpPr>
            <p:nvPr/>
          </p:nvCxnSpPr>
          <p:spPr bwMode="auto">
            <a:xfrm rot="10800000">
              <a:off x="4389" y="2400"/>
              <a:ext cx="72" cy="288"/>
            </a:xfrm>
            <a:prstGeom prst="bentConnector2">
              <a:avLst/>
            </a:prstGeom>
            <a:grpFill/>
            <a:ln w="28575">
              <a:solidFill>
                <a:schemeClr val="tx1"/>
              </a:solidFill>
              <a:miter lim="800000"/>
              <a:headEnd/>
              <a:tailEnd/>
            </a:ln>
          </p:spPr>
        </p:cxnSp>
        <p:cxnSp>
          <p:nvCxnSpPr>
            <p:cNvPr id="7" name="_s3077">
              <a:extLst>
                <a:ext uri="{FF2B5EF4-FFF2-40B4-BE49-F238E27FC236}">
                  <a16:creationId xmlns:a16="http://schemas.microsoft.com/office/drawing/2014/main" id="{DEA93D33-D3CD-2846-91C1-10E41FFFEE81}"/>
                </a:ext>
              </a:extLst>
            </p:cNvPr>
            <p:cNvCxnSpPr>
              <a:cxnSpLocks noChangeShapeType="1"/>
              <a:stCxn id="25" idx="1"/>
              <a:endCxn id="19" idx="2"/>
            </p:cNvCxnSpPr>
            <p:nvPr/>
          </p:nvCxnSpPr>
          <p:spPr bwMode="auto">
            <a:xfrm rot="10800000">
              <a:off x="3166" y="2400"/>
              <a:ext cx="144" cy="288"/>
            </a:xfrm>
            <a:prstGeom prst="bentConnector2">
              <a:avLst/>
            </a:prstGeom>
            <a:grpFill/>
            <a:ln w="28575">
              <a:solidFill>
                <a:schemeClr val="tx1"/>
              </a:solidFill>
              <a:miter lim="800000"/>
              <a:headEnd/>
              <a:tailEnd/>
            </a:ln>
          </p:spPr>
        </p:cxnSp>
        <p:cxnSp>
          <p:nvCxnSpPr>
            <p:cNvPr id="8" name="_s3078">
              <a:extLst>
                <a:ext uri="{FF2B5EF4-FFF2-40B4-BE49-F238E27FC236}">
                  <a16:creationId xmlns:a16="http://schemas.microsoft.com/office/drawing/2014/main" id="{878FCE6F-2188-134A-AC20-7AC639364F0D}"/>
                </a:ext>
              </a:extLst>
            </p:cNvPr>
            <p:cNvCxnSpPr>
              <a:cxnSpLocks noChangeShapeType="1"/>
              <a:stCxn id="24" idx="1"/>
              <a:endCxn id="22" idx="2"/>
            </p:cNvCxnSpPr>
            <p:nvPr/>
          </p:nvCxnSpPr>
          <p:spPr bwMode="auto">
            <a:xfrm rot="10800000">
              <a:off x="2068" y="2400"/>
              <a:ext cx="92" cy="288"/>
            </a:xfrm>
            <a:prstGeom prst="bentConnector2">
              <a:avLst/>
            </a:prstGeom>
            <a:grpFill/>
            <a:ln w="28575">
              <a:solidFill>
                <a:schemeClr val="tx1"/>
              </a:solidFill>
              <a:miter lim="800000"/>
              <a:headEnd/>
              <a:tailEnd/>
            </a:ln>
          </p:spPr>
        </p:cxnSp>
        <p:cxnSp>
          <p:nvCxnSpPr>
            <p:cNvPr id="9" name="_s3079">
              <a:extLst>
                <a:ext uri="{FF2B5EF4-FFF2-40B4-BE49-F238E27FC236}">
                  <a16:creationId xmlns:a16="http://schemas.microsoft.com/office/drawing/2014/main" id="{39D63913-4850-2947-98AC-08F17607D3CC}"/>
                </a:ext>
              </a:extLst>
            </p:cNvPr>
            <p:cNvCxnSpPr>
              <a:cxnSpLocks noChangeShapeType="1"/>
              <a:stCxn id="23" idx="1"/>
              <a:endCxn id="21" idx="2"/>
            </p:cNvCxnSpPr>
            <p:nvPr/>
          </p:nvCxnSpPr>
          <p:spPr bwMode="auto">
            <a:xfrm rot="10800000">
              <a:off x="864" y="2400"/>
              <a:ext cx="144" cy="288"/>
            </a:xfrm>
            <a:prstGeom prst="bentConnector2">
              <a:avLst/>
            </a:prstGeom>
            <a:grpFill/>
            <a:ln w="28575">
              <a:solidFill>
                <a:schemeClr val="tx1"/>
              </a:solidFill>
              <a:miter lim="800000"/>
              <a:headEnd/>
              <a:tailEnd/>
            </a:ln>
          </p:spPr>
        </p:cxnSp>
        <p:cxnSp>
          <p:nvCxnSpPr>
            <p:cNvPr id="10" name="_s3080">
              <a:extLst>
                <a:ext uri="{FF2B5EF4-FFF2-40B4-BE49-F238E27FC236}">
                  <a16:creationId xmlns:a16="http://schemas.microsoft.com/office/drawing/2014/main" id="{648684CD-4B09-F94B-93AF-DBA7D606FDA7}"/>
                </a:ext>
              </a:extLst>
            </p:cNvPr>
            <p:cNvCxnSpPr>
              <a:cxnSpLocks noChangeShapeType="1"/>
              <a:stCxn id="22" idx="0"/>
              <a:endCxn id="17" idx="2"/>
            </p:cNvCxnSpPr>
            <p:nvPr/>
          </p:nvCxnSpPr>
          <p:spPr bwMode="auto">
            <a:xfrm rot="16200000" flipV="1">
              <a:off x="1733" y="1778"/>
              <a:ext cx="144" cy="524"/>
            </a:xfrm>
            <a:prstGeom prst="bentConnector3">
              <a:avLst>
                <a:gd name="adj1" fmla="val 50000"/>
              </a:avLst>
            </a:prstGeom>
            <a:grpFill/>
            <a:ln w="28575">
              <a:solidFill>
                <a:schemeClr val="bg1"/>
              </a:solidFill>
              <a:miter lim="800000"/>
              <a:headEnd/>
              <a:tailEnd/>
            </a:ln>
          </p:spPr>
        </p:cxnSp>
        <p:cxnSp>
          <p:nvCxnSpPr>
            <p:cNvPr id="11" name="_s3081">
              <a:extLst>
                <a:ext uri="{FF2B5EF4-FFF2-40B4-BE49-F238E27FC236}">
                  <a16:creationId xmlns:a16="http://schemas.microsoft.com/office/drawing/2014/main" id="{BC91493C-9A8C-6B47-90A5-2E289619A3FB}"/>
                </a:ext>
              </a:extLst>
            </p:cNvPr>
            <p:cNvCxnSpPr>
              <a:cxnSpLocks noChangeShapeType="1"/>
              <a:stCxn id="21" idx="0"/>
              <a:endCxn id="17" idx="2"/>
            </p:cNvCxnSpPr>
            <p:nvPr/>
          </p:nvCxnSpPr>
          <p:spPr bwMode="auto">
            <a:xfrm rot="5400000" flipH="1" flipV="1">
              <a:off x="1132" y="1700"/>
              <a:ext cx="144" cy="679"/>
            </a:xfrm>
            <a:prstGeom prst="bentConnector3">
              <a:avLst>
                <a:gd name="adj1" fmla="val 50000"/>
              </a:avLst>
            </a:prstGeom>
            <a:grpFill/>
            <a:ln w="28575">
              <a:solidFill>
                <a:schemeClr val="bg1"/>
              </a:solidFill>
              <a:miter lim="800000"/>
              <a:headEnd/>
              <a:tailEnd/>
            </a:ln>
          </p:spPr>
        </p:cxnSp>
        <p:cxnSp>
          <p:nvCxnSpPr>
            <p:cNvPr id="12" name="_s3082">
              <a:extLst>
                <a:ext uri="{FF2B5EF4-FFF2-40B4-BE49-F238E27FC236}">
                  <a16:creationId xmlns:a16="http://schemas.microsoft.com/office/drawing/2014/main" id="{65E4D19E-7978-AF43-B7B0-E55ACF4DCA01}"/>
                </a:ext>
              </a:extLst>
            </p:cNvPr>
            <p:cNvCxnSpPr>
              <a:cxnSpLocks noChangeShapeType="1"/>
              <a:stCxn id="20" idx="0"/>
              <a:endCxn id="18" idx="2"/>
            </p:cNvCxnSpPr>
            <p:nvPr/>
          </p:nvCxnSpPr>
          <p:spPr bwMode="auto">
            <a:xfrm rot="16200000" flipV="1">
              <a:off x="3993" y="1716"/>
              <a:ext cx="144" cy="648"/>
            </a:xfrm>
            <a:prstGeom prst="bentConnector3">
              <a:avLst>
                <a:gd name="adj1" fmla="val 50000"/>
              </a:avLst>
            </a:prstGeom>
            <a:grpFill/>
            <a:ln w="28575">
              <a:solidFill>
                <a:schemeClr val="bg1"/>
              </a:solidFill>
              <a:miter lim="800000"/>
              <a:headEnd/>
              <a:tailEnd/>
            </a:ln>
          </p:spPr>
        </p:cxnSp>
        <p:cxnSp>
          <p:nvCxnSpPr>
            <p:cNvPr id="13" name="_s3083">
              <a:extLst>
                <a:ext uri="{FF2B5EF4-FFF2-40B4-BE49-F238E27FC236}">
                  <a16:creationId xmlns:a16="http://schemas.microsoft.com/office/drawing/2014/main" id="{AE866BE3-A5AA-6C4C-BE7F-04E6D6CE95EE}"/>
                </a:ext>
              </a:extLst>
            </p:cNvPr>
            <p:cNvCxnSpPr>
              <a:cxnSpLocks noChangeShapeType="1"/>
              <a:stCxn id="19" idx="0"/>
              <a:endCxn id="18" idx="2"/>
            </p:cNvCxnSpPr>
            <p:nvPr/>
          </p:nvCxnSpPr>
          <p:spPr bwMode="auto">
            <a:xfrm rot="-5400000">
              <a:off x="3382" y="1752"/>
              <a:ext cx="144" cy="575"/>
            </a:xfrm>
            <a:prstGeom prst="bentConnector3">
              <a:avLst>
                <a:gd name="adj1" fmla="val 22644"/>
              </a:avLst>
            </a:prstGeom>
            <a:grpFill/>
            <a:ln w="28575">
              <a:solidFill>
                <a:schemeClr val="bg1"/>
              </a:solidFill>
              <a:miter lim="800000"/>
              <a:headEnd/>
              <a:tailEnd/>
            </a:ln>
          </p:spPr>
        </p:cxnSp>
        <p:cxnSp>
          <p:nvCxnSpPr>
            <p:cNvPr id="14" name="_s3084">
              <a:extLst>
                <a:ext uri="{FF2B5EF4-FFF2-40B4-BE49-F238E27FC236}">
                  <a16:creationId xmlns:a16="http://schemas.microsoft.com/office/drawing/2014/main" id="{6EE898F9-B78F-5943-9DC0-9D5F1A0CD9F8}"/>
                </a:ext>
              </a:extLst>
            </p:cNvPr>
            <p:cNvCxnSpPr>
              <a:cxnSpLocks noChangeShapeType="1"/>
              <a:stCxn id="18" idx="0"/>
              <a:endCxn id="16" idx="2"/>
            </p:cNvCxnSpPr>
            <p:nvPr/>
          </p:nvCxnSpPr>
          <p:spPr bwMode="auto">
            <a:xfrm rot="16200000" flipV="1">
              <a:off x="3038" y="977"/>
              <a:ext cx="144" cy="1261"/>
            </a:xfrm>
            <a:prstGeom prst="bentConnector3">
              <a:avLst>
                <a:gd name="adj1" fmla="val 50000"/>
              </a:avLst>
            </a:prstGeom>
            <a:grpFill/>
            <a:ln w="28575">
              <a:solidFill>
                <a:schemeClr val="bg1"/>
              </a:solidFill>
              <a:miter lim="800000"/>
              <a:headEnd/>
              <a:tailEnd/>
            </a:ln>
          </p:spPr>
        </p:cxnSp>
        <p:cxnSp>
          <p:nvCxnSpPr>
            <p:cNvPr id="15" name="_s3085">
              <a:extLst>
                <a:ext uri="{FF2B5EF4-FFF2-40B4-BE49-F238E27FC236}">
                  <a16:creationId xmlns:a16="http://schemas.microsoft.com/office/drawing/2014/main" id="{D5BA1C23-EDD9-7441-A957-B4E17CD90262}"/>
                </a:ext>
              </a:extLst>
            </p:cNvPr>
            <p:cNvCxnSpPr>
              <a:cxnSpLocks noChangeShapeType="1"/>
              <a:stCxn id="17" idx="0"/>
              <a:endCxn id="16" idx="2"/>
            </p:cNvCxnSpPr>
            <p:nvPr/>
          </p:nvCxnSpPr>
          <p:spPr bwMode="auto">
            <a:xfrm rot="5400000" flipH="1" flipV="1">
              <a:off x="1939" y="1140"/>
              <a:ext cx="144" cy="936"/>
            </a:xfrm>
            <a:prstGeom prst="bentConnector3">
              <a:avLst>
                <a:gd name="adj1" fmla="val 50000"/>
              </a:avLst>
            </a:prstGeom>
            <a:grpFill/>
            <a:ln w="28575">
              <a:solidFill>
                <a:schemeClr val="bg1"/>
              </a:solidFill>
              <a:miter lim="800000"/>
              <a:headEnd/>
              <a:tailEnd/>
            </a:ln>
          </p:spPr>
        </p:cxnSp>
        <p:sp>
          <p:nvSpPr>
            <p:cNvPr id="16" name="_s3086">
              <a:extLst>
                <a:ext uri="{FF2B5EF4-FFF2-40B4-BE49-F238E27FC236}">
                  <a16:creationId xmlns:a16="http://schemas.microsoft.com/office/drawing/2014/main" id="{CFA9DBDE-CE11-4D42-8D41-7FD9887C7D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71" y="1248"/>
              <a:ext cx="1217" cy="288"/>
            </a:xfrm>
            <a:prstGeom prst="roundRect">
              <a:avLst>
                <a:gd name="adj" fmla="val 16667"/>
              </a:avLst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>
              <a:lvl1pPr marL="342900" indent="-342900"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  <a:cs typeface="Times New Roman" panose="02020603050405020304" pitchFamily="18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algn="ctr" eaLnBrk="1" hangingPunct="1">
                <a:buFontTx/>
                <a:buNone/>
              </a:pPr>
              <a:r>
                <a:rPr lang="en-US" altLang="en-US" dirty="0">
                  <a:solidFill>
                    <a:schemeClr val="accent2"/>
                  </a:solidFill>
                  <a:latin typeface="+mn-lt"/>
                </a:rPr>
                <a:t>Dysphagia</a:t>
              </a:r>
            </a:p>
          </p:txBody>
        </p:sp>
        <p:sp>
          <p:nvSpPr>
            <p:cNvPr id="17" name="_s3087">
              <a:extLst>
                <a:ext uri="{FF2B5EF4-FFF2-40B4-BE49-F238E27FC236}">
                  <a16:creationId xmlns:a16="http://schemas.microsoft.com/office/drawing/2014/main" id="{161E5960-B130-FA46-A846-4B4D278442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7" y="1680"/>
              <a:ext cx="1072" cy="288"/>
            </a:xfrm>
            <a:prstGeom prst="roundRect">
              <a:avLst>
                <a:gd name="adj" fmla="val 16667"/>
              </a:avLst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>
              <a:lvl1pPr marL="342900" indent="-342900"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  <a:cs typeface="Times New Roman" panose="02020603050405020304" pitchFamily="18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algn="ctr" eaLnBrk="1" hangingPunct="1">
                <a:buFontTx/>
                <a:buNone/>
              </a:pPr>
              <a:r>
                <a:rPr lang="en-US" altLang="en-US" sz="2000" dirty="0">
                  <a:latin typeface="+mn-lt"/>
                </a:rPr>
                <a:t>Oropharyngeal</a:t>
              </a:r>
            </a:p>
          </p:txBody>
        </p:sp>
        <p:sp>
          <p:nvSpPr>
            <p:cNvPr id="18" name="_s3088">
              <a:extLst>
                <a:ext uri="{FF2B5EF4-FFF2-40B4-BE49-F238E27FC236}">
                  <a16:creationId xmlns:a16="http://schemas.microsoft.com/office/drawing/2014/main" id="{2D72F212-27AA-C740-84C0-0175E20107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09" y="1680"/>
              <a:ext cx="864" cy="288"/>
            </a:xfrm>
            <a:prstGeom prst="roundRect">
              <a:avLst>
                <a:gd name="adj" fmla="val 16667"/>
              </a:avLst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>
              <a:lvl1pPr marL="342900" indent="-342900"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  <a:cs typeface="Times New Roman" panose="02020603050405020304" pitchFamily="18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algn="ctr" eaLnBrk="1" hangingPunct="1">
                <a:buFontTx/>
                <a:buNone/>
              </a:pPr>
              <a:r>
                <a:rPr lang="en-US" altLang="en-US" sz="2000" dirty="0">
                  <a:latin typeface="+mn-lt"/>
                </a:rPr>
                <a:t>Esophageal</a:t>
              </a:r>
            </a:p>
          </p:txBody>
        </p:sp>
        <p:sp>
          <p:nvSpPr>
            <p:cNvPr id="19" name="_s3089">
              <a:extLst>
                <a:ext uri="{FF2B5EF4-FFF2-40B4-BE49-F238E27FC236}">
                  <a16:creationId xmlns:a16="http://schemas.microsoft.com/office/drawing/2014/main" id="{A456EFF8-48D3-5D43-8819-19081D6412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34" y="2112"/>
              <a:ext cx="864" cy="288"/>
            </a:xfrm>
            <a:prstGeom prst="roundRect">
              <a:avLst>
                <a:gd name="adj" fmla="val 16667"/>
              </a:avLst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>
              <a:lvl1pPr marL="342900" indent="-342900"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  <a:cs typeface="Times New Roman" panose="02020603050405020304" pitchFamily="18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algn="ctr" eaLnBrk="1" hangingPunct="1">
                <a:buFontTx/>
                <a:buNone/>
              </a:pPr>
              <a:r>
                <a:rPr lang="en-US" altLang="en-US" sz="1800">
                  <a:latin typeface="+mn-lt"/>
                </a:rPr>
                <a:t>Mechanical</a:t>
              </a:r>
            </a:p>
            <a:p>
              <a:pPr algn="ctr" eaLnBrk="1" hangingPunct="1">
                <a:buFontTx/>
                <a:buNone/>
              </a:pPr>
              <a:r>
                <a:rPr lang="en-US" altLang="en-US" sz="1400" b="0">
                  <a:latin typeface="+mn-lt"/>
                </a:rPr>
                <a:t>[Solids]</a:t>
              </a:r>
            </a:p>
          </p:txBody>
        </p:sp>
        <p:sp>
          <p:nvSpPr>
            <p:cNvPr id="20" name="_s3090">
              <a:extLst>
                <a:ext uri="{FF2B5EF4-FFF2-40B4-BE49-F238E27FC236}">
                  <a16:creationId xmlns:a16="http://schemas.microsoft.com/office/drawing/2014/main" id="{CBBABD94-087C-9D48-ACF8-F7B53F8A58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85" y="2112"/>
              <a:ext cx="1008" cy="288"/>
            </a:xfrm>
            <a:prstGeom prst="roundRect">
              <a:avLst>
                <a:gd name="adj" fmla="val 16667"/>
              </a:avLst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>
              <a:lvl1pPr marL="342900" indent="-342900"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  <a:cs typeface="Times New Roman" panose="02020603050405020304" pitchFamily="18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algn="ctr" eaLnBrk="1" hangingPunct="1">
                <a:buFontTx/>
                <a:buNone/>
              </a:pPr>
              <a:r>
                <a:rPr lang="en-US" altLang="en-US" sz="1800" dirty="0">
                  <a:latin typeface="+mn-lt"/>
                </a:rPr>
                <a:t>Neuromuscular</a:t>
              </a:r>
            </a:p>
            <a:p>
              <a:pPr algn="ctr" eaLnBrk="1" hangingPunct="1">
                <a:buFontTx/>
                <a:buNone/>
              </a:pPr>
              <a:r>
                <a:rPr lang="en-US" altLang="en-US" sz="1400" b="0" dirty="0">
                  <a:latin typeface="+mn-lt"/>
                </a:rPr>
                <a:t>(Esophageal </a:t>
              </a:r>
            </a:p>
            <a:p>
              <a:pPr algn="ctr" eaLnBrk="1" hangingPunct="1">
                <a:buFontTx/>
                <a:buNone/>
              </a:pPr>
              <a:r>
                <a:rPr lang="en-US" altLang="en-US" sz="1400" b="0" dirty="0">
                  <a:latin typeface="+mn-lt"/>
                </a:rPr>
                <a:t>Dysmotility)</a:t>
              </a:r>
            </a:p>
            <a:p>
              <a:pPr algn="ctr" eaLnBrk="1" hangingPunct="1">
                <a:buFontTx/>
                <a:buNone/>
              </a:pPr>
              <a:r>
                <a:rPr lang="en-US" altLang="en-US" sz="1400" b="0" dirty="0">
                  <a:latin typeface="+mn-lt"/>
                </a:rPr>
                <a:t>[Solids &amp; Liquids]</a:t>
              </a:r>
            </a:p>
          </p:txBody>
        </p:sp>
        <p:sp>
          <p:nvSpPr>
            <p:cNvPr id="21" name="_s3091">
              <a:extLst>
                <a:ext uri="{FF2B5EF4-FFF2-40B4-BE49-F238E27FC236}">
                  <a16:creationId xmlns:a16="http://schemas.microsoft.com/office/drawing/2014/main" id="{3FF17F8B-4D07-5641-A66F-D605F32FB2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" y="2112"/>
              <a:ext cx="864" cy="288"/>
            </a:xfrm>
            <a:prstGeom prst="roundRect">
              <a:avLst>
                <a:gd name="adj" fmla="val 16667"/>
              </a:avLst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>
              <a:lvl1pPr marL="342900" indent="-342900"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  <a:cs typeface="Times New Roman" panose="02020603050405020304" pitchFamily="18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algn="ctr" eaLnBrk="1" hangingPunct="1">
                <a:buFontTx/>
                <a:buNone/>
              </a:pPr>
              <a:r>
                <a:rPr lang="en-US" altLang="en-US" sz="1800">
                  <a:latin typeface="+mn-lt"/>
                </a:rPr>
                <a:t>Structural</a:t>
              </a:r>
            </a:p>
          </p:txBody>
        </p:sp>
        <p:sp>
          <p:nvSpPr>
            <p:cNvPr id="22" name="_s3092">
              <a:extLst>
                <a:ext uri="{FF2B5EF4-FFF2-40B4-BE49-F238E27FC236}">
                  <a16:creationId xmlns:a16="http://schemas.microsoft.com/office/drawing/2014/main" id="{1038813A-084C-6947-AA83-D4D868AD39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3" y="2112"/>
              <a:ext cx="969" cy="288"/>
            </a:xfrm>
            <a:prstGeom prst="roundRect">
              <a:avLst>
                <a:gd name="adj" fmla="val 16667"/>
              </a:avLst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>
              <a:lvl1pPr marL="342900" indent="-342900"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  <a:cs typeface="Times New Roman" panose="02020603050405020304" pitchFamily="18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algn="ctr" eaLnBrk="1" hangingPunct="1">
                <a:buFontTx/>
                <a:buNone/>
              </a:pPr>
              <a:r>
                <a:rPr lang="en-US" altLang="en-US" sz="1800" dirty="0">
                  <a:latin typeface="+mn-lt"/>
                </a:rPr>
                <a:t>Neuromuscular</a:t>
              </a:r>
            </a:p>
          </p:txBody>
        </p:sp>
        <p:sp>
          <p:nvSpPr>
            <p:cNvPr id="23" name="_s3093">
              <a:extLst>
                <a:ext uri="{FF2B5EF4-FFF2-40B4-BE49-F238E27FC236}">
                  <a16:creationId xmlns:a16="http://schemas.microsoft.com/office/drawing/2014/main" id="{0299D434-CAF1-B648-AAEA-6B785304BB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8" y="2544"/>
              <a:ext cx="863" cy="288"/>
            </a:xfrm>
            <a:prstGeom prst="roundRect">
              <a:avLst>
                <a:gd name="adj" fmla="val 16667"/>
              </a:avLst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>
              <a:lvl1pPr marL="342900" indent="-342900"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  <a:cs typeface="Times New Roman" panose="02020603050405020304" pitchFamily="18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algn="ctr" eaLnBrk="1" hangingPunct="1">
                <a:buFontTx/>
                <a:buNone/>
              </a:pPr>
              <a:r>
                <a:rPr lang="en-US" altLang="en-US" sz="1400" dirty="0">
                  <a:latin typeface="+mn-lt"/>
                </a:rPr>
                <a:t>Head &amp; Neck </a:t>
              </a:r>
            </a:p>
            <a:p>
              <a:pPr algn="ctr" eaLnBrk="1" hangingPunct="1">
                <a:buFontTx/>
                <a:buNone/>
              </a:pPr>
              <a:r>
                <a:rPr lang="en-US" altLang="en-US" sz="1400" dirty="0">
                  <a:latin typeface="+mn-lt"/>
                </a:rPr>
                <a:t>Surgery</a:t>
              </a:r>
            </a:p>
          </p:txBody>
        </p:sp>
        <p:sp>
          <p:nvSpPr>
            <p:cNvPr id="24" name="_s3094">
              <a:extLst>
                <a:ext uri="{FF2B5EF4-FFF2-40B4-BE49-F238E27FC236}">
                  <a16:creationId xmlns:a16="http://schemas.microsoft.com/office/drawing/2014/main" id="{355D11BF-9BEF-4146-BD49-0E9F267D20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59" y="2544"/>
              <a:ext cx="863" cy="288"/>
            </a:xfrm>
            <a:prstGeom prst="roundRect">
              <a:avLst>
                <a:gd name="adj" fmla="val 16667"/>
              </a:avLst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>
              <a:lvl1pPr marL="342900" indent="-342900"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  <a:cs typeface="Times New Roman" panose="02020603050405020304" pitchFamily="18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algn="ctr" eaLnBrk="1" hangingPunct="1">
                <a:buFontTx/>
                <a:buNone/>
              </a:pPr>
              <a:r>
                <a:rPr lang="en-US" altLang="en-US" sz="1400">
                  <a:latin typeface="+mn-lt"/>
                </a:rPr>
                <a:t>CVA</a:t>
              </a:r>
            </a:p>
          </p:txBody>
        </p:sp>
        <p:sp>
          <p:nvSpPr>
            <p:cNvPr id="25" name="_s3095">
              <a:extLst>
                <a:ext uri="{FF2B5EF4-FFF2-40B4-BE49-F238E27FC236}">
                  <a16:creationId xmlns:a16="http://schemas.microsoft.com/office/drawing/2014/main" id="{AE1A89E3-4771-234F-8098-5DB57E9465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10" y="2544"/>
              <a:ext cx="863" cy="288"/>
            </a:xfrm>
            <a:prstGeom prst="roundRect">
              <a:avLst>
                <a:gd name="adj" fmla="val 16667"/>
              </a:avLst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>
              <a:lvl1pPr marL="342900" indent="-342900"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  <a:cs typeface="Times New Roman" panose="02020603050405020304" pitchFamily="18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algn="ctr" eaLnBrk="1" hangingPunct="1">
                <a:buFontTx/>
                <a:buNone/>
              </a:pPr>
              <a:r>
                <a:rPr lang="en-US" altLang="en-US" sz="1400">
                  <a:latin typeface="+mn-lt"/>
                </a:rPr>
                <a:t>Tumors</a:t>
              </a:r>
            </a:p>
          </p:txBody>
        </p:sp>
        <p:sp>
          <p:nvSpPr>
            <p:cNvPr id="26" name="_s3096">
              <a:extLst>
                <a:ext uri="{FF2B5EF4-FFF2-40B4-BE49-F238E27FC236}">
                  <a16:creationId xmlns:a16="http://schemas.microsoft.com/office/drawing/2014/main" id="{460AE2D9-2BB0-6C46-AACC-320B81DC6E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1" y="2544"/>
              <a:ext cx="863" cy="288"/>
            </a:xfrm>
            <a:prstGeom prst="roundRect">
              <a:avLst>
                <a:gd name="adj" fmla="val 16667"/>
              </a:avLst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>
              <a:lvl1pPr marL="342900" indent="-342900"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  <a:cs typeface="Times New Roman" panose="02020603050405020304" pitchFamily="18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algn="ctr" eaLnBrk="1" hangingPunct="1">
                <a:buFontTx/>
                <a:buNone/>
              </a:pPr>
              <a:r>
                <a:rPr lang="en-US" altLang="en-US" sz="1400">
                  <a:latin typeface="+mn-lt"/>
                </a:rPr>
                <a:t>Achalasia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039073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0D17FD-6E0D-8F45-9440-C493664EE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4424" y="847726"/>
            <a:ext cx="6150510" cy="320040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DDx</a:t>
            </a:r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430A88CB-D1EF-9549-A55A-D5BE38F1CD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748465" y="863390"/>
            <a:ext cx="3118219" cy="5218777"/>
          </a:xfrm>
          <a:prstGeom prst="roundRect">
            <a:avLst>
              <a:gd name="adj" fmla="val 3517"/>
            </a:avLst>
          </a:prstGeom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</p:spTree>
    <p:extLst>
      <p:ext uri="{BB962C8B-B14F-4D97-AF65-F5344CB8AC3E}">
        <p14:creationId xmlns:p14="http://schemas.microsoft.com/office/powerpoint/2010/main" val="140333442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8775025-7ECB-4458-BBCE-0F67B8B235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07EE22A-EC36-CF41-9D95-C68D31C470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191" y="609600"/>
            <a:ext cx="6573685" cy="1905000"/>
          </a:xfrm>
        </p:spPr>
        <p:txBody>
          <a:bodyPr>
            <a:normAutofit/>
          </a:bodyPr>
          <a:lstStyle/>
          <a:p>
            <a:r>
              <a:rPr lang="en-US" dirty="0">
                <a:gradFill flip="none" rotWithShape="1">
                  <a:gsLst>
                    <a:gs pos="0">
                      <a:sysClr val="window" lastClr="FFFFFF"/>
                    </a:gs>
                    <a:gs pos="100000">
                      <a:sysClr val="window" lastClr="FFFFFF">
                        <a:lumMod val="65000"/>
                      </a:sysClr>
                    </a:gs>
                  </a:gsLst>
                  <a:lin ang="5580000" scaled="0"/>
                  <a:tileRect/>
                </a:gradFill>
              </a:rPr>
              <a:t>Physical examination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623795-7C95-2041-8305-6B5CF404EF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192" y="2666999"/>
            <a:ext cx="6393712" cy="3216276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1900" dirty="0">
                <a:gradFill flip="none" rotWithShape="1">
                  <a:gsLst>
                    <a:gs pos="0">
                      <a:sysClr val="window" lastClr="FFFFFF"/>
                    </a:gs>
                    <a:gs pos="100000">
                      <a:sysClr val="window" lastClr="FFFFFF">
                        <a:lumMod val="75000"/>
                      </a:sysClr>
                    </a:gs>
                  </a:gsLst>
                  <a:lin ang="5580000" scaled="0"/>
                  <a:tileRect/>
                </a:gradFill>
              </a:rPr>
              <a:t>Vital signs WNL</a:t>
            </a:r>
          </a:p>
          <a:p>
            <a:pPr>
              <a:lnSpc>
                <a:spcPct val="90000"/>
              </a:lnSpc>
            </a:pPr>
            <a:r>
              <a:rPr lang="en-US" sz="1900" dirty="0">
                <a:gradFill flip="none" rotWithShape="1">
                  <a:gsLst>
                    <a:gs pos="0">
                      <a:sysClr val="window" lastClr="FFFFFF"/>
                    </a:gs>
                    <a:gs pos="100000">
                      <a:sysClr val="window" lastClr="FFFFFF">
                        <a:lumMod val="75000"/>
                      </a:sysClr>
                    </a:gs>
                  </a:gsLst>
                  <a:lin ang="5580000" scaled="0"/>
                  <a:tileRect/>
                </a:gradFill>
              </a:rPr>
              <a:t>Not in distress</a:t>
            </a:r>
          </a:p>
          <a:p>
            <a:pPr>
              <a:lnSpc>
                <a:spcPct val="90000"/>
              </a:lnSpc>
            </a:pPr>
            <a:r>
              <a:rPr lang="en-US" sz="1900" dirty="0">
                <a:gradFill flip="none" rotWithShape="1">
                  <a:gsLst>
                    <a:gs pos="0">
                      <a:sysClr val="window" lastClr="FFFFFF"/>
                    </a:gs>
                    <a:gs pos="100000">
                      <a:sysClr val="window" lastClr="FFFFFF">
                        <a:lumMod val="75000"/>
                      </a:sysClr>
                    </a:gs>
                  </a:gsLst>
                  <a:lin ang="5580000" scaled="0"/>
                  <a:tileRect/>
                </a:gradFill>
              </a:rPr>
              <a:t>Ears: normal</a:t>
            </a:r>
          </a:p>
          <a:p>
            <a:pPr>
              <a:lnSpc>
                <a:spcPct val="90000"/>
              </a:lnSpc>
            </a:pPr>
            <a:r>
              <a:rPr lang="en-US" sz="1900" dirty="0">
                <a:gradFill flip="none" rotWithShape="1">
                  <a:gsLst>
                    <a:gs pos="0">
                      <a:sysClr val="window" lastClr="FFFFFF"/>
                    </a:gs>
                    <a:gs pos="100000">
                      <a:sysClr val="window" lastClr="FFFFFF">
                        <a:lumMod val="75000"/>
                      </a:sysClr>
                    </a:gs>
                  </a:gsLst>
                  <a:lin ang="5580000" scaled="0"/>
                  <a:tileRect/>
                </a:gradFill>
              </a:rPr>
              <a:t>Nose: Normal</a:t>
            </a:r>
          </a:p>
          <a:p>
            <a:pPr>
              <a:lnSpc>
                <a:spcPct val="90000"/>
              </a:lnSpc>
            </a:pPr>
            <a:r>
              <a:rPr lang="en-US" sz="1900" dirty="0">
                <a:gradFill flip="none" rotWithShape="1">
                  <a:gsLst>
                    <a:gs pos="0">
                      <a:sysClr val="window" lastClr="FFFFFF"/>
                    </a:gs>
                    <a:gs pos="100000">
                      <a:sysClr val="window" lastClr="FFFFFF">
                        <a:lumMod val="75000"/>
                      </a:sysClr>
                    </a:gs>
                  </a:gsLst>
                  <a:lin ang="5580000" scaled="0"/>
                  <a:tileRect/>
                </a:gradFill>
              </a:rPr>
              <a:t>Oral cavity: normal</a:t>
            </a:r>
          </a:p>
          <a:p>
            <a:pPr>
              <a:lnSpc>
                <a:spcPct val="90000"/>
              </a:lnSpc>
            </a:pPr>
            <a:r>
              <a:rPr lang="en-US" sz="1900" dirty="0">
                <a:gradFill flip="none" rotWithShape="1">
                  <a:gsLst>
                    <a:gs pos="0">
                      <a:sysClr val="window" lastClr="FFFFFF"/>
                    </a:gs>
                    <a:gs pos="100000">
                      <a:sysClr val="window" lastClr="FFFFFF">
                        <a:lumMod val="75000"/>
                      </a:sysClr>
                    </a:gs>
                  </a:gsLst>
                  <a:lin ang="5580000" scaled="0"/>
                  <a:tileRect/>
                </a:gradFill>
              </a:rPr>
              <a:t>Neck: old healed midline scar, no palpable masses</a:t>
            </a:r>
          </a:p>
          <a:p>
            <a:pPr>
              <a:lnSpc>
                <a:spcPct val="90000"/>
              </a:lnSpc>
            </a:pPr>
            <a:r>
              <a:rPr lang="en-US" sz="1900" dirty="0">
                <a:gradFill flip="none" rotWithShape="1">
                  <a:gsLst>
                    <a:gs pos="0">
                      <a:sysClr val="window" lastClr="FFFFFF"/>
                    </a:gs>
                    <a:gs pos="100000">
                      <a:sysClr val="window" lastClr="FFFFFF">
                        <a:lumMod val="75000"/>
                      </a:sysClr>
                    </a:gs>
                  </a:gsLst>
                  <a:lin ang="5580000" scaled="0"/>
                  <a:tileRect/>
                </a:gradFill>
              </a:rPr>
              <a:t>Scope</a:t>
            </a:r>
          </a:p>
        </p:txBody>
      </p:sp>
      <p:sp>
        <p:nvSpPr>
          <p:cNvPr id="11" name="Rounded Rectangle 7">
            <a:extLst>
              <a:ext uri="{FF2B5EF4-FFF2-40B4-BE49-F238E27FC236}">
                <a16:creationId xmlns:a16="http://schemas.microsoft.com/office/drawing/2014/main" id="{DC1507B9-61AE-4D79-BA04-EF381B54EB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70839" y="620720"/>
            <a:ext cx="4001315" cy="5272133"/>
          </a:xfrm>
          <a:prstGeom prst="roundRect">
            <a:avLst>
              <a:gd name="adj" fmla="val 3812"/>
            </a:avLst>
          </a:prstGeom>
          <a:solidFill>
            <a:schemeClr val="bg1"/>
          </a:solidFill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abbaskhan, ghulam, Mon Oct 23, 2017 02 22 56 AM (Converted).mov">
            <a:hlinkClick r:id="" action="ppaction://media"/>
            <a:extLst>
              <a:ext uri="{FF2B5EF4-FFF2-40B4-BE49-F238E27FC236}">
                <a16:creationId xmlns:a16="http://schemas.microsoft.com/office/drawing/2014/main" id="{C8A5391B-32D3-DE48-89C2-212C55750C6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54715" y="2119201"/>
            <a:ext cx="3033562" cy="2275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462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30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mute="1">
                <p:cTn id="12" repeatCount="indefinite" fill="remove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621A5F-5683-A241-8120-37EC624474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4424" y="847726"/>
            <a:ext cx="6150510" cy="320040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Management</a:t>
            </a:r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3027D99F-10FE-844F-A799-54CA7F6413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748465" y="863390"/>
            <a:ext cx="3118219" cy="5218777"/>
          </a:xfrm>
          <a:prstGeom prst="roundRect">
            <a:avLst>
              <a:gd name="adj" fmla="val 3517"/>
            </a:avLst>
          </a:prstGeom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</p:spTree>
    <p:extLst>
      <p:ext uri="{BB962C8B-B14F-4D97-AF65-F5344CB8AC3E}">
        <p14:creationId xmlns:p14="http://schemas.microsoft.com/office/powerpoint/2010/main" val="156598880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79A2E3A-88DD-4B27-909A-4031901CC8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4257675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B6AD98B-C71F-DE44-BC54-245E7B7D8D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2" y="609601"/>
            <a:ext cx="9285822" cy="340256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Case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2FC9FC5-AE70-47F7-97E7-DD8418F0D4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565807"/>
            <a:ext cx="12192000" cy="2292194"/>
          </a:xfrm>
          <a:prstGeom prst="rect">
            <a:avLst/>
          </a:prstGeom>
          <a:solidFill>
            <a:srgbClr val="363D46"/>
          </a:solidFill>
          <a:ln>
            <a:noFill/>
          </a:ln>
          <a:effectLst>
            <a:innerShdw blurRad="63500" dist="381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F19053-F99A-AE49-B4C4-876AE3BB09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2" y="4867276"/>
            <a:ext cx="9285822" cy="92392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US" sz="3000" dirty="0">
                <a:solidFill>
                  <a:srgbClr val="E6E6E6"/>
                </a:solidFill>
              </a:rPr>
              <a:t>35-year-old lady presented with difficulty swallowing</a:t>
            </a:r>
          </a:p>
        </p:txBody>
      </p:sp>
      <p:cxnSp>
        <p:nvCxnSpPr>
          <p:cNvPr id="5" name="Straight Connector 11">
            <a:extLst>
              <a:ext uri="{FF2B5EF4-FFF2-40B4-BE49-F238E27FC236}">
                <a16:creationId xmlns:a16="http://schemas.microsoft.com/office/drawing/2014/main" id="{BB6211A9-0224-42CE-8B84-2223FD5FA5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4565807"/>
            <a:ext cx="12192000" cy="0"/>
          </a:xfrm>
          <a:prstGeom prst="line">
            <a:avLst/>
          </a:prstGeom>
          <a:solidFill>
            <a:srgbClr val="FFFFFF"/>
          </a:solidFill>
          <a:ln w="38100" cap="flat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</p:spTree>
    <p:extLst>
      <p:ext uri="{BB962C8B-B14F-4D97-AF65-F5344CB8AC3E}">
        <p14:creationId xmlns:p14="http://schemas.microsoft.com/office/powerpoint/2010/main" val="94939379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Rectangle 7">
            <a:extLst>
              <a:ext uri="{FF2B5EF4-FFF2-40B4-BE49-F238E27FC236}">
                <a16:creationId xmlns:a16="http://schemas.microsoft.com/office/drawing/2014/main" id="{8BCFA5F4-1A8E-48F5-9209-7F24485B1D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A8074621-AE44-40C4-8323-DF5185BC95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053062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B6AD98B-C71F-DE44-BC54-245E7B7D8D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43467"/>
            <a:ext cx="7696199" cy="1079989"/>
          </a:xfrm>
        </p:spPr>
        <p:txBody>
          <a:bodyPr>
            <a:normAutofit/>
          </a:bodyPr>
          <a:lstStyle/>
          <a:p>
            <a:r>
              <a:rPr lang="en-US" sz="3600"/>
              <a:t>History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F19053-F99A-AE49-B4C4-876AE3BB09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3" y="2374795"/>
            <a:ext cx="10153120" cy="3653472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90000"/>
              </a:lnSpc>
            </a:pPr>
            <a:r>
              <a:rPr lang="en-US" sz="1600" dirty="0"/>
              <a:t>35-year-old lady</a:t>
            </a:r>
          </a:p>
          <a:p>
            <a:pPr>
              <a:lnSpc>
                <a:spcPct val="90000"/>
              </a:lnSpc>
            </a:pPr>
            <a:r>
              <a:rPr lang="en-US" sz="1600" dirty="0"/>
              <a:t>History of present illness: Difficulty swallowing with feeling of food getting stuck in throat, more with solid diet</a:t>
            </a:r>
          </a:p>
          <a:p>
            <a:pPr>
              <a:lnSpc>
                <a:spcPct val="90000"/>
              </a:lnSpc>
            </a:pPr>
            <a:r>
              <a:rPr lang="en-US" sz="1600" dirty="0"/>
              <a:t>Started 2 years ago and progressing</a:t>
            </a:r>
          </a:p>
          <a:p>
            <a:pPr>
              <a:lnSpc>
                <a:spcPct val="90000"/>
              </a:lnSpc>
            </a:pPr>
            <a:r>
              <a:rPr lang="en-US" sz="1600" dirty="0"/>
              <a:t>No change of voice</a:t>
            </a:r>
          </a:p>
          <a:p>
            <a:pPr>
              <a:lnSpc>
                <a:spcPct val="90000"/>
              </a:lnSpc>
            </a:pPr>
            <a:r>
              <a:rPr lang="en-US" sz="1600" dirty="0"/>
              <a:t>No SOB, stridor</a:t>
            </a:r>
          </a:p>
          <a:p>
            <a:pPr>
              <a:lnSpc>
                <a:spcPct val="90000"/>
              </a:lnSpc>
            </a:pPr>
            <a:r>
              <a:rPr lang="en-US" sz="1600" dirty="0"/>
              <a:t>No hemoptysis </a:t>
            </a:r>
          </a:p>
          <a:p>
            <a:pPr>
              <a:lnSpc>
                <a:spcPct val="90000"/>
              </a:lnSpc>
            </a:pPr>
            <a:r>
              <a:rPr lang="en-US" sz="1600" dirty="0"/>
              <a:t>Hx of neck swelling increasing in size gradually</a:t>
            </a:r>
          </a:p>
          <a:p>
            <a:pPr>
              <a:lnSpc>
                <a:spcPct val="90000"/>
              </a:lnSpc>
            </a:pPr>
            <a:r>
              <a:rPr lang="en-US" sz="1600" dirty="0"/>
              <a:t>No hx of hyper- or hypo-thyroid </a:t>
            </a:r>
            <a:r>
              <a:rPr lang="en-US" sz="1600" dirty="0" err="1"/>
              <a:t>sx</a:t>
            </a:r>
            <a:endParaRPr lang="en-US" sz="1600" dirty="0"/>
          </a:p>
          <a:p>
            <a:pPr>
              <a:lnSpc>
                <a:spcPct val="90000"/>
              </a:lnSpc>
            </a:pPr>
            <a:r>
              <a:rPr lang="en-US" sz="1600" dirty="0"/>
              <a:t>No hx of radiation exposure, smoking, alcohol consumption</a:t>
            </a:r>
          </a:p>
          <a:p>
            <a:pPr>
              <a:lnSpc>
                <a:spcPct val="90000"/>
              </a:lnSpc>
            </a:pPr>
            <a:r>
              <a:rPr lang="en-US" sz="1600" dirty="0"/>
              <a:t>No constitutional </a:t>
            </a:r>
            <a:r>
              <a:rPr lang="en-US" sz="1600" dirty="0" err="1"/>
              <a:t>sx</a:t>
            </a:r>
            <a:r>
              <a:rPr lang="en-US" sz="1600" dirty="0"/>
              <a:t> (weight loss, fever, night sweating)</a:t>
            </a:r>
          </a:p>
          <a:p>
            <a:pPr>
              <a:lnSpc>
                <a:spcPct val="90000"/>
              </a:lnSpc>
            </a:pPr>
            <a:r>
              <a:rPr lang="en-US" sz="1600" dirty="0"/>
              <a:t>Family hx of thyroid cancer in mother</a:t>
            </a:r>
          </a:p>
        </p:txBody>
      </p:sp>
    </p:spTree>
    <p:extLst>
      <p:ext uri="{BB962C8B-B14F-4D97-AF65-F5344CB8AC3E}">
        <p14:creationId xmlns:p14="http://schemas.microsoft.com/office/powerpoint/2010/main" val="86647596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0D17FD-6E0D-8F45-9440-C493664EE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4424" y="847726"/>
            <a:ext cx="6150510" cy="320040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DDx</a:t>
            </a:r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430A88CB-D1EF-9549-A55A-D5BE38F1CD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748465" y="863390"/>
            <a:ext cx="3118219" cy="5218777"/>
          </a:xfrm>
          <a:prstGeom prst="roundRect">
            <a:avLst>
              <a:gd name="adj" fmla="val 3517"/>
            </a:avLst>
          </a:prstGeom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</p:spTree>
    <p:extLst>
      <p:ext uri="{BB962C8B-B14F-4D97-AF65-F5344CB8AC3E}">
        <p14:creationId xmlns:p14="http://schemas.microsoft.com/office/powerpoint/2010/main" val="325593807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2ED3DA-0ACD-DF46-ADF9-7BE1B41015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191" y="609600"/>
            <a:ext cx="6573685" cy="1905000"/>
          </a:xfrm>
        </p:spPr>
        <p:txBody>
          <a:bodyPr>
            <a:normAutofit/>
          </a:bodyPr>
          <a:lstStyle/>
          <a:p>
            <a:r>
              <a:rPr lang="en-US" dirty="0">
                <a:gradFill flip="none" rotWithShape="1">
                  <a:gsLst>
                    <a:gs pos="0">
                      <a:sysClr val="window" lastClr="FFFFFF"/>
                    </a:gs>
                    <a:gs pos="100000">
                      <a:sysClr val="window" lastClr="FFFFFF">
                        <a:lumMod val="65000"/>
                      </a:sysClr>
                    </a:gs>
                  </a:gsLst>
                  <a:lin ang="5580000" scaled="0"/>
                  <a:tileRect/>
                </a:gradFill>
              </a:rPr>
              <a:t>Physical examination</a:t>
            </a:r>
            <a:endParaRPr lang="en-US" dirty="0"/>
          </a:p>
        </p:txBody>
      </p:sp>
      <p:sp>
        <p:nvSpPr>
          <p:cNvPr id="4102" name="Content Placeholder 4101">
            <a:extLst>
              <a:ext uri="{FF2B5EF4-FFF2-40B4-BE49-F238E27FC236}">
                <a16:creationId xmlns:a16="http://schemas.microsoft.com/office/drawing/2014/main" id="{EA818948-C157-43DB-B48A-806A92B118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192" y="2666999"/>
            <a:ext cx="6573684" cy="3216276"/>
          </a:xfrm>
        </p:spPr>
        <p:txBody>
          <a:bodyPr anchor="t">
            <a:normAutofit fontScale="92500" lnSpcReduction="10000"/>
          </a:bodyPr>
          <a:lstStyle/>
          <a:p>
            <a:pPr>
              <a:lnSpc>
                <a:spcPct val="90000"/>
              </a:lnSpc>
            </a:pPr>
            <a:r>
              <a:rPr lang="en-US" dirty="0">
                <a:gradFill flip="none" rotWithShape="1">
                  <a:gsLst>
                    <a:gs pos="0">
                      <a:sysClr val="window" lastClr="FFFFFF"/>
                    </a:gs>
                    <a:gs pos="100000">
                      <a:sysClr val="window" lastClr="FFFFFF">
                        <a:lumMod val="75000"/>
                      </a:sysClr>
                    </a:gs>
                  </a:gsLst>
                  <a:lin ang="5580000" scaled="0"/>
                  <a:tileRect/>
                </a:gradFill>
              </a:rPr>
              <a:t>Vital signs WNL</a:t>
            </a:r>
          </a:p>
          <a:p>
            <a:pPr>
              <a:lnSpc>
                <a:spcPct val="90000"/>
              </a:lnSpc>
            </a:pPr>
            <a:r>
              <a:rPr lang="en-US" dirty="0">
                <a:gradFill flip="none" rotWithShape="1">
                  <a:gsLst>
                    <a:gs pos="0">
                      <a:sysClr val="window" lastClr="FFFFFF"/>
                    </a:gs>
                    <a:gs pos="100000">
                      <a:sysClr val="window" lastClr="FFFFFF">
                        <a:lumMod val="75000"/>
                      </a:sysClr>
                    </a:gs>
                  </a:gsLst>
                  <a:lin ang="5580000" scaled="0"/>
                  <a:tileRect/>
                </a:gradFill>
              </a:rPr>
              <a:t>Not in distress</a:t>
            </a:r>
          </a:p>
          <a:p>
            <a:pPr>
              <a:lnSpc>
                <a:spcPct val="90000"/>
              </a:lnSpc>
            </a:pPr>
            <a:r>
              <a:rPr lang="en-US" dirty="0">
                <a:gradFill flip="none" rotWithShape="1">
                  <a:gsLst>
                    <a:gs pos="0">
                      <a:sysClr val="window" lastClr="FFFFFF"/>
                    </a:gs>
                    <a:gs pos="100000">
                      <a:sysClr val="window" lastClr="FFFFFF">
                        <a:lumMod val="75000"/>
                      </a:sysClr>
                    </a:gs>
                  </a:gsLst>
                  <a:lin ang="5580000" scaled="0"/>
                  <a:tileRect/>
                </a:gradFill>
              </a:rPr>
              <a:t>Ears: normal</a:t>
            </a:r>
          </a:p>
          <a:p>
            <a:pPr>
              <a:lnSpc>
                <a:spcPct val="90000"/>
              </a:lnSpc>
            </a:pPr>
            <a:r>
              <a:rPr lang="en-US" dirty="0">
                <a:gradFill flip="none" rotWithShape="1">
                  <a:gsLst>
                    <a:gs pos="0">
                      <a:sysClr val="window" lastClr="FFFFFF"/>
                    </a:gs>
                    <a:gs pos="100000">
                      <a:sysClr val="window" lastClr="FFFFFF">
                        <a:lumMod val="75000"/>
                      </a:sysClr>
                    </a:gs>
                  </a:gsLst>
                  <a:lin ang="5580000" scaled="0"/>
                  <a:tileRect/>
                </a:gradFill>
              </a:rPr>
              <a:t>Nose: Normal</a:t>
            </a:r>
          </a:p>
          <a:p>
            <a:pPr>
              <a:lnSpc>
                <a:spcPct val="90000"/>
              </a:lnSpc>
            </a:pPr>
            <a:r>
              <a:rPr lang="en-US" dirty="0">
                <a:gradFill flip="none" rotWithShape="1">
                  <a:gsLst>
                    <a:gs pos="0">
                      <a:sysClr val="window" lastClr="FFFFFF"/>
                    </a:gs>
                    <a:gs pos="100000">
                      <a:sysClr val="window" lastClr="FFFFFF">
                        <a:lumMod val="75000"/>
                      </a:sysClr>
                    </a:gs>
                  </a:gsLst>
                  <a:lin ang="5580000" scaled="0"/>
                  <a:tileRect/>
                </a:gradFill>
              </a:rPr>
              <a:t>Oral cavity: normal</a:t>
            </a:r>
          </a:p>
          <a:p>
            <a:pPr>
              <a:lnSpc>
                <a:spcPct val="90000"/>
              </a:lnSpc>
            </a:pPr>
            <a:r>
              <a:rPr lang="en-US" dirty="0">
                <a:gradFill flip="none" rotWithShape="1">
                  <a:gsLst>
                    <a:gs pos="0">
                      <a:sysClr val="window" lastClr="FFFFFF"/>
                    </a:gs>
                    <a:gs pos="100000">
                      <a:sysClr val="window" lastClr="FFFFFF">
                        <a:lumMod val="75000"/>
                      </a:sysClr>
                    </a:gs>
                  </a:gsLst>
                  <a:lin ang="5580000" scaled="0"/>
                  <a:tileRect/>
                </a:gradFill>
              </a:rPr>
              <a:t>Neck: Midline neck swelling firm in consistency, non tender, smooth surface, no pulsating or transilluminating, no fluctuation, normal temperature, skin intact, moving with swallowing</a:t>
            </a:r>
          </a:p>
          <a:p>
            <a:pPr>
              <a:lnSpc>
                <a:spcPct val="90000"/>
              </a:lnSpc>
            </a:pPr>
            <a:r>
              <a:rPr lang="en-US" dirty="0">
                <a:gradFill flip="none" rotWithShape="1">
                  <a:gsLst>
                    <a:gs pos="0">
                      <a:sysClr val="window" lastClr="FFFFFF"/>
                    </a:gs>
                    <a:gs pos="100000">
                      <a:sysClr val="window" lastClr="FFFFFF">
                        <a:lumMod val="75000"/>
                      </a:sysClr>
                    </a:gs>
                  </a:gsLst>
                  <a:lin ang="5580000" scaled="0"/>
                  <a:tileRect/>
                </a:gradFill>
              </a:rPr>
              <a:t>Scope: normal</a:t>
            </a:r>
          </a:p>
        </p:txBody>
      </p:sp>
      <p:pic>
        <p:nvPicPr>
          <p:cNvPr id="4098" name="Picture 2" descr="Palpitations – Paramedic HQ">
            <a:extLst>
              <a:ext uri="{FF2B5EF4-FFF2-40B4-BE49-F238E27FC236}">
                <a16:creationId xmlns:a16="http://schemas.microsoft.com/office/drawing/2014/main" id="{D93B2F4D-7B33-974B-86B5-C0E8446DC9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70839" y="1394918"/>
            <a:ext cx="3976788" cy="3748122"/>
          </a:xfrm>
          <a:prstGeom prst="roundRect">
            <a:avLst>
              <a:gd name="adj" fmla="val 3517"/>
            </a:avLst>
          </a:prstGeom>
          <a:noFill/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25296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621A5F-5683-A241-8120-37EC624474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4424" y="847726"/>
            <a:ext cx="6150510" cy="320040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Management</a:t>
            </a:r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3027D99F-10FE-844F-A799-54CA7F6413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748465" y="863390"/>
            <a:ext cx="3118219" cy="5218777"/>
          </a:xfrm>
          <a:prstGeom prst="roundRect">
            <a:avLst>
              <a:gd name="adj" fmla="val 3517"/>
            </a:avLst>
          </a:prstGeom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</p:spTree>
    <p:extLst>
      <p:ext uri="{BB962C8B-B14F-4D97-AF65-F5344CB8AC3E}">
        <p14:creationId xmlns:p14="http://schemas.microsoft.com/office/powerpoint/2010/main" val="354520336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79A2E3A-88DD-4B27-909A-4031901CC8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4257675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B6AD98B-C71F-DE44-BC54-245E7B7D8D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2" y="609601"/>
            <a:ext cx="9285822" cy="340256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Case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2FC9FC5-AE70-47F7-97E7-DD8418F0D4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565807"/>
            <a:ext cx="12192000" cy="2292194"/>
          </a:xfrm>
          <a:prstGeom prst="rect">
            <a:avLst/>
          </a:prstGeom>
          <a:solidFill>
            <a:srgbClr val="363D46"/>
          </a:solidFill>
          <a:ln>
            <a:noFill/>
          </a:ln>
          <a:effectLst>
            <a:innerShdw blurRad="63500" dist="381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F19053-F99A-AE49-B4C4-876AE3BB09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2" y="4867276"/>
            <a:ext cx="9285822" cy="92392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US" sz="3000" dirty="0">
                <a:solidFill>
                  <a:srgbClr val="E6E6E6"/>
                </a:solidFill>
              </a:rPr>
              <a:t>27-year-old gentleman presented with foreign body sensation in throat &amp; frequent throat clearing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B6211A9-0224-42CE-8B84-2223FD5FA5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4565807"/>
            <a:ext cx="12192000" cy="0"/>
          </a:xfrm>
          <a:prstGeom prst="line">
            <a:avLst/>
          </a:prstGeom>
          <a:solidFill>
            <a:srgbClr val="FFFFFF"/>
          </a:solidFill>
          <a:ln w="38100" cap="flat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</p:spTree>
    <p:extLst>
      <p:ext uri="{BB962C8B-B14F-4D97-AF65-F5344CB8AC3E}">
        <p14:creationId xmlns:p14="http://schemas.microsoft.com/office/powerpoint/2010/main" val="139422018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BCFA5F4-1A8E-48F5-9209-7F24485B1D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8074621-AE44-40C4-8323-DF5185BC95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053062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B6AD98B-C71F-DE44-BC54-245E7B7D8D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43467"/>
            <a:ext cx="7696199" cy="1079989"/>
          </a:xfrm>
        </p:spPr>
        <p:txBody>
          <a:bodyPr>
            <a:normAutofit/>
          </a:bodyPr>
          <a:lstStyle/>
          <a:p>
            <a:r>
              <a:rPr lang="en-US" sz="3600"/>
              <a:t>History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F19053-F99A-AE49-B4C4-876AE3BB09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3" y="2374795"/>
            <a:ext cx="7696199" cy="3416406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1300"/>
              <a:t>27-year-old male</a:t>
            </a:r>
          </a:p>
          <a:p>
            <a:pPr>
              <a:lnSpc>
                <a:spcPct val="90000"/>
              </a:lnSpc>
            </a:pPr>
            <a:r>
              <a:rPr lang="en-US" sz="1300"/>
              <a:t>History of present illness: feeling of foreign body stuck in throat especially at morning time with frequent throat clearance for 2 years </a:t>
            </a:r>
          </a:p>
          <a:p>
            <a:pPr>
              <a:lnSpc>
                <a:spcPct val="90000"/>
              </a:lnSpc>
            </a:pPr>
            <a:r>
              <a:rPr lang="en-US" sz="1300"/>
              <a:t>Rough voice at morning that improved through the day</a:t>
            </a:r>
          </a:p>
          <a:p>
            <a:pPr>
              <a:lnSpc>
                <a:spcPct val="90000"/>
              </a:lnSpc>
            </a:pPr>
            <a:r>
              <a:rPr lang="en-US" sz="1300"/>
              <a:t>No SOB, stridor</a:t>
            </a:r>
          </a:p>
          <a:p>
            <a:pPr>
              <a:lnSpc>
                <a:spcPct val="90000"/>
              </a:lnSpc>
            </a:pPr>
            <a:r>
              <a:rPr lang="en-US" sz="1300"/>
              <a:t>No hemoptysis </a:t>
            </a:r>
          </a:p>
          <a:p>
            <a:pPr>
              <a:lnSpc>
                <a:spcPct val="90000"/>
              </a:lnSpc>
            </a:pPr>
            <a:r>
              <a:rPr lang="en-US" sz="1300"/>
              <a:t>No neck swellings</a:t>
            </a:r>
          </a:p>
          <a:p>
            <a:pPr>
              <a:lnSpc>
                <a:spcPct val="90000"/>
              </a:lnSpc>
            </a:pPr>
            <a:r>
              <a:rPr lang="en-US" sz="1300"/>
              <a:t>Hx of smoking 1 pack/ day for 10 years</a:t>
            </a:r>
          </a:p>
          <a:p>
            <a:pPr>
              <a:lnSpc>
                <a:spcPct val="90000"/>
              </a:lnSpc>
            </a:pPr>
            <a:r>
              <a:rPr lang="en-US" sz="1300"/>
              <a:t>No hx of radiation exposure, alcohol consumption</a:t>
            </a:r>
          </a:p>
          <a:p>
            <a:pPr>
              <a:lnSpc>
                <a:spcPct val="90000"/>
              </a:lnSpc>
            </a:pPr>
            <a:r>
              <a:rPr lang="en-US" sz="1300"/>
              <a:t>No constitutional </a:t>
            </a:r>
            <a:r>
              <a:rPr lang="en-US" sz="1300" err="1"/>
              <a:t>sx</a:t>
            </a:r>
            <a:r>
              <a:rPr lang="en-US" sz="1300"/>
              <a:t> (weight loss, fever, night sweating)</a:t>
            </a:r>
          </a:p>
          <a:p>
            <a:pPr>
              <a:lnSpc>
                <a:spcPct val="90000"/>
              </a:lnSpc>
            </a:pPr>
            <a:r>
              <a:rPr lang="en-US" sz="1300"/>
              <a:t>Family hx unremarkable</a:t>
            </a:r>
          </a:p>
          <a:p>
            <a:pPr>
              <a:lnSpc>
                <a:spcPct val="90000"/>
              </a:lnSpc>
            </a:pPr>
            <a:r>
              <a:rPr lang="en-US" sz="1300"/>
              <a:t>Medication history: none</a:t>
            </a:r>
          </a:p>
        </p:txBody>
      </p:sp>
    </p:spTree>
    <p:extLst>
      <p:ext uri="{BB962C8B-B14F-4D97-AF65-F5344CB8AC3E}">
        <p14:creationId xmlns:p14="http://schemas.microsoft.com/office/powerpoint/2010/main" val="25310916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B2F977-C0CD-2446-B3B5-F3E54090B6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192" y="609600"/>
            <a:ext cx="3643674" cy="1905000"/>
          </a:xfrm>
        </p:spPr>
        <p:txBody>
          <a:bodyPr>
            <a:normAutofit/>
          </a:bodyPr>
          <a:lstStyle/>
          <a:p>
            <a:r>
              <a:rPr lang="en-CA" sz="2800" dirty="0">
                <a:effectLst/>
              </a:rPr>
              <a:t>Swallowing phases</a:t>
            </a:r>
            <a:endParaRPr lang="en-US" sz="2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B1E160-DAA7-FE4D-849A-DBAFFAA4A7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192" y="2666999"/>
            <a:ext cx="3643674" cy="3216276"/>
          </a:xfrm>
        </p:spPr>
        <p:txBody>
          <a:bodyPr anchor="t">
            <a:normAutofit/>
          </a:bodyPr>
          <a:lstStyle/>
          <a:p>
            <a:r>
              <a:rPr lang="en-CA" sz="1800" dirty="0">
                <a:effectLst/>
              </a:rPr>
              <a:t>Oro-Pharyngeal phase (voluntary phase)</a:t>
            </a:r>
          </a:p>
          <a:p>
            <a:r>
              <a:rPr lang="en-CA" sz="1800" dirty="0">
                <a:effectLst/>
              </a:rPr>
              <a:t>Esophageal phase (involuntary phase)</a:t>
            </a:r>
          </a:p>
          <a:p>
            <a:pPr lvl="1"/>
            <a:r>
              <a:rPr lang="en-CA" dirty="0">
                <a:effectLst/>
              </a:rPr>
              <a:t>Involuntary wave of contraction mediated by the enteric nervous system.</a:t>
            </a:r>
          </a:p>
          <a:p>
            <a:pPr lvl="1"/>
            <a:endParaRPr lang="en-CA" dirty="0">
              <a:effectLst/>
            </a:endParaRPr>
          </a:p>
          <a:p>
            <a:endParaRPr lang="en-US" sz="1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3B24D3E-E29E-CA44-9EB7-457B2F955A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3227" y="1388533"/>
            <a:ext cx="5903783" cy="4368800"/>
          </a:xfrm>
          <a:prstGeom prst="roundRect">
            <a:avLst>
              <a:gd name="adj" fmla="val 3517"/>
            </a:avLst>
          </a:prstGeom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</p:spTree>
    <p:extLst>
      <p:ext uri="{BB962C8B-B14F-4D97-AF65-F5344CB8AC3E}">
        <p14:creationId xmlns:p14="http://schemas.microsoft.com/office/powerpoint/2010/main" val="242439648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0D17FD-6E0D-8F45-9440-C493664EE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4424" y="847726"/>
            <a:ext cx="6150510" cy="320040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DDx</a:t>
            </a:r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430A88CB-D1EF-9549-A55A-D5BE38F1CD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748465" y="863390"/>
            <a:ext cx="3118219" cy="5218777"/>
          </a:xfrm>
          <a:prstGeom prst="roundRect">
            <a:avLst>
              <a:gd name="adj" fmla="val 3517"/>
            </a:avLst>
          </a:prstGeom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</p:spTree>
    <p:extLst>
      <p:ext uri="{BB962C8B-B14F-4D97-AF65-F5344CB8AC3E}">
        <p14:creationId xmlns:p14="http://schemas.microsoft.com/office/powerpoint/2010/main" val="386777014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2ED3DA-0ACD-DF46-ADF9-7BE1B41015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191" y="609600"/>
            <a:ext cx="6573685" cy="1905000"/>
          </a:xfrm>
        </p:spPr>
        <p:txBody>
          <a:bodyPr>
            <a:normAutofit/>
          </a:bodyPr>
          <a:lstStyle/>
          <a:p>
            <a:r>
              <a:rPr lang="en-US"/>
              <a:t>Physical examination</a:t>
            </a:r>
            <a:endParaRPr lang="en-US" dirty="0"/>
          </a:p>
        </p:txBody>
      </p:sp>
      <p:sp>
        <p:nvSpPr>
          <p:cNvPr id="4102" name="Content Placeholder 4101">
            <a:extLst>
              <a:ext uri="{FF2B5EF4-FFF2-40B4-BE49-F238E27FC236}">
                <a16:creationId xmlns:a16="http://schemas.microsoft.com/office/drawing/2014/main" id="{EA818948-C157-43DB-B48A-806A92B118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192" y="2666999"/>
            <a:ext cx="6573684" cy="3216276"/>
          </a:xfrm>
        </p:spPr>
        <p:txBody>
          <a:bodyPr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/>
              <a:t>Vital signs WNL</a:t>
            </a:r>
          </a:p>
          <a:p>
            <a:pPr>
              <a:lnSpc>
                <a:spcPct val="90000"/>
              </a:lnSpc>
            </a:pPr>
            <a:r>
              <a:rPr lang="en-US"/>
              <a:t>Not in distress</a:t>
            </a:r>
          </a:p>
          <a:p>
            <a:pPr>
              <a:lnSpc>
                <a:spcPct val="90000"/>
              </a:lnSpc>
            </a:pPr>
            <a:r>
              <a:rPr lang="en-US"/>
              <a:t>Ears: normal</a:t>
            </a:r>
          </a:p>
          <a:p>
            <a:pPr>
              <a:lnSpc>
                <a:spcPct val="90000"/>
              </a:lnSpc>
            </a:pPr>
            <a:r>
              <a:rPr lang="en-US"/>
              <a:t>Nose: Normal</a:t>
            </a:r>
          </a:p>
          <a:p>
            <a:pPr>
              <a:lnSpc>
                <a:spcPct val="90000"/>
              </a:lnSpc>
            </a:pPr>
            <a:r>
              <a:rPr lang="en-US"/>
              <a:t>Oral cavity: normal</a:t>
            </a:r>
          </a:p>
          <a:p>
            <a:pPr>
              <a:lnSpc>
                <a:spcPct val="90000"/>
              </a:lnSpc>
            </a:pPr>
            <a:r>
              <a:rPr lang="en-US"/>
              <a:t>Neck: no palpable masses</a:t>
            </a:r>
          </a:p>
          <a:p>
            <a:pPr>
              <a:lnSpc>
                <a:spcPct val="90000"/>
              </a:lnSpc>
            </a:pPr>
            <a:r>
              <a:rPr lang="en-US"/>
              <a:t>Scope: erythema and edema of laryngeal mucosa with normal mobile vocal folds</a:t>
            </a:r>
          </a:p>
        </p:txBody>
      </p:sp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BB470988-72F3-1D43-A34C-A78AB4D0EE3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298" t="46444" r="3061" b="6227"/>
          <a:stretch/>
        </p:blipFill>
        <p:spPr>
          <a:xfrm>
            <a:off x="7570839" y="1772634"/>
            <a:ext cx="3976788" cy="2992690"/>
          </a:xfrm>
          <a:prstGeom prst="roundRect">
            <a:avLst>
              <a:gd name="adj" fmla="val 3517"/>
            </a:avLst>
          </a:prstGeom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</p:spTree>
    <p:extLst>
      <p:ext uri="{BB962C8B-B14F-4D97-AF65-F5344CB8AC3E}">
        <p14:creationId xmlns:p14="http://schemas.microsoft.com/office/powerpoint/2010/main" val="213464610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621A5F-5683-A241-8120-37EC624474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4424" y="847726"/>
            <a:ext cx="6150510" cy="320040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Management</a:t>
            </a:r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3027D99F-10FE-844F-A799-54CA7F6413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748465" y="863390"/>
            <a:ext cx="3118219" cy="5218777"/>
          </a:xfrm>
          <a:prstGeom prst="roundRect">
            <a:avLst>
              <a:gd name="adj" fmla="val 3517"/>
            </a:avLst>
          </a:prstGeom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</p:spTree>
    <p:extLst>
      <p:ext uri="{BB962C8B-B14F-4D97-AF65-F5344CB8AC3E}">
        <p14:creationId xmlns:p14="http://schemas.microsoft.com/office/powerpoint/2010/main" val="291511729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1F042F-20FD-B943-A73B-07A93B5DAA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64106" y="609600"/>
            <a:ext cx="3369133" cy="364285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0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Spot diagnosis</a:t>
            </a:r>
          </a:p>
        </p:txBody>
      </p:sp>
      <p:pic>
        <p:nvPicPr>
          <p:cNvPr id="6146" name="Picture 2" descr="Zenker's Diverticulum | NEJM">
            <a:extLst>
              <a:ext uri="{FF2B5EF4-FFF2-40B4-BE49-F238E27FC236}">
                <a16:creationId xmlns:a16="http://schemas.microsoft.com/office/drawing/2014/main" id="{671C50FE-9917-5943-9116-C3854BD6BEF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34112" y="639905"/>
            <a:ext cx="3921269" cy="5581878"/>
          </a:xfrm>
          <a:prstGeom prst="roundRect">
            <a:avLst>
              <a:gd name="adj" fmla="val 3517"/>
            </a:avLst>
          </a:prstGeom>
          <a:noFill/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982025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9C7BCE-A505-DA4B-9F8A-35FAA2DE8C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64106" y="609600"/>
            <a:ext cx="3369133" cy="364285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0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Spot diagnosis</a:t>
            </a:r>
          </a:p>
        </p:txBody>
      </p:sp>
      <p:pic>
        <p:nvPicPr>
          <p:cNvPr id="7170" name="Picture 2" descr="Barium esophagram in a case of achalasia shows esophageal dilatation... |  Download Scientific Diagram">
            <a:extLst>
              <a:ext uri="{FF2B5EF4-FFF2-40B4-BE49-F238E27FC236}">
                <a16:creationId xmlns:a16="http://schemas.microsoft.com/office/drawing/2014/main" id="{0F5BF16F-6F6D-A446-993E-24678D52904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06177" y="639905"/>
            <a:ext cx="4577139" cy="5581878"/>
          </a:xfrm>
          <a:prstGeom prst="roundRect">
            <a:avLst>
              <a:gd name="adj" fmla="val 3517"/>
            </a:avLst>
          </a:prstGeom>
          <a:noFill/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167344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6F2F33-BF1D-514B-BD7C-65AD13E3E9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64106" y="609600"/>
            <a:ext cx="3369133" cy="364285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0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Spot diagnosis</a:t>
            </a:r>
          </a:p>
        </p:txBody>
      </p:sp>
      <p:pic>
        <p:nvPicPr>
          <p:cNvPr id="13314" name="Picture 2" descr="Diffuse Esophageal Spasm | Cirugía Española (English Edition)">
            <a:extLst>
              <a:ext uri="{FF2B5EF4-FFF2-40B4-BE49-F238E27FC236}">
                <a16:creationId xmlns:a16="http://schemas.microsoft.com/office/drawing/2014/main" id="{3839C5FF-6D15-8448-9F92-CAFCF893F7B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36429" y="639905"/>
            <a:ext cx="4116635" cy="5581878"/>
          </a:xfrm>
          <a:prstGeom prst="roundRect">
            <a:avLst>
              <a:gd name="adj" fmla="val 3517"/>
            </a:avLst>
          </a:prstGeom>
          <a:noFill/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55048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4C7196-3916-5D4C-9FD0-DF4B8380F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64106" y="609600"/>
            <a:ext cx="3369133" cy="364285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0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Spot diagnosis</a:t>
            </a:r>
          </a:p>
        </p:txBody>
      </p:sp>
      <p:pic>
        <p:nvPicPr>
          <p:cNvPr id="8194" name="Picture 2" descr="EoGenius™ Test for Eosinophilic Esophagitis Launched by Miraca Life  Sciences | Business Wire">
            <a:extLst>
              <a:ext uri="{FF2B5EF4-FFF2-40B4-BE49-F238E27FC236}">
                <a16:creationId xmlns:a16="http://schemas.microsoft.com/office/drawing/2014/main" id="{CC453B6D-FE4A-6142-938E-9F14C23225E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08468" y="639905"/>
            <a:ext cx="5372557" cy="5581878"/>
          </a:xfrm>
          <a:prstGeom prst="roundRect">
            <a:avLst>
              <a:gd name="adj" fmla="val 3517"/>
            </a:avLst>
          </a:prstGeom>
          <a:noFill/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491617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44B7B0-472D-CA4B-B5A9-BD8ED0A940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64106" y="609600"/>
            <a:ext cx="3369133" cy="364285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0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Spot diagnosis</a:t>
            </a:r>
          </a:p>
        </p:txBody>
      </p:sp>
      <p:pic>
        <p:nvPicPr>
          <p:cNvPr id="9218" name="Picture 2" descr="Through the scope balloon dilatation of post-traumatic esophageal stricture  in dog – case report – Vets on the Balkans - an online journal for  veterinarians from the Balkans">
            <a:extLst>
              <a:ext uri="{FF2B5EF4-FFF2-40B4-BE49-F238E27FC236}">
                <a16:creationId xmlns:a16="http://schemas.microsoft.com/office/drawing/2014/main" id="{8F295DAC-D0CA-3F4D-A3D7-27C0F7AFFF2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6915" y="1485814"/>
            <a:ext cx="6915663" cy="3890060"/>
          </a:xfrm>
          <a:prstGeom prst="roundRect">
            <a:avLst>
              <a:gd name="adj" fmla="val 3517"/>
            </a:avLst>
          </a:prstGeom>
          <a:noFill/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551884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4D324E-7132-A140-BB22-4BC9CA9AFC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64106" y="609600"/>
            <a:ext cx="3369133" cy="364285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0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Spot diagnosis</a:t>
            </a:r>
          </a:p>
        </p:txBody>
      </p:sp>
      <p:pic>
        <p:nvPicPr>
          <p:cNvPr id="10242" name="Picture 2" descr="Science Source - Esophageal web, endoscopic view">
            <a:extLst>
              <a:ext uri="{FF2B5EF4-FFF2-40B4-BE49-F238E27FC236}">
                <a16:creationId xmlns:a16="http://schemas.microsoft.com/office/drawing/2014/main" id="{91DF100D-1857-1443-9B2B-4E378C8A387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40007" y="639905"/>
            <a:ext cx="6509478" cy="5581878"/>
          </a:xfrm>
          <a:prstGeom prst="roundRect">
            <a:avLst>
              <a:gd name="adj" fmla="val 3517"/>
            </a:avLst>
          </a:prstGeom>
          <a:noFill/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824577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86B075-C723-5248-8F00-9BF4D59A9F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64106" y="609600"/>
            <a:ext cx="3369133" cy="364285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0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Spot diagnosis</a:t>
            </a:r>
          </a:p>
        </p:txBody>
      </p:sp>
      <p:pic>
        <p:nvPicPr>
          <p:cNvPr id="11266" name="Picture 2" descr="Miscellaneous Esophagus -The Gastrointestinalatlas -  gastrointestinalatlas.com">
            <a:extLst>
              <a:ext uri="{FF2B5EF4-FFF2-40B4-BE49-F238E27FC236}">
                <a16:creationId xmlns:a16="http://schemas.microsoft.com/office/drawing/2014/main" id="{654514A5-D1B6-EC4C-AC64-7B58FB9279C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6915" y="1122741"/>
            <a:ext cx="6915663" cy="4616205"/>
          </a:xfrm>
          <a:prstGeom prst="roundRect">
            <a:avLst>
              <a:gd name="adj" fmla="val 3517"/>
            </a:avLst>
          </a:prstGeom>
          <a:noFill/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25640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Click to see larger picture">
            <a:hlinkClick r:id="rId4"/>
            <a:extLst>
              <a:ext uri="{FF2B5EF4-FFF2-40B4-BE49-F238E27FC236}">
                <a16:creationId xmlns:a16="http://schemas.microsoft.com/office/drawing/2014/main" id="{69E59163-983C-2249-8805-E29349920D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4" y="1892438"/>
            <a:ext cx="1533525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" descr="Click to see larger picture">
            <a:hlinkClick r:id="rId6"/>
            <a:extLst>
              <a:ext uri="{FF2B5EF4-FFF2-40B4-BE49-F238E27FC236}">
                <a16:creationId xmlns:a16="http://schemas.microsoft.com/office/drawing/2014/main" id="{8B50D7D1-D33A-2F4E-A93D-3116715A77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7574" y="1892438"/>
            <a:ext cx="1533525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0" descr="Click to see larger picture">
            <a:hlinkClick r:id="rId8"/>
            <a:extLst>
              <a:ext uri="{FF2B5EF4-FFF2-40B4-BE49-F238E27FC236}">
                <a16:creationId xmlns:a16="http://schemas.microsoft.com/office/drawing/2014/main" id="{CF837D60-9381-3E45-AB20-9B55CC20F3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574" y="4499113"/>
            <a:ext cx="25908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2" descr="Click to see larger picture">
            <a:hlinkClick r:id="rId10"/>
            <a:extLst>
              <a:ext uri="{FF2B5EF4-FFF2-40B4-BE49-F238E27FC236}">
                <a16:creationId xmlns:a16="http://schemas.microsoft.com/office/drawing/2014/main" id="{49BB6331-B327-034F-B2AD-CAFF022172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7574" y="4499113"/>
            <a:ext cx="1533525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13">
            <a:extLst>
              <a:ext uri="{FF2B5EF4-FFF2-40B4-BE49-F238E27FC236}">
                <a16:creationId xmlns:a16="http://schemas.microsoft.com/office/drawing/2014/main" id="{80E76F1F-29CA-A643-95C6-AADB268112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774" y="3797438"/>
            <a:ext cx="33528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l" rtl="0" eaLnBrk="1" hangingPunct="1">
              <a:spcBef>
                <a:spcPct val="50000"/>
              </a:spcBef>
              <a:buFontTx/>
              <a:buNone/>
            </a:pPr>
            <a:r>
              <a:rPr lang="en-US" altLang="en-US" sz="2000"/>
              <a:t>1. Oral preparatory phase</a:t>
            </a:r>
          </a:p>
        </p:txBody>
      </p:sp>
      <p:sp>
        <p:nvSpPr>
          <p:cNvPr id="9" name="Text Box 14">
            <a:extLst>
              <a:ext uri="{FF2B5EF4-FFF2-40B4-BE49-F238E27FC236}">
                <a16:creationId xmlns:a16="http://schemas.microsoft.com/office/drawing/2014/main" id="{1542FDD3-C46C-D248-A742-9545FBD3EE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81336" y="3813036"/>
            <a:ext cx="3048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l" rtl="0" eaLnBrk="1" hangingPunct="1">
              <a:spcBef>
                <a:spcPct val="50000"/>
              </a:spcBef>
              <a:buFontTx/>
              <a:buNone/>
            </a:pPr>
            <a:r>
              <a:rPr lang="en-US" altLang="en-US" sz="2000" dirty="0"/>
              <a:t>2. Oral propulsive phase</a:t>
            </a:r>
          </a:p>
        </p:txBody>
      </p:sp>
      <p:sp>
        <p:nvSpPr>
          <p:cNvPr id="10" name="Text Box 15">
            <a:extLst>
              <a:ext uri="{FF2B5EF4-FFF2-40B4-BE49-F238E27FC236}">
                <a16:creationId xmlns:a16="http://schemas.microsoft.com/office/drawing/2014/main" id="{6F7FAF25-4BC4-DB4C-A033-16A7CE2F1E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774" y="6327913"/>
            <a:ext cx="24384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l" rtl="0" eaLnBrk="1" hangingPunct="1">
              <a:spcBef>
                <a:spcPct val="50000"/>
              </a:spcBef>
              <a:buFontTx/>
              <a:buNone/>
            </a:pPr>
            <a:r>
              <a:rPr lang="en-US" altLang="en-US" sz="2000" dirty="0"/>
              <a:t>3. Pharyngeal phase</a:t>
            </a:r>
          </a:p>
        </p:txBody>
      </p:sp>
      <p:sp>
        <p:nvSpPr>
          <p:cNvPr id="11" name="Text Box 16">
            <a:extLst>
              <a:ext uri="{FF2B5EF4-FFF2-40B4-BE49-F238E27FC236}">
                <a16:creationId xmlns:a16="http://schemas.microsoft.com/office/drawing/2014/main" id="{DC65E9E2-CD2A-724D-BA77-B59761FDC8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05174" y="6365093"/>
            <a:ext cx="25908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l" rtl="0" eaLnBrk="1" hangingPunct="1">
              <a:spcBef>
                <a:spcPct val="50000"/>
              </a:spcBef>
              <a:buFontTx/>
              <a:buNone/>
            </a:pPr>
            <a:r>
              <a:rPr lang="en-US" altLang="en-US" sz="2000" dirty="0"/>
              <a:t>4. Esophageal phase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EC82B906-EC16-5A47-9A9D-1D29E80604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8462" y="287311"/>
            <a:ext cx="3643674" cy="1905000"/>
          </a:xfrm>
        </p:spPr>
        <p:txBody>
          <a:bodyPr>
            <a:normAutofit/>
          </a:bodyPr>
          <a:lstStyle/>
          <a:p>
            <a:r>
              <a:rPr lang="en-CA" sz="2800" dirty="0">
                <a:effectLst/>
              </a:rPr>
              <a:t>Swallowing phases</a:t>
            </a:r>
            <a:endParaRPr lang="en-US" sz="2800" dirty="0"/>
          </a:p>
        </p:txBody>
      </p:sp>
      <p:pic>
        <p:nvPicPr>
          <p:cNvPr id="12" name="Swallowing" descr="Swallowing">
            <a:hlinkClick r:id="" action="ppaction://media"/>
            <a:extLst>
              <a:ext uri="{FF2B5EF4-FFF2-40B4-BE49-F238E27FC236}">
                <a16:creationId xmlns:a16="http://schemas.microsoft.com/office/drawing/2014/main" id="{7BF22A83-0A79-4D4E-844C-D4A21F0BE30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963140" y="602782"/>
            <a:ext cx="5923568" cy="5923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140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6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2F7C40-4942-E44A-910E-5B1FBEB7D4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64106" y="609600"/>
            <a:ext cx="3369133" cy="364285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0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Spot diagnosis</a:t>
            </a:r>
          </a:p>
        </p:txBody>
      </p:sp>
      <p:pic>
        <p:nvPicPr>
          <p:cNvPr id="12290" name="Picture 2" descr="Endoscopic Management of Pediatric Airway and Esophageal Foreign Bodies |  IntechOpen">
            <a:extLst>
              <a:ext uri="{FF2B5EF4-FFF2-40B4-BE49-F238E27FC236}">
                <a16:creationId xmlns:a16="http://schemas.microsoft.com/office/drawing/2014/main" id="{6367DAD2-77B6-DB43-9054-8FBC5CC64D3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32245" y="639905"/>
            <a:ext cx="5725002" cy="5581878"/>
          </a:xfrm>
          <a:prstGeom prst="roundRect">
            <a:avLst>
              <a:gd name="adj" fmla="val 3517"/>
            </a:avLst>
          </a:prstGeom>
          <a:noFill/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416514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C63B20-034C-3344-8EC2-381A0482DD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2075329"/>
            <a:ext cx="9937375" cy="2765612"/>
          </a:xfrm>
        </p:spPr>
        <p:txBody>
          <a:bodyPr>
            <a:normAutofit fontScale="90000"/>
          </a:bodyPr>
          <a:lstStyle/>
          <a:p>
            <a:pPr algn="ctr"/>
            <a:r>
              <a:rPr lang="en-US" sz="6600" dirty="0">
                <a:solidFill>
                  <a:srgbClr val="C00000"/>
                </a:solidFill>
              </a:rPr>
              <a:t>Thank You</a:t>
            </a:r>
            <a:br>
              <a:rPr lang="en-US" sz="6600" dirty="0">
                <a:solidFill>
                  <a:srgbClr val="C00000"/>
                </a:solidFill>
              </a:rPr>
            </a:br>
            <a:r>
              <a:rPr lang="en-US" sz="6600" dirty="0">
                <a:solidFill>
                  <a:srgbClr val="C00000"/>
                </a:solidFill>
                <a:hlinkClick r:id="rId2"/>
              </a:rPr>
              <a:t>dr.jomah@gmail.com</a:t>
            </a:r>
            <a:br>
              <a:rPr lang="en-US" sz="6600" dirty="0">
                <a:solidFill>
                  <a:srgbClr val="C00000"/>
                </a:solidFill>
              </a:rPr>
            </a:br>
            <a:r>
              <a:rPr lang="en-US" sz="6600" dirty="0">
                <a:solidFill>
                  <a:srgbClr val="C00000"/>
                </a:solidFill>
              </a:rPr>
              <a:t>Abeeraj18@gmail.com</a:t>
            </a:r>
          </a:p>
        </p:txBody>
      </p:sp>
    </p:spTree>
    <p:extLst>
      <p:ext uri="{BB962C8B-B14F-4D97-AF65-F5344CB8AC3E}">
        <p14:creationId xmlns:p14="http://schemas.microsoft.com/office/powerpoint/2010/main" val="20756033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3E666C-B6DE-4D44-BA4B-09FDE60B41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9851" y="1430179"/>
            <a:ext cx="3029313" cy="3675908"/>
          </a:xfrm>
        </p:spPr>
        <p:txBody>
          <a:bodyPr anchor="ctr">
            <a:normAutofit/>
          </a:bodyPr>
          <a:lstStyle/>
          <a:p>
            <a:r>
              <a:rPr lang="en-US" sz="3700"/>
              <a:t>Clinical assessment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E475056-B0EB-44BE-8568-61ABEFB2E9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59934" y="0"/>
            <a:ext cx="8132066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2C8E2EC-73A4-48C2-B4D7-D7726BD908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69971" y="0"/>
            <a:ext cx="0" cy="6858000"/>
          </a:xfrm>
          <a:prstGeom prst="line">
            <a:avLst/>
          </a:prstGeom>
          <a:solidFill>
            <a:srgbClr val="FFFFFF"/>
          </a:solidFill>
          <a:ln w="38100" cap="flat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E82ABBDC-7A44-4AE8-A04F-B5495481B9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894952" y="3195797"/>
            <a:ext cx="6858000" cy="466406"/>
          </a:xfrm>
          <a:prstGeom prst="rect">
            <a:avLst/>
          </a:prstGeom>
          <a:gradFill>
            <a:gsLst>
              <a:gs pos="0">
                <a:srgbClr val="363D46">
                  <a:alpha val="0"/>
                </a:srgbClr>
              </a:gs>
              <a:gs pos="100000">
                <a:srgbClr val="363D46">
                  <a:lumMod val="75000"/>
                </a:srgbClr>
              </a:gs>
            </a:gsLst>
            <a:lin ang="54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540DAE83-8973-44D9-ACEB-11B62E9398C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1721214"/>
              </p:ext>
            </p:extLst>
          </p:nvPr>
        </p:nvGraphicFramePr>
        <p:xfrm>
          <a:off x="5054375" y="965200"/>
          <a:ext cx="6046133" cy="46058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3263771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3D6EEF-29B2-DB43-9268-E26B990457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4179" y="714375"/>
            <a:ext cx="3332955" cy="5076826"/>
          </a:xfrm>
        </p:spPr>
        <p:txBody>
          <a:bodyPr anchor="ctr">
            <a:normAutofit/>
          </a:bodyPr>
          <a:lstStyle/>
          <a:p>
            <a:r>
              <a:rPr lang="en-US" sz="4000"/>
              <a:t>History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75136A9-49F9-4DA0-A741-F065B0FA09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3356" y="0"/>
            <a:ext cx="7558643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912F6C7-0423-4B6F-AECE-710C848918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1446539" y="3195797"/>
            <a:ext cx="6858000" cy="466406"/>
          </a:xfrm>
          <a:prstGeom prst="rect">
            <a:avLst/>
          </a:prstGeom>
          <a:gradFill>
            <a:gsLst>
              <a:gs pos="0">
                <a:srgbClr val="363D46">
                  <a:alpha val="0"/>
                </a:srgbClr>
              </a:gs>
              <a:gs pos="100000">
                <a:srgbClr val="363D46">
                  <a:lumMod val="75000"/>
                </a:srgbClr>
              </a:gs>
            </a:gsLst>
            <a:lin ang="54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7208205-03EE-4EC8-9C34-59270C1880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42336" y="0"/>
            <a:ext cx="0" cy="6858000"/>
          </a:xfrm>
          <a:prstGeom prst="line">
            <a:avLst/>
          </a:prstGeom>
          <a:solidFill>
            <a:srgbClr val="FFFFFF"/>
          </a:solidFill>
          <a:ln w="38100" cap="flat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C6CF26-A1CF-D749-8F12-7C2BAECD4E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3046" y="714375"/>
            <a:ext cx="6253751" cy="5076825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90000"/>
              </a:lnSpc>
            </a:pPr>
            <a:r>
              <a:rPr lang="en-CA" sz="1700" dirty="0">
                <a:solidFill>
                  <a:schemeClr val="tx1"/>
                </a:solidFill>
                <a:effectLst/>
              </a:rPr>
              <a:t>History of Present Illness:</a:t>
            </a:r>
          </a:p>
          <a:p>
            <a:pPr lvl="1">
              <a:lnSpc>
                <a:spcPct val="90000"/>
              </a:lnSpc>
            </a:pPr>
            <a:r>
              <a:rPr lang="en-CA" sz="1500" dirty="0">
                <a:solidFill>
                  <a:schemeClr val="tx1"/>
                </a:solidFill>
                <a:effectLst/>
              </a:rPr>
              <a:t>Onset, Duration, Progression (Constant or Intermittent), Alleviating/Aggravating factors</a:t>
            </a:r>
          </a:p>
          <a:p>
            <a:pPr lvl="1">
              <a:lnSpc>
                <a:spcPct val="90000"/>
              </a:lnSpc>
            </a:pPr>
            <a:r>
              <a:rPr lang="en-CA" sz="1500" dirty="0">
                <a:solidFill>
                  <a:schemeClr val="tx1"/>
                </a:solidFill>
                <a:effectLst/>
              </a:rPr>
              <a:t>Liquid, Solids, or Both</a:t>
            </a:r>
          </a:p>
          <a:p>
            <a:pPr lvl="1">
              <a:lnSpc>
                <a:spcPct val="90000"/>
              </a:lnSpc>
            </a:pPr>
            <a:r>
              <a:rPr lang="en-CA" sz="1500" dirty="0">
                <a:solidFill>
                  <a:schemeClr val="tx1"/>
                </a:solidFill>
                <a:effectLst/>
              </a:rPr>
              <a:t>Patient current diet</a:t>
            </a:r>
          </a:p>
          <a:p>
            <a:pPr lvl="1">
              <a:lnSpc>
                <a:spcPct val="90000"/>
              </a:lnSpc>
            </a:pPr>
            <a:r>
              <a:rPr lang="en-CA" sz="1500" dirty="0">
                <a:solidFill>
                  <a:schemeClr val="tx1"/>
                </a:solidFill>
                <a:effectLst/>
              </a:rPr>
              <a:t>Events at onset: Trauma, Surgery</a:t>
            </a:r>
          </a:p>
          <a:p>
            <a:pPr lvl="1">
              <a:lnSpc>
                <a:spcPct val="90000"/>
              </a:lnSpc>
            </a:pPr>
            <a:r>
              <a:rPr lang="en-CA" sz="1500" dirty="0">
                <a:solidFill>
                  <a:schemeClr val="tx1"/>
                </a:solidFill>
                <a:effectLst/>
              </a:rPr>
              <a:t>Voice (Hoarseness)</a:t>
            </a:r>
          </a:p>
          <a:p>
            <a:pPr lvl="1">
              <a:lnSpc>
                <a:spcPct val="90000"/>
              </a:lnSpc>
            </a:pPr>
            <a:r>
              <a:rPr lang="en-CA" sz="1500" dirty="0">
                <a:solidFill>
                  <a:schemeClr val="tx1"/>
                </a:solidFill>
                <a:effectLst/>
              </a:rPr>
              <a:t>Breathing (SOB, Stridor)</a:t>
            </a:r>
          </a:p>
          <a:p>
            <a:pPr lvl="1">
              <a:lnSpc>
                <a:spcPct val="90000"/>
              </a:lnSpc>
            </a:pPr>
            <a:r>
              <a:rPr lang="en-CA" sz="1500" dirty="0">
                <a:solidFill>
                  <a:schemeClr val="tx1"/>
                </a:solidFill>
                <a:effectLst/>
              </a:rPr>
              <a:t>Associated </a:t>
            </a:r>
            <a:r>
              <a:rPr lang="en-CA" sz="1500" dirty="0" err="1">
                <a:solidFill>
                  <a:schemeClr val="tx1"/>
                </a:solidFill>
                <a:effectLst/>
              </a:rPr>
              <a:t>Sx</a:t>
            </a:r>
            <a:r>
              <a:rPr lang="en-CA" sz="1500" dirty="0">
                <a:solidFill>
                  <a:schemeClr val="tx1"/>
                </a:solidFill>
                <a:effectLst/>
              </a:rPr>
              <a:t>: Odynophagia, Chocking, Cough, nasal regurgitation, </a:t>
            </a:r>
          </a:p>
          <a:p>
            <a:pPr>
              <a:lnSpc>
                <a:spcPct val="90000"/>
              </a:lnSpc>
            </a:pPr>
            <a:r>
              <a:rPr lang="en-CA" sz="1900" dirty="0">
                <a:solidFill>
                  <a:schemeClr val="tx1"/>
                </a:solidFill>
                <a:effectLst/>
              </a:rPr>
              <a:t>Past medical &amp; Surgical Hx:</a:t>
            </a:r>
          </a:p>
          <a:p>
            <a:pPr lvl="1">
              <a:lnSpc>
                <a:spcPct val="90000"/>
              </a:lnSpc>
            </a:pPr>
            <a:r>
              <a:rPr lang="en-CA" sz="1500" dirty="0">
                <a:solidFill>
                  <a:schemeClr val="tx1"/>
                </a:solidFill>
                <a:effectLst/>
              </a:rPr>
              <a:t>Chronic diseases, rheumatological, Aspiration pneumonia, Plummer-Vinson, Caustic ingestions, H&amp;N &amp; chest Surgeries</a:t>
            </a:r>
          </a:p>
          <a:p>
            <a:pPr>
              <a:lnSpc>
                <a:spcPct val="90000"/>
              </a:lnSpc>
            </a:pPr>
            <a:r>
              <a:rPr lang="en-CA" sz="1700" dirty="0">
                <a:solidFill>
                  <a:schemeClr val="tx1"/>
                </a:solidFill>
                <a:effectLst/>
              </a:rPr>
              <a:t>Medication Hx</a:t>
            </a:r>
          </a:p>
          <a:p>
            <a:pPr>
              <a:lnSpc>
                <a:spcPct val="90000"/>
              </a:lnSpc>
            </a:pPr>
            <a:r>
              <a:rPr lang="en-CA" sz="1700" dirty="0">
                <a:solidFill>
                  <a:schemeClr val="tx1"/>
                </a:solidFill>
                <a:effectLst/>
              </a:rPr>
              <a:t>Fm Hx: </a:t>
            </a:r>
          </a:p>
          <a:p>
            <a:pPr lvl="1">
              <a:lnSpc>
                <a:spcPct val="90000"/>
              </a:lnSpc>
            </a:pPr>
            <a:r>
              <a:rPr lang="en-CA" sz="1500" dirty="0">
                <a:solidFill>
                  <a:schemeClr val="tx1"/>
                </a:solidFill>
                <a:effectLst/>
              </a:rPr>
              <a:t>Malignancy, rheumatological, Swallowing disorders</a:t>
            </a:r>
          </a:p>
          <a:p>
            <a:pPr>
              <a:lnSpc>
                <a:spcPct val="90000"/>
              </a:lnSpc>
            </a:pPr>
            <a:r>
              <a:rPr lang="en-CA" sz="1700" dirty="0">
                <a:solidFill>
                  <a:schemeClr val="tx1"/>
                </a:solidFill>
                <a:effectLst/>
              </a:rPr>
              <a:t>Social Hx: </a:t>
            </a:r>
          </a:p>
          <a:p>
            <a:pPr lvl="1">
              <a:lnSpc>
                <a:spcPct val="90000"/>
              </a:lnSpc>
            </a:pPr>
            <a:r>
              <a:rPr lang="en-CA" sz="1500" dirty="0">
                <a:solidFill>
                  <a:schemeClr val="tx1"/>
                </a:solidFill>
                <a:effectLst/>
              </a:rPr>
              <a:t>Smoking, Alcohol, Sexual Hx, Occupation, Diet</a:t>
            </a:r>
          </a:p>
          <a:p>
            <a:pPr>
              <a:lnSpc>
                <a:spcPct val="90000"/>
              </a:lnSpc>
            </a:pPr>
            <a:r>
              <a:rPr lang="en-CA" sz="1700" dirty="0">
                <a:solidFill>
                  <a:schemeClr val="tx1"/>
                </a:solidFill>
                <a:effectLst/>
              </a:rPr>
              <a:t>Review Of Systems:</a:t>
            </a:r>
          </a:p>
          <a:p>
            <a:pPr lvl="1">
              <a:lnSpc>
                <a:spcPct val="90000"/>
              </a:lnSpc>
            </a:pPr>
            <a:r>
              <a:rPr lang="en-CA" sz="1500" dirty="0">
                <a:solidFill>
                  <a:schemeClr val="tx1"/>
                </a:solidFill>
                <a:effectLst/>
              </a:rPr>
              <a:t>Type B </a:t>
            </a:r>
            <a:r>
              <a:rPr lang="en-CA" sz="1500" dirty="0" err="1">
                <a:solidFill>
                  <a:schemeClr val="tx1"/>
                </a:solidFill>
                <a:effectLst/>
              </a:rPr>
              <a:t>sx</a:t>
            </a:r>
            <a:r>
              <a:rPr lang="en-CA" sz="1500" dirty="0">
                <a:solidFill>
                  <a:schemeClr val="tx1"/>
                </a:solidFill>
                <a:effectLst/>
              </a:rPr>
              <a:t>, </a:t>
            </a:r>
            <a:r>
              <a:rPr lang="en-CA" sz="1500" dirty="0" err="1">
                <a:solidFill>
                  <a:schemeClr val="tx1"/>
                </a:solidFill>
                <a:effectLst/>
              </a:rPr>
              <a:t>LaryngoPharyngeal</a:t>
            </a:r>
            <a:r>
              <a:rPr lang="en-CA" sz="1500" dirty="0">
                <a:solidFill>
                  <a:schemeClr val="tx1"/>
                </a:solidFill>
                <a:effectLst/>
              </a:rPr>
              <a:t> Reflux/ </a:t>
            </a:r>
            <a:r>
              <a:rPr lang="en-CA" sz="1500" dirty="0" err="1">
                <a:solidFill>
                  <a:schemeClr val="tx1"/>
                </a:solidFill>
                <a:effectLst/>
              </a:rPr>
              <a:t>GastroEsophageal</a:t>
            </a:r>
            <a:r>
              <a:rPr lang="en-CA" sz="1500" dirty="0">
                <a:solidFill>
                  <a:schemeClr val="tx1"/>
                </a:solidFill>
                <a:effectLst/>
              </a:rPr>
              <a:t> Reflux Disease</a:t>
            </a:r>
          </a:p>
        </p:txBody>
      </p:sp>
    </p:spTree>
    <p:extLst>
      <p:ext uri="{BB962C8B-B14F-4D97-AF65-F5344CB8AC3E}">
        <p14:creationId xmlns:p14="http://schemas.microsoft.com/office/powerpoint/2010/main" val="1898141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D197A24E-6616-3340-AC16-AA709C0049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0840"/>
          <a:stretch/>
        </p:blipFill>
        <p:spPr>
          <a:xfrm>
            <a:off x="3568538" y="228049"/>
            <a:ext cx="5054923" cy="6536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5284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0" name="Rectangle 72">
            <a:extLst>
              <a:ext uri="{FF2B5EF4-FFF2-40B4-BE49-F238E27FC236}">
                <a16:creationId xmlns:a16="http://schemas.microsoft.com/office/drawing/2014/main" id="{6E661DB0-0F35-4E01-BD56-7D2BF5BFD1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E91CEB-7BF5-9F40-89D8-AF62657FBA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4" y="609600"/>
            <a:ext cx="6038768" cy="1905000"/>
          </a:xfrm>
        </p:spPr>
        <p:txBody>
          <a:bodyPr>
            <a:normAutofit/>
          </a:bodyPr>
          <a:lstStyle/>
          <a:p>
            <a:r>
              <a:rPr lang="en-US"/>
              <a:t>Physical Examination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63438A-A85D-7244-A9F8-8548F1F4B0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4" y="2666999"/>
            <a:ext cx="5920867" cy="3373879"/>
          </a:xfrm>
        </p:spPr>
        <p:txBody>
          <a:bodyPr anchor="t">
            <a:normAutofit/>
          </a:bodyPr>
          <a:lstStyle/>
          <a:p>
            <a:r>
              <a:rPr lang="en-CA">
                <a:effectLst/>
              </a:rPr>
              <a:t>Vital signs &amp; General look</a:t>
            </a:r>
          </a:p>
          <a:p>
            <a:r>
              <a:rPr lang="en-CA">
                <a:effectLst/>
              </a:rPr>
              <a:t>Complete ENT - H&amp;N exam, focusing on Oral cavity, Oropharynx, Hypopharynx &amp; neck</a:t>
            </a:r>
          </a:p>
          <a:p>
            <a:r>
              <a:rPr lang="en-CA">
                <a:effectLst/>
              </a:rPr>
              <a:t>Flexible Naso-pharyngo-laryngoscopy</a:t>
            </a:r>
          </a:p>
          <a:p>
            <a:r>
              <a:rPr lang="en-CA">
                <a:effectLst/>
              </a:rPr>
              <a:t>Cranial Nerve exam</a:t>
            </a:r>
          </a:p>
          <a:p>
            <a:r>
              <a:rPr lang="en-US" altLang="en-US">
                <a:effectLst/>
              </a:rPr>
              <a:t>Language and Speech assessment (SLP)</a:t>
            </a:r>
            <a:endParaRPr lang="en-CA">
              <a:effectLst/>
            </a:endParaRPr>
          </a:p>
          <a:p>
            <a:r>
              <a:rPr lang="en-CA">
                <a:effectLst/>
              </a:rPr>
              <a:t>Neuro exam (as indicated)</a:t>
            </a:r>
          </a:p>
        </p:txBody>
      </p:sp>
      <p:sp>
        <p:nvSpPr>
          <p:cNvPr id="1031" name="Rectangle 74">
            <a:extLst>
              <a:ext uri="{FF2B5EF4-FFF2-40B4-BE49-F238E27FC236}">
                <a16:creationId xmlns:a16="http://schemas.microsoft.com/office/drawing/2014/main" id="{C2CAC0E2-A334-4A65-B7FA-9BDDAD042C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6" y="0"/>
            <a:ext cx="4657344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JaypeeDigital | eBook Reader">
            <a:extLst>
              <a:ext uri="{FF2B5EF4-FFF2-40B4-BE49-F238E27FC236}">
                <a16:creationId xmlns:a16="http://schemas.microsoft.com/office/drawing/2014/main" id="{ACE869ED-7CC4-5F43-A438-72DD246B2B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88" r="-3" b="11588"/>
          <a:stretch/>
        </p:blipFill>
        <p:spPr bwMode="auto">
          <a:xfrm>
            <a:off x="8297895" y="484633"/>
            <a:ext cx="2975417" cy="1791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igid and Flexible Laryngoscope | Ecleris">
            <a:extLst>
              <a:ext uri="{FF2B5EF4-FFF2-40B4-BE49-F238E27FC236}">
                <a16:creationId xmlns:a16="http://schemas.microsoft.com/office/drawing/2014/main" id="{D1AAE8F8-6A1D-0C46-A531-2D43B97BDA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19288" y="2445085"/>
            <a:ext cx="3532632" cy="1739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CAE0E8CB-339D-8B4D-BEBF-7F0B66953D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8" r="8000" b="-2"/>
          <a:stretch/>
        </p:blipFill>
        <p:spPr bwMode="auto">
          <a:xfrm>
            <a:off x="8820128" y="4353791"/>
            <a:ext cx="1930952" cy="1831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377093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sh">
  <a:themeElements>
    <a:clrScheme name="Mesh">
      <a:dk1>
        <a:sysClr val="windowText" lastClr="000000"/>
      </a:dk1>
      <a:lt1>
        <a:sysClr val="window" lastClr="FFFFFF"/>
      </a:lt1>
      <a:dk2>
        <a:srgbClr val="363D46"/>
      </a:dk2>
      <a:lt2>
        <a:srgbClr val="EBEBEB"/>
      </a:lt2>
      <a:accent1>
        <a:srgbClr val="6F6F6F"/>
      </a:accent1>
      <a:accent2>
        <a:srgbClr val="BFBFA5"/>
      </a:accent2>
      <a:accent3>
        <a:srgbClr val="DCD084"/>
      </a:accent3>
      <a:accent4>
        <a:srgbClr val="E7BF5F"/>
      </a:accent4>
      <a:accent5>
        <a:srgbClr val="E9A039"/>
      </a:accent5>
      <a:accent6>
        <a:srgbClr val="CF7133"/>
      </a:accent6>
      <a:hlink>
        <a:srgbClr val="F28943"/>
      </a:hlink>
      <a:folHlink>
        <a:srgbClr val="F1B76C"/>
      </a:folHlink>
    </a:clrScheme>
    <a:fontScheme name="Mesh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Mesh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84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000000">
                <a:alpha val="5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25400" h="25400" prst="slop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28000"/>
                <a:satMod val="94000"/>
                <a:lumMod val="20000"/>
              </a:schemeClr>
              <a:schemeClr val="phClr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sh" id="{789EC3FE-34FD-429C-9918-760025E6C145}" vid="{B8BE45C0-8141-4D58-8C71-A009BC26FBB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966</TotalTime>
  <Words>1326</Words>
  <Application>Microsoft Macintosh PowerPoint</Application>
  <PresentationFormat>Widescreen</PresentationFormat>
  <Paragraphs>272</Paragraphs>
  <Slides>51</Slides>
  <Notes>0</Notes>
  <HiddenSlides>7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5" baseType="lpstr">
      <vt:lpstr>Arial</vt:lpstr>
      <vt:lpstr>Century Gothic</vt:lpstr>
      <vt:lpstr>Times New Roman</vt:lpstr>
      <vt:lpstr>Mesh</vt:lpstr>
      <vt:lpstr>Dysphagia </vt:lpstr>
      <vt:lpstr>Definition</vt:lpstr>
      <vt:lpstr>PowerPoint Presentation</vt:lpstr>
      <vt:lpstr>Swallowing phases</vt:lpstr>
      <vt:lpstr>Swallowing phases</vt:lpstr>
      <vt:lpstr>Clinical assessment</vt:lpstr>
      <vt:lpstr>History</vt:lpstr>
      <vt:lpstr>PowerPoint Presentation</vt:lpstr>
      <vt:lpstr>Physical Examination</vt:lpstr>
      <vt:lpstr>Differential diagnoses</vt:lpstr>
      <vt:lpstr>Differential diagnoses Structural/ Mechanical </vt:lpstr>
      <vt:lpstr>Differential diagnoses Neuromuscular</vt:lpstr>
      <vt:lpstr>Differential diagnoses Functional</vt:lpstr>
      <vt:lpstr>PowerPoint Presentation</vt:lpstr>
      <vt:lpstr>PowerPoint Presentation</vt:lpstr>
      <vt:lpstr>PowerPoint Presentation</vt:lpstr>
      <vt:lpstr>Work up</vt:lpstr>
      <vt:lpstr>Work up</vt:lpstr>
      <vt:lpstr>Work up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Management</vt:lpstr>
      <vt:lpstr>Surgical Treatment</vt:lpstr>
      <vt:lpstr>Case</vt:lpstr>
      <vt:lpstr>History</vt:lpstr>
      <vt:lpstr>History</vt:lpstr>
      <vt:lpstr>DDx</vt:lpstr>
      <vt:lpstr>Physical examination</vt:lpstr>
      <vt:lpstr>Management</vt:lpstr>
      <vt:lpstr>Case</vt:lpstr>
      <vt:lpstr>History</vt:lpstr>
      <vt:lpstr>DDx</vt:lpstr>
      <vt:lpstr>Physical examination</vt:lpstr>
      <vt:lpstr>Management</vt:lpstr>
      <vt:lpstr>Case</vt:lpstr>
      <vt:lpstr>History</vt:lpstr>
      <vt:lpstr>DDx</vt:lpstr>
      <vt:lpstr>Physical examination</vt:lpstr>
      <vt:lpstr>Management</vt:lpstr>
      <vt:lpstr>Spot diagnosis</vt:lpstr>
      <vt:lpstr>Spot diagnosis</vt:lpstr>
      <vt:lpstr>Spot diagnosis</vt:lpstr>
      <vt:lpstr>Spot diagnosis</vt:lpstr>
      <vt:lpstr>Spot diagnosis</vt:lpstr>
      <vt:lpstr>Spot diagnosis</vt:lpstr>
      <vt:lpstr>Spot diagnosis</vt:lpstr>
      <vt:lpstr>Spot diagnosis</vt:lpstr>
      <vt:lpstr>Thank You dr.jomah@gmail.com Abeeraj18@gmail.com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Dysphagia </dc:title>
  <dc:creator>Mohammed Jomah</dc:creator>
  <cp:lastModifiedBy>Mohammed Jomah</cp:lastModifiedBy>
  <cp:revision>10</cp:revision>
  <dcterms:created xsi:type="dcterms:W3CDTF">2020-12-08T16:39:58Z</dcterms:created>
  <dcterms:modified xsi:type="dcterms:W3CDTF">2020-12-09T09:25:41Z</dcterms:modified>
</cp:coreProperties>
</file>