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50"/>
  </p:notesMasterIdLst>
  <p:sldIdLst>
    <p:sldId id="256" r:id="rId2"/>
    <p:sldId id="298" r:id="rId3"/>
    <p:sldId id="257" r:id="rId4"/>
    <p:sldId id="258" r:id="rId5"/>
    <p:sldId id="299" r:id="rId6"/>
    <p:sldId id="300" r:id="rId7"/>
    <p:sldId id="259" r:id="rId8"/>
    <p:sldId id="260" r:id="rId9"/>
    <p:sldId id="261" r:id="rId10"/>
    <p:sldId id="309" r:id="rId11"/>
    <p:sldId id="310" r:id="rId12"/>
    <p:sldId id="311" r:id="rId13"/>
    <p:sldId id="262" r:id="rId14"/>
    <p:sldId id="266" r:id="rId15"/>
    <p:sldId id="265" r:id="rId16"/>
    <p:sldId id="267" r:id="rId17"/>
    <p:sldId id="269" r:id="rId18"/>
    <p:sldId id="271" r:id="rId19"/>
    <p:sldId id="272" r:id="rId20"/>
    <p:sldId id="274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275" r:id="rId30"/>
    <p:sldId id="276" r:id="rId31"/>
    <p:sldId id="277" r:id="rId32"/>
    <p:sldId id="279" r:id="rId33"/>
    <p:sldId id="282" r:id="rId34"/>
    <p:sldId id="283" r:id="rId35"/>
    <p:sldId id="285" r:id="rId36"/>
    <p:sldId id="286" r:id="rId37"/>
    <p:sldId id="287" r:id="rId38"/>
    <p:sldId id="289" r:id="rId39"/>
    <p:sldId id="263" r:id="rId40"/>
    <p:sldId id="293" r:id="rId41"/>
    <p:sldId id="264" r:id="rId42"/>
    <p:sldId id="295" r:id="rId43"/>
    <p:sldId id="296" r:id="rId44"/>
    <p:sldId id="297" r:id="rId45"/>
    <p:sldId id="312" r:id="rId46"/>
    <p:sldId id="313" r:id="rId47"/>
    <p:sldId id="314" r:id="rId48"/>
    <p:sldId id="291" r:id="rId4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9789" autoAdjust="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6A2CB-783A-4329-925E-C11AF57FB618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C4B6F6-A1B2-4295-87F2-CD1D4C18ECD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80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4B6F6-A1B2-4295-87F2-CD1D4C18ECD5}" type="slidenum">
              <a:rPr lang="ar-SA" smtClean="0"/>
              <a:pPr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50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09A1-F7EF-49E0-BCB6-1F2286BC61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5954C8-A10B-4B78-A1E7-9F71C160D782}" type="datetimeFigureOut">
              <a:rPr lang="ar-SA" smtClean="0"/>
              <a:pPr/>
              <a:t>03/12/1441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8458200" cy="1222375"/>
          </a:xfrm>
        </p:spPr>
        <p:txBody>
          <a:bodyPr>
            <a:normAutofit fontScale="90000"/>
          </a:bodyPr>
          <a:lstStyle/>
          <a:p>
            <a:pPr rtl="0"/>
            <a:r>
              <a:rPr lang="en-US" sz="5400" b="1" dirty="0">
                <a:solidFill>
                  <a:srgbClr val="002060"/>
                </a:solidFill>
              </a:rPr>
              <a:t>Antenatal Fetal  assessment</a:t>
            </a:r>
            <a:endParaRPr lang="ar-SA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458200" cy="1800200"/>
          </a:xfrm>
        </p:spPr>
        <p:txBody>
          <a:bodyPr>
            <a:normAutofit/>
          </a:bodyPr>
          <a:lstStyle/>
          <a:p>
            <a:pPr>
              <a:defRPr/>
            </a:pP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5832647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By fundal height measurement in the clinic</a:t>
            </a:r>
          </a:p>
          <a:p>
            <a:pPr algn="l" rtl="0"/>
            <a:r>
              <a:rPr lang="en-US" dirty="0"/>
              <a:t>By ultrasound</a:t>
            </a:r>
          </a:p>
          <a:p>
            <a:pPr algn="l">
              <a:buFontTx/>
              <a:buNone/>
            </a:pPr>
            <a:r>
              <a:rPr lang="en-US" b="1" u="sng" dirty="0"/>
              <a:t>Biometry</a:t>
            </a:r>
            <a:r>
              <a:rPr lang="en-US" dirty="0"/>
              <a:t>:</a:t>
            </a:r>
          </a:p>
          <a:p>
            <a:pPr algn="l">
              <a:buFontTx/>
              <a:buNone/>
            </a:pPr>
            <a:r>
              <a:rPr lang="en-US" dirty="0" err="1">
                <a:solidFill>
                  <a:srgbClr val="00B0F0"/>
                </a:solidFill>
              </a:rPr>
              <a:t>Biparietal</a:t>
            </a:r>
            <a:r>
              <a:rPr lang="en-US" dirty="0">
                <a:solidFill>
                  <a:srgbClr val="00B0F0"/>
                </a:solidFill>
              </a:rPr>
              <a:t> diameter (BPD)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Abdominal Circumference (AC)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Femur Length (FL)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Head Circumference (HC)</a:t>
            </a:r>
          </a:p>
          <a:p>
            <a:pPr algn="l">
              <a:buFontTx/>
              <a:buNone/>
            </a:pPr>
            <a:r>
              <a:rPr lang="en-US" b="1" u="sng" dirty="0"/>
              <a:t>Amniotic fluid</a:t>
            </a:r>
          </a:p>
        </p:txBody>
      </p:sp>
    </p:spTree>
    <p:extLst>
      <p:ext uri="{BB962C8B-B14F-4D97-AF65-F5344CB8AC3E}">
        <p14:creationId xmlns:p14="http://schemas.microsoft.com/office/powerpoint/2010/main" val="416229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Growth chart</a:t>
            </a:r>
            <a:endParaRPr lang="en-US" dirty="0"/>
          </a:p>
        </p:txBody>
      </p:sp>
      <p:pic>
        <p:nvPicPr>
          <p:cNvPr id="4" name="Picture 4" descr="SonoData1_32wee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7256"/>
            <a:ext cx="8686800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0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Assessment of fetal growth by ultrasound</a:t>
            </a:r>
            <a:endParaRPr lang="en-US" dirty="0"/>
          </a:p>
        </p:txBody>
      </p:sp>
      <p:pic>
        <p:nvPicPr>
          <p:cNvPr id="4" name="Picture 4" descr="OB_3_Normal_BPD_Measurement_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492896"/>
            <a:ext cx="2009670" cy="1507253"/>
          </a:xfrm>
        </p:spPr>
      </p:pic>
      <p:pic>
        <p:nvPicPr>
          <p:cNvPr id="5" name="Picture 4" descr="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89138"/>
            <a:ext cx="14398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PD_H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1800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97425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855368"/>
            <a:ext cx="1440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ar-SA" sz="2000" b="1" dirty="0"/>
              <a:t>BPD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2318" y="1486036"/>
            <a:ext cx="1012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ar-SA" sz="2000" b="1" dirty="0"/>
              <a:t>AC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6528" y="4369872"/>
            <a:ext cx="43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000" b="1" dirty="0"/>
              <a:t>FL</a:t>
            </a:r>
          </a:p>
        </p:txBody>
      </p:sp>
    </p:spTree>
    <p:extLst>
      <p:ext uri="{BB962C8B-B14F-4D97-AF65-F5344CB8AC3E}">
        <p14:creationId xmlns:p14="http://schemas.microsoft.com/office/powerpoint/2010/main" val="232486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pregnancy assessment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Fetal movement counting </a:t>
            </a:r>
            <a:r>
              <a:rPr lang="en-US" dirty="0">
                <a:solidFill>
                  <a:srgbClr val="FF0000"/>
                </a:solidFill>
              </a:rPr>
              <a:t>kick chart</a:t>
            </a:r>
          </a:p>
          <a:p>
            <a:pPr algn="l" rtl="0"/>
            <a:r>
              <a:rPr lang="en-US" dirty="0"/>
              <a:t>Contraction stress test </a:t>
            </a:r>
            <a:r>
              <a:rPr lang="en-US" dirty="0">
                <a:solidFill>
                  <a:srgbClr val="FF0000"/>
                </a:solidFill>
              </a:rPr>
              <a:t>CST</a:t>
            </a:r>
          </a:p>
          <a:p>
            <a:pPr algn="l" rtl="0"/>
            <a:r>
              <a:rPr lang="ar-SA" dirty="0"/>
              <a:t> </a:t>
            </a:r>
            <a:r>
              <a:rPr lang="en-US" dirty="0"/>
              <a:t>Non stress test </a:t>
            </a:r>
            <a:r>
              <a:rPr lang="en-US" dirty="0">
                <a:solidFill>
                  <a:srgbClr val="FF0000"/>
                </a:solidFill>
              </a:rPr>
              <a:t>NST</a:t>
            </a:r>
          </a:p>
          <a:p>
            <a:pPr algn="l" rtl="0"/>
            <a:r>
              <a:rPr lang="en-US" dirty="0"/>
              <a:t> Doppler Velocimetry </a:t>
            </a:r>
            <a:r>
              <a:rPr lang="en-US" dirty="0">
                <a:solidFill>
                  <a:srgbClr val="FF0000"/>
                </a:solidFill>
              </a:rPr>
              <a:t>UAV</a:t>
            </a:r>
          </a:p>
          <a:p>
            <a:pPr algn="l" rtl="0"/>
            <a:r>
              <a:rPr lang="en-US" dirty="0"/>
              <a:t>amniotic fluid index </a:t>
            </a:r>
            <a:r>
              <a:rPr lang="en-US" dirty="0">
                <a:solidFill>
                  <a:srgbClr val="FF0000"/>
                </a:solidFill>
              </a:rPr>
              <a:t>AFI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4000"/>
            <a:ext cx="5941392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0"/>
            <a:ext cx="8686800" cy="1124743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0070C0"/>
                </a:solidFill>
              </a:rPr>
              <a:t>fetal movement counting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It should be started ~28w in normal pregnancy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&amp;~24w in high risk pregnancy</a:t>
            </a:r>
          </a:p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It can reduce  avoidable stillbirth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CARDIFF TECHNIQUE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-10 movement in 12 hours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-If abnormal  patient should  get  further assessment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SADOVSKY TECHNIQUE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-4 movement /hour if not felt another hour 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If not patient need more assessment</a:t>
            </a:r>
          </a:p>
          <a:p>
            <a:pPr algn="l" rtl="0"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Contraction stress test (CST)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Causing uterine contraction over 20minutes 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At least 2 uterine contractions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Uterine contraction restrict O2 delivery to the fetus 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Normal fetus will tolerate contraction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Hypoxic fetus will have late deceleration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High false positive rate ~50%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100% true negative rate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Non stress test (NST)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Main advantage over CST is no need for contraction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False +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r>
              <a:rPr lang="en-US" dirty="0">
                <a:solidFill>
                  <a:schemeClr val="tx1"/>
                </a:solidFill>
              </a:rPr>
              <a:t> &amp; false –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r>
              <a:rPr lang="en-US" dirty="0">
                <a:solidFill>
                  <a:schemeClr val="tx1"/>
                </a:solidFill>
              </a:rPr>
              <a:t>  higher than CST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done</a:t>
            </a: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4" descr="img_365_3001-150x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904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tillborn_Prevention_815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13100"/>
            <a:ext cx="3384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o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89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70C0"/>
                </a:solidFill>
              </a:rPr>
              <a:t>Non stress test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The base line 120-160 beats/minute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Different criteria in fetuses &lt;32w</a:t>
            </a:r>
          </a:p>
          <a:p>
            <a:pPr algn="l"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Reactive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At least two accelerations from base line of 15 </a:t>
            </a:r>
            <a:r>
              <a:rPr lang="en-US" dirty="0" err="1">
                <a:solidFill>
                  <a:schemeClr val="tx1"/>
                </a:solidFill>
              </a:rPr>
              <a:t>bpm</a:t>
            </a:r>
            <a:r>
              <a:rPr lang="en-US" dirty="0">
                <a:solidFill>
                  <a:schemeClr val="tx1"/>
                </a:solidFill>
              </a:rPr>
              <a:t> for at least 15 sec within 20 minutes</a:t>
            </a:r>
          </a:p>
          <a:p>
            <a:pPr algn="l"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Non reactive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No acceleration after 20 minutes- proceed for another 20 minutes</a:t>
            </a:r>
          </a:p>
          <a:p>
            <a:pPr algn="l" eaLnBrk="1" hangingPunct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Non stress test (NST)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If non reactive in 40 minutes---proceed for contraction stress test or biophysical profile</a:t>
            </a:r>
          </a:p>
          <a:p>
            <a:pPr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The positive predictive value of NST to predict fetal acidosis at birth is 55%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u="sng" dirty="0"/>
              <a:t>Describe how to test for each of the following</a:t>
            </a:r>
          </a:p>
          <a:p>
            <a:pPr algn="l">
              <a:buFontTx/>
              <a:buChar char="-"/>
            </a:pPr>
            <a:r>
              <a:rPr lang="en-US" dirty="0"/>
              <a:t>Fetal well-being</a:t>
            </a:r>
          </a:p>
          <a:p>
            <a:pPr algn="l">
              <a:buFontTx/>
              <a:buChar char="-"/>
            </a:pPr>
            <a:r>
              <a:rPr lang="en-US" dirty="0"/>
              <a:t>Fetal growth</a:t>
            </a:r>
          </a:p>
          <a:p>
            <a:pPr algn="l">
              <a:buFontTx/>
              <a:buChar char="-"/>
            </a:pPr>
            <a:r>
              <a:rPr lang="en-US" dirty="0"/>
              <a:t>Fetal movement</a:t>
            </a:r>
          </a:p>
          <a:p>
            <a:pPr algn="l">
              <a:buFontTx/>
              <a:buChar char="-"/>
            </a:pPr>
            <a:r>
              <a:rPr lang="en-US" dirty="0"/>
              <a:t>Amniotic fluid</a:t>
            </a:r>
          </a:p>
          <a:p>
            <a:pPr algn="l">
              <a:buFontTx/>
              <a:buChar char="-"/>
            </a:pPr>
            <a:r>
              <a:rPr lang="en-US" dirty="0"/>
              <a:t>Fetal lung maturity</a:t>
            </a:r>
          </a:p>
          <a:p>
            <a:pPr algn="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69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NST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40" name="Picture 4" descr="rea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7561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Interpretation of CTG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Normal Baseline FHR 110–160 bpm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– Moderate bradycardia 100–109 bpm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– Moderate tachycardia 161–180 bpm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– Abnormal bradycardia &lt; 100 bpm</a:t>
            </a:r>
          </a:p>
          <a:p>
            <a:pPr algn="l">
              <a:buFontTx/>
              <a:buNone/>
            </a:pPr>
            <a:r>
              <a:rPr lang="en-US" dirty="0"/>
              <a:t>– Abnormal tachycardia &gt; 180 bpm</a:t>
            </a:r>
            <a:endParaRPr lang="ar-SA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Acceleration</a:t>
            </a:r>
            <a:endParaRPr lang="en-US" dirty="0"/>
          </a:p>
        </p:txBody>
      </p:sp>
      <p:pic>
        <p:nvPicPr>
          <p:cNvPr id="4" name="Content Placeholder 3" descr="accele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440781"/>
            <a:ext cx="8208912" cy="39405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095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Deceleration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B050"/>
                </a:solidFill>
              </a:rPr>
              <a:t>EARLY          :       Head compression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r>
              <a:rPr lang="en-US" dirty="0">
                <a:solidFill>
                  <a:srgbClr val="7030A0"/>
                </a:solidFill>
              </a:rPr>
              <a:t>LATE            :        U-P Insufficiency</a:t>
            </a:r>
          </a:p>
          <a:p>
            <a:pPr algn="l">
              <a:buFontTx/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VARIABLE    :       Cord compression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Primary CNS dysfunction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2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deceleration</a:t>
            </a:r>
          </a:p>
        </p:txBody>
      </p:sp>
      <p:pic>
        <p:nvPicPr>
          <p:cNvPr id="4" name="Content Placeholder 3" descr="ear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1256"/>
            <a:ext cx="7200900" cy="37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941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Late deceleration</a:t>
            </a:r>
            <a:endParaRPr lang="en-US" dirty="0"/>
          </a:p>
        </p:txBody>
      </p:sp>
      <p:pic>
        <p:nvPicPr>
          <p:cNvPr id="4" name="Content Placeholder 3" descr="l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445544"/>
            <a:ext cx="7704856" cy="40077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16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Variable Deceleration</a:t>
            </a:r>
            <a:endParaRPr lang="en-US" dirty="0"/>
          </a:p>
        </p:txBody>
      </p:sp>
      <p:pic>
        <p:nvPicPr>
          <p:cNvPr id="4" name="Content Placeholder 3" descr="vari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2426494"/>
            <a:ext cx="7029772" cy="36668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3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Reduced Variability</a:t>
            </a:r>
            <a:endParaRPr lang="en-US" dirty="0"/>
          </a:p>
        </p:txBody>
      </p:sp>
      <p:pic>
        <p:nvPicPr>
          <p:cNvPr id="4" name="Picture 4" descr="base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3068960"/>
            <a:ext cx="7488832" cy="279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75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16024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Tachycardia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Hypoxia</a:t>
            </a:r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latin typeface="Comic Sans MS" pitchFamily="66" charset="0"/>
              </a:rPr>
              <a:t>         </a:t>
            </a:r>
            <a:r>
              <a:rPr lang="en-US" sz="2400" b="1" dirty="0" err="1">
                <a:latin typeface="Comic Sans MS" pitchFamily="66" charset="0"/>
              </a:rPr>
              <a:t>Chorioamnionitis</a:t>
            </a:r>
            <a:r>
              <a:rPr lang="en-US" sz="2400" b="1" dirty="0">
                <a:latin typeface="Comic Sans MS" pitchFamily="66" charset="0"/>
              </a:rPr>
              <a:t/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Maternal fever            B-Mimetic drugs</a:t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Fetal </a:t>
            </a:r>
            <a:r>
              <a:rPr lang="en-US" sz="2400" b="1" dirty="0" err="1">
                <a:latin typeface="Comic Sans MS" pitchFamily="66" charset="0"/>
              </a:rPr>
              <a:t>anaemia,sepsis,ht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failure,arrhythmias</a:t>
            </a:r>
            <a:endParaRPr lang="en-US" sz="2400" dirty="0"/>
          </a:p>
        </p:txBody>
      </p:sp>
      <p:pic>
        <p:nvPicPr>
          <p:cNvPr id="4" name="Picture 4" descr="tachycar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426494"/>
            <a:ext cx="7560840" cy="35947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674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Amniotic fluid volume ~AFI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Amniotic fluid index AFI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-the sum of the maximum vertical fluid pocket diameter in four quarters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-the normal value 5-25cm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-&lt;5~ </a:t>
            </a:r>
            <a:r>
              <a:rPr lang="en-US" dirty="0" err="1">
                <a:solidFill>
                  <a:schemeClr val="tx1"/>
                </a:solidFill>
              </a:rPr>
              <a:t>oligohydraminous</a:t>
            </a:r>
            <a:endParaRPr lang="en-US" dirty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-&gt;24cm </a:t>
            </a:r>
            <a:r>
              <a:rPr lang="en-US" dirty="0" err="1">
                <a:solidFill>
                  <a:schemeClr val="tx1"/>
                </a:solidFill>
              </a:rPr>
              <a:t>polyhydraminous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2060"/>
                </a:solidFill>
              </a:rPr>
              <a:t>Fetal  assessment (fetal well-being)</a:t>
            </a: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Fetal assessment is to identify fetuses at risk of neurologic injury or death in order to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prevent it </a:t>
            </a:r>
          </a:p>
          <a:p>
            <a:pPr algn="l" rtl="0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To prevent prenatal mortality &amp; morbidity</a:t>
            </a:r>
          </a:p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FETAL AND NEONATAL COMPLICATIONS OF</a:t>
            </a:r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ANTEPARTUM ASPHYXIA</a:t>
            </a:r>
          </a:p>
          <a:p>
            <a:pPr algn="r" rtl="0"/>
            <a:endParaRPr lang="en-US" b="1" dirty="0"/>
          </a:p>
          <a:p>
            <a:pPr algn="l" rtl="0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Stillbirth (Mortality)</a:t>
            </a:r>
          </a:p>
          <a:p>
            <a:pPr algn="l" rt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Metabolic acidosis at birth </a:t>
            </a:r>
          </a:p>
          <a:p>
            <a:pPr algn="l" rt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Hypoxic renal damage</a:t>
            </a:r>
          </a:p>
          <a:p>
            <a:pPr algn="l" rtl="0"/>
            <a:r>
              <a:rPr lang="en-US" b="1" dirty="0">
                <a:solidFill>
                  <a:srgbClr val="002060"/>
                </a:solidFill>
              </a:rPr>
              <a:t>Necrotizing enterocolitis</a:t>
            </a:r>
          </a:p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Intracranial hemorrhage</a:t>
            </a:r>
          </a:p>
          <a:p>
            <a:pPr algn="l" rt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Seizures</a:t>
            </a:r>
          </a:p>
          <a:p>
            <a:pPr algn="l" rtl="0"/>
            <a:r>
              <a:rPr lang="en-US" b="1" dirty="0"/>
              <a:t>Cerebral palsy</a:t>
            </a:r>
          </a:p>
          <a:p>
            <a:pPr algn="l" rtl="0"/>
            <a:endParaRPr lang="en-US" b="1" i="1" dirty="0">
              <a:solidFill>
                <a:srgbClr val="002060"/>
              </a:solidFill>
            </a:endParaRP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ar-SA" dirty="0">
                <a:solidFill>
                  <a:schemeClr val="tx1"/>
                </a:solidFill>
              </a:rPr>
              <a:t>  </a:t>
            </a:r>
          </a:p>
          <a:p>
            <a:pPr algn="l" rtl="0">
              <a:buNone/>
            </a:pPr>
            <a:r>
              <a:rPr lang="ar-SA" dirty="0">
                <a:solidFill>
                  <a:schemeClr val="tx1"/>
                </a:solidFill>
              </a:rPr>
              <a:t>                       </a:t>
            </a:r>
            <a:r>
              <a:rPr lang="en-US" dirty="0">
                <a:solidFill>
                  <a:schemeClr val="tx1"/>
                </a:solidFill>
              </a:rPr>
              <a:t>                 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Amniotic fluid volume</a:t>
            </a:r>
            <a:endParaRPr lang="ar-SA" dirty="0"/>
          </a:p>
        </p:txBody>
      </p:sp>
      <p:pic>
        <p:nvPicPr>
          <p:cNvPr id="1026" name="Picture 2" descr="F:\thumbnailCA55TW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456384" cy="4464496"/>
          </a:xfrm>
          <a:prstGeom prst="rect">
            <a:avLst/>
          </a:prstGeom>
          <a:noFill/>
        </p:spPr>
      </p:pic>
      <p:pic>
        <p:nvPicPr>
          <p:cNvPr id="3" name="Picture 2" descr="F: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01116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Biophysical profile (BPP)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Combines </a:t>
            </a:r>
            <a:r>
              <a:rPr lang="en-US" dirty="0">
                <a:solidFill>
                  <a:srgbClr val="FF0000"/>
                </a:solidFill>
              </a:rPr>
              <a:t>NST </a:t>
            </a:r>
            <a:r>
              <a:rPr lang="en-US" dirty="0">
                <a:solidFill>
                  <a:schemeClr val="tx1"/>
                </a:solidFill>
              </a:rPr>
              <a:t> with USS estimation </a:t>
            </a:r>
            <a:r>
              <a:rPr lang="en-US" dirty="0">
                <a:solidFill>
                  <a:srgbClr val="FF0000"/>
                </a:solidFill>
              </a:rPr>
              <a:t>AFV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fetal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breathing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body movement 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rgbClr val="FF0000"/>
                </a:solidFill>
              </a:rPr>
              <a:t>reflex/tone/extension-flexion movement 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it is a scoring system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it is done over 30minute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It measure </a:t>
            </a:r>
            <a:r>
              <a:rPr lang="en-US" dirty="0">
                <a:solidFill>
                  <a:srgbClr val="FF0000"/>
                </a:solidFill>
              </a:rPr>
              <a:t>acute</a:t>
            </a:r>
            <a:r>
              <a:rPr lang="en-US" dirty="0">
                <a:solidFill>
                  <a:schemeClr val="tx1"/>
                </a:solidFill>
              </a:rPr>
              <a:t> hypoxia(NST, body </a:t>
            </a:r>
            <a:r>
              <a:rPr lang="en-US" dirty="0" err="1">
                <a:solidFill>
                  <a:schemeClr val="tx1"/>
                </a:solidFill>
              </a:rPr>
              <a:t>mov</a:t>
            </a:r>
            <a:r>
              <a:rPr lang="en-US" dirty="0">
                <a:solidFill>
                  <a:schemeClr val="tx1"/>
                </a:solidFill>
              </a:rPr>
              <a:t>. &amp;breathing) &amp; </a:t>
            </a:r>
            <a:r>
              <a:rPr lang="en-US" dirty="0">
                <a:solidFill>
                  <a:srgbClr val="FF0000"/>
                </a:solidFill>
              </a:rPr>
              <a:t>chronic</a:t>
            </a:r>
            <a:r>
              <a:rPr lang="en-US" dirty="0">
                <a:solidFill>
                  <a:schemeClr val="tx1"/>
                </a:solidFill>
              </a:rPr>
              <a:t> hypoxia (AFI)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>
                <a:solidFill>
                  <a:srgbClr val="0070C0"/>
                </a:solidFill>
              </a:rPr>
              <a:t>Fetal Biophysical profile/</a:t>
            </a:r>
            <a:r>
              <a:rPr lang="en-US" sz="4000" dirty="0">
                <a:solidFill>
                  <a:srgbClr val="FF0000"/>
                </a:solidFill>
              </a:rPr>
              <a:t>NST</a:t>
            </a:r>
            <a:r>
              <a:rPr lang="en-US" sz="4000" dirty="0"/>
              <a:t>+</a:t>
            </a:r>
          </a:p>
        </p:txBody>
      </p:sp>
      <p:graphicFrame>
        <p:nvGraphicFramePr>
          <p:cNvPr id="62540" name="Group 76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036621" cy="5672138"/>
        </p:xfrm>
        <a:graphic>
          <a:graphicData uri="http://schemas.openxmlformats.org/drawingml/2006/table">
            <a:tbl>
              <a:tblPr rtl="1"/>
              <a:tblGrid>
                <a:gridCol w="249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Abnormal (score= 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(score=2)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Biophysical 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Absent FBM or no episode &gt;30 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FBM of at least 30 s duration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breathing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or fewer body/limb movements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discrete body/limb movements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slow extension with return to partial flexion or movement of limb in full extension Absent fetal movement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of active extension with return to flexion of fetal limb(s) or trunk. Opening and closing of the hand considered normal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no AF pockets or a pocket&lt;2 cm in 2 perpendicular planes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pocket of AF that measures at least 2 cm in 2 perpendicular planes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Amniotic fluid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BPP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The risk of fetal death within 1 week if BPP is normal~ 1/1300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Modified BPP (</a:t>
            </a:r>
            <a:r>
              <a:rPr lang="en-US" dirty="0" err="1">
                <a:solidFill>
                  <a:srgbClr val="FF0000"/>
                </a:solidFill>
              </a:rPr>
              <a:t>mBPP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-NST &amp; AFI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-low false negative  0.8/1000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-high false positives ~60%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Doppler </a:t>
            </a:r>
            <a:r>
              <a:rPr lang="en-US" dirty="0" err="1">
                <a:solidFill>
                  <a:srgbClr val="0070C0"/>
                </a:solidFill>
              </a:rPr>
              <a:t>velocimetry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Measurement of blood flow velocities in maternal &amp; fetal vessels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Reflect </a:t>
            </a:r>
            <a:r>
              <a:rPr lang="en-US" dirty="0" err="1">
                <a:solidFill>
                  <a:schemeClr val="tx1"/>
                </a:solidFill>
              </a:rPr>
              <a:t>feto</a:t>
            </a:r>
            <a:r>
              <a:rPr lang="en-US" dirty="0">
                <a:solidFill>
                  <a:schemeClr val="tx1"/>
                </a:solidFill>
              </a:rPr>
              <a:t>-placental circulation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Doppler indices from UA, Uterine A &amp; MCA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Doppler studies is mostly valuable IUGR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In IUGR  absent or reversed EDF (end diastolic flow)  associated with fetal hypoxia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>
                <a:solidFill>
                  <a:srgbClr val="FF0000"/>
                </a:solidFill>
              </a:rPr>
              <a:t>umbilical artery waveform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0964" name="Picture 4" descr="velamentous-cord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41438"/>
            <a:ext cx="7689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Umbilical Artery Doppler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3012" name="Picture 4" descr="4%20Dop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66838"/>
            <a:ext cx="705643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9900_ob012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7041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56784" cy="976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Invasive fetal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18487" cy="5040313"/>
          </a:xfrm>
        </p:spPr>
        <p:txBody>
          <a:bodyPr/>
          <a:lstStyle/>
          <a:p>
            <a:pPr algn="l" rtl="0" eaLnBrk="1" hangingPunct="1"/>
            <a:r>
              <a:rPr lang="en-US" dirty="0">
                <a:solidFill>
                  <a:srgbClr val="FF0000"/>
                </a:solidFill>
              </a:rPr>
              <a:t>Amniocentesis</a:t>
            </a:r>
          </a:p>
          <a:p>
            <a:pPr algn="l" rtl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412776"/>
            <a:ext cx="8218487" cy="50403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mniocentesi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84076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Rational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algn="l" rtl="0"/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fetal oxygenation challenged:  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 blood flow directed to brain, heart &amp; adrenal &amp;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blood flow away from the kidney 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decrease fetal urine production      </a:t>
            </a:r>
            <a:r>
              <a:rPr lang="en-US" dirty="0">
                <a:solidFill>
                  <a:srgbClr val="FF0000"/>
                </a:solidFill>
              </a:rPr>
              <a:t>decrease AF volume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 CNS hypoxia     </a:t>
            </a:r>
            <a:r>
              <a:rPr lang="en-US" dirty="0">
                <a:solidFill>
                  <a:srgbClr val="FF0000"/>
                </a:solidFill>
              </a:rPr>
              <a:t>Fetal movement  decrease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-chemoreceptor's     </a:t>
            </a:r>
            <a:r>
              <a:rPr lang="en-US" dirty="0" err="1">
                <a:solidFill>
                  <a:schemeClr val="tx1"/>
                </a:solidFill>
              </a:rPr>
              <a:t>vegally</a:t>
            </a:r>
            <a:r>
              <a:rPr lang="en-US" dirty="0">
                <a:solidFill>
                  <a:schemeClr val="tx1"/>
                </a:solidFill>
              </a:rPr>
              <a:t>-mediated reflex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Fetal heart rate abnormality </a:t>
            </a:r>
            <a:r>
              <a:rPr lang="en-US" dirty="0">
                <a:solidFill>
                  <a:srgbClr val="FF0000"/>
                </a:solidFill>
              </a:rPr>
              <a:t>late deceleration.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00192" y="263691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99992" y="314096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419872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812360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364502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Amniocentesis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171405"/>
          </a:xfrm>
        </p:spPr>
        <p:txBody>
          <a:bodyPr>
            <a:normAutofit/>
          </a:bodyPr>
          <a:lstStyle/>
          <a:p>
            <a:pPr marL="342900" lvl="2" indent="-342900" algn="l" rtl="0"/>
            <a:r>
              <a:rPr lang="it-IT" sz="2800" b="1" dirty="0">
                <a:solidFill>
                  <a:schemeClr val="tx1"/>
                </a:solidFill>
              </a:rPr>
              <a:t>Obtaining a sample of amniotic flui during pregnancy.</a:t>
            </a:r>
          </a:p>
          <a:p>
            <a:pPr marL="342900" lvl="2" indent="-342900" algn="l" rtl="0"/>
            <a:r>
              <a:rPr lang="it-IT" sz="2800" b="1" dirty="0">
                <a:solidFill>
                  <a:schemeClr val="tx1"/>
                </a:solidFill>
              </a:rPr>
              <a:t>Usullay done after 15w (can be done after 11w)</a:t>
            </a:r>
          </a:p>
          <a:p>
            <a:pPr algn="l" rtl="0"/>
            <a:r>
              <a:rPr lang="it-IT" sz="2800" b="1" dirty="0">
                <a:solidFill>
                  <a:schemeClr val="tx1"/>
                </a:solidFill>
              </a:rPr>
              <a:t>Indication</a:t>
            </a:r>
          </a:p>
          <a:p>
            <a:pPr algn="l" rtl="0">
              <a:buNone/>
            </a:pPr>
            <a:r>
              <a:rPr lang="it-IT" sz="2800" dirty="0">
                <a:solidFill>
                  <a:schemeClr val="tx1"/>
                </a:solidFill>
              </a:rPr>
              <a:t>   -</a:t>
            </a:r>
            <a:r>
              <a:rPr lang="it-IT" sz="2800" b="1" dirty="0">
                <a:solidFill>
                  <a:schemeClr val="tx1"/>
                </a:solidFill>
              </a:rPr>
              <a:t>genitic (karyotype)</a:t>
            </a:r>
          </a:p>
          <a:p>
            <a:pPr algn="l" rtl="0">
              <a:buNone/>
            </a:pPr>
            <a:r>
              <a:rPr lang="it-IT" sz="2800" b="1" dirty="0"/>
              <a:t>   -</a:t>
            </a:r>
            <a:r>
              <a:rPr lang="it-IT" sz="2800" b="1" dirty="0">
                <a:solidFill>
                  <a:schemeClr val="tx1"/>
                </a:solidFill>
              </a:rPr>
              <a:t>billirubin level (RH-isimunisation)</a:t>
            </a:r>
          </a:p>
          <a:p>
            <a:pPr algn="l" rtl="0">
              <a:buNone/>
            </a:pPr>
            <a:r>
              <a:rPr lang="it-IT" sz="2800" b="1" dirty="0">
                <a:solidFill>
                  <a:schemeClr val="tx1"/>
                </a:solidFill>
              </a:rPr>
              <a:t>   -fetal lung maturity (L/S)</a:t>
            </a:r>
          </a:p>
          <a:p>
            <a:pPr algn="l" rtl="0">
              <a:buNone/>
            </a:pPr>
            <a:r>
              <a:rPr lang="it-IT" sz="2800" b="1" dirty="0">
                <a:solidFill>
                  <a:schemeClr val="tx1"/>
                </a:solidFill>
              </a:rPr>
              <a:t>   -therputic in polyhydramnios</a:t>
            </a:r>
          </a:p>
          <a:p>
            <a:pPr algn="l" rtl="0"/>
            <a:r>
              <a:rPr lang="it-IT" sz="2800" b="1" i="1" dirty="0">
                <a:solidFill>
                  <a:schemeClr val="tx1"/>
                </a:solidFill>
              </a:rPr>
              <a:t>Risks:  ROM ~1%, abortion 0.5%, infection 1/1000</a:t>
            </a:r>
          </a:p>
          <a:p>
            <a:pPr algn="l" rtl="0">
              <a:buNone/>
            </a:pPr>
            <a:r>
              <a:rPr lang="it-IT" sz="2800" b="1" i="1" dirty="0">
                <a:solidFill>
                  <a:schemeClr val="tx1"/>
                </a:solidFill>
              </a:rPr>
              <a:t>                        </a:t>
            </a:r>
          </a:p>
          <a:p>
            <a:pPr algn="l" rtl="0">
              <a:buNone/>
            </a:pPr>
            <a:endParaRPr lang="it-IT" sz="2800" b="1" i="1" dirty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>
              <a:solidFill>
                <a:schemeClr val="tx1"/>
              </a:solidFill>
            </a:endParaRPr>
          </a:p>
          <a:p>
            <a:pPr algn="l" rtl="0"/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6192688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CVS  chorionic villus sampling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6" descr="cvs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00808"/>
            <a:ext cx="74888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CVS       chorionic </a:t>
            </a:r>
            <a:r>
              <a:rPr lang="en-US" sz="3200" dirty="0" err="1">
                <a:solidFill>
                  <a:srgbClr val="FF0000"/>
                </a:solidFill>
              </a:rPr>
              <a:t>villus</a:t>
            </a:r>
            <a:r>
              <a:rPr lang="en-US" sz="3200" dirty="0">
                <a:solidFill>
                  <a:srgbClr val="FF0000"/>
                </a:solidFill>
              </a:rPr>
              <a:t>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/>
              <a:t>Usually done after 10w </a:t>
            </a:r>
          </a:p>
          <a:p>
            <a:pPr algn="l" rtl="0"/>
            <a:r>
              <a:rPr lang="en-US" sz="2800" dirty="0"/>
              <a:t>It  is the procedure of choice for first trimester prenatal diagnosis of genetic disorders </a:t>
            </a:r>
          </a:p>
          <a:p>
            <a:pPr algn="l" rtl="0"/>
            <a:r>
              <a:rPr lang="en-US" sz="2800" dirty="0"/>
              <a:t>Complication: fetal loss </a:t>
            </a:r>
            <a:r>
              <a:rPr lang="en-US" sz="2400" dirty="0"/>
              <a:t>(</a:t>
            </a:r>
            <a:r>
              <a:rPr lang="en-US" sz="2400" b="1" dirty="0"/>
              <a:t>0.7 percent within 14 days of a TA</a:t>
            </a:r>
            <a:r>
              <a:rPr lang="en-US" sz="2400" dirty="0"/>
              <a:t> </a:t>
            </a:r>
            <a:r>
              <a:rPr lang="en-US" sz="2400" b="1" dirty="0"/>
              <a:t>CVS procedure and 1.3 percent within 30 days)</a:t>
            </a:r>
            <a:r>
              <a:rPr lang="en-US" sz="3000" b="1" dirty="0"/>
              <a:t>, </a:t>
            </a:r>
            <a:r>
              <a:rPr lang="en-US" sz="2800" dirty="0"/>
              <a:t>Procedure-induced limb defects</a:t>
            </a:r>
          </a:p>
          <a:p>
            <a:pPr algn="l" rtl="0"/>
            <a:r>
              <a:rPr lang="en-US" sz="2800" dirty="0"/>
              <a:t>Second trimester amniocentesis is associated with the lowest risk of pregnancy loss; chorionic villus samplings safer than early (</a:t>
            </a:r>
            <a:r>
              <a:rPr lang="en-US" sz="2800" dirty="0" err="1"/>
              <a:t>i.e</a:t>
            </a:r>
            <a:r>
              <a:rPr lang="en-US" sz="2800" dirty="0"/>
              <a:t>, before 15 weeks) amniocentesis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cordocentesis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Dr.Lateefa\My Documents\My Pictures\cordocente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168352" cy="3528392"/>
          </a:xfrm>
          <a:prstGeom prst="rect">
            <a:avLst/>
          </a:prstGeom>
          <a:noFill/>
        </p:spPr>
      </p:pic>
      <p:pic>
        <p:nvPicPr>
          <p:cNvPr id="1026" name="Picture 2" descr="C:\Documents and Settings\Dr.Lateefa\My Documents\My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09634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FF0000"/>
                </a:solidFill>
              </a:rPr>
              <a:t>cordocentesis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Indication:  - rapid karyotyping 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-diagnosis of inherited disorders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-fetal HB assessment 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-fetal </a:t>
            </a:r>
            <a:r>
              <a:rPr lang="en-US" dirty="0" err="1">
                <a:solidFill>
                  <a:schemeClr val="tx1"/>
                </a:solidFill>
              </a:rPr>
              <a:t>plt</a:t>
            </a:r>
            <a:r>
              <a:rPr lang="en-US" dirty="0">
                <a:solidFill>
                  <a:schemeClr val="tx1"/>
                </a:solidFill>
              </a:rPr>
              <a:t> level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-fetal blood transfusion</a:t>
            </a:r>
          </a:p>
          <a:p>
            <a:pPr algn="l" rtl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Complication:  bleeding, </a:t>
            </a:r>
            <a:r>
              <a:rPr lang="en-US" dirty="0" err="1">
                <a:solidFill>
                  <a:schemeClr val="tx1"/>
                </a:solidFill>
              </a:rPr>
              <a:t>bradycardia</a:t>
            </a:r>
            <a:r>
              <a:rPr lang="en-US" dirty="0">
                <a:solidFill>
                  <a:schemeClr val="tx1"/>
                </a:solidFill>
              </a:rPr>
              <a:t>, infection….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en-US" dirty="0"/>
              <a:t>Fetal lung 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A test for fetal lung maturity is performed before semi-elective but medically indicated births &lt;39 weeks </a:t>
            </a:r>
          </a:p>
          <a:p>
            <a:pPr algn="l" rtl="0"/>
            <a:r>
              <a:rPr lang="en-US" dirty="0"/>
              <a:t>Tests for fetal lung maturity are generally not performed before 32 weeks of gestation</a:t>
            </a:r>
          </a:p>
          <a:p>
            <a:pPr algn="l" rtl="0"/>
            <a:r>
              <a:rPr lang="en-US" dirty="0"/>
              <a:t>RDS develops as a consequence of surfactant deficiency and immature lung development.</a:t>
            </a:r>
          </a:p>
          <a:p>
            <a:pPr algn="l" rtl="0"/>
            <a:r>
              <a:rPr lang="en-US" dirty="0"/>
              <a:t>L/S ratio is the most commonly used (ratio should be 2:1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32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FLM testing may have value in the following clinical situations: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-Premature rupture of membranes (≥32 weeks) – if FLM test is mature, delivery is likely safer than “wait and see” approach</a:t>
            </a:r>
          </a:p>
          <a:p>
            <a:pPr algn="l" rtl="0"/>
            <a:r>
              <a:rPr lang="en-US" dirty="0"/>
              <a:t>Assessment of need for NICU – possible only if early delivery has medical mandate and time allows for FLM testing</a:t>
            </a:r>
          </a:p>
          <a:p>
            <a:pPr algn="l" rtl="0"/>
            <a:r>
              <a:rPr lang="en-US" dirty="0"/>
              <a:t>Other selected late preterm and early preterm pregnancy issues where FLM may guide management of at-risk pregnancy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7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04279"/>
          </a:xfrm>
        </p:spPr>
        <p:txBody>
          <a:bodyPr/>
          <a:lstStyle/>
          <a:p>
            <a:r>
              <a:rPr lang="en-US" dirty="0"/>
              <a:t>Fetal lung maturity FLM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9019728" cy="5400600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All tests require amniocentesis for obtaining amniotic fluid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63173"/>
              </p:ext>
            </p:extLst>
          </p:nvPr>
        </p:nvGraphicFramePr>
        <p:xfrm>
          <a:off x="179512" y="2204864"/>
          <a:ext cx="8686800" cy="4176464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266"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Comparison of FLM Laboratory Testing Options                            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3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Lamellar body count (LBC</a:t>
                      </a:r>
                      <a:r>
                        <a:rPr lang="en-US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Phosphatidylglycerol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(PG)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Lecithin-sphingomyelin ratio (L/S)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665">
                <a:tc>
                  <a:txBody>
                    <a:bodyPr/>
                    <a:lstStyle/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Initial FLM of choice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Rapid, sensitive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New data indicates that one can estimate risk of respiratory distress syndrome (RDS) as a function of gestational age and LBC</a:t>
                      </a:r>
                    </a:p>
                    <a:p>
                      <a:pPr algn="l" rtl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useful unless gestational age ≥35 weeks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Limited availability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Sensitive</a:t>
                      </a:r>
                    </a:p>
                    <a:p>
                      <a:pPr algn="l" rtl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Main role is in adjudication of immature LBC or PG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Last test of choice </a:t>
                      </a: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Labor intensive, imprecise</a:t>
                      </a: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Limited availability</a:t>
                      </a: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Results take &gt;24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 unless performed at a local laboratory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71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97991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0"/>
            <a:r>
              <a:rPr lang="en-US" b="1" dirty="0">
                <a:solidFill>
                  <a:srgbClr val="FF0000"/>
                </a:solidFill>
              </a:rPr>
              <a:t>CONDITIONS ASSOCIATED WITH INCREASED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PERINATAL MORBIDITY/MORTALITY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accent4"/>
                </a:solidFill>
              </a:rPr>
              <a:t>Small for gestational age fetus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Decreased fetal movement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70C0"/>
                </a:solidFill>
              </a:rPr>
              <a:t>Postdates pregnancy (&gt;294 days)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Pre-eclampsia/chronic hypertension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Pre-pregnancy diabetes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Insulin requiring gestational diabetes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B0F0"/>
                </a:solidFill>
              </a:rPr>
              <a:t>Preterm premature rupture of membranes</a:t>
            </a:r>
          </a:p>
          <a:p>
            <a:pPr marL="0" indent="0" algn="l">
              <a:buNone/>
            </a:pPr>
            <a:r>
              <a:rPr lang="en-US" dirty="0"/>
              <a:t>Chronic (stable) abruption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7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When to start fetal Assessment </a:t>
            </a:r>
            <a:r>
              <a:rPr lang="en-US" b="1" u="sng" dirty="0" err="1">
                <a:solidFill>
                  <a:srgbClr val="FF0000"/>
                </a:solidFill>
              </a:rPr>
              <a:t>antenatally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Tx/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** Risk assessed individually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**For D.M. fetal assessment should start from 32 weeks onward if uncomplicated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***If complicated D.M. start at 24 weeks onward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**For Post date pregnancy start at 40 weeks</a:t>
            </a:r>
          </a:p>
          <a:p>
            <a:pPr algn="l">
              <a:buFontTx/>
              <a:buNone/>
            </a:pPr>
            <a:r>
              <a:rPr lang="en-US" dirty="0"/>
              <a:t>**For any patient with decrease fetal movement start immediately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** Fetal assessment is done once or twice weekly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0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pregnancy assessment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</a:rPr>
              <a:t>Fetal heart activity</a:t>
            </a:r>
          </a:p>
          <a:p>
            <a:pPr algn="l" rtl="0"/>
            <a:r>
              <a:rPr lang="en-US" dirty="0"/>
              <a:t>fetal auscultation (special stethoscope or Doppler)</a:t>
            </a:r>
          </a:p>
          <a:p>
            <a:pPr algn="l" rtl="0">
              <a:buNone/>
            </a:pPr>
            <a:r>
              <a:rPr lang="en-US" dirty="0"/>
              <a:t> ~12weeks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>
                <a:solidFill>
                  <a:srgbClr val="C00000"/>
                </a:solidFill>
              </a:rPr>
              <a:t>Nuchal translucency </a:t>
            </a:r>
            <a:r>
              <a:rPr lang="en-US" dirty="0"/>
              <a:t>measurement for early screening for chromosomal abnormality Between 11-13+ weeks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1026" name="Picture 2" descr="F:\thumbnailCAVZ8B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264" y="1196752"/>
            <a:ext cx="1092336" cy="898143"/>
          </a:xfrm>
          <a:prstGeom prst="rect">
            <a:avLst/>
          </a:prstGeom>
          <a:noFill/>
        </p:spPr>
      </p:pic>
      <p:pic>
        <p:nvPicPr>
          <p:cNvPr id="5" name="Picture 4" descr="nuchal-sc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2636913"/>
            <a:ext cx="2592065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027389"/>
          </a:xfrm>
        </p:spPr>
        <p:txBody>
          <a:bodyPr/>
          <a:lstStyle/>
          <a:p>
            <a:pPr algn="l" rtl="0"/>
            <a:r>
              <a:rPr lang="en-US" dirty="0"/>
              <a:t>fetal heart activity seen by USS</a:t>
            </a:r>
          </a:p>
          <a:p>
            <a:pPr algn="l" rtl="0">
              <a:buNone/>
            </a:pPr>
            <a:r>
              <a:rPr lang="en-US" dirty="0"/>
              <a:t>Can be seen from 6weeks </a:t>
            </a:r>
            <a:endParaRPr lang="ar-SA" dirty="0"/>
          </a:p>
        </p:txBody>
      </p:sp>
      <p:pic>
        <p:nvPicPr>
          <p:cNvPr id="2050" name="Picture 2" descr="F:\thumbnailCAQK9B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Early pregnancy assessment</a:t>
            </a:r>
            <a:endParaRPr lang="ar-SA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392489"/>
          </a:xfrm>
        </p:spPr>
        <p:txBody>
          <a:bodyPr>
            <a:normAutofit fontScale="47500" lnSpcReduction="20000"/>
          </a:bodyPr>
          <a:lstStyle/>
          <a:p>
            <a:pPr algn="l" rtl="0">
              <a:buNone/>
            </a:pPr>
            <a:r>
              <a:rPr lang="en-US" sz="5100" dirty="0">
                <a:solidFill>
                  <a:srgbClr val="FF0000"/>
                </a:solidFill>
              </a:rPr>
              <a:t>Fetal movement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Fetal movement are usually first perceptible to mother  ~17w-20w (quickening)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50% of isolated limb movements are perceived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80% of trunk and limb movements</a:t>
            </a:r>
          </a:p>
          <a:p>
            <a:pPr algn="l" rtl="0"/>
            <a:endParaRPr lang="en-US" sz="5100" dirty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sz="5100" dirty="0">
                <a:solidFill>
                  <a:srgbClr val="FF0000"/>
                </a:solidFill>
              </a:rPr>
              <a:t>Fetal growth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Fundal height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USS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533</TotalTime>
  <Words>1378</Words>
  <Application>Microsoft Office PowerPoint</Application>
  <PresentationFormat>On-screen Show (4:3)</PresentationFormat>
  <Paragraphs>242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Comic Sans MS</vt:lpstr>
      <vt:lpstr>Franklin Gothic Book</vt:lpstr>
      <vt:lpstr>Franklin Gothic Medium</vt:lpstr>
      <vt:lpstr>Tahoma</vt:lpstr>
      <vt:lpstr>Wingdings 2</vt:lpstr>
      <vt:lpstr>Trek</vt:lpstr>
      <vt:lpstr>Antenatal Fetal  assessment</vt:lpstr>
      <vt:lpstr>Objectives:</vt:lpstr>
      <vt:lpstr>Fetal  assessment (fetal well-being)</vt:lpstr>
      <vt:lpstr>Rational </vt:lpstr>
      <vt:lpstr>CONDITIONS ASSOCIATED WITH INCREASED PERINATAL MORBIDITY/MORTALITY</vt:lpstr>
      <vt:lpstr>When to start fetal Assessment antenatally</vt:lpstr>
      <vt:lpstr>Early pregnancy assessment</vt:lpstr>
      <vt:lpstr>PowerPoint Presentation</vt:lpstr>
      <vt:lpstr>Early pregnancy assessment</vt:lpstr>
      <vt:lpstr>Fetal growth</vt:lpstr>
      <vt:lpstr>Growth chart</vt:lpstr>
      <vt:lpstr>Assessment of fetal growth by ultrasound</vt:lpstr>
      <vt:lpstr>Late pregnancy assessment</vt:lpstr>
      <vt:lpstr>PowerPoint Presentation</vt:lpstr>
      <vt:lpstr>fetal movement counting</vt:lpstr>
      <vt:lpstr>Contraction stress test (CST)</vt:lpstr>
      <vt:lpstr>Non stress test (NST)</vt:lpstr>
      <vt:lpstr>Non stress test</vt:lpstr>
      <vt:lpstr>Non stress test (NST)</vt:lpstr>
      <vt:lpstr>NST</vt:lpstr>
      <vt:lpstr>Interpretation of CTG</vt:lpstr>
      <vt:lpstr>Acceleration</vt:lpstr>
      <vt:lpstr>Deceleration</vt:lpstr>
      <vt:lpstr>Early deceleration</vt:lpstr>
      <vt:lpstr>Late deceleration</vt:lpstr>
      <vt:lpstr>Variable Deceleration</vt:lpstr>
      <vt:lpstr>Reduced Variability</vt:lpstr>
      <vt:lpstr>Tachycardia Hypoxia          Chorioamnionitis Maternal fever            B-Mimetic drugs Fetal anaemia,sepsis,ht failure,arrhythmias</vt:lpstr>
      <vt:lpstr>Amniotic fluid volume ~AFI</vt:lpstr>
      <vt:lpstr>Amniotic fluid volume</vt:lpstr>
      <vt:lpstr>Biophysical profile (BPP) </vt:lpstr>
      <vt:lpstr>Fetal Biophysical profile/NST+</vt:lpstr>
      <vt:lpstr>BPP</vt:lpstr>
      <vt:lpstr>Doppler velocimetry</vt:lpstr>
      <vt:lpstr>umbilical artery waveform</vt:lpstr>
      <vt:lpstr>Umbilical Artery Doppler</vt:lpstr>
      <vt:lpstr>PowerPoint Presentation</vt:lpstr>
      <vt:lpstr>PowerPoint Presentation</vt:lpstr>
      <vt:lpstr>Invasive fetal assessment</vt:lpstr>
      <vt:lpstr>  Amniocentesis  </vt:lpstr>
      <vt:lpstr>PowerPoint Presentation</vt:lpstr>
      <vt:lpstr>CVS       chorionic villus sampling</vt:lpstr>
      <vt:lpstr>cordocentesis</vt:lpstr>
      <vt:lpstr>cordocentesis</vt:lpstr>
      <vt:lpstr>Fetal lung maturity</vt:lpstr>
      <vt:lpstr>-FLM testing may have value in the following clinical situations: </vt:lpstr>
      <vt:lpstr>Fetal lung maturity FLM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 assessment</dc:title>
  <dc:creator>saleh</dc:creator>
  <cp:lastModifiedBy>Zainb Habib</cp:lastModifiedBy>
  <cp:revision>28</cp:revision>
  <dcterms:created xsi:type="dcterms:W3CDTF">2011-09-18T15:37:19Z</dcterms:created>
  <dcterms:modified xsi:type="dcterms:W3CDTF">2020-07-23T09:39:02Z</dcterms:modified>
</cp:coreProperties>
</file>