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80" r:id="rId6"/>
    <p:sldId id="274" r:id="rId7"/>
    <p:sldId id="273" r:id="rId8"/>
    <p:sldId id="275" r:id="rId9"/>
    <p:sldId id="259" r:id="rId10"/>
    <p:sldId id="266" r:id="rId11"/>
    <p:sldId id="267" r:id="rId12"/>
    <p:sldId id="276" r:id="rId13"/>
    <p:sldId id="277" r:id="rId14"/>
    <p:sldId id="260" r:id="rId15"/>
    <p:sldId id="264" r:id="rId16"/>
    <p:sldId id="268" r:id="rId17"/>
    <p:sldId id="278" r:id="rId18"/>
    <p:sldId id="261" r:id="rId19"/>
    <p:sldId id="269" r:id="rId20"/>
    <p:sldId id="270" r:id="rId21"/>
    <p:sldId id="265" r:id="rId22"/>
    <p:sldId id="271" r:id="rId23"/>
    <p:sldId id="262" r:id="rId24"/>
    <p:sldId id="28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8" y="1066234"/>
            <a:ext cx="8512974" cy="1953436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King Saud University Medical City</a:t>
            </a:r>
            <a:br>
              <a:rPr lang="en-US" sz="3500" b="1" dirty="0" smtClean="0"/>
            </a:br>
            <a:r>
              <a:rPr lang="en-US" sz="3500" b="1" dirty="0" smtClean="0"/>
              <a:t>Department of Obstetrics &amp; Gynecology</a:t>
            </a:r>
            <a:br>
              <a:rPr lang="en-US" sz="3500" b="1" dirty="0" smtClean="0"/>
            </a:br>
            <a:r>
              <a:rPr lang="en-US" sz="3500" b="1" dirty="0" smtClean="0"/>
              <a:t>Course 482</a:t>
            </a:r>
            <a:endParaRPr lang="en-US" sz="35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Pelvic Inflammatory Disease / Pelvic Abscess</a:t>
            </a:r>
          </a:p>
        </p:txBody>
      </p:sp>
    </p:spTree>
    <p:extLst>
      <p:ext uri="{BB962C8B-B14F-4D97-AF65-F5344CB8AC3E}">
        <p14:creationId xmlns:p14="http://schemas.microsoft.com/office/powerpoint/2010/main" val="2668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87510"/>
            <a:ext cx="7823200" cy="43386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 trachomatis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Produce mild form of </a:t>
            </a:r>
            <a:r>
              <a:rPr lang="en-US" sz="2800" dirty="0" err="1" smtClean="0"/>
              <a:t>salpingitis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Slow growth (48-72 hours)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Intercellular organism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Insidious onset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Remain in tubes for months or years after initial colonization of upper genital tract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More severe tubes involvement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Pathogenesis </a:t>
            </a:r>
            <a:r>
              <a:rPr lang="en-US" dirty="0"/>
              <a:t>of PID</a:t>
            </a:r>
          </a:p>
        </p:txBody>
      </p:sp>
    </p:spTree>
    <p:extLst>
      <p:ext uri="{BB962C8B-B14F-4D97-AF65-F5344CB8AC3E}">
        <p14:creationId xmlns:p14="http://schemas.microsoft.com/office/powerpoint/2010/main" val="2073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6150"/>
            <a:ext cx="7408333" cy="4370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N. </a:t>
            </a:r>
            <a:r>
              <a:rPr lang="en-US" sz="2800" dirty="0" err="1" smtClean="0"/>
              <a:t>Gonorrhoeae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Gram –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diplococcus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growth ( 20-40 minutes)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and intense inflammatory response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2 Major </a:t>
            </a:r>
            <a:r>
              <a:rPr lang="en-US" sz="2800" dirty="0" err="1" smtClean="0"/>
              <a:t>sequelae</a:t>
            </a:r>
            <a:r>
              <a:rPr lang="en-US" sz="2800" dirty="0" smtClean="0"/>
              <a:t> [Infertility and ectopic pregnancy, strong association with prior chlamydia infection]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6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7483"/>
            <a:ext cx="7823200" cy="453510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Strong correlation between exposure to STD</a:t>
            </a:r>
          </a:p>
          <a:p>
            <a:endParaRPr lang="en-US" sz="2800" dirty="0" smtClean="0"/>
          </a:p>
          <a:p>
            <a:r>
              <a:rPr lang="en-US" sz="2800" dirty="0" smtClean="0"/>
              <a:t>Age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Frequency of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Number of sexual partners</a:t>
            </a:r>
          </a:p>
          <a:p>
            <a:endParaRPr lang="en-US" sz="2800" dirty="0" smtClean="0"/>
          </a:p>
          <a:p>
            <a:r>
              <a:rPr lang="en-US" sz="2800" dirty="0" smtClean="0"/>
              <a:t>Marital status; 33% in nulliparous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380187" cy="51408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IUD user (multifilament string)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Surgical procedure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Previous acute PID</a:t>
            </a:r>
            <a:endParaRPr lang="en-US" sz="2800" dirty="0"/>
          </a:p>
          <a:p>
            <a:pPr marL="301943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Reinfection if untreated male partner (80%)</a:t>
            </a:r>
          </a:p>
          <a:p>
            <a:endParaRPr lang="en-US" dirty="0"/>
          </a:p>
          <a:p>
            <a:r>
              <a:rPr lang="en-US" sz="3200" dirty="0" smtClean="0"/>
              <a:t>Decrease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Barrier method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OCP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909" y="2028587"/>
            <a:ext cx="7935491" cy="48450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Abdominal pain</a:t>
            </a:r>
          </a:p>
          <a:p>
            <a:r>
              <a:rPr lang="en-US" sz="2800" dirty="0" smtClean="0"/>
              <a:t>Abnormal Discharge</a:t>
            </a:r>
          </a:p>
          <a:p>
            <a:r>
              <a:rPr lang="en-US" sz="2800" dirty="0" err="1" smtClean="0"/>
              <a:t>Intermenstrual</a:t>
            </a:r>
            <a:r>
              <a:rPr lang="en-US" sz="2800" dirty="0" smtClean="0"/>
              <a:t> bleeding</a:t>
            </a:r>
          </a:p>
          <a:p>
            <a:r>
              <a:rPr lang="en-US" sz="2800" dirty="0" err="1" smtClean="0"/>
              <a:t>Postcoital</a:t>
            </a:r>
            <a:r>
              <a:rPr lang="en-US" sz="2800" dirty="0" smtClean="0"/>
              <a:t> bleeding</a:t>
            </a:r>
          </a:p>
          <a:p>
            <a:r>
              <a:rPr lang="en-US" sz="2800" dirty="0" smtClean="0"/>
              <a:t>Fever</a:t>
            </a:r>
          </a:p>
          <a:p>
            <a:r>
              <a:rPr lang="en-US" sz="2800" dirty="0" smtClean="0"/>
              <a:t>Urinary frequency</a:t>
            </a:r>
          </a:p>
          <a:p>
            <a:r>
              <a:rPr lang="en-US" sz="2800" dirty="0" smtClean="0"/>
              <a:t>Lower back pain</a:t>
            </a:r>
          </a:p>
          <a:p>
            <a:r>
              <a:rPr lang="en-US" sz="2800" dirty="0" smtClean="0"/>
              <a:t>Nausea/vomiting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Signs and symptoms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533"/>
            <a:ext cx="8229599" cy="502586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 the abdomen for tenderness.</a:t>
            </a:r>
          </a:p>
          <a:p>
            <a:r>
              <a:rPr lang="en-US" dirty="0" smtClean="0"/>
              <a:t>Vaginal secretion examination to assess the presence of BV.</a:t>
            </a:r>
          </a:p>
          <a:p>
            <a:r>
              <a:rPr lang="en-US" dirty="0" smtClean="0"/>
              <a:t>Microscopy of the vaginal secretion should be examined for the presence of leukocytes, clue cells, and </a:t>
            </a:r>
            <a:r>
              <a:rPr lang="en-US" dirty="0" err="1" smtClean="0"/>
              <a:t>trichomonads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Cervical canal examination for the presence of yellow/green </a:t>
            </a:r>
            <a:r>
              <a:rPr lang="en-US" dirty="0" err="1" smtClean="0"/>
              <a:t>mucopus</a:t>
            </a:r>
            <a:r>
              <a:rPr lang="en-US" dirty="0" smtClean="0"/>
              <a:t> and friability.</a:t>
            </a:r>
          </a:p>
          <a:p>
            <a:r>
              <a:rPr lang="en-US" dirty="0" smtClean="0"/>
              <a:t>Testing for</a:t>
            </a:r>
            <a:r>
              <a:rPr lang="en-US" i="1" dirty="0" smtClean="0"/>
              <a:t> C. trachomatis </a:t>
            </a:r>
            <a:r>
              <a:rPr lang="en-US" dirty="0" smtClean="0"/>
              <a:t>and </a:t>
            </a:r>
            <a:r>
              <a:rPr lang="en-US" i="1" dirty="0" smtClean="0"/>
              <a:t>N. </a:t>
            </a:r>
            <a:r>
              <a:rPr lang="en-US" i="1" dirty="0" err="1" smtClean="0"/>
              <a:t>gonorrhoeae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bimanual pelvic examination to assess for pelvic organ tenderness and pelvic mass (might suggest a TOA)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453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sz="3100" dirty="0">
                <a:solidFill>
                  <a:srgbClr val="000090"/>
                </a:solidFill>
              </a:rPr>
              <a:t>Physical </a:t>
            </a:r>
            <a:r>
              <a:rPr lang="en-US" sz="3100" dirty="0" smtClean="0">
                <a:solidFill>
                  <a:srgbClr val="000090"/>
                </a:solidFill>
              </a:rPr>
              <a:t>examination: </a:t>
            </a:r>
            <a:endParaRPr lang="en-US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89915"/>
            <a:ext cx="7408333" cy="573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Other ancillary tests: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 tests:</a:t>
            </a:r>
          </a:p>
          <a:p>
            <a:pPr lvl="1"/>
            <a:r>
              <a:rPr lang="en-US" dirty="0" smtClean="0"/>
              <a:t>A complete blood count</a:t>
            </a:r>
          </a:p>
          <a:p>
            <a:pPr lvl="1"/>
            <a:r>
              <a:rPr lang="en-US" dirty="0" smtClean="0"/>
              <a:t>Erythrocyte sedimentation rate</a:t>
            </a:r>
          </a:p>
          <a:p>
            <a:pPr lvl="1"/>
            <a:r>
              <a:rPr lang="en-US" dirty="0" smtClean="0"/>
              <a:t>C-reactive protein test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Imaging studies:</a:t>
            </a:r>
          </a:p>
          <a:p>
            <a:pPr lvl="1"/>
            <a:r>
              <a:rPr lang="en-US" dirty="0" smtClean="0"/>
              <a:t>Pelvic ultrasonography (to rule out symptomatic ovarian cysts or those with pelvis mass noted on bimanual pelvic examination)</a:t>
            </a:r>
          </a:p>
          <a:p>
            <a:pPr lvl="1"/>
            <a:r>
              <a:rPr lang="en-US" dirty="0" smtClean="0"/>
              <a:t>Computed tomography (to rule out appendicitis)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22110"/>
            <a:ext cx="7823200" cy="440405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Laparoscopic visualization:</a:t>
            </a:r>
          </a:p>
          <a:p>
            <a:pPr lvl="1"/>
            <a:r>
              <a:rPr lang="en-US" dirty="0" smtClean="0"/>
              <a:t>Most accurate method to confirm PID</a:t>
            </a:r>
          </a:p>
          <a:p>
            <a:pPr lvl="1"/>
            <a:r>
              <a:rPr lang="en-US" dirty="0" smtClean="0"/>
              <a:t>All patients with uncertain diagnosis, no respond to treatment</a:t>
            </a:r>
          </a:p>
          <a:p>
            <a:pPr lvl="1"/>
            <a:r>
              <a:rPr lang="en-US" dirty="0" smtClean="0"/>
              <a:t>Negative gram smear does not rule out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6150"/>
            <a:ext cx="7823200" cy="4672613"/>
          </a:xfrm>
        </p:spPr>
        <p:txBody>
          <a:bodyPr/>
          <a:lstStyle/>
          <a:p>
            <a:r>
              <a:rPr lang="en-US" dirty="0" smtClean="0"/>
              <a:t>Therapeutic goal: eliminate acute infection &amp; symptoms as well as prevent long term </a:t>
            </a:r>
            <a:r>
              <a:rPr lang="en-US" dirty="0" err="1" smtClean="0"/>
              <a:t>sequalae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Mild to moderate PID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Treat as outpatient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Aim at microbiologic cure for N. </a:t>
            </a:r>
            <a:r>
              <a:rPr lang="en-US" dirty="0" err="1" smtClean="0"/>
              <a:t>gonorrhoeae</a:t>
            </a:r>
            <a:r>
              <a:rPr lang="en-US" dirty="0" smtClean="0"/>
              <a:t> and C. trachomatis (even in the presence of negative </a:t>
            </a:r>
            <a:r>
              <a:rPr lang="en-US" dirty="0" err="1" smtClean="0"/>
              <a:t>endocervical</a:t>
            </a:r>
            <a:r>
              <a:rPr lang="en-US" dirty="0" smtClean="0"/>
              <a:t> screening for these organisms)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Coverage for </a:t>
            </a:r>
            <a:r>
              <a:rPr lang="en-US" dirty="0" err="1" smtClean="0"/>
              <a:t>polymicrobial</a:t>
            </a:r>
            <a:r>
              <a:rPr lang="en-US" dirty="0" smtClean="0"/>
              <a:t> flora associated with BV.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Antibiotic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Management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2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1679"/>
          <a:stretch>
            <a:fillRect/>
          </a:stretch>
        </p:blipFill>
        <p:spPr>
          <a:xfrm>
            <a:off x="219388" y="1113479"/>
            <a:ext cx="8723399" cy="49149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95" y="173134"/>
            <a:ext cx="8229600" cy="104328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</a:rPr>
              <a:t>CDC recommended oral regime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7510"/>
            <a:ext cx="8432037" cy="47823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the prevalence of Pelvic Inflammatory Disease (PID)</a:t>
            </a:r>
          </a:p>
          <a:p>
            <a:endParaRPr lang="en-US" dirty="0" smtClean="0"/>
          </a:p>
          <a:p>
            <a:r>
              <a:rPr lang="en-US" dirty="0" smtClean="0"/>
              <a:t>Explain the etiology and pathogenesis of PID</a:t>
            </a:r>
          </a:p>
          <a:p>
            <a:endParaRPr lang="en-US" dirty="0" smtClean="0"/>
          </a:p>
          <a:p>
            <a:r>
              <a:rPr lang="en-US" dirty="0" smtClean="0"/>
              <a:t>Describe the symptoms and signs of PID / Diagnosis</a:t>
            </a:r>
          </a:p>
          <a:p>
            <a:endParaRPr lang="en-US" dirty="0" smtClean="0"/>
          </a:p>
          <a:p>
            <a:r>
              <a:rPr lang="en-US" dirty="0" smtClean="0"/>
              <a:t>Describe the management of PID</a:t>
            </a:r>
          </a:p>
          <a:p>
            <a:endParaRPr lang="en-US" dirty="0" smtClean="0"/>
          </a:p>
          <a:p>
            <a:r>
              <a:rPr lang="en-US" dirty="0" smtClean="0"/>
              <a:t>Discuss the </a:t>
            </a:r>
            <a:r>
              <a:rPr lang="en-US" dirty="0" err="1" smtClean="0"/>
              <a:t>tubo</a:t>
            </a:r>
            <a:r>
              <a:rPr lang="en-US" dirty="0" smtClean="0"/>
              <a:t>-ovarian abscess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List the complications of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041" y="1740470"/>
            <a:ext cx="8136710" cy="49234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3200" b="1" dirty="0" smtClean="0"/>
              <a:t>Severe PID &amp; TOA: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Hospitalization and impatient </a:t>
            </a:r>
            <a:r>
              <a:rPr lang="en-US" dirty="0" err="1" smtClean="0"/>
              <a:t>parentral</a:t>
            </a:r>
            <a:r>
              <a:rPr lang="en-US" dirty="0" smtClean="0"/>
              <a:t> therapy (criteria noted)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Imaging should be considered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Surgical intervention is recommended for those who failed to antibiotic therapy alone: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Size of the TOA with abscesses 10 cm or greater in diameter 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Patient who fail to respond to antibiotic treatment within 48-72 hrs. (persistent fever, increasing leukocytosis)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Drainage of TOA via </a:t>
            </a:r>
            <a:r>
              <a:rPr lang="en-US" dirty="0" err="1" smtClean="0"/>
              <a:t>laprotomy</a:t>
            </a:r>
            <a:r>
              <a:rPr lang="en-US" dirty="0" smtClean="0"/>
              <a:t>, laparoscopy, or image-guided percutaneous routes)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231" y="1591056"/>
            <a:ext cx="8622717" cy="5135625"/>
          </a:xfrm>
        </p:spPr>
        <p:txBody>
          <a:bodyPr/>
          <a:lstStyle/>
          <a:p>
            <a:r>
              <a:rPr lang="en-US" dirty="0" smtClean="0"/>
              <a:t>Surgical emergencies (e.g. appendicitis) cannot be excluded.</a:t>
            </a:r>
          </a:p>
          <a:p>
            <a:endParaRPr lang="en-US" dirty="0" smtClean="0"/>
          </a:p>
          <a:p>
            <a:r>
              <a:rPr lang="en-US" dirty="0" smtClean="0"/>
              <a:t>Patient is pregnant.</a:t>
            </a:r>
          </a:p>
          <a:p>
            <a:endParaRPr lang="en-US" dirty="0" smtClean="0"/>
          </a:p>
          <a:p>
            <a:r>
              <a:rPr lang="en-US" dirty="0" smtClean="0"/>
              <a:t>Patient does not respond clinically to oral antibiotic therapy.</a:t>
            </a:r>
          </a:p>
          <a:p>
            <a:endParaRPr lang="en-US" dirty="0" smtClean="0"/>
          </a:p>
          <a:p>
            <a:r>
              <a:rPr lang="en-US" dirty="0" smtClean="0"/>
              <a:t>Patient is unable to follow/tolerate an outpatient oral regimen.</a:t>
            </a:r>
          </a:p>
          <a:p>
            <a:endParaRPr lang="en-US" dirty="0" smtClean="0"/>
          </a:p>
          <a:p>
            <a:r>
              <a:rPr lang="en-US" dirty="0" smtClean="0"/>
              <a:t>Patient has severe illness, nausea and vomiting or high fever.</a:t>
            </a:r>
          </a:p>
          <a:p>
            <a:endParaRPr lang="en-US" dirty="0" smtClean="0"/>
          </a:p>
          <a:p>
            <a:r>
              <a:rPr lang="en-US" dirty="0" smtClean="0"/>
              <a:t>Patient has a </a:t>
            </a:r>
            <a:r>
              <a:rPr lang="en-US" dirty="0" err="1" smtClean="0"/>
              <a:t>tubo</a:t>
            </a:r>
            <a:r>
              <a:rPr lang="en-US" dirty="0" smtClean="0"/>
              <a:t>-ovarian abscess.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Criteria for hospitalization in women with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629"/>
            <a:ext cx="8229599" cy="4453094"/>
          </a:xfrm>
        </p:spPr>
        <p:txBody>
          <a:bodyPr>
            <a:normAutofit/>
          </a:bodyPr>
          <a:lstStyle/>
          <a:p>
            <a:r>
              <a:rPr lang="en-US" dirty="0" smtClean="0"/>
              <a:t>Rx male partners &amp; education for prevention reinfection</a:t>
            </a:r>
          </a:p>
          <a:p>
            <a:endParaRPr lang="en-US" dirty="0" smtClean="0"/>
          </a:p>
          <a:p>
            <a:r>
              <a:rPr lang="en-US" dirty="0" smtClean="0"/>
              <a:t>Rx male partners: Regimens for uncomplicated </a:t>
            </a:r>
            <a:r>
              <a:rPr lang="en-US" dirty="0" err="1" smtClean="0"/>
              <a:t>gonorrhoeae</a:t>
            </a:r>
            <a:r>
              <a:rPr lang="en-US" dirty="0" smtClean="0"/>
              <a:t> &amp; chlamydial infection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Ceftriaxone 125 mg </a:t>
            </a:r>
            <a:r>
              <a:rPr lang="en-US" sz="2400" dirty="0" err="1" smtClean="0"/>
              <a:t>im</a:t>
            </a:r>
            <a:r>
              <a:rPr lang="en-US" sz="2400" dirty="0" smtClean="0"/>
              <a:t> followed by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Doxycycline (100) 1x2 pc x7 days or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Azithromycin 1gm or</a:t>
            </a:r>
          </a:p>
          <a:p>
            <a:pPr lvl="2">
              <a:buFont typeface="Arial"/>
              <a:buChar char="•"/>
            </a:pPr>
            <a:r>
              <a:rPr lang="en-US" sz="2400" dirty="0" err="1" smtClean="0"/>
              <a:t>Ofloxacin</a:t>
            </a:r>
            <a:r>
              <a:rPr lang="en-US" sz="2400" dirty="0" smtClean="0"/>
              <a:t> (300) 1x2 pc x7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73294"/>
            <a:ext cx="7408333" cy="45351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Chronic pelvic pain 25%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Infertility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Ectopic pregnancy (increased 15%-50%)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PID may produce TOA and extend to produce pelvic peritonitis and Fitz-Hugh Curtis syndrome (</a:t>
            </a:r>
            <a:r>
              <a:rPr lang="en-US" dirty="0" err="1" smtClean="0"/>
              <a:t>perihepatisis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Acute rupture of TOA and peritonitis is a life threatening event that calls for urgent abdominal surgery.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Complications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035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56"/>
            <a:ext cx="4488280" cy="3357245"/>
          </a:xfrm>
          <a:prstGeom prst="rect">
            <a:avLst/>
          </a:prstGeom>
        </p:spPr>
      </p:pic>
      <p:pic>
        <p:nvPicPr>
          <p:cNvPr id="5" name="Picture 4" descr="7-2-6-fig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0" y="3289954"/>
            <a:ext cx="4655720" cy="3568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1948" y="1085833"/>
            <a:ext cx="425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0"/>
                </a:solidFill>
              </a:rPr>
              <a:t>Perihepatitis</a:t>
            </a:r>
            <a:endParaRPr lang="en-US" sz="3600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0056" y="1408999"/>
            <a:ext cx="521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27084"/>
            <a:ext cx="39489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Peritonial</a:t>
            </a:r>
            <a:r>
              <a:rPr lang="en-US" sz="3200" dirty="0" smtClean="0">
                <a:solidFill>
                  <a:srgbClr val="000090"/>
                </a:solidFill>
              </a:rPr>
              <a:t> adhesions</a:t>
            </a:r>
            <a:endParaRPr lang="en-US" sz="3200" dirty="0">
              <a:solidFill>
                <a:srgbClr val="00009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35855" y="4992380"/>
            <a:ext cx="626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END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8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63873"/>
            <a:ext cx="7823200" cy="4291614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Pelvic Inflammatory Disease presents as a spectrum of infection-induced inflammation of the upper genital tract that includes </a:t>
            </a:r>
            <a:r>
              <a:rPr lang="en-US" sz="3600" i="1" dirty="0" err="1" smtClean="0"/>
              <a:t>endometritis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salpingitis</a:t>
            </a:r>
            <a:r>
              <a:rPr lang="en-US" sz="3600" i="1" dirty="0" smtClean="0"/>
              <a:t>, pelvic peritonitis, and/or </a:t>
            </a:r>
            <a:r>
              <a:rPr lang="en-US" sz="3600" i="1" dirty="0" err="1" smtClean="0"/>
              <a:t>tubo</a:t>
            </a:r>
            <a:r>
              <a:rPr lang="en-US" sz="3600" i="1" dirty="0" smtClean="0"/>
              <a:t>-ovarian abscess (TOA).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PID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43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usen_0732_PID-Sit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8" y="0"/>
            <a:ext cx="8810206" cy="66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lvic-inflammatory-disease-p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"/>
            <a:ext cx="9144000" cy="68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482" y="2001928"/>
            <a:ext cx="7408333" cy="3450696"/>
          </a:xfrm>
          <a:prstGeom prst="rightArrow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Most often , ascending spread of microorganisms from vagina &amp; </a:t>
            </a:r>
            <a:r>
              <a:rPr lang="en-US" sz="3600" dirty="0" err="1" smtClean="0"/>
              <a:t>endrocervix</a:t>
            </a:r>
            <a:r>
              <a:rPr lang="en-US" sz="3600" dirty="0" smtClean="0"/>
              <a:t> to endometrium, tubes, contiguous structures.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78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8290"/>
            <a:ext cx="8229599" cy="47762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CDC has estimated that more than 1 million women in the USA experience an episode of PID every year.</a:t>
            </a:r>
          </a:p>
          <a:p>
            <a:endParaRPr lang="en-US" sz="2800" dirty="0" smtClean="0"/>
          </a:p>
          <a:p>
            <a:r>
              <a:rPr lang="en-US" sz="2800" dirty="0" smtClean="0"/>
              <a:t>The disease leads to approximately 2.5 million office visits and 125,000-150,000 hospitalizations yearly.</a:t>
            </a:r>
          </a:p>
          <a:p>
            <a:endParaRPr lang="en-US" sz="2800" dirty="0" smtClean="0"/>
          </a:p>
          <a:p>
            <a:r>
              <a:rPr lang="en-US" sz="2800" dirty="0" smtClean="0"/>
              <a:t>No specific international data is available for PID incidents worldwide.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The annual rate of PID in high-income countries has been reported to be as high as 10-20 per 1000 women of reproductive age.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Prevalence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9376"/>
            <a:ext cx="7408333" cy="4549398"/>
          </a:xfrm>
        </p:spPr>
        <p:txBody>
          <a:bodyPr>
            <a:noAutofit/>
          </a:bodyPr>
          <a:lstStyle/>
          <a:p>
            <a:r>
              <a:rPr lang="en-US" sz="2800" dirty="0" smtClean="0"/>
              <a:t>85% of infection in sexually active female of reproductive age</a:t>
            </a:r>
          </a:p>
          <a:p>
            <a:endParaRPr lang="en-US" sz="2800" dirty="0"/>
          </a:p>
          <a:p>
            <a:r>
              <a:rPr lang="en-US" sz="2800" dirty="0" smtClean="0"/>
              <a:t>15% of infection occur after procedures that break mucous barrier</a:t>
            </a:r>
          </a:p>
          <a:p>
            <a:endParaRPr lang="en-US" sz="2800" dirty="0"/>
          </a:p>
          <a:p>
            <a:r>
              <a:rPr lang="en-US" sz="2800" dirty="0" smtClean="0"/>
              <a:t>Bacteria culture direct from tubal fluid common: N. </a:t>
            </a:r>
            <a:r>
              <a:rPr lang="en-US" sz="2800" dirty="0" err="1" smtClean="0"/>
              <a:t>gonorrhoeae</a:t>
            </a:r>
            <a:r>
              <a:rPr lang="en-US" sz="2800" dirty="0" smtClean="0"/>
              <a:t>, C. trachomatis, endogenous aerobic, anaerobic, genital mycoplasma spp.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7823200" cy="468829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Nisseria</a:t>
            </a:r>
            <a:r>
              <a:rPr lang="en-US" b="1" dirty="0" smtClean="0"/>
              <a:t> </a:t>
            </a:r>
            <a:r>
              <a:rPr lang="en-US" b="1" dirty="0" err="1" smtClean="0"/>
              <a:t>gonorrhoeae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C. trachomatis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Mycoplasma </a:t>
            </a:r>
            <a:r>
              <a:rPr lang="en-US" b="1" dirty="0" err="1" smtClean="0"/>
              <a:t>genitalium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Polymicrobial</a:t>
            </a:r>
            <a:r>
              <a:rPr lang="en-US" b="1" dirty="0" smtClean="0"/>
              <a:t> flora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Prevatella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Peptostreptococcus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Escherichia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Anaerobic gram-negative rods.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213</TotalTime>
  <Words>850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Candara</vt:lpstr>
      <vt:lpstr>Symbol</vt:lpstr>
      <vt:lpstr>Wingdings</vt:lpstr>
      <vt:lpstr>Waveform</vt:lpstr>
      <vt:lpstr>King Saud University Medical City Department of Obstetrics &amp; Gynecology Course 482</vt:lpstr>
      <vt:lpstr>Outline</vt:lpstr>
      <vt:lpstr>PID</vt:lpstr>
      <vt:lpstr>PowerPoint Presentation</vt:lpstr>
      <vt:lpstr>PowerPoint Presentation</vt:lpstr>
      <vt:lpstr>PID</vt:lpstr>
      <vt:lpstr>The Prevalence of PID</vt:lpstr>
      <vt:lpstr>Etiology</vt:lpstr>
      <vt:lpstr>Etiology</vt:lpstr>
      <vt:lpstr>Pathogenesis of PID</vt:lpstr>
      <vt:lpstr>PowerPoint Presentation</vt:lpstr>
      <vt:lpstr>Risk factors</vt:lpstr>
      <vt:lpstr>Risk factors</vt:lpstr>
      <vt:lpstr>Signs and symptoms of PID</vt:lpstr>
      <vt:lpstr>Diagnosis Physical examination: </vt:lpstr>
      <vt:lpstr>PowerPoint Presentation</vt:lpstr>
      <vt:lpstr>Dx</vt:lpstr>
      <vt:lpstr>Management of PID</vt:lpstr>
      <vt:lpstr>CDC recommended oral regime</vt:lpstr>
      <vt:lpstr>PowerPoint Presentation</vt:lpstr>
      <vt:lpstr>Criteria for hospitalization in women with PID</vt:lpstr>
      <vt:lpstr>Treatment </vt:lpstr>
      <vt:lpstr>Complications of PID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 / Pelvic Abscess</dc:title>
  <dc:creator>Sara Ghani</dc:creator>
  <cp:lastModifiedBy>Jocelyn Vivas Cantillano</cp:lastModifiedBy>
  <cp:revision>41</cp:revision>
  <dcterms:created xsi:type="dcterms:W3CDTF">2016-09-26T15:58:40Z</dcterms:created>
  <dcterms:modified xsi:type="dcterms:W3CDTF">2017-09-24T04:54:49Z</dcterms:modified>
</cp:coreProperties>
</file>