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8" r:id="rId5"/>
    <p:sldId id="259" r:id="rId6"/>
    <p:sldId id="260" r:id="rId7"/>
    <p:sldId id="261" r:id="rId8"/>
    <p:sldId id="300" r:id="rId9"/>
    <p:sldId id="301" r:id="rId10"/>
    <p:sldId id="262" r:id="rId11"/>
    <p:sldId id="302" r:id="rId12"/>
    <p:sldId id="275" r:id="rId13"/>
    <p:sldId id="276" r:id="rId14"/>
    <p:sldId id="263" r:id="rId15"/>
    <p:sldId id="264" r:id="rId16"/>
    <p:sldId id="265" r:id="rId17"/>
    <p:sldId id="266" r:id="rId18"/>
    <p:sldId id="267" r:id="rId19"/>
    <p:sldId id="277" r:id="rId20"/>
    <p:sldId id="268" r:id="rId21"/>
    <p:sldId id="269" r:id="rId22"/>
    <p:sldId id="303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55" d="100"/>
          <a:sy n="55" d="100"/>
        </p:scale>
        <p:origin x="672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2800"/>
            <a:ext cx="9144000" cy="2530764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3300" b="1" dirty="0"/>
              <a:t>Dr. Hazem Al-Mandeel</a:t>
            </a:r>
            <a:br>
              <a:rPr lang="en-US" sz="3300" b="1" dirty="0"/>
            </a:br>
            <a:r>
              <a:rPr lang="en-US" sz="3300" b="1" dirty="0"/>
              <a:t>Dept of OB / </a:t>
            </a:r>
            <a:r>
              <a:rPr lang="en-US" sz="3300" b="1" dirty="0" err="1"/>
              <a:t>Gyne</a:t>
            </a:r>
            <a:br>
              <a:rPr lang="en-US" sz="3300" b="1" dirty="0"/>
            </a:br>
            <a:r>
              <a:rPr lang="en-US" sz="3300" b="1" dirty="0"/>
              <a:t>Course 482</a:t>
            </a:r>
            <a:br>
              <a:rPr lang="en-US" sz="3300" b="1" dirty="0"/>
            </a:br>
            <a:endParaRPr lang="en-US" sz="3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43467"/>
            <a:ext cx="9144000" cy="1175078"/>
          </a:xfrm>
        </p:spPr>
        <p:txBody>
          <a:bodyPr>
            <a:noAutofit/>
          </a:bodyPr>
          <a:lstStyle/>
          <a:p>
            <a:pPr algn="ctr"/>
            <a:r>
              <a:rPr lang="en-US" sz="5500" dirty="0"/>
              <a:t>Polycystic Ovary Disease</a:t>
            </a:r>
          </a:p>
        </p:txBody>
      </p:sp>
    </p:spTree>
    <p:extLst>
      <p:ext uri="{BB962C8B-B14F-4D97-AF65-F5344CB8AC3E}">
        <p14:creationId xmlns:p14="http://schemas.microsoft.com/office/powerpoint/2010/main" val="3877833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/>
              <a:t>Signs and symptoms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82" y="1983036"/>
            <a:ext cx="8150818" cy="4283293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400" dirty="0"/>
              <a:t>Menstrual dysfunction (amenorrhea, </a:t>
            </a:r>
            <a:r>
              <a:rPr lang="en-US" sz="2400" dirty="0" err="1"/>
              <a:t>oligomenorrhea</a:t>
            </a:r>
            <a:r>
              <a:rPr lang="en-US" sz="2400" dirty="0"/>
              <a:t>, menorrhagia)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Anovulation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Signs of </a:t>
            </a:r>
            <a:r>
              <a:rPr lang="en-US" sz="2400" dirty="0" err="1"/>
              <a:t>hyperandrogenism</a:t>
            </a:r>
            <a:r>
              <a:rPr lang="en-US" sz="2400" dirty="0"/>
              <a:t> (</a:t>
            </a:r>
            <a:r>
              <a:rPr lang="en-US" sz="2400" dirty="0" err="1"/>
              <a:t>Hirsutism</a:t>
            </a:r>
            <a:r>
              <a:rPr lang="en-US" sz="2400" dirty="0"/>
              <a:t>, acne, hair fall)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Infertility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Obesity and metabolic syndrome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Obstructive and sleep apnea</a:t>
            </a:r>
          </a:p>
        </p:txBody>
      </p:sp>
    </p:spTree>
    <p:extLst>
      <p:ext uri="{BB962C8B-B14F-4D97-AF65-F5344CB8AC3E}">
        <p14:creationId xmlns:p14="http://schemas.microsoft.com/office/powerpoint/2010/main" val="1452720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97CAF5F-F5E1-C340-A928-4E47C1C81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/>
              <a:t>OA:Oligo-Anovulation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7CC78877-5E16-6B46-B736-F3179A4B4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72854"/>
            <a:ext cx="7886700" cy="3617119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/>
              <a:t>Primary / Secondary </a:t>
            </a:r>
            <a:r>
              <a:rPr lang="en-US" altLang="en-US" sz="2800" dirty="0" err="1"/>
              <a:t>Amenorrhoea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Oligomenorrhoea</a:t>
            </a:r>
          </a:p>
          <a:p>
            <a:pPr eaLnBrk="1" hangingPunct="1"/>
            <a:r>
              <a:rPr lang="en-US" altLang="en-US" sz="2800" dirty="0"/>
              <a:t>Less than 8 episodes of menses a year </a:t>
            </a:r>
          </a:p>
          <a:p>
            <a:pPr eaLnBrk="1" hangingPunct="1"/>
            <a:r>
              <a:rPr lang="en-US" altLang="en-US" sz="2800" dirty="0"/>
              <a:t>Cycle length exceeding 35 days (</a:t>
            </a:r>
            <a:r>
              <a:rPr lang="en-US" altLang="en-US" sz="2800" i="1" dirty="0"/>
              <a:t>n:21-35</a:t>
            </a:r>
            <a:r>
              <a:rPr lang="en-US" altLang="en-US" sz="2800" dirty="0"/>
              <a:t>)</a:t>
            </a:r>
          </a:p>
          <a:p>
            <a:pPr eaLnBrk="1" hangingPunct="1"/>
            <a:r>
              <a:rPr lang="en-US" altLang="en-US" sz="2800" dirty="0"/>
              <a:t>Complications PCOM diagnosis on US &gt; No longer recommended in the presence </a:t>
            </a:r>
            <a:r>
              <a:rPr lang="en-US" altLang="en-US" sz="2800" b="1" dirty="0"/>
              <a:t>OA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4371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gns-and-Symptoms-of-Polycystic-Ovary-Syndrome-PCO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1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7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stpinkovery-copy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1271"/>
            <a:ext cx="9144000" cy="259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8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2425"/>
            <a:ext cx="8913813" cy="914400"/>
          </a:xfrm>
        </p:spPr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22" y="1774296"/>
            <a:ext cx="8342178" cy="449203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b="1" dirty="0"/>
              <a:t>On examination, findings in women with PCOS: 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err="1"/>
              <a:t>Virilizing</a:t>
            </a:r>
            <a:r>
              <a:rPr lang="en-US" sz="2800" dirty="0"/>
              <a:t> signs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err="1"/>
              <a:t>Acanthosis</a:t>
            </a:r>
            <a:r>
              <a:rPr lang="en-US" sz="2800" dirty="0"/>
              <a:t> </a:t>
            </a:r>
            <a:r>
              <a:rPr lang="en-US" sz="2800" dirty="0" err="1"/>
              <a:t>nigricans</a:t>
            </a:r>
            <a:endParaRPr lang="en-US" sz="2800" dirty="0"/>
          </a:p>
          <a:p>
            <a:pPr marL="800100" lvl="1" indent="-457200">
              <a:buFont typeface="+mj-lt"/>
              <a:buAutoNum type="arabicPeriod"/>
            </a:pPr>
            <a:r>
              <a:rPr lang="en-US" sz="2800" dirty="0"/>
              <a:t>Hypertension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800" dirty="0"/>
              <a:t>Enlarged ovaries (may or may not be present)</a:t>
            </a:r>
          </a:p>
        </p:txBody>
      </p:sp>
    </p:spTree>
    <p:extLst>
      <p:ext uri="{BB962C8B-B14F-4D97-AF65-F5344CB8AC3E}">
        <p14:creationId xmlns:p14="http://schemas.microsoft.com/office/powerpoint/2010/main" val="2726822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75" y="869753"/>
            <a:ext cx="8116025" cy="558381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b="1" dirty="0"/>
              <a:t>Testing/Investigations</a:t>
            </a:r>
          </a:p>
          <a:p>
            <a:pPr marL="0" indent="0">
              <a:buNone/>
            </a:pPr>
            <a:r>
              <a:rPr lang="en-US" dirty="0"/>
              <a:t>Exclude other disorders that can result in menstrual irregularities and </a:t>
            </a:r>
            <a:r>
              <a:rPr lang="en-US" dirty="0" err="1"/>
              <a:t>hyperandrogenism</a:t>
            </a:r>
            <a:r>
              <a:rPr lang="en-US" dirty="0"/>
              <a:t>: </a:t>
            </a:r>
          </a:p>
          <a:p>
            <a:pPr>
              <a:buFont typeface="Wingdings" charset="2"/>
              <a:buChar char="v"/>
            </a:pPr>
            <a:r>
              <a:rPr lang="en-US" dirty="0"/>
              <a:t>Adrenal tumors</a:t>
            </a:r>
          </a:p>
          <a:p>
            <a:pPr>
              <a:buFont typeface="Wingdings" charset="2"/>
              <a:buChar char="v"/>
            </a:pPr>
            <a:r>
              <a:rPr lang="en-US" dirty="0"/>
              <a:t>Ovarian tumors</a:t>
            </a:r>
          </a:p>
          <a:p>
            <a:pPr>
              <a:buFont typeface="Wingdings" charset="2"/>
              <a:buChar char="v"/>
            </a:pPr>
            <a:r>
              <a:rPr lang="en-US" dirty="0"/>
              <a:t>Thyroid dysfunction</a:t>
            </a:r>
          </a:p>
          <a:p>
            <a:pPr>
              <a:buFont typeface="Wingdings" charset="2"/>
              <a:buChar char="v"/>
            </a:pPr>
            <a:r>
              <a:rPr lang="en-US" dirty="0"/>
              <a:t>Congenital adrenal hyperplasia</a:t>
            </a:r>
          </a:p>
          <a:p>
            <a:pPr>
              <a:buFont typeface="Wingdings" charset="2"/>
              <a:buChar char="v"/>
            </a:pPr>
            <a:r>
              <a:rPr lang="en-US" dirty="0" err="1"/>
              <a:t>Hyperprolactinemia</a:t>
            </a:r>
            <a:endParaRPr lang="en-US" dirty="0"/>
          </a:p>
          <a:p>
            <a:pPr>
              <a:buFont typeface="Wingdings" charset="2"/>
              <a:buChar char="v"/>
            </a:pPr>
            <a:r>
              <a:rPr lang="en-US" dirty="0"/>
              <a:t>Acromegaly</a:t>
            </a:r>
          </a:p>
          <a:p>
            <a:pPr>
              <a:buFont typeface="Wingdings" charset="2"/>
              <a:buChar char="v"/>
            </a:pPr>
            <a:r>
              <a:rPr lang="en-US" dirty="0"/>
              <a:t>Cushing syndrome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2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07" y="1269839"/>
            <a:ext cx="8272593" cy="5357677"/>
          </a:xfrm>
        </p:spPr>
        <p:txBody>
          <a:bodyPr>
            <a:normAutofit/>
          </a:bodyPr>
          <a:lstStyle/>
          <a:p>
            <a:r>
              <a:rPr lang="en-US" sz="2600" dirty="0"/>
              <a:t>Screening labs studies for PCOS: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Thyroid function tests (TSH, free thyroxine)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Serum Prolactin level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Total and free testosterone levels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Free androgen index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Serum </a:t>
            </a:r>
            <a:r>
              <a:rPr lang="en-US" sz="2400" dirty="0" err="1"/>
              <a:t>hCG</a:t>
            </a:r>
            <a:r>
              <a:rPr lang="en-US" sz="240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525401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4" y="869754"/>
            <a:ext cx="8255196" cy="5396576"/>
          </a:xfrm>
        </p:spPr>
        <p:txBody>
          <a:bodyPr/>
          <a:lstStyle/>
          <a:p>
            <a:r>
              <a:rPr lang="en-US" sz="2800" dirty="0"/>
              <a:t>Other tests:</a:t>
            </a:r>
          </a:p>
          <a:p>
            <a:pPr>
              <a:buFont typeface="Wingdings" charset="2"/>
              <a:buChar char="Ø"/>
            </a:pPr>
            <a:r>
              <a:rPr lang="en-US" sz="2400" dirty="0" err="1"/>
              <a:t>Androstenedione</a:t>
            </a:r>
            <a:r>
              <a:rPr lang="en-US" sz="2400" dirty="0"/>
              <a:t> level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FSH and LH levels</a:t>
            </a:r>
          </a:p>
          <a:p>
            <a:pPr>
              <a:buFont typeface="Wingdings" charset="2"/>
              <a:buChar char="Ø"/>
            </a:pPr>
            <a:r>
              <a:rPr lang="en-US" sz="2400" dirty="0" err="1"/>
              <a:t>GnRH</a:t>
            </a:r>
            <a:r>
              <a:rPr lang="en-US" sz="2400" dirty="0"/>
              <a:t> stimulation levels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Glucose level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Insulin level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Lipid level</a:t>
            </a:r>
          </a:p>
        </p:txBody>
      </p:sp>
    </p:spTree>
    <p:extLst>
      <p:ext uri="{BB962C8B-B14F-4D97-AF65-F5344CB8AC3E}">
        <p14:creationId xmlns:p14="http://schemas.microsoft.com/office/powerpoint/2010/main" val="370218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89" y="417482"/>
            <a:ext cx="8185611" cy="5844737"/>
          </a:xfrm>
        </p:spPr>
        <p:txBody>
          <a:bodyPr>
            <a:noAutofit/>
          </a:bodyPr>
          <a:lstStyle/>
          <a:p>
            <a:r>
              <a:rPr lang="en-US" sz="2800" dirty="0"/>
              <a:t>Imaging tests: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Ovarian ultrasonography, preferably using </a:t>
            </a:r>
            <a:r>
              <a:rPr lang="en-US" sz="2400" dirty="0" err="1"/>
              <a:t>transvaginal</a:t>
            </a:r>
            <a:r>
              <a:rPr lang="en-US" sz="2400" dirty="0"/>
              <a:t> approach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Pelvic CT scan or MRI to visualize the adrenals and ovaries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pcos comparison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95655"/>
            <a:ext cx="8678374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60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67" y="421180"/>
            <a:ext cx="7610476" cy="3057831"/>
          </a:xfrm>
        </p:spPr>
        <p:txBody>
          <a:bodyPr/>
          <a:lstStyle/>
          <a:p>
            <a:r>
              <a:rPr lang="en-US" sz="2400" dirty="0"/>
              <a:t>Procedures</a:t>
            </a:r>
          </a:p>
          <a:p>
            <a:pPr>
              <a:buFont typeface="Wingdings" charset="2"/>
              <a:buChar char="Ø"/>
            </a:pPr>
            <a:r>
              <a:rPr lang="en-US" dirty="0"/>
              <a:t>Ovarian biopsy for histologic confirmation of PCOS</a:t>
            </a:r>
          </a:p>
          <a:p>
            <a:pPr>
              <a:buFont typeface="Wingdings" charset="2"/>
              <a:buChar char="Ø"/>
            </a:pPr>
            <a:r>
              <a:rPr lang="en-US" dirty="0" err="1"/>
              <a:t>Ultrasonographic</a:t>
            </a:r>
            <a:r>
              <a:rPr lang="en-US" dirty="0"/>
              <a:t> diagnosis of PCOS </a:t>
            </a:r>
          </a:p>
          <a:p>
            <a:pPr>
              <a:buFont typeface="Wingdings" charset="2"/>
              <a:buChar char="Ø"/>
            </a:pPr>
            <a:r>
              <a:rPr lang="en-US" dirty="0"/>
              <a:t>Endometrial biopsy to evaluate for endometrial disease (malignancy)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518" y="3235480"/>
            <a:ext cx="4766623" cy="313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77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5449"/>
            <a:ext cx="8913813" cy="914400"/>
          </a:xfrm>
        </p:spPr>
        <p:txBody>
          <a:bodyPr>
            <a:normAutofit/>
          </a:bodyPr>
          <a:lstStyle/>
          <a:p>
            <a:r>
              <a:rPr lang="en-US" sz="4000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93" y="1652530"/>
            <a:ext cx="8203007" cy="4940195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v"/>
            </a:pPr>
            <a:r>
              <a:rPr lang="en-US" sz="2800" dirty="0"/>
              <a:t>Describe the Pathogenesis of PCO</a:t>
            </a:r>
          </a:p>
          <a:p>
            <a:pPr>
              <a:buFont typeface="Wingdings" charset="2"/>
              <a:buChar char="v"/>
            </a:pPr>
            <a:r>
              <a:rPr lang="en-US" sz="2800" dirty="0"/>
              <a:t>Identify the clinical picture of PCO</a:t>
            </a:r>
          </a:p>
          <a:p>
            <a:pPr>
              <a:buFont typeface="Wingdings" charset="2"/>
              <a:buChar char="v"/>
            </a:pPr>
            <a:r>
              <a:rPr lang="en-US" sz="2800" dirty="0"/>
              <a:t>List the investigations required to diagnose PCO</a:t>
            </a:r>
          </a:p>
          <a:p>
            <a:pPr>
              <a:buFont typeface="Wingdings" charset="2"/>
              <a:buChar char="v"/>
            </a:pPr>
            <a:r>
              <a:rPr lang="en-US" sz="2800" dirty="0"/>
              <a:t>List the health hazards associated with PCO</a:t>
            </a:r>
          </a:p>
          <a:p>
            <a:pPr>
              <a:buFont typeface="Wingdings" charset="2"/>
              <a:buChar char="v"/>
            </a:pPr>
            <a:r>
              <a:rPr lang="en-US" sz="2800" dirty="0"/>
              <a:t>Describe the management options of PCOS</a:t>
            </a:r>
          </a:p>
        </p:txBody>
      </p:sp>
    </p:spTree>
    <p:extLst>
      <p:ext uri="{BB962C8B-B14F-4D97-AF65-F5344CB8AC3E}">
        <p14:creationId xmlns:p14="http://schemas.microsoft.com/office/powerpoint/2010/main" val="2810570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/>
              <a:t>Health hazards/Prognosis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75" y="2000432"/>
            <a:ext cx="8116025" cy="4265898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/>
              <a:t>Increased risk for cardiovascular and cerebrovascular disease</a:t>
            </a:r>
          </a:p>
          <a:p>
            <a:pPr>
              <a:buFont typeface="Wingdings" charset="2"/>
              <a:buChar char="Ø"/>
            </a:pPr>
            <a:r>
              <a:rPr lang="en-US" dirty="0"/>
              <a:t>Elevated serum lipoprotein levels similar to those of men</a:t>
            </a:r>
          </a:p>
          <a:p>
            <a:pPr>
              <a:buFont typeface="Wingdings" charset="2"/>
              <a:buChar char="Ø"/>
            </a:pPr>
            <a:r>
              <a:rPr lang="en-US" dirty="0"/>
              <a:t>Approx. 40% of patients with PCOS have insulin resistance hence increased risk of type 2 diabetes and cardiovascular complications.</a:t>
            </a:r>
          </a:p>
          <a:p>
            <a:pPr>
              <a:buFont typeface="Wingdings" charset="2"/>
              <a:buChar char="Ø"/>
            </a:pPr>
            <a:r>
              <a:rPr lang="en-US" dirty="0"/>
              <a:t>Increased risk for endometrial </a:t>
            </a:r>
            <a:r>
              <a:rPr lang="en-US" dirty="0" err="1"/>
              <a:t>hperplasia</a:t>
            </a:r>
            <a:r>
              <a:rPr lang="en-US" dirty="0"/>
              <a:t> and carcinoma (chronic anovulation in PCOS leads to constant endometrial stimulation with estrogen without progesterone, and this increases the risk of endometrial hyperplasia and carcinoma)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24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5029"/>
            <a:ext cx="8913813" cy="914400"/>
          </a:xfrm>
        </p:spPr>
        <p:txBody>
          <a:bodyPr/>
          <a:lstStyle/>
          <a:p>
            <a:r>
              <a:rPr lang="en-US" dirty="0"/>
              <a:t>Management of PCOS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4" y="1687320"/>
            <a:ext cx="8255196" cy="457900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Life style modifications</a:t>
            </a:r>
            <a:r>
              <a:rPr lang="en-US" sz="3200" dirty="0"/>
              <a:t>=</a:t>
            </a:r>
            <a:r>
              <a:rPr lang="en-US" sz="3200" b="1" dirty="0"/>
              <a:t> </a:t>
            </a:r>
            <a:r>
              <a:rPr lang="en-US" sz="3200" dirty="0"/>
              <a:t>first-line treatment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Diet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Exercise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Weight loss</a:t>
            </a:r>
          </a:p>
        </p:txBody>
      </p:sp>
    </p:spTree>
    <p:extLst>
      <p:ext uri="{BB962C8B-B14F-4D97-AF65-F5344CB8AC3E}">
        <p14:creationId xmlns:p14="http://schemas.microsoft.com/office/powerpoint/2010/main" val="1149517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87D88339-236A-1F4F-B636-A3793BF59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50" b="1"/>
              <a:t>MULTI-DISCIPLINARY TEAM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AA7C6A8B-F7E3-8649-A6E0-31D77AB44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73" y="1702594"/>
            <a:ext cx="8193881" cy="384571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b="1" i="1" dirty="0"/>
              <a:t>				</a:t>
            </a:r>
            <a:endParaRPr lang="en-US" altLang="en-US" b="1" i="1" u="sng" dirty="0"/>
          </a:p>
          <a:p>
            <a:pPr eaLnBrk="1" hangingPunct="1">
              <a:defRPr/>
            </a:pPr>
            <a:endParaRPr lang="en-US" altLang="en-US" b="1" i="1" u="sng" dirty="0"/>
          </a:p>
          <a:p>
            <a:pPr marL="0" indent="0">
              <a:buNone/>
              <a:defRPr/>
            </a:pPr>
            <a:endParaRPr lang="en-US" altLang="en-US" i="1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8829919-7B58-E249-8BCB-BB4CFD0EC83B}"/>
              </a:ext>
            </a:extLst>
          </p:cNvPr>
          <p:cNvSpPr/>
          <p:nvPr/>
        </p:nvSpPr>
        <p:spPr>
          <a:xfrm>
            <a:off x="463153" y="2041922"/>
            <a:ext cx="3471863" cy="1023938"/>
          </a:xfrm>
          <a:prstGeom prst="roundRect">
            <a:avLst/>
          </a:prstGeom>
          <a:ln w="349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100" dirty="0">
                <a:solidFill>
                  <a:schemeClr val="tx1"/>
                </a:solidFill>
              </a:rPr>
              <a:t>Gynaecologist</a:t>
            </a:r>
            <a:endParaRPr lang="en-US" sz="2100" i="1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591C1B9-711E-B94F-9389-213350E5069A}"/>
              </a:ext>
            </a:extLst>
          </p:cNvPr>
          <p:cNvSpPr/>
          <p:nvPr/>
        </p:nvSpPr>
        <p:spPr>
          <a:xfrm>
            <a:off x="4406504" y="2041922"/>
            <a:ext cx="3536156" cy="1023938"/>
          </a:xfrm>
          <a:prstGeom prst="roundRect">
            <a:avLst/>
          </a:prstGeom>
          <a:ln w="349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100" dirty="0">
                <a:solidFill>
                  <a:schemeClr val="tx1"/>
                </a:solidFill>
              </a:rPr>
              <a:t>Dietician</a:t>
            </a:r>
            <a:endParaRPr lang="en-US" sz="2100" i="1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BA95A37-10A1-C94A-B69C-1A8D8383F2FB}"/>
              </a:ext>
            </a:extLst>
          </p:cNvPr>
          <p:cNvSpPr/>
          <p:nvPr/>
        </p:nvSpPr>
        <p:spPr>
          <a:xfrm>
            <a:off x="463153" y="3417094"/>
            <a:ext cx="3471863" cy="1023938"/>
          </a:xfrm>
          <a:prstGeom prst="roundRect">
            <a:avLst/>
          </a:prstGeom>
          <a:ln w="349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100" dirty="0">
                <a:solidFill>
                  <a:schemeClr val="tx1"/>
                </a:solidFill>
              </a:rPr>
              <a:t>Physician/Endocrinologist</a:t>
            </a:r>
            <a:endParaRPr lang="en-US" sz="2100" i="1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4957455-F638-3E42-91F4-1FA16D0FE689}"/>
              </a:ext>
            </a:extLst>
          </p:cNvPr>
          <p:cNvSpPr/>
          <p:nvPr/>
        </p:nvSpPr>
        <p:spPr>
          <a:xfrm>
            <a:off x="4470797" y="3417094"/>
            <a:ext cx="3471863" cy="1023938"/>
          </a:xfrm>
          <a:prstGeom prst="roundRect">
            <a:avLst/>
          </a:prstGeom>
          <a:ln w="349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100" dirty="0">
                <a:solidFill>
                  <a:schemeClr val="tx1"/>
                </a:solidFill>
              </a:rPr>
              <a:t>Fertility Specialist</a:t>
            </a:r>
            <a:endParaRPr lang="en-US" sz="2100" i="1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3124177-40E9-6D49-9B3C-432711538876}"/>
              </a:ext>
            </a:extLst>
          </p:cNvPr>
          <p:cNvSpPr/>
          <p:nvPr/>
        </p:nvSpPr>
        <p:spPr>
          <a:xfrm>
            <a:off x="2836069" y="4700587"/>
            <a:ext cx="3471863" cy="1023938"/>
          </a:xfrm>
          <a:prstGeom prst="roundRect">
            <a:avLst/>
          </a:prstGeom>
          <a:ln w="34925">
            <a:solidFill>
              <a:srgbClr val="D2369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100">
                <a:solidFill>
                  <a:schemeClr val="tx1"/>
                </a:solidFill>
              </a:rPr>
              <a:t>Support Groups</a:t>
            </a:r>
            <a:endParaRPr lang="en-US" sz="2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25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2" grpId="0" animBg="1"/>
      <p:bldP spid="6" grpId="0" animBg="1"/>
      <p:bldP spid="9" grpId="0" animBg="1"/>
      <p:bldP spid="10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29" y="417481"/>
            <a:ext cx="8628630" cy="659272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3200" b="1" dirty="0"/>
              <a:t>Pharmacotherapy</a:t>
            </a:r>
            <a:endParaRPr lang="en-US" sz="3200" dirty="0"/>
          </a:p>
          <a:p>
            <a:pPr marL="0" indent="0">
              <a:buNone/>
            </a:pPr>
            <a:r>
              <a:rPr lang="en-US" sz="2400" dirty="0"/>
              <a:t>=treat metabolic </a:t>
            </a:r>
            <a:r>
              <a:rPr lang="en-US" sz="2400" dirty="0" err="1"/>
              <a:t>derangments</a:t>
            </a:r>
            <a:r>
              <a:rPr lang="en-US" sz="2400" dirty="0"/>
              <a:t> (anovulation, </a:t>
            </a:r>
            <a:r>
              <a:rPr lang="en-US" sz="2400" dirty="0" err="1"/>
              <a:t>hirsutism</a:t>
            </a:r>
            <a:r>
              <a:rPr lang="en-US" sz="2400" dirty="0"/>
              <a:t>, and menstrual irregularities)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First-line medical therapy is oral contraceptive pills (OCP)</a:t>
            </a:r>
          </a:p>
          <a:p>
            <a:pPr marL="0" indent="0">
              <a:buNone/>
            </a:pPr>
            <a:r>
              <a:rPr lang="en-US" sz="2400" dirty="0"/>
              <a:t>            induce regular menses (</a:t>
            </a:r>
            <a:r>
              <a:rPr lang="en-US" sz="2400" dirty="0" err="1"/>
              <a:t>eg</a:t>
            </a:r>
            <a:r>
              <a:rPr lang="en-US" sz="2400" dirty="0"/>
              <a:t> </a:t>
            </a:r>
            <a:r>
              <a:rPr lang="en-US" sz="2400" dirty="0" err="1"/>
              <a:t>ethinyl</a:t>
            </a:r>
            <a:r>
              <a:rPr lang="en-US" sz="2400" dirty="0"/>
              <a:t> estradiol, </a:t>
            </a:r>
            <a:r>
              <a:rPr lang="en-US" sz="2400" dirty="0" err="1"/>
              <a:t>medroxyprogesterone</a:t>
            </a: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/>
              <a:t>Androgen blocking agent (</a:t>
            </a:r>
            <a:r>
              <a:rPr lang="en-US" sz="2400" dirty="0" err="1"/>
              <a:t>eg</a:t>
            </a:r>
            <a:r>
              <a:rPr lang="en-US" sz="2400" dirty="0"/>
              <a:t> spironolactone, </a:t>
            </a:r>
            <a:r>
              <a:rPr lang="en-US" sz="2400" dirty="0" err="1"/>
              <a:t>leuprolide</a:t>
            </a:r>
            <a:r>
              <a:rPr lang="en-US" sz="2400" dirty="0"/>
              <a:t>, </a:t>
            </a:r>
            <a:r>
              <a:rPr lang="en-US" sz="2400" dirty="0" err="1"/>
              <a:t>finasteride</a:t>
            </a:r>
            <a:r>
              <a:rPr lang="en-US" sz="2400" dirty="0"/>
              <a:t>)           treat </a:t>
            </a:r>
            <a:r>
              <a:rPr lang="en-US" sz="2400" dirty="0" err="1"/>
              <a:t>hirsutism</a:t>
            </a: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/>
              <a:t>Clomiphene citrate or </a:t>
            </a:r>
            <a:r>
              <a:rPr lang="en-US" sz="2400" dirty="0" err="1"/>
              <a:t>letrozole</a:t>
            </a:r>
            <a:r>
              <a:rPr lang="en-US" sz="2400" dirty="0"/>
              <a:t> =selective estrogen receptor modulators           for ovulation induction, as a first-line treatment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Hypoglycemic agents (metformin, insulin)</a:t>
            </a:r>
          </a:p>
          <a:p>
            <a:pPr>
              <a:buFont typeface="Wingdings" charset="2"/>
              <a:buChar char="Ø"/>
            </a:pPr>
            <a:endParaRPr lang="en-US" sz="2400" dirty="0"/>
          </a:p>
          <a:p>
            <a:pPr marL="0" indent="0">
              <a:buNone/>
            </a:pPr>
            <a:r>
              <a:rPr lang="en-US" sz="2800" dirty="0"/>
              <a:t>          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4082" y="2748418"/>
            <a:ext cx="6436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96327" y="3861703"/>
            <a:ext cx="6784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70648" y="4679269"/>
            <a:ext cx="643668" cy="17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900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93" y="2313542"/>
            <a:ext cx="8203007" cy="395278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/>
              <a:t>Topical hair-removal agents (</a:t>
            </a:r>
            <a:r>
              <a:rPr lang="en-US" sz="2800" dirty="0" err="1"/>
              <a:t>eg</a:t>
            </a:r>
            <a:r>
              <a:rPr lang="en-US" sz="2800" dirty="0"/>
              <a:t> </a:t>
            </a:r>
            <a:r>
              <a:rPr lang="en-US" sz="2800" dirty="0" err="1"/>
              <a:t>eflornithine</a:t>
            </a:r>
            <a:r>
              <a:rPr lang="en-US" sz="2800" dirty="0"/>
              <a:t>)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Topical acne agents (</a:t>
            </a:r>
            <a:r>
              <a:rPr lang="en-US" sz="2800" dirty="0" err="1"/>
              <a:t>eg</a:t>
            </a:r>
            <a:r>
              <a:rPr lang="en-US" sz="2800" dirty="0"/>
              <a:t> benzoyl peroxide, </a:t>
            </a:r>
            <a:r>
              <a:rPr lang="en-US" sz="2800" dirty="0" err="1"/>
              <a:t>tretinoin</a:t>
            </a:r>
            <a:r>
              <a:rPr lang="en-US" sz="2800" dirty="0"/>
              <a:t> topical cream (0.02-0.1%)/gel (0.01-0.1%)/solution (0.05%))</a:t>
            </a:r>
          </a:p>
        </p:txBody>
      </p:sp>
    </p:spTree>
    <p:extLst>
      <p:ext uri="{BB962C8B-B14F-4D97-AF65-F5344CB8AC3E}">
        <p14:creationId xmlns:p14="http://schemas.microsoft.com/office/powerpoint/2010/main" val="3261393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36" y="852358"/>
            <a:ext cx="8411764" cy="54139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3200" b="1" dirty="0"/>
              <a:t>Surgery</a:t>
            </a:r>
            <a:endParaRPr lang="en-US" sz="3200" dirty="0"/>
          </a:p>
          <a:p>
            <a:pPr marL="0" indent="0">
              <a:buNone/>
            </a:pPr>
            <a:r>
              <a:rPr lang="en-US" sz="2800" dirty="0"/>
              <a:t>=aim to restore ovulation</a:t>
            </a:r>
          </a:p>
          <a:p>
            <a:pPr marL="0" indent="0">
              <a:buNone/>
            </a:pPr>
            <a:r>
              <a:rPr lang="en-US" sz="2800" dirty="0"/>
              <a:t>Method         </a:t>
            </a:r>
            <a:r>
              <a:rPr lang="en-US" sz="2800" dirty="0" err="1"/>
              <a:t>Laproscopically</a:t>
            </a:r>
            <a:r>
              <a:rPr lang="en-US" sz="2800" dirty="0"/>
              <a:t>:</a:t>
            </a:r>
          </a:p>
          <a:p>
            <a:pPr>
              <a:buFont typeface="Wingdings" charset="2"/>
              <a:buChar char="Ø"/>
            </a:pPr>
            <a:r>
              <a:rPr lang="en-US" sz="2800" dirty="0" err="1"/>
              <a:t>Electrocautery</a:t>
            </a:r>
            <a:endParaRPr lang="en-US" sz="2800" dirty="0"/>
          </a:p>
          <a:p>
            <a:pPr>
              <a:buFont typeface="Wingdings" charset="2"/>
              <a:buChar char="Ø"/>
            </a:pPr>
            <a:r>
              <a:rPr lang="en-US" sz="2800" dirty="0"/>
              <a:t>Laser drilling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Multiple biopsy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3193" y="2626653"/>
            <a:ext cx="487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58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0239"/>
            <a:ext cx="8913813" cy="914400"/>
          </a:xfrm>
        </p:spPr>
        <p:txBody>
          <a:bodyPr>
            <a:normAutofit/>
          </a:bodyPr>
          <a:lstStyle/>
          <a:p>
            <a:r>
              <a:rPr lang="en-US" sz="4000" dirty="0"/>
              <a:t>PCOS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4" y="1791691"/>
            <a:ext cx="8255196" cy="471405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en-US" sz="2800" dirty="0"/>
              <a:t>PCOS= Polycystic ovarian syndrome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It is a set of symptoms caused by Anovulation and Elevated Androgens in women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It is due to a combination of genetic and environmental factors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It is the most common endocrine disorder amongst women between 18-44 years old.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It affects approx. 2%-20% of this age group.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It is one of the leading causes of poor fertility. </a:t>
            </a:r>
          </a:p>
          <a:p>
            <a:pPr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0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B9A261A-1E61-B446-A7C3-B893A9E6D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50" b="1"/>
              <a:t>PCOS</a:t>
            </a:r>
          </a:p>
        </p:txBody>
      </p:sp>
      <p:pic>
        <p:nvPicPr>
          <p:cNvPr id="12291" name="Picture 2" descr="D:\Users\dlaminimarga\Desktop\IMG_4274.PNG">
            <a:extLst>
              <a:ext uri="{FF2B5EF4-FFF2-40B4-BE49-F238E27FC236}">
                <a16:creationId xmlns:a16="http://schemas.microsoft.com/office/drawing/2014/main" id="{B32EABE7-3758-FC4E-9778-2D5133B20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1" y="1676400"/>
            <a:ext cx="7499747" cy="403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31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/>
              <a:t>PCOS - Pathophysiology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4" y="2000432"/>
            <a:ext cx="8307386" cy="454010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/>
              <a:t>Women with PCOS have abnormalities in the metabolism of androgens and estrogen and in the control of androgen production.</a:t>
            </a:r>
          </a:p>
          <a:p>
            <a:pPr>
              <a:buFont typeface="Wingdings" charset="2"/>
              <a:buChar char="Ø"/>
            </a:pPr>
            <a:r>
              <a:rPr lang="en-US" dirty="0"/>
              <a:t>Although the exact </a:t>
            </a:r>
            <a:r>
              <a:rPr lang="en-US" dirty="0" err="1"/>
              <a:t>etiopathophysiology</a:t>
            </a:r>
            <a:r>
              <a:rPr lang="en-US" dirty="0"/>
              <a:t> of PCOS is unclear, it can result from abnormal function of the hypothalamic-pituitary-ovarian (HPO) axis. </a:t>
            </a:r>
          </a:p>
          <a:p>
            <a:pPr>
              <a:buFont typeface="Wingdings" charset="2"/>
              <a:buChar char="Ø"/>
            </a:pPr>
            <a:r>
              <a:rPr lang="en-US" dirty="0"/>
              <a:t>The biochemical features of PCOS: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Raised androgen production  (</a:t>
            </a:r>
            <a:r>
              <a:rPr lang="en-US" dirty="0" err="1"/>
              <a:t>e.g</a:t>
            </a:r>
            <a:r>
              <a:rPr lang="en-US" dirty="0"/>
              <a:t>: </a:t>
            </a:r>
            <a:r>
              <a:rPr lang="en-US" i="1" dirty="0" err="1"/>
              <a:t>testesterone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i="1" dirty="0"/>
              <a:t>androstenedione</a:t>
            </a:r>
            <a:r>
              <a:rPr lang="en-US" dirty="0"/>
              <a:t>, and </a:t>
            </a:r>
            <a:r>
              <a:rPr lang="en-US" i="1" dirty="0"/>
              <a:t>dehydroepiandrosterone sulfate (DHEA-S</a:t>
            </a:r>
            <a:r>
              <a:rPr lang="en-US" dirty="0"/>
              <a:t>) 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Individual variation is considerable, and patients might have normal androgen levels.</a:t>
            </a:r>
          </a:p>
        </p:txBody>
      </p:sp>
    </p:spTree>
    <p:extLst>
      <p:ext uri="{BB962C8B-B14F-4D97-AF65-F5344CB8AC3E}">
        <p14:creationId xmlns:p14="http://schemas.microsoft.com/office/powerpoint/2010/main" val="201095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698" y="434876"/>
            <a:ext cx="9152698" cy="647128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Peripheral insulin resistance causing hyperinsulinemia, and obesity amplifies the degree of both abnormalities.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b="1" dirty="0"/>
              <a:t>Anovulation </a:t>
            </a:r>
            <a:r>
              <a:rPr lang="en-US" dirty="0"/>
              <a:t>and </a:t>
            </a:r>
            <a:r>
              <a:rPr lang="en-US" b="1" dirty="0"/>
              <a:t>elevated androgen level </a:t>
            </a:r>
            <a:r>
              <a:rPr lang="en-US" dirty="0"/>
              <a:t>is due to increased level of </a:t>
            </a:r>
            <a:r>
              <a:rPr lang="en-US" dirty="0">
                <a:solidFill>
                  <a:srgbClr val="FF0000"/>
                </a:solidFill>
              </a:rPr>
              <a:t>luteinizing hormone (LH) </a:t>
            </a:r>
            <a:r>
              <a:rPr lang="en-US" dirty="0"/>
              <a:t>secreted by the interior pituitary</a:t>
            </a:r>
            <a:endParaRPr lang="en-US" b="1" dirty="0"/>
          </a:p>
          <a:p>
            <a:pPr marL="0" indent="0" algn="ctr">
              <a:buNone/>
            </a:pPr>
            <a:r>
              <a:rPr lang="en-US" sz="1800" b="1" dirty="0"/>
              <a:t>       </a:t>
            </a:r>
            <a:r>
              <a:rPr lang="en-US" sz="1800" dirty="0"/>
              <a:t>stimulations of the ovarian theca cells </a:t>
            </a:r>
          </a:p>
          <a:p>
            <a:pPr marL="0" indent="0">
              <a:buNone/>
            </a:pPr>
            <a:r>
              <a:rPr lang="en-US" sz="1800" b="1" dirty="0"/>
              <a:t>  </a:t>
            </a:r>
            <a:r>
              <a:rPr lang="en-US" dirty="0"/>
              <a:t> increase androgen production (testosterone &amp; androstenedione)</a:t>
            </a:r>
          </a:p>
          <a:p>
            <a:pPr marL="0" indent="0">
              <a:buNone/>
            </a:pPr>
            <a:r>
              <a:rPr lang="en-US" sz="1800" b="1" dirty="0"/>
              <a:t>      </a:t>
            </a:r>
          </a:p>
          <a:p>
            <a:pPr marL="0" indent="0">
              <a:buNone/>
            </a:pPr>
            <a:r>
              <a:rPr lang="en-US" dirty="0"/>
              <a:t>Decreased level of </a:t>
            </a:r>
            <a:r>
              <a:rPr lang="en-US" dirty="0">
                <a:solidFill>
                  <a:srgbClr val="FF0000"/>
                </a:solidFill>
              </a:rPr>
              <a:t>follicular-stimulating hormone (FSH) </a:t>
            </a:r>
            <a:r>
              <a:rPr lang="en-US" dirty="0"/>
              <a:t>relative to LH 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lack of aromatization of androgens to </a:t>
            </a:r>
            <a:r>
              <a:rPr lang="en-US" dirty="0">
                <a:solidFill>
                  <a:srgbClr val="FF0000"/>
                </a:solidFill>
              </a:rPr>
              <a:t>estrogens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decreased estrogen levels and hence </a:t>
            </a:r>
            <a:r>
              <a:rPr lang="en-US" dirty="0">
                <a:solidFill>
                  <a:srgbClr val="FF0000"/>
                </a:solidFill>
              </a:rPr>
              <a:t>anovulation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56851" y="1878201"/>
            <a:ext cx="0" cy="313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66623" y="2425914"/>
            <a:ext cx="0" cy="365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66623" y="4206622"/>
            <a:ext cx="0" cy="469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 flipH="1">
            <a:off x="4756851" y="5411097"/>
            <a:ext cx="9772" cy="526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08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5" y="817568"/>
            <a:ext cx="8889577" cy="544876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400" dirty="0"/>
              <a:t>Polycystic ovaries are enlarged bilaterally and smooth thickened capsule. On cut section, subcapsular follicles in various stages of atresia are seen at the </a:t>
            </a:r>
            <a:r>
              <a:rPr lang="en-US" sz="2400" dirty="0" err="1"/>
              <a:t>periphary</a:t>
            </a:r>
            <a:r>
              <a:rPr lang="en-US" sz="2400" dirty="0"/>
              <a:t>, with hyperplasia of theca stromal cells.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/>
              <a:t>PCOS is a genetically </a:t>
            </a:r>
            <a:r>
              <a:rPr lang="en-US" sz="2400" dirty="0" err="1"/>
              <a:t>heterogeneuos</a:t>
            </a:r>
            <a:r>
              <a:rPr lang="en-US" sz="2400" dirty="0"/>
              <a:t> syndrome, however the genetic contributions remain incompletely described. Studies of family members with PCOS indicate that an autosomal dominant mode of inheritance occurs for many families with the disease.</a:t>
            </a:r>
          </a:p>
        </p:txBody>
      </p:sp>
    </p:spTree>
    <p:extLst>
      <p:ext uri="{BB962C8B-B14F-4D97-AF65-F5344CB8AC3E}">
        <p14:creationId xmlns:p14="http://schemas.microsoft.com/office/powerpoint/2010/main" val="1719982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B49288F-4B9A-F048-ADC6-DC7A1291E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369" y="979885"/>
            <a:ext cx="78867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/>
              <a:t>PATHOPHYSIOLOGY</a:t>
            </a:r>
          </a:p>
        </p:txBody>
      </p:sp>
      <p:pic>
        <p:nvPicPr>
          <p:cNvPr id="59396" name="Picture 4" descr="D:\Users\dlaminimarga\Desktop\pcos.jpg">
            <a:extLst>
              <a:ext uri="{FF2B5EF4-FFF2-40B4-BE49-F238E27FC236}">
                <a16:creationId xmlns:a16="http://schemas.microsoft.com/office/drawing/2014/main" id="{C0AEA05F-D6E5-6D47-87D3-B1C64E2D33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4369" y="1656677"/>
            <a:ext cx="7886700" cy="4711849"/>
          </a:xfrm>
          <a:noFill/>
          <a:ln w="3175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244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8C6ABF7-F489-D746-AA80-F8DDEE4FF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500" b="1"/>
              <a:t>PCOS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700F1A56-287A-DA42-B237-37E23F02A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54" y="1899048"/>
            <a:ext cx="8122444" cy="384571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b="1" i="1" dirty="0"/>
              <a:t>				</a:t>
            </a:r>
            <a:endParaRPr lang="en-US" altLang="en-US" b="1" i="1" u="sng" dirty="0"/>
          </a:p>
          <a:p>
            <a:pPr eaLnBrk="1" hangingPunct="1">
              <a:defRPr/>
            </a:pPr>
            <a:endParaRPr lang="en-US" altLang="en-US" b="1" i="1" u="sng" dirty="0"/>
          </a:p>
          <a:p>
            <a:pPr marL="0" indent="0">
              <a:buNone/>
              <a:defRPr/>
            </a:pPr>
            <a:endParaRPr lang="en-US" altLang="en-US" i="1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9BA81BB-07B2-D844-8034-11E6551664E2}"/>
              </a:ext>
            </a:extLst>
          </p:cNvPr>
          <p:cNvSpPr/>
          <p:nvPr/>
        </p:nvSpPr>
        <p:spPr>
          <a:xfrm>
            <a:off x="1102519" y="2589610"/>
            <a:ext cx="3471863" cy="1094184"/>
          </a:xfrm>
          <a:prstGeom prst="roundRect">
            <a:avLst/>
          </a:prstGeom>
          <a:ln w="349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OA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~</a:t>
            </a:r>
          </a:p>
          <a:p>
            <a:pPr algn="ctr">
              <a:defRPr/>
            </a:pPr>
            <a:r>
              <a:rPr lang="en-US" sz="2400" b="1" i="1" dirty="0">
                <a:solidFill>
                  <a:schemeClr val="tx1"/>
                </a:solidFill>
              </a:rPr>
              <a:t>Oligo-Anovulation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3B251E1-E57B-7E41-9A5C-C9DA5DA729A4}"/>
              </a:ext>
            </a:extLst>
          </p:cNvPr>
          <p:cNvSpPr/>
          <p:nvPr/>
        </p:nvSpPr>
        <p:spPr>
          <a:xfrm>
            <a:off x="4793456" y="2589610"/>
            <a:ext cx="3371850" cy="1094184"/>
          </a:xfrm>
          <a:prstGeom prst="roundRect">
            <a:avLst/>
          </a:prstGeom>
          <a:ln w="349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HA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~</a:t>
            </a:r>
          </a:p>
          <a:p>
            <a:pPr algn="ctr">
              <a:defRPr/>
            </a:pPr>
            <a:r>
              <a:rPr lang="en-US" sz="2400" b="1" i="1" dirty="0">
                <a:solidFill>
                  <a:schemeClr val="tx1"/>
                </a:solidFill>
              </a:rPr>
              <a:t>Hyper-</a:t>
            </a:r>
            <a:r>
              <a:rPr lang="en-US" sz="2400" b="1" i="1" dirty="0" err="1">
                <a:solidFill>
                  <a:schemeClr val="tx1"/>
                </a:solidFill>
              </a:rPr>
              <a:t>androgenism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42F44E1-2DEB-0A48-8088-D379651EE197}"/>
              </a:ext>
            </a:extLst>
          </p:cNvPr>
          <p:cNvSpPr/>
          <p:nvPr/>
        </p:nvSpPr>
        <p:spPr>
          <a:xfrm>
            <a:off x="2078831" y="3990975"/>
            <a:ext cx="4610100" cy="1635273"/>
          </a:xfrm>
          <a:prstGeom prst="roundRect">
            <a:avLst/>
          </a:prstGeom>
          <a:ln w="349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PCOM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~</a:t>
            </a:r>
          </a:p>
          <a:p>
            <a:pPr algn="ctr">
              <a:defRPr/>
            </a:pPr>
            <a:r>
              <a:rPr lang="en-US" sz="2400" b="1" i="1" dirty="0">
                <a:solidFill>
                  <a:schemeClr val="tx1"/>
                </a:solidFill>
              </a:rPr>
              <a:t>Polycystic Ovarian Morphology</a:t>
            </a:r>
          </a:p>
        </p:txBody>
      </p:sp>
      <p:sp>
        <p:nvSpPr>
          <p:cNvPr id="3" name="Block Arc 2">
            <a:extLst>
              <a:ext uri="{FF2B5EF4-FFF2-40B4-BE49-F238E27FC236}">
                <a16:creationId xmlns:a16="http://schemas.microsoft.com/office/drawing/2014/main" id="{C2DA2B16-E891-494C-A057-D7EF58401467}"/>
              </a:ext>
            </a:extLst>
          </p:cNvPr>
          <p:cNvSpPr/>
          <p:nvPr/>
        </p:nvSpPr>
        <p:spPr>
          <a:xfrm>
            <a:off x="3865960" y="2177653"/>
            <a:ext cx="1682353" cy="55721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 sz="1350">
              <a:solidFill>
                <a:schemeClr val="tx1"/>
              </a:solidFill>
            </a:endParaRPr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64F9CDB4-C984-E94D-A511-1829F124B4B1}"/>
              </a:ext>
            </a:extLst>
          </p:cNvPr>
          <p:cNvSpPr/>
          <p:nvPr/>
        </p:nvSpPr>
        <p:spPr>
          <a:xfrm rot="13526275">
            <a:off x="938808" y="3909418"/>
            <a:ext cx="1318022" cy="55721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 sz="1350">
              <a:solidFill>
                <a:schemeClr val="tx1"/>
              </a:solidFill>
            </a:endParaRPr>
          </a:p>
        </p:txBody>
      </p:sp>
      <p:sp>
        <p:nvSpPr>
          <p:cNvPr id="9" name="Block Arc 8">
            <a:extLst>
              <a:ext uri="{FF2B5EF4-FFF2-40B4-BE49-F238E27FC236}">
                <a16:creationId xmlns:a16="http://schemas.microsoft.com/office/drawing/2014/main" id="{C95566D5-E9E7-5841-9A29-52F0B705F150}"/>
              </a:ext>
            </a:extLst>
          </p:cNvPr>
          <p:cNvSpPr/>
          <p:nvPr/>
        </p:nvSpPr>
        <p:spPr>
          <a:xfrm rot="7502227">
            <a:off x="6465094" y="4086226"/>
            <a:ext cx="1445419" cy="55721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8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3075" grpId="0" build="p"/>
      <p:bldP spid="2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254</TotalTime>
  <Words>806</Words>
  <Application>Microsoft Office PowerPoint</Application>
  <PresentationFormat>On-screen Show (4:3)</PresentationFormat>
  <Paragraphs>130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Century Gothic</vt:lpstr>
      <vt:lpstr>Wingdings</vt:lpstr>
      <vt:lpstr>Wingdings 2</vt:lpstr>
      <vt:lpstr>Perception</vt:lpstr>
      <vt:lpstr> Dr. Hazem Al-Mandeel Dept of OB / Gyne Course 482 </vt:lpstr>
      <vt:lpstr>Objectives</vt:lpstr>
      <vt:lpstr>PCOS</vt:lpstr>
      <vt:lpstr>PCOS</vt:lpstr>
      <vt:lpstr>PCOS - Pathophysiology</vt:lpstr>
      <vt:lpstr>PowerPoint Presentation</vt:lpstr>
      <vt:lpstr>PowerPoint Presentation</vt:lpstr>
      <vt:lpstr>PATHOPHYSIOLOGY</vt:lpstr>
      <vt:lpstr>PCOS</vt:lpstr>
      <vt:lpstr>Signs and symptoms </vt:lpstr>
      <vt:lpstr>OA:Oligo-Anovulation</vt:lpstr>
      <vt:lpstr>PowerPoint Presentation</vt:lpstr>
      <vt:lpstr>PowerPoint Presentation</vt:lpstr>
      <vt:lpstr>Diagnosis</vt:lpstr>
      <vt:lpstr>PowerPoint Presentation</vt:lpstr>
      <vt:lpstr>Diagnosis</vt:lpstr>
      <vt:lpstr>PowerPoint Presentation</vt:lpstr>
      <vt:lpstr>PowerPoint Presentation</vt:lpstr>
      <vt:lpstr>PowerPoint Presentation</vt:lpstr>
      <vt:lpstr>Health hazards/Prognosis</vt:lpstr>
      <vt:lpstr>Management of PCOS</vt:lpstr>
      <vt:lpstr>MULTI-DISCIPLINARY TEAM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Polycystic Ovary Disease</dc:title>
  <dc:creator>Sara Ghani</dc:creator>
  <cp:lastModifiedBy>Dana Al-Kadi</cp:lastModifiedBy>
  <cp:revision>39</cp:revision>
  <dcterms:created xsi:type="dcterms:W3CDTF">2016-10-01T15:13:56Z</dcterms:created>
  <dcterms:modified xsi:type="dcterms:W3CDTF">2020-09-20T07:25:40Z</dcterms:modified>
</cp:coreProperties>
</file>