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  <p:sldId r:id="rId22" id="273"/>
    <p:sldId r:id="rId23" id="274"/>
    <p:sldId r:id="rId24" id="275"/>
    <p:sldId r:id="rId25" id="276"/>
    <p:sldId r:id="rId26" id="277"/>
    <p:sldId r:id="rId27" id="278"/>
    <p:sldId r:id="rId28" id="279"/>
    <p:sldId r:id="rId29" id="280"/>
    <p:sldId r:id="rId30" id="281"/>
    <p:sldId r:id="rId31" id="282"/>
    <p:sldId r:id="rId32" id="283"/>
    <p:sldId r:id="rId33" id="284"/>
    <p:sldId r:id="rId34" id="285"/>
    <p:sldId r:id="rId35" id="286"/>
    <p:sldId r:id="rId36" id="287"/>
    <p:sldId r:id="rId37" id="288"/>
    <p:sldId r:id="rId38" id="289"/>
    <p:sldId r:id="rId39" id="290"/>
    <p:sldId r:id="rId40" id="291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fr-FR">
        <a:uFillTx/>
      </a:defRPr>
    </a:defPPr>
    <a:lvl1pPr algn="l" defTabSz="4572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43"/>
  </p:normalViewPr>
  <p:slideViewPr>
    <p:cSldViewPr snapToGrid="0" snapToObjects="1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90"/>
          <a:sy d="100" n="9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576" y="200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slides/slide14.xml" Type="http://schemas.openxmlformats.org/officeDocument/2006/relationships/slide"></Relationship><Relationship Id="rId19" Target="slides/slide15.xml" Type="http://schemas.openxmlformats.org/officeDocument/2006/relationships/slide"></Relationship><Relationship Id="rId20" Target="slides/slide16.xml" Type="http://schemas.openxmlformats.org/officeDocument/2006/relationships/slide"></Relationship><Relationship Id="rId21" Target="slides/slide17.xml" Type="http://schemas.openxmlformats.org/officeDocument/2006/relationships/slide"></Relationship><Relationship Id="rId22" Target="slides/slide18.xml" Type="http://schemas.openxmlformats.org/officeDocument/2006/relationships/slide"></Relationship><Relationship Id="rId23" Target="slides/slide19.xml" Type="http://schemas.openxmlformats.org/officeDocument/2006/relationships/slide"></Relationship><Relationship Id="rId24" Target="slides/slide20.xml" Type="http://schemas.openxmlformats.org/officeDocument/2006/relationships/slide"></Relationship><Relationship Id="rId25" Target="slides/slide21.xml" Type="http://schemas.openxmlformats.org/officeDocument/2006/relationships/slide"></Relationship><Relationship Id="rId26" Target="slides/slide22.xml" Type="http://schemas.openxmlformats.org/officeDocument/2006/relationships/slide"></Relationship><Relationship Id="rId27" Target="slides/slide23.xml" Type="http://schemas.openxmlformats.org/officeDocument/2006/relationships/slide"></Relationship><Relationship Id="rId28" Target="slides/slide24.xml" Type="http://schemas.openxmlformats.org/officeDocument/2006/relationships/slide"></Relationship><Relationship Id="rId29" Target="slides/slide25.xml" Type="http://schemas.openxmlformats.org/officeDocument/2006/relationships/slide"></Relationship><Relationship Id="rId30" Target="slides/slide26.xml" Type="http://schemas.openxmlformats.org/officeDocument/2006/relationships/slide"></Relationship><Relationship Id="rId31" Target="slides/slide27.xml" Type="http://schemas.openxmlformats.org/officeDocument/2006/relationships/slide"></Relationship><Relationship Id="rId32" Target="slides/slide28.xml" Type="http://schemas.openxmlformats.org/officeDocument/2006/relationships/slide"></Relationship><Relationship Id="rId33" Target="slides/slide29.xml" Type="http://schemas.openxmlformats.org/officeDocument/2006/relationships/slide"></Relationship><Relationship Id="rId34" Target="slides/slide30.xml" Type="http://schemas.openxmlformats.org/officeDocument/2006/relationships/slide"></Relationship><Relationship Id="rId35" Target="slides/slide31.xml" Type="http://schemas.openxmlformats.org/officeDocument/2006/relationships/slide"></Relationship><Relationship Id="rId36" Target="slides/slide32.xml" Type="http://schemas.openxmlformats.org/officeDocument/2006/relationships/slide"></Relationship><Relationship Id="rId37" Target="slides/slide33.xml" Type="http://schemas.openxmlformats.org/officeDocument/2006/relationships/slide"></Relationship><Relationship Id="rId38" Target="slides/slide34.xml" Type="http://schemas.openxmlformats.org/officeDocument/2006/relationships/slide"></Relationship><Relationship Id="rId39" Target="slides/slide35.xml" Type="http://schemas.openxmlformats.org/officeDocument/2006/relationships/slide"></Relationship><Relationship Id="rId40" Target="slides/slide36.xml" Type="http://schemas.openxmlformats.org/officeDocument/2006/relationships/slide"></Relationship><Relationship Id="rId41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media/image1.jp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758952"/>
            <a:ext cx="7543800" cy="35661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 algn="l">
              <a:lnSpc>
                <a:spcPct val="85000"/>
              </a:lnSpc>
              <a:defRPr baseline="0" spc="-50" sz="800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5038" y="4455621"/>
            <a:ext cx="75438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lIns="91440" rIns="91440">
            <a:normAutofit/>
          </a:bodyPr>
          <a:lstStyle>
            <a:lvl1pPr algn="l" indent="0" marL="0">
              <a:buNone/>
              <a:defRPr baseline="0" cap="all" spc="200" sz="2400">
                <a:solidFill>
                  <a:schemeClr val="tx2"/>
                </a:solidFill>
                <a:uFillTx/>
                <a:latin typeface="+mj-lt"/>
              </a:defRPr>
            </a:lvl1pPr>
            <a:lvl2pPr algn="ctr" indent="0" marL="457200">
              <a:buNone/>
              <a:defRPr sz="2400">
                <a:uFillTx/>
              </a:defRPr>
            </a:lvl2pPr>
            <a:lvl3pPr algn="ctr" indent="0" marL="914400">
              <a:buNone/>
              <a:defRPr sz="2400">
                <a:uFillTx/>
              </a:defRPr>
            </a:lvl3pPr>
            <a:lvl4pPr algn="ctr" indent="0" marL="1371600">
              <a:buNone/>
              <a:defRPr sz="2000">
                <a:uFillTx/>
              </a:defRPr>
            </a:lvl4pPr>
            <a:lvl5pPr algn="ctr" indent="0" marL="1828800">
              <a:buNone/>
              <a:defRPr sz="2000">
                <a:uFillTx/>
              </a:defRPr>
            </a:lvl5pPr>
            <a:lvl6pPr algn="ctr" indent="0" marL="2286000">
              <a:buNone/>
              <a:defRPr sz="2000">
                <a:uFillTx/>
              </a:defRPr>
            </a:lvl6pPr>
            <a:lvl7pPr algn="ctr" indent="0" marL="2743200">
              <a:buNone/>
              <a:defRPr sz="2000">
                <a:uFillTx/>
              </a:defRPr>
            </a:lvl7pPr>
            <a:lvl8pPr algn="ctr" indent="0" marL="3200400">
              <a:buNone/>
              <a:defRPr sz="2000">
                <a:uFillTx/>
              </a:defRPr>
            </a:lvl8pPr>
            <a:lvl9pPr algn="ctr" indent="0" marL="365760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traight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45720" rIns="45720" tIns="0"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43675" y="414779"/>
            <a:ext cx="1971675" cy="575742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414779"/>
            <a:ext cx="5800725" cy="575742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45720" rIns="45720" tIns="0" vert="eaVert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secHead">
  <p:cSld name="Section Header"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758952"/>
            <a:ext cx="7543800" cy="35661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>
            <a:normAutofit/>
          </a:bodyPr>
          <a:lstStyle>
            <a:lvl1pPr>
              <a:lnSpc>
                <a:spcPct val="85000"/>
              </a:lnSpc>
              <a:defRPr b="0" sz="800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4453128"/>
            <a:ext cx="75438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lIns="91440" rIns="91440">
            <a:normAutofit/>
          </a:bodyPr>
          <a:lstStyle>
            <a:lvl1pPr indent="0" marL="0">
              <a:buNone/>
              <a:defRPr baseline="0" cap="all" spc="200" sz="2400">
                <a:solidFill>
                  <a:schemeClr val="tx2"/>
                </a:solidFill>
                <a:uFillTx/>
                <a:latin typeface="+mj-lt"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traight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it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286604"/>
            <a:ext cx="7543800" cy="145075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1845734"/>
            <a:ext cx="3703320" cy="40233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63440" y="1845736"/>
            <a:ext cx="3703320" cy="402335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itle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286604"/>
            <a:ext cx="7543800" cy="145075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1846052"/>
            <a:ext cx="3703320" cy="73628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lIns="91440" rIns="91440">
            <a:normAutofit/>
          </a:bodyPr>
          <a:lstStyle>
            <a:lvl1pPr indent="0" marL="0">
              <a:buNone/>
              <a:defRPr b="0" baseline="0" cap="all" sz="2000">
                <a:solidFill>
                  <a:schemeClr val="tx2"/>
                </a:solidFill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2582334"/>
            <a:ext cx="3703320" cy="32867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63440" y="1846052"/>
            <a:ext cx="3703320" cy="73628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lIns="91440" rIns="91440">
            <a:normAutofit/>
          </a:bodyPr>
          <a:lstStyle>
            <a:lvl1pPr indent="0" marL="0">
              <a:buNone/>
              <a:defRPr b="0" baseline="0" cap="all" sz="2000">
                <a:solidFill>
                  <a:schemeClr val="tx2"/>
                </a:solidFill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63440" y="2582334"/>
            <a:ext cx="3703320" cy="32867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2900" y="594359"/>
            <a:ext cx="2400300" cy="2286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>
            <a:lvl1pPr>
              <a:defRPr b="0" sz="3600">
                <a:solidFill>
                  <a:srgbClr val="FFFFFF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60237" y="731520"/>
            <a:ext cx="5009393" cy="5257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2900" y="2926080"/>
            <a:ext cx="2400300" cy="337912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lIns="91440" rIns="91440">
            <a:normAutofit/>
          </a:bodyPr>
          <a:lstStyle>
            <a:lvl1pPr indent="0" marL="0">
              <a:buNone/>
              <a:defRPr sz="1500">
                <a:solidFill>
                  <a:srgbClr val="FFFFFF"/>
                </a:solidFill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49134" y="6459786"/>
            <a:ext cx="1963883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defRPr>
                <a:uFillTx/>
              </a:defRPr>
            </a:lvl1pPr>
          </a:lstStyle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00450" y="6459786"/>
            <a:ext cx="348615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defRPr>
                <a:solidFill>
                  <a:schemeClr val="tx2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5074920"/>
            <a:ext cx="7589520" cy="8229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0" tIns="0">
            <a:noAutofit/>
          </a:bodyPr>
          <a:lstStyle>
            <a:lvl1pPr>
              <a:defRPr b="0" sz="3600">
                <a:solidFill>
                  <a:srgbClr val="FFFFFF"/>
                </a:solidFill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" y="0"/>
            <a:ext cx="9143989" cy="4915076"/>
          </a:xfrm>
          <a:blipFill>
            <a:blip r:embed="rId1"/>
            <a:stretch>
              <a:fillRect/>
            </a:stretch>
          </a:blipFill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lIns="457200" tIns="457200"/>
          <a:lstStyle>
            <a:lvl1pPr indent="0" marL="0">
              <a:buNone/>
              <a:defRPr sz="3200">
                <a:solidFill>
                  <a:schemeClr val="bg1"/>
                </a:solidFill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r>
              <a:rPr lang="en-US">
                <a:uFillTx/>
              </a:rPr>
              <a:t>Click icon to add picture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59" y="5907024"/>
            <a:ext cx="7589520" cy="5943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91440" rIns="91440" tIns="0">
            <a:normAutofit/>
          </a:bodyPr>
          <a:lstStyle>
            <a:lvl1pPr indent="0" marL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Rectangle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0" y="286604"/>
            <a:ext cx="7543800" cy="145075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>
            <a:normAutofit/>
          </a:bodyPr>
          <a:lstStyle/>
          <a:p>
            <a:r>
              <a:rPr lang="en-US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59" y="1845734"/>
            <a:ext cx="7543801" cy="402336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0" rIns="0" rtlCol="0" tIns="45720" vert="horz">
            <a:normAutofit/>
          </a:bodyPr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961" y="6459786"/>
            <a:ext cx="185420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900">
                <a:solidFill>
                  <a:srgbClr val="FFFFFF"/>
                </a:solidFill>
                <a:uFillTx/>
              </a:defRPr>
            </a:lvl1pPr>
          </a:lstStyle>
          <a:p>
            <a:fld id="{3F905838-0DC9-0641-B78E-5568613D7CE3}" type="datetimeFigureOut">
              <a:rPr lang="fr-FR" smtClean="0">
                <a:uFillTx/>
              </a:rPr>
              <a:t>21/09/2020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64639" y="6459786"/>
            <a:ext cx="3617103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baseline="0" cap="all" sz="900">
                <a:solidFill>
                  <a:srgbClr val="FFFFFF"/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25344" y="6459786"/>
            <a:ext cx="984019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050">
                <a:solidFill>
                  <a:srgbClr val="FFFFFF"/>
                </a:solidFill>
                <a:uFillTx/>
              </a:defRPr>
            </a:lvl1pPr>
          </a:lstStyle>
          <a:p>
            <a:fld id="{05EC756C-8C3D-4247-9EB3-9975925AC2A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Straight Connector 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85000"/>
        </a:lnSpc>
        <a:spcBef>
          <a:spcPct val="0"/>
        </a:spcBef>
        <a:buNone/>
        <a:defRPr baseline="0" kern="1200" spc="-50" sz="4800">
          <a:solidFill>
            <a:schemeClr val="tx1">
              <a:lumMod val="75000"/>
              <a:lumOff val="25000"/>
            </a:schemeClr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91440" latinLnBrk="0" marL="91440" rtl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charset="0" panose="020F0502020204030204" pitchFamily="34" typeface="Calibri"/>
        <a:buChar char=" "/>
        <a:defRPr kern="1200" sz="20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182880" latinLnBrk="0" marL="384048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8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182880" latinLnBrk="0" marL="566928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182880" latinLnBrk="0" marL="749808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182880" latinLnBrk="0" marL="932688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1100000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1300000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1500000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1700000" rtl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charset="0" pitchFamily="34" typeface="Calibri"/>
        <a:buChar char="◦"/>
        <a:defRPr kern="1200" sz="1400">
          <a:solidFill>
            <a:schemeClr val="tx1">
              <a:lumMod val="75000"/>
              <a:lumOff val="25000"/>
            </a:schemeClr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pn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4.pn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5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6.png" Type="http://schemas.openxmlformats.org/officeDocument/2006/relationships/image"></Relationship><Relationship Id="rId3" Target="../media/image7.pn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9.pn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0.pn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1.jpg" Type="http://schemas.openxmlformats.org/officeDocument/2006/relationships/image"></Relationship></Relationships>
</file>

<file path=ppt/slides/_rels/slide3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2.jpeg" Type="http://schemas.openxmlformats.org/officeDocument/2006/relationships/image"></Relationship></Relationships>
</file>

<file path=ppt/slides/_rels/slide3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.jpeg" Type="http://schemas.openxmlformats.org/officeDocument/2006/relationships/image"></Relationship></Relationships>
</file>

<file path=ppt/slides/_rels/slide3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4.jpg" Type="http://schemas.openxmlformats.org/officeDocument/2006/relationships/image"></Relationship></Relationships>
</file>

<file path=ppt/slides/_rels/slide3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err="1" lang="fr-FR">
                <a:uFillTx/>
                <a:latin charset="0" panose="04020705040A02060702" pitchFamily="82" typeface="Algerian"/>
              </a:rPr>
              <a:t>Endometrial</a:t>
            </a:r>
            <a:r>
              <a:rPr dirty="0" lang="fr-FR">
                <a:uFillTx/>
                <a:latin charset="0" panose="04020705040A02060702" pitchFamily="82" typeface="Algerian"/>
              </a:rPr>
              <a:t> </a:t>
            </a:r>
            <a:r>
              <a:rPr dirty="0" lang="en-US">
                <a:uFillTx/>
                <a:latin charset="0" panose="04020705040A02060702" pitchFamily="82" typeface="Algerian"/>
              </a:rPr>
              <a:t>cancer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ous-titr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47500" lnSpcReduction="20000"/>
          </a:bodyPr>
          <a:lstStyle/>
          <a:p>
            <a:pPr algn="ctr"/>
            <a:r>
              <a:rPr dirty="0" lang="en-US">
                <a:uFillTx/>
                <a:latin charset="0" panose="04020705040A02060702" pitchFamily="82" typeface="Algerian"/>
              </a:rPr>
              <a:t>DR KHALID AKKOUR MD FRCSC</a:t>
            </a:r>
          </a:p>
          <a:p>
            <a:pPr algn="ctr"/>
            <a:r>
              <a:rPr dirty="0" lang="en-US">
                <a:uFillTx/>
                <a:latin charset="0" panose="04020705040A02060702" pitchFamily="82" typeface="Algerian"/>
              </a:rPr>
              <a:t>ASSISTANT PROFESSOR AND CONSULTANT </a:t>
            </a:r>
          </a:p>
          <a:p>
            <a:pPr algn="ctr"/>
            <a:r>
              <a:rPr dirty="0" lang="en-US">
                <a:uFillTx/>
                <a:latin charset="0" panose="04020705040A02060702" pitchFamily="82" typeface="Algerian"/>
              </a:rPr>
              <a:t>GYNECOLOGIC ONCOLOGIST </a:t>
            </a:r>
          </a:p>
          <a:p>
            <a:pPr algn="ctr"/>
            <a:r>
              <a:rPr dirty="0" lang="en-US">
                <a:uFillTx/>
                <a:latin charset="0" panose="04020705040A02060702" pitchFamily="82" typeface="Algerian"/>
              </a:rPr>
              <a:t>KING SAUD UNIVERSITY 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err="1" lang="fr-FR">
                <a:uFillTx/>
              </a:rPr>
              <a:t>T</a:t>
            </a:r>
            <a:r>
              <a:rPr dirty="0" err="1" lang="en-US">
                <a:uFillTx/>
              </a:rPr>
              <a:t>reatment</a:t>
            </a:r>
            <a:r>
              <a:rPr dirty="0" lang="en-US"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Total </a:t>
            </a:r>
            <a:r>
              <a:rPr dirty="0" err="1" lang="en-US">
                <a:uFillTx/>
              </a:rPr>
              <a:t>extrafascial</a:t>
            </a:r>
            <a:r>
              <a:rPr dirty="0" lang="en-US">
                <a:uFillTx/>
              </a:rPr>
              <a:t> hysterectomy with bilateral </a:t>
            </a:r>
            <a:r>
              <a:rPr dirty="0" err="1" lang="en-US">
                <a:uFillTx/>
              </a:rPr>
              <a:t>salpingo</a:t>
            </a:r>
            <a:r>
              <a:rPr dirty="0" lang="en-US">
                <a:uFillTx/>
              </a:rPr>
              <a:t>-oophorectomy with pelvic and </a:t>
            </a:r>
            <a:r>
              <a:rPr dirty="0" err="1" lang="en-US">
                <a:uFillTx/>
              </a:rPr>
              <a:t>para</a:t>
            </a:r>
            <a:r>
              <a:rPr dirty="0" lang="en-US">
                <a:uFillTx/>
              </a:rPr>
              <a:t>-aortic lymph node dissection is the standard staging procedure for endometrial carcinoma.</a:t>
            </a:r>
          </a:p>
          <a:p>
            <a:r>
              <a:rPr dirty="0" lang="en-US">
                <a:uFillTx/>
              </a:rPr>
              <a:t>Staging can be performed via a minimally invasive route or </a:t>
            </a:r>
            <a:r>
              <a:rPr dirty="0" err="1" lang="en-US">
                <a:uFillTx/>
              </a:rPr>
              <a:t>laparatomy</a:t>
            </a:r>
            <a:r>
              <a:rPr dirty="0" lang="en-US">
                <a:uFillTx/>
              </a:rPr>
              <a:t>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765746" y="1846263"/>
            <a:ext cx="5656957" cy="4022725"/>
          </a:xfrm>
          <a:prstGeom prst="rect">
            <a:avLst/>
          </a:prstGeom>
          <a:noFill/>
          <a:ln>
            <a:noFill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FIGO 2010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r>
              <a:rPr b="1" dirty="0" lang="en-US">
                <a:uFillTx/>
              </a:rPr>
              <a:t>Carcinoma of the Endometrium</a:t>
            </a:r>
          </a:p>
          <a:p>
            <a:r>
              <a:rPr dirty="0" lang="en-US">
                <a:uFillTx/>
              </a:rPr>
              <a:t>IA         Tumor confined to the uterus, no or &lt; ½ </a:t>
            </a:r>
            <a:r>
              <a:rPr dirty="0" err="1" lang="en-US">
                <a:uFillTx/>
              </a:rPr>
              <a:t>myometrial</a:t>
            </a:r>
            <a:r>
              <a:rPr dirty="0" lang="en-US">
                <a:uFillTx/>
              </a:rPr>
              <a:t> invasion</a:t>
            </a:r>
          </a:p>
          <a:p>
            <a:r>
              <a:rPr dirty="0" lang="en-US">
                <a:uFillTx/>
              </a:rPr>
              <a:t>IB         Tumor confined to the uterus, &gt; ½ </a:t>
            </a:r>
            <a:r>
              <a:rPr dirty="0" err="1" lang="en-US">
                <a:uFillTx/>
              </a:rPr>
              <a:t>myometrial</a:t>
            </a:r>
            <a:r>
              <a:rPr dirty="0" lang="en-US">
                <a:uFillTx/>
              </a:rPr>
              <a:t> invasion</a:t>
            </a:r>
          </a:p>
          <a:p>
            <a:r>
              <a:rPr dirty="0" lang="en-US">
                <a:uFillTx/>
              </a:rPr>
              <a:t>II          Cervical stromal invasion, but not beyond uterus</a:t>
            </a:r>
          </a:p>
          <a:p>
            <a:r>
              <a:rPr dirty="0" lang="en-US">
                <a:uFillTx/>
              </a:rPr>
              <a:t>IIIA      Tumor invades serosa or adnexa</a:t>
            </a:r>
          </a:p>
          <a:p>
            <a:r>
              <a:rPr dirty="0" lang="en-US">
                <a:uFillTx/>
              </a:rPr>
              <a:t>IIIB      Vaginal and/or </a:t>
            </a:r>
            <a:r>
              <a:rPr dirty="0" err="1" lang="en-US">
                <a:uFillTx/>
              </a:rPr>
              <a:t>parametrial</a:t>
            </a:r>
            <a:r>
              <a:rPr dirty="0" lang="en-US">
                <a:uFillTx/>
              </a:rPr>
              <a:t> involvement</a:t>
            </a:r>
          </a:p>
          <a:p>
            <a:r>
              <a:rPr dirty="0" lang="en-US">
                <a:uFillTx/>
              </a:rPr>
              <a:t>IIIC1    Pelvic node involvement</a:t>
            </a:r>
          </a:p>
          <a:p>
            <a:r>
              <a:rPr dirty="0" lang="en-US">
                <a:uFillTx/>
              </a:rPr>
              <a:t>IIIC2    Para-aortic involvement</a:t>
            </a:r>
          </a:p>
          <a:p>
            <a:r>
              <a:rPr dirty="0" lang="nl-NL">
                <a:uFillTx/>
              </a:rPr>
              <a:t>IVA       Tumor </a:t>
            </a:r>
            <a:r>
              <a:rPr dirty="0" err="1" lang="nl-NL">
                <a:uFillTx/>
              </a:rPr>
              <a:t>invasion</a:t>
            </a:r>
            <a:r>
              <a:rPr dirty="0" lang="nl-NL">
                <a:uFillTx/>
              </a:rPr>
              <a:t> bladder </a:t>
            </a:r>
            <a:r>
              <a:rPr dirty="0" err="1" lang="nl-NL">
                <a:uFillTx/>
              </a:rPr>
              <a:t>and</a:t>
            </a:r>
            <a:r>
              <a:rPr dirty="0" lang="nl-NL">
                <a:uFillTx/>
              </a:rPr>
              <a:t>/or </a:t>
            </a:r>
            <a:r>
              <a:rPr dirty="0" err="1" lang="nl-NL">
                <a:uFillTx/>
              </a:rPr>
              <a:t>bowel</a:t>
            </a:r>
            <a:r>
              <a:rPr dirty="0" lang="nl-NL">
                <a:uFillTx/>
              </a:rPr>
              <a:t> mucosa</a:t>
            </a:r>
          </a:p>
          <a:p>
            <a:r>
              <a:rPr dirty="0" lang="en-US">
                <a:uFillTx/>
              </a:rPr>
              <a:t>IVB       Distant metastases including abdominal metastases and/or inguinal lymph nodes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fr-FR">
                <a:uFillTx/>
              </a:rPr>
              <a:t>Grade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G 1: 5% or less of solid pattern</a:t>
            </a:r>
          </a:p>
          <a:p>
            <a:r>
              <a:rPr dirty="0" lang="en-US">
                <a:uFillTx/>
              </a:rPr>
              <a:t>G 2: 6-50% </a:t>
            </a:r>
          </a:p>
          <a:p>
            <a:r>
              <a:rPr dirty="0" lang="fr-FR">
                <a:uFillTx/>
              </a:rPr>
              <a:t>G</a:t>
            </a:r>
            <a:r>
              <a:rPr dirty="0" lang="en-US">
                <a:uFillTx/>
              </a:rPr>
              <a:t> 3: more than 50 %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P</a:t>
            </a:r>
            <a:r>
              <a:rPr dirty="0" err="1" lang="en-US">
                <a:uFillTx/>
              </a:rPr>
              <a:t>oor</a:t>
            </a:r>
            <a:r>
              <a:rPr dirty="0" lang="en-US">
                <a:uFillTx/>
              </a:rPr>
              <a:t> prognosis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G</a:t>
            </a:r>
            <a:r>
              <a:rPr dirty="0" err="1" lang="en-US">
                <a:uFillTx/>
              </a:rPr>
              <a:t>rade</a:t>
            </a:r>
            <a:r>
              <a:rPr dirty="0" lang="en-US">
                <a:uFillTx/>
              </a:rPr>
              <a:t> 3</a:t>
            </a:r>
          </a:p>
          <a:p>
            <a:r>
              <a:rPr dirty="0" lang="fr-FR">
                <a:uFillTx/>
              </a:rPr>
              <a:t>S</a:t>
            </a:r>
            <a:r>
              <a:rPr dirty="0" err="1" lang="en-US">
                <a:uFillTx/>
              </a:rPr>
              <a:t>eropap</a:t>
            </a:r>
            <a:r>
              <a:rPr dirty="0" lang="en-US">
                <a:uFillTx/>
              </a:rPr>
              <a:t>, ccc, </a:t>
            </a:r>
            <a:r>
              <a:rPr dirty="0" err="1" lang="en-US">
                <a:uFillTx/>
              </a:rPr>
              <a:t>carsinosarcoma</a:t>
            </a:r>
            <a:endParaRPr dirty="0" lang="en-US">
              <a:uFillTx/>
            </a:endParaRPr>
          </a:p>
          <a:p>
            <a:r>
              <a:rPr dirty="0" lang="en-US">
                <a:uFillTx/>
              </a:rPr>
              <a:t>+ LVI</a:t>
            </a:r>
          </a:p>
          <a:p>
            <a:r>
              <a:rPr dirty="0" lang="en-US">
                <a:uFillTx/>
              </a:rPr>
              <a:t>+ peritoneal cytology</a:t>
            </a:r>
          </a:p>
          <a:p>
            <a:r>
              <a:rPr dirty="0" lang="en-US">
                <a:uFillTx/>
              </a:rPr>
              <a:t>T size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H</a:t>
            </a:r>
            <a:r>
              <a:rPr dirty="0" lang="en-US">
                <a:uFillTx/>
              </a:rPr>
              <a:t> . </a:t>
            </a:r>
            <a:r>
              <a:rPr dirty="0" lang="fr-FR">
                <a:uFillTx/>
              </a:rPr>
              <a:t>R</a:t>
            </a:r>
            <a:r>
              <a:rPr dirty="0" err="1" lang="en-US">
                <a:uFillTx/>
              </a:rPr>
              <a:t>eceptors</a:t>
            </a:r>
            <a:r>
              <a:rPr dirty="0" lang="en-US"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ER + PR levels are inversely proportional to the histologic grade.</a:t>
            </a:r>
          </a:p>
          <a:p>
            <a:r>
              <a:rPr dirty="0" lang="fr-FR">
                <a:uFillTx/>
              </a:rPr>
              <a:t>P</a:t>
            </a:r>
            <a:r>
              <a:rPr dirty="0" err="1" lang="en-US">
                <a:uFillTx/>
              </a:rPr>
              <a:t>ts</a:t>
            </a:r>
            <a:r>
              <a:rPr dirty="0" lang="en-US">
                <a:uFillTx/>
              </a:rPr>
              <a:t> with + ER / PR or both , have better </a:t>
            </a:r>
            <a:r>
              <a:rPr dirty="0" err="1" lang="en-US">
                <a:uFillTx/>
              </a:rPr>
              <a:t>Px</a:t>
            </a:r>
            <a:r>
              <a:rPr dirty="0" lang="en-US">
                <a:uFillTx/>
              </a:rPr>
              <a:t>.</a:t>
            </a:r>
          </a:p>
          <a:p>
            <a:r>
              <a:rPr dirty="0" lang="en-US">
                <a:uFillTx/>
              </a:rPr>
              <a:t>HER 2 NEU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>
                <a:uFillTx/>
              </a:rPr>
              <a:t>Adjuvant therapy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Decisions about adjuvant therapy for endometrial carcinoma are based upon </a:t>
            </a:r>
            <a:r>
              <a:rPr dirty="0" err="1" lang="en-US">
                <a:uFillTx/>
              </a:rPr>
              <a:t>clinicopathologic</a:t>
            </a:r>
            <a:r>
              <a:rPr dirty="0" lang="en-US">
                <a:uFillTx/>
              </a:rPr>
              <a:t> factors (</a:t>
            </a:r>
            <a:r>
              <a:rPr dirty="0" err="1" lang="en-US">
                <a:uFillTx/>
              </a:rPr>
              <a:t>eg</a:t>
            </a:r>
            <a:r>
              <a:rPr dirty="0" lang="en-US">
                <a:uFillTx/>
              </a:rPr>
              <a:t>, grade, tumor size, and patient’s age). </a:t>
            </a:r>
          </a:p>
          <a:p>
            <a:r>
              <a:rPr dirty="0" lang="fr-FR">
                <a:uFillTx/>
              </a:rPr>
              <a:t>I</a:t>
            </a:r>
            <a:r>
              <a:rPr dirty="0" err="1" lang="en-US">
                <a:uFillTx/>
              </a:rPr>
              <a:t>ts</a:t>
            </a:r>
            <a:r>
              <a:rPr dirty="0" lang="en-US">
                <a:uFillTx/>
              </a:rPr>
              <a:t> usually </a:t>
            </a:r>
            <a:r>
              <a:rPr dirty="0" err="1" lang="en-US">
                <a:uFillTx/>
              </a:rPr>
              <a:t>brachythearpy,EBRT</a:t>
            </a:r>
            <a:r>
              <a:rPr dirty="0" lang="en-US">
                <a:uFillTx/>
              </a:rPr>
              <a:t> +- </a:t>
            </a:r>
            <a:r>
              <a:rPr dirty="0" err="1" lang="en-US">
                <a:uFillTx/>
              </a:rPr>
              <a:t>chemothearapy</a:t>
            </a:r>
            <a:r>
              <a:rPr dirty="0" lang="en-US">
                <a:uFillTx/>
              </a:rPr>
              <a:t>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Adjuvant therapy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ce réservé du contenu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325" y="2337135"/>
            <a:ext cx="7543800" cy="3040981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Adjuvant therapy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ce réservé du contenu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325" y="2463052"/>
            <a:ext cx="7543800" cy="2789146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>
                <a:uFillTx/>
              </a:rPr>
              <a:t>External beam radiation therapy 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Radiotherapy_228x201.jpg" id="4" name="Espace réservé du contenu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08375" y="2900363"/>
            <a:ext cx="2171700" cy="1914525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E</a:t>
            </a:r>
            <a:r>
              <a:rPr dirty="0" err="1" lang="en-US">
                <a:uFillTx/>
              </a:rPr>
              <a:t>ndometrial</a:t>
            </a:r>
            <a:r>
              <a:rPr dirty="0" lang="en-US">
                <a:uFillTx/>
              </a:rPr>
              <a:t> </a:t>
            </a:r>
            <a:r>
              <a:rPr dirty="0" err="1" lang="en-US">
                <a:uFillTx/>
              </a:rPr>
              <a:t>ca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fr-FR">
                <a:uFillTx/>
              </a:rPr>
              <a:t>F</a:t>
            </a:r>
            <a:r>
              <a:rPr dirty="0" err="1" lang="en-US">
                <a:uFillTx/>
              </a:rPr>
              <a:t>ourth</a:t>
            </a:r>
            <a:r>
              <a:rPr dirty="0" lang="en-US">
                <a:uFillTx/>
              </a:rPr>
              <a:t> most common </a:t>
            </a:r>
            <a:r>
              <a:rPr dirty="0" err="1" lang="en-US">
                <a:uFillTx/>
              </a:rPr>
              <a:t>ca</a:t>
            </a:r>
            <a:r>
              <a:rPr dirty="0" lang="en-US">
                <a:uFillTx/>
              </a:rPr>
              <a:t> after breast, lung , and colorectal ca.</a:t>
            </a:r>
          </a:p>
          <a:p>
            <a:r>
              <a:rPr dirty="0" err="1" lang="fr-FR">
                <a:uFillTx/>
              </a:rPr>
              <a:t>T</a:t>
            </a:r>
            <a:r>
              <a:rPr dirty="0" lang="en-US">
                <a:uFillTx/>
              </a:rPr>
              <a:t>he  lifetime risk of developing uterine cancer is 2.6 percent .</a:t>
            </a:r>
          </a:p>
          <a:p>
            <a:r>
              <a:rPr dirty="0" lang="en-US">
                <a:uFillTx/>
              </a:rPr>
              <a:t>The average age of diagnosis of uterine cancer in the United States is 61 years old</a:t>
            </a:r>
          </a:p>
          <a:p>
            <a:r>
              <a:rPr dirty="0" lang="en-US">
                <a:uFillTx/>
              </a:rPr>
              <a:t> </a:t>
            </a:r>
            <a:r>
              <a:rPr dirty="0" err="1" lang="en-US">
                <a:uFillTx/>
              </a:rPr>
              <a:t>Endometrioid</a:t>
            </a:r>
            <a:r>
              <a:rPr dirty="0" lang="en-US">
                <a:uFillTx/>
              </a:rPr>
              <a:t> histology accounts for most cases (80%) , The remaining 20% of cases consist of </a:t>
            </a:r>
            <a:r>
              <a:rPr dirty="0" err="1" lang="en-US">
                <a:uFillTx/>
              </a:rPr>
              <a:t>nonendometrioid</a:t>
            </a:r>
            <a:r>
              <a:rPr dirty="0" lang="en-US">
                <a:uFillTx/>
              </a:rPr>
              <a:t>.</a:t>
            </a:r>
          </a:p>
          <a:p>
            <a:r>
              <a:rPr dirty="0" lang="en-US">
                <a:uFillTx/>
              </a:rPr>
              <a:t>It usually has a good prognosis.</a:t>
            </a:r>
          </a:p>
          <a:p>
            <a:endParaRPr dirty="0" lang="en-US">
              <a:uFillTx/>
            </a:endParaRPr>
          </a:p>
          <a:p>
            <a:endParaRPr dirty="0" lang="en-US">
              <a:uFillTx/>
            </a:endParaRPr>
          </a:p>
          <a:p>
            <a:pPr lvl="2"/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B</a:t>
            </a:r>
            <a:r>
              <a:rPr dirty="0" err="1" lang="en-US">
                <a:uFillTx/>
              </a:rPr>
              <a:t>rachytherapy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Espace réservé du contenu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12750" y="1738922"/>
            <a:ext cx="4452327" cy="4522277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095631" y="1738922"/>
            <a:ext cx="3696677" cy="4326599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Espace réservé du contenu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4856" y="1846263"/>
            <a:ext cx="3098737" cy="4022725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fr-FR">
                <a:uFillTx/>
              </a:rPr>
              <a:t>COMPLICATIONS:</a:t>
            </a:r>
          </a:p>
          <a:p>
            <a:pPr indent="0" marL="0">
              <a:buNone/>
            </a:pPr>
            <a:endParaRPr dirty="0" lang="fr-FR">
              <a:uFillTx/>
            </a:endParaRPr>
          </a:p>
          <a:p>
            <a:pPr lvl="1"/>
            <a:r>
              <a:rPr dirty="0" lang="en-US">
                <a:uFillTx/>
              </a:rPr>
              <a:t> TAH/BSO complications – mortality (&lt;1%), infection, wound</a:t>
            </a:r>
          </a:p>
          <a:p>
            <a:pPr lvl="1"/>
            <a:r>
              <a:rPr dirty="0" err="1" lang="nl-NL">
                <a:uFillTx/>
              </a:rPr>
              <a:t>dehiscence</a:t>
            </a:r>
            <a:r>
              <a:rPr dirty="0" lang="nl-NL">
                <a:uFillTx/>
              </a:rPr>
              <a:t>, </a:t>
            </a:r>
            <a:r>
              <a:rPr dirty="0" err="1" lang="nl-NL">
                <a:uFillTx/>
              </a:rPr>
              <a:t>fistula</a:t>
            </a:r>
            <a:r>
              <a:rPr dirty="0" lang="nl-NL">
                <a:uFillTx/>
              </a:rPr>
              <a:t>, </a:t>
            </a:r>
            <a:r>
              <a:rPr dirty="0" err="1" lang="nl-NL">
                <a:uFillTx/>
              </a:rPr>
              <a:t>bleeding</a:t>
            </a:r>
            <a:endParaRPr dirty="0" lang="nl-NL">
              <a:uFillTx/>
            </a:endParaRPr>
          </a:p>
          <a:p>
            <a:pPr lvl="1"/>
            <a:r>
              <a:rPr dirty="0" lang="en-US">
                <a:uFillTx/>
              </a:rPr>
              <a:t> Frequency and urgency of urine and/or stool</a:t>
            </a:r>
          </a:p>
          <a:p>
            <a:pPr lvl="1"/>
            <a:r>
              <a:rPr dirty="0" lang="en-US">
                <a:uFillTx/>
              </a:rPr>
              <a:t> Vaginal stenosis – use dilators</a:t>
            </a:r>
          </a:p>
          <a:p>
            <a:pPr lvl="1"/>
            <a:r>
              <a:rPr lang="en-US">
                <a:uFillTx/>
              </a:rPr>
              <a:t> </a:t>
            </a:r>
            <a:r>
              <a:rPr dirty="0" lang="en-US">
                <a:uFillTx/>
              </a:rPr>
              <a:t>Thrombocytopenia with WART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>
                <a:uFillTx/>
              </a:rPr>
              <a:t>FERTILITY PRESERVATION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>
                <a:uFillTx/>
              </a:rPr>
              <a:t> Women with low-risk endometrial carcinoma who wish to preserve fertility may be candidates for treatment with progestin therapy .</a:t>
            </a:r>
          </a:p>
          <a:p>
            <a:r>
              <a:rPr dirty="0" lang="en-US">
                <a:uFillTx/>
              </a:rPr>
              <a:t> Evaluation prior to medical therapy (eg, dilation and curettage, imaging studies) is necessary to try to confirm that the lesion is confined to the uterus and is </a:t>
            </a:r>
            <a:r>
              <a:rPr lang="en-US">
                <a:uFillTx/>
              </a:rPr>
              <a:t>grade 1.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S</a:t>
            </a:r>
            <a:r>
              <a:rPr dirty="0" err="1" lang="en-US">
                <a:uFillTx/>
              </a:rPr>
              <a:t>urvival</a:t>
            </a:r>
            <a:r>
              <a:rPr dirty="0" lang="en-US"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In general, the rate of five-year for stage I disease is approximately 80 to 90 percent, for stage II it is 70 to 80 percent, and for stages III and IV it is 20 to 60 percent.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creen shot 2001-01-03 at 12.42.05 AM.png" id="4" name="Espace réservé du contenu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325" y="2236769"/>
            <a:ext cx="7543800" cy="3241712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Screen shot 2001-01-03 at 12.44.06 AM.png" id="4" name="Espace réservé du contenu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22325" y="2866325"/>
            <a:ext cx="7543800" cy="1982601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solidFill>
                  <a:srgbClr val="000000"/>
                </a:solidFill>
                <a:uFillTx/>
              </a:rPr>
              <a:t>Lymphadenectomy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L</a:t>
            </a:r>
            <a:r>
              <a:rPr dirty="0" err="1" lang="en-US">
                <a:uFillTx/>
              </a:rPr>
              <a:t>ymph</a:t>
            </a:r>
            <a:r>
              <a:rPr dirty="0" lang="en-US">
                <a:uFillTx/>
              </a:rPr>
              <a:t> node metastases found in about 10% of patients with endometrial cancer clinically confined to the uterus.</a:t>
            </a:r>
          </a:p>
          <a:p>
            <a:r>
              <a:rPr dirty="0" lang="fr-FR">
                <a:uFillTx/>
              </a:rPr>
              <a:t>L</a:t>
            </a:r>
            <a:r>
              <a:rPr dirty="0" err="1" lang="en-US">
                <a:uFillTx/>
              </a:rPr>
              <a:t>ymph</a:t>
            </a:r>
            <a:r>
              <a:rPr dirty="0" lang="en-US">
                <a:uFillTx/>
              </a:rPr>
              <a:t> node evaluation is part of FIGO staging for endometrial cancer.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solidFill>
                  <a:srgbClr val="000000"/>
                </a:solidFill>
                <a:uFillTx/>
              </a:rPr>
              <a:t>Lymphadenectomy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fr-FR">
                <a:uFillTx/>
              </a:rPr>
              <a:t>A</a:t>
            </a:r>
            <a:r>
              <a:rPr dirty="0" err="1" lang="en-US">
                <a:uFillTx/>
              </a:rPr>
              <a:t>dvantages</a:t>
            </a:r>
            <a:r>
              <a:rPr dirty="0" lang="en-US">
                <a:uFillTx/>
              </a:rPr>
              <a:t>:</a:t>
            </a:r>
          </a:p>
          <a:p>
            <a:pPr lvl="1"/>
            <a:r>
              <a:rPr dirty="0" err="1" lang="fr-FR">
                <a:uFillTx/>
              </a:rPr>
              <a:t>Assigning</a:t>
            </a:r>
            <a:r>
              <a:rPr dirty="0" lang="fr-FR">
                <a:uFillTx/>
              </a:rPr>
              <a:t> patients to </a:t>
            </a:r>
            <a:r>
              <a:rPr dirty="0" err="1" lang="fr-FR">
                <a:uFillTx/>
              </a:rPr>
              <a:t>their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proper</a:t>
            </a:r>
            <a:r>
              <a:rPr dirty="0" lang="fr-FR">
                <a:uFillTx/>
              </a:rPr>
              <a:t>  FIGO stage.</a:t>
            </a:r>
          </a:p>
          <a:p>
            <a:pPr lvl="1"/>
            <a:r>
              <a:rPr dirty="0" err="1" lang="fr-FR">
                <a:uFillTx/>
              </a:rPr>
              <a:t>Useful</a:t>
            </a:r>
            <a:r>
              <a:rPr dirty="0" lang="fr-FR">
                <a:uFillTx/>
              </a:rPr>
              <a:t> in planning post </a:t>
            </a:r>
            <a:r>
              <a:rPr dirty="0" err="1" lang="fr-FR">
                <a:uFillTx/>
              </a:rPr>
              <a:t>operative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treatment</a:t>
            </a:r>
            <a:r>
              <a:rPr dirty="0" lang="fr-FR">
                <a:uFillTx/>
              </a:rPr>
              <a:t>.</a:t>
            </a:r>
          </a:p>
          <a:p>
            <a:pPr lvl="1">
              <a:buNone/>
            </a:pPr>
            <a:endParaRPr dirty="0" lang="fr-FR">
              <a:uFillTx/>
            </a:endParaRPr>
          </a:p>
          <a:p>
            <a:r>
              <a:rPr dirty="0" lang="fr-FR">
                <a:uFillTx/>
              </a:rPr>
              <a:t>Complications:</a:t>
            </a:r>
          </a:p>
          <a:p>
            <a:pPr lvl="1"/>
            <a:r>
              <a:rPr dirty="0" err="1" lang="fr-FR">
                <a:uFillTx/>
              </a:rPr>
              <a:t>Prolong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operative</a:t>
            </a:r>
            <a:r>
              <a:rPr dirty="0" lang="fr-FR">
                <a:uFillTx/>
              </a:rPr>
              <a:t> time.</a:t>
            </a:r>
          </a:p>
          <a:p>
            <a:pPr lvl="1"/>
            <a:r>
              <a:rPr dirty="0" err="1" lang="fr-FR">
                <a:uFillTx/>
              </a:rPr>
              <a:t>Increase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blood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loss</a:t>
            </a:r>
            <a:r>
              <a:rPr dirty="0" lang="fr-FR">
                <a:uFillTx/>
              </a:rPr>
              <a:t>.</a:t>
            </a:r>
          </a:p>
          <a:p>
            <a:pPr lvl="1"/>
            <a:r>
              <a:rPr dirty="0" err="1" lang="fr-FR">
                <a:uFillTx/>
              </a:rPr>
              <a:t>Injury</a:t>
            </a:r>
            <a:r>
              <a:rPr dirty="0" lang="fr-FR">
                <a:uFillTx/>
              </a:rPr>
              <a:t> to adjacent structures.</a:t>
            </a:r>
          </a:p>
          <a:p>
            <a:pPr lvl="1"/>
            <a:r>
              <a:rPr dirty="0" err="1" lang="fr-FR">
                <a:uFillTx/>
              </a:rPr>
              <a:t>Lymphocele</a:t>
            </a:r>
            <a:r>
              <a:rPr dirty="0" lang="fr-FR">
                <a:uFillTx/>
              </a:rPr>
              <a:t> and </a:t>
            </a:r>
            <a:r>
              <a:rPr dirty="0" err="1" lang="fr-FR">
                <a:uFillTx/>
              </a:rPr>
              <a:t>lymphedema</a:t>
            </a:r>
            <a:r>
              <a:rPr dirty="0" lang="fr-FR">
                <a:uFillTx/>
              </a:rPr>
              <a:t>.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solidFill>
                  <a:srgbClr val="000000"/>
                </a:solidFill>
                <a:uFillTx/>
              </a:rPr>
              <a:t>S</a:t>
            </a:r>
            <a:r>
              <a:rPr dirty="0" err="1" lang="en-US">
                <a:solidFill>
                  <a:srgbClr val="000000"/>
                </a:solidFill>
                <a:uFillTx/>
              </a:rPr>
              <a:t>entinel</a:t>
            </a:r>
            <a:r>
              <a:rPr dirty="0" lang="en-US">
                <a:solidFill>
                  <a:srgbClr val="000000"/>
                </a:solidFill>
                <a:uFillTx/>
              </a:rPr>
              <a:t> node (SLN)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73164" y="2009708"/>
            <a:ext cx="8050963" cy="40233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SLN </a:t>
            </a:r>
            <a:r>
              <a:rPr dirty="0" err="1" lang="fr-FR">
                <a:uFillTx/>
              </a:rPr>
              <a:t>is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considered</a:t>
            </a:r>
            <a:r>
              <a:rPr dirty="0" lang="fr-FR">
                <a:uFillTx/>
              </a:rPr>
              <a:t> the standard of care</a:t>
            </a:r>
            <a:r>
              <a:rPr dirty="0" lang="en-US">
                <a:uFillTx/>
              </a:rPr>
              <a:t> in many solid tumors (breast, melanoma, vulva).</a:t>
            </a:r>
          </a:p>
          <a:p>
            <a:r>
              <a:rPr dirty="0" lang="fr-FR">
                <a:uFillTx/>
              </a:rPr>
              <a:t>P</a:t>
            </a:r>
            <a:r>
              <a:rPr dirty="0" err="1" lang="en-US">
                <a:uFillTx/>
              </a:rPr>
              <a:t>recise</a:t>
            </a:r>
            <a:r>
              <a:rPr dirty="0" lang="en-US">
                <a:uFillTx/>
              </a:rPr>
              <a:t> and less invasive than complete lymphadenectomy.</a:t>
            </a:r>
          </a:p>
          <a:p>
            <a:r>
              <a:rPr dirty="0" lang="fr-FR">
                <a:uFillTx/>
              </a:rPr>
              <a:t>A</a:t>
            </a:r>
            <a:r>
              <a:rPr dirty="0" err="1" lang="en-US">
                <a:uFillTx/>
              </a:rPr>
              <a:t>llow</a:t>
            </a:r>
            <a:r>
              <a:rPr dirty="0" lang="en-US">
                <a:uFillTx/>
              </a:rPr>
              <a:t> identification of aberrant drainage sites.</a:t>
            </a:r>
          </a:p>
          <a:p>
            <a:r>
              <a:rPr dirty="0" lang="fr-FR">
                <a:uFillTx/>
              </a:rPr>
              <a:t>D</a:t>
            </a:r>
            <a:r>
              <a:rPr dirty="0" err="1" lang="en-US">
                <a:uFillTx/>
              </a:rPr>
              <a:t>etect</a:t>
            </a:r>
            <a:r>
              <a:rPr dirty="0" lang="en-US">
                <a:uFillTx/>
              </a:rPr>
              <a:t> more metastases (ultra-staging)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>
                <a:uFillTx/>
              </a:rPr>
              <a:t>2 diff</a:t>
            </a:r>
            <a:r>
              <a:rPr dirty="0" lang="fr-FR">
                <a:uFillTx/>
              </a:rPr>
              <a:t>e</a:t>
            </a:r>
            <a:r>
              <a:rPr dirty="0" lang="en-US">
                <a:uFillTx/>
              </a:rPr>
              <a:t>rent </a:t>
            </a:r>
            <a:r>
              <a:rPr dirty="0" err="1" lang="en-US">
                <a:uFillTx/>
              </a:rPr>
              <a:t>clinicopathological</a:t>
            </a:r>
            <a:r>
              <a:rPr dirty="0" lang="en-US">
                <a:uFillTx/>
              </a:rPr>
              <a:t> sub types:</a:t>
            </a:r>
          </a:p>
          <a:p>
            <a:pPr lvl="1"/>
            <a:r>
              <a:rPr dirty="0" err="1" lang="fr-FR">
                <a:uFillTx/>
              </a:rPr>
              <a:t>T</a:t>
            </a:r>
            <a:r>
              <a:rPr dirty="0" err="1" lang="en-US">
                <a:uFillTx/>
              </a:rPr>
              <a:t>ype</a:t>
            </a:r>
            <a:r>
              <a:rPr dirty="0" lang="en-US">
                <a:uFillTx/>
              </a:rPr>
              <a:t> 1:	</a:t>
            </a:r>
          </a:p>
          <a:p>
            <a:pPr lvl="2"/>
            <a:r>
              <a:rPr dirty="0" lang="en-US">
                <a:uFillTx/>
              </a:rPr>
              <a:t>E2 </a:t>
            </a:r>
            <a:r>
              <a:rPr dirty="0" err="1" lang="en-US">
                <a:uFillTx/>
              </a:rPr>
              <a:t>dependent,endometrioid</a:t>
            </a:r>
            <a:endParaRPr dirty="0" lang="en-US">
              <a:uFillTx/>
            </a:endParaRPr>
          </a:p>
          <a:p>
            <a:pPr lvl="2"/>
            <a:r>
              <a:rPr dirty="0" lang="fr-FR">
                <a:uFillTx/>
              </a:rPr>
              <a:t>A</a:t>
            </a:r>
            <a:r>
              <a:rPr dirty="0" err="1" lang="en-US">
                <a:uFillTx/>
              </a:rPr>
              <a:t>verage</a:t>
            </a:r>
            <a:r>
              <a:rPr dirty="0" lang="en-US">
                <a:uFillTx/>
              </a:rPr>
              <a:t> age 63</a:t>
            </a:r>
          </a:p>
          <a:p>
            <a:pPr lvl="2"/>
            <a:r>
              <a:rPr dirty="0" lang="en-US">
                <a:uFillTx/>
              </a:rPr>
              <a:t>73% confined to the uterus.</a:t>
            </a:r>
          </a:p>
          <a:p>
            <a:pPr lvl="1"/>
            <a:r>
              <a:rPr dirty="0" err="1" lang="fr-FR">
                <a:uFillTx/>
              </a:rPr>
              <a:t>T</a:t>
            </a:r>
            <a:r>
              <a:rPr dirty="0" err="1" lang="en-US">
                <a:uFillTx/>
              </a:rPr>
              <a:t>ype</a:t>
            </a:r>
            <a:r>
              <a:rPr dirty="0" lang="en-US">
                <a:uFillTx/>
              </a:rPr>
              <a:t> 2:</a:t>
            </a:r>
          </a:p>
          <a:p>
            <a:pPr lvl="2"/>
            <a:r>
              <a:rPr dirty="0" lang="fr-FR">
                <a:uFillTx/>
              </a:rPr>
              <a:t>N</a:t>
            </a:r>
            <a:r>
              <a:rPr dirty="0" lang="en-US">
                <a:uFillTx/>
              </a:rPr>
              <a:t>on </a:t>
            </a:r>
            <a:r>
              <a:rPr dirty="0" lang="fr-FR">
                <a:uFillTx/>
              </a:rPr>
              <a:t>E</a:t>
            </a:r>
            <a:r>
              <a:rPr dirty="0" lang="en-US">
                <a:uFillTx/>
              </a:rPr>
              <a:t>2 dependent, predominantly </a:t>
            </a:r>
            <a:r>
              <a:rPr dirty="0" err="1" lang="en-US">
                <a:uFillTx/>
              </a:rPr>
              <a:t>sero</a:t>
            </a:r>
            <a:r>
              <a:rPr dirty="0" lang="en-US">
                <a:uFillTx/>
              </a:rPr>
              <a:t> pap, ccc, </a:t>
            </a:r>
            <a:r>
              <a:rPr dirty="0" err="1" lang="en-US">
                <a:uFillTx/>
              </a:rPr>
              <a:t>carcinosarcoma</a:t>
            </a:r>
            <a:r>
              <a:rPr dirty="0" lang="en-US">
                <a:uFillTx/>
              </a:rPr>
              <a:t>. </a:t>
            </a:r>
            <a:r>
              <a:rPr dirty="0" lang="fr-FR">
                <a:uFillTx/>
              </a:rPr>
              <a:t>G</a:t>
            </a:r>
            <a:r>
              <a:rPr dirty="0" err="1" lang="en-US">
                <a:uFillTx/>
              </a:rPr>
              <a:t>rade</a:t>
            </a:r>
            <a:r>
              <a:rPr dirty="0" lang="en-US">
                <a:uFillTx/>
              </a:rPr>
              <a:t> 3 </a:t>
            </a:r>
            <a:r>
              <a:rPr dirty="0" err="1" lang="en-US">
                <a:uFillTx/>
              </a:rPr>
              <a:t>endometroid</a:t>
            </a:r>
            <a:r>
              <a:rPr dirty="0" lang="en-US">
                <a:uFillTx/>
              </a:rPr>
              <a:t>.</a:t>
            </a:r>
          </a:p>
          <a:p>
            <a:pPr lvl="2"/>
            <a:r>
              <a:rPr dirty="0" lang="fr-FR">
                <a:uFillTx/>
              </a:rPr>
              <a:t>A</a:t>
            </a:r>
            <a:r>
              <a:rPr dirty="0" err="1" lang="en-US">
                <a:uFillTx/>
              </a:rPr>
              <a:t>verage</a:t>
            </a:r>
            <a:r>
              <a:rPr dirty="0" lang="en-US">
                <a:uFillTx/>
              </a:rPr>
              <a:t> age 67 </a:t>
            </a:r>
            <a:r>
              <a:rPr dirty="0" err="1" lang="en-US">
                <a:uFillTx/>
              </a:rPr>
              <a:t>yrs</a:t>
            </a:r>
            <a:endParaRPr dirty="0" lang="en-US">
              <a:uFillTx/>
            </a:endParaRPr>
          </a:p>
          <a:p>
            <a:pPr lvl="2"/>
            <a:r>
              <a:rPr dirty="0" lang="en-US">
                <a:uFillTx/>
              </a:rPr>
              <a:t>50 % of </a:t>
            </a:r>
            <a:r>
              <a:rPr dirty="0" err="1" lang="en-US">
                <a:uFillTx/>
              </a:rPr>
              <a:t>pt</a:t>
            </a:r>
            <a:r>
              <a:rPr dirty="0" lang="en-US">
                <a:uFillTx/>
              </a:rPr>
              <a:t> present with metastasis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solidFill>
                  <a:srgbClr val="000000"/>
                </a:solidFill>
                <a:uFillTx/>
              </a:rPr>
              <a:t>G</a:t>
            </a:r>
            <a:r>
              <a:rPr dirty="0" err="1" lang="en-US">
                <a:solidFill>
                  <a:srgbClr val="000000"/>
                </a:solidFill>
                <a:uFillTx/>
              </a:rPr>
              <a:t>oals</a:t>
            </a:r>
            <a:r>
              <a:rPr dirty="0" lang="en-US">
                <a:solidFill>
                  <a:srgbClr val="000000"/>
                </a:solidFill>
                <a:uFillTx/>
              </a:rPr>
              <a:t> of SLN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Avoid complete lymphadenectomy if SLN is negative bilaterally.</a:t>
            </a:r>
          </a:p>
          <a:p>
            <a:r>
              <a:rPr dirty="0" lang="fr-FR">
                <a:uFillTx/>
              </a:rPr>
              <a:t>R</a:t>
            </a:r>
            <a:r>
              <a:rPr dirty="0" lang="en-US">
                <a:uFillTx/>
              </a:rPr>
              <a:t>educe the morbidity of lymphadenectomy.</a:t>
            </a:r>
          </a:p>
          <a:p>
            <a:r>
              <a:rPr dirty="0" lang="en-US">
                <a:uFillTx/>
              </a:rPr>
              <a:t>Avoid under/over treatment.</a:t>
            </a:r>
          </a:p>
          <a:p>
            <a:pPr indent="0" marL="0">
              <a:buNone/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fr-FR">
                <a:solidFill>
                  <a:srgbClr val="000000"/>
                </a:solidFill>
                <a:uFillTx/>
              </a:rPr>
              <a:t>S</a:t>
            </a:r>
            <a:r>
              <a:rPr dirty="0" err="1" lang="en-US">
                <a:solidFill>
                  <a:srgbClr val="000000"/>
                </a:solidFill>
                <a:uFillTx/>
              </a:rPr>
              <a:t>entinel</a:t>
            </a:r>
            <a:r>
              <a:rPr dirty="0" lang="en-US">
                <a:solidFill>
                  <a:srgbClr val="000000"/>
                </a:solidFill>
                <a:uFillTx/>
              </a:rPr>
              <a:t> lymph node mapping in endometrial cancer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1"/>
            <a:r>
              <a:rPr dirty="0" lang="fr-FR">
                <a:uFillTx/>
              </a:rPr>
              <a:t>C</a:t>
            </a:r>
            <a:r>
              <a:rPr dirty="0" err="1" lang="en-US">
                <a:uFillTx/>
              </a:rPr>
              <a:t>olometric</a:t>
            </a:r>
            <a:r>
              <a:rPr dirty="0" lang="en-US">
                <a:uFillTx/>
              </a:rPr>
              <a:t> detection with Patent Blue (PB) and/or radio-isotopic detection with Technetium (TC99) to identify SLN.</a:t>
            </a:r>
          </a:p>
          <a:p>
            <a:pPr lvl="2"/>
            <a:r>
              <a:rPr dirty="0" lang="en-US" sz="1800">
                <a:uFillTx/>
              </a:rPr>
              <a:t>Injection site: cervix at 3 and 9 o’clock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 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0114" y="1147313"/>
            <a:ext cx="7832784" cy="4304581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64326-05.jpg                                                   005692ADMarie Plante                   BEB1273C:" id="4" name="Picture 103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53317" y="1846263"/>
            <a:ext cx="2681816" cy="4022725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 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031" id="4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>
            <a:lum bright="12000" contrast="12000"/>
          </a:blip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12408" y="1846263"/>
            <a:ext cx="5363633" cy="4022725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 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1000663"/>
            <a:ext cx="7358332" cy="437359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lang="en-US">
                <a:uFillTx/>
              </a:rPr>
              <a:t>THANK YOU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Risk factors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>
                <a:uFillTx/>
              </a:rPr>
              <a:t>unopposed estrogen</a:t>
            </a:r>
          </a:p>
          <a:p>
            <a:r>
              <a:rPr dirty="0" lang="en-US">
                <a:uFillTx/>
              </a:rPr>
              <a:t>postmenopausal (median age at diagnosis is 61 years)</a:t>
            </a:r>
          </a:p>
          <a:p>
            <a:r>
              <a:rPr dirty="0" err="1" lang="en-US">
                <a:uFillTx/>
              </a:rPr>
              <a:t>nulliparity</a:t>
            </a:r>
            <a:endParaRPr dirty="0" lang="en-US">
              <a:uFillTx/>
            </a:endParaRPr>
          </a:p>
          <a:p>
            <a:r>
              <a:rPr dirty="0" lang="en-US">
                <a:uFillTx/>
              </a:rPr>
              <a:t>early menarche, late menopause</a:t>
            </a:r>
          </a:p>
          <a:p>
            <a:r>
              <a:rPr dirty="0" lang="fr-FR">
                <a:uFillTx/>
              </a:rPr>
              <a:t>O</a:t>
            </a:r>
            <a:r>
              <a:rPr dirty="0" err="1" lang="en-US">
                <a:uFillTx/>
              </a:rPr>
              <a:t>besity</a:t>
            </a:r>
            <a:r>
              <a:rPr dirty="0" lang="en-US">
                <a:uFillTx/>
              </a:rPr>
              <a:t>, diabetes, HTN</a:t>
            </a:r>
          </a:p>
          <a:p>
            <a:r>
              <a:rPr dirty="0" err="1" lang="en-US">
                <a:uFillTx/>
              </a:rPr>
              <a:t>tamoxifen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err="1" lang="fr-FR">
                <a:uFillTx/>
              </a:rPr>
              <a:t>T</a:t>
            </a:r>
            <a:r>
              <a:rPr dirty="0" err="1" lang="en-US">
                <a:uFillTx/>
              </a:rPr>
              <a:t>amoxifen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>
                <a:uFillTx/>
              </a:rPr>
              <a:t>potent </a:t>
            </a:r>
            <a:r>
              <a:rPr dirty="0" err="1" lang="en-US">
                <a:uFillTx/>
              </a:rPr>
              <a:t>antiestrogenic</a:t>
            </a:r>
            <a:r>
              <a:rPr dirty="0" lang="en-US">
                <a:uFillTx/>
              </a:rPr>
              <a:t> agent which compete with estrogen for binding sites in breast and other tissues, but not in the uterus.</a:t>
            </a:r>
            <a:endParaRPr dirty="0" lang="fr-FR">
              <a:uFillTx/>
            </a:endParaRPr>
          </a:p>
          <a:p>
            <a:endParaRPr dirty="0" lang="fr-FR">
              <a:uFillTx/>
            </a:endParaRPr>
          </a:p>
          <a:p>
            <a:r>
              <a:rPr dirty="0" lang="fr-FR">
                <a:uFillTx/>
              </a:rPr>
              <a:t>I</a:t>
            </a:r>
            <a:r>
              <a:rPr dirty="0" err="1" lang="en-US">
                <a:uFillTx/>
              </a:rPr>
              <a:t>ncreases</a:t>
            </a:r>
            <a:r>
              <a:rPr dirty="0" lang="en-US">
                <a:uFillTx/>
              </a:rPr>
              <a:t> the risk of </a:t>
            </a:r>
            <a:r>
              <a:rPr dirty="0" err="1" lang="en-US">
                <a:uFillTx/>
              </a:rPr>
              <a:t>endo</a:t>
            </a:r>
            <a:r>
              <a:rPr dirty="0" lang="en-US">
                <a:uFillTx/>
              </a:rPr>
              <a:t>. </a:t>
            </a:r>
            <a:r>
              <a:rPr dirty="0" lang="fr-FR">
                <a:uFillTx/>
              </a:rPr>
              <a:t>C</a:t>
            </a:r>
            <a:r>
              <a:rPr dirty="0" lang="en-US">
                <a:uFillTx/>
              </a:rPr>
              <a:t>a by 2-3 folds.</a:t>
            </a:r>
          </a:p>
          <a:p>
            <a:endParaRPr dirty="0" lang="en-US">
              <a:uFillTx/>
            </a:endParaRPr>
          </a:p>
          <a:p>
            <a:r>
              <a:rPr dirty="0" lang="fr-FR">
                <a:uFillTx/>
              </a:rPr>
              <a:t>C</a:t>
            </a:r>
            <a:r>
              <a:rPr dirty="0" err="1" lang="en-US">
                <a:uFillTx/>
              </a:rPr>
              <a:t>hanges</a:t>
            </a:r>
            <a:r>
              <a:rPr dirty="0" lang="en-US">
                <a:uFillTx/>
              </a:rPr>
              <a:t> are:</a:t>
            </a:r>
          </a:p>
          <a:p>
            <a:pPr lvl="1"/>
            <a:r>
              <a:rPr dirty="0" lang="fr-FR">
                <a:uFillTx/>
              </a:rPr>
              <a:t>C</a:t>
            </a:r>
            <a:r>
              <a:rPr dirty="0" err="1" lang="en-US">
                <a:uFillTx/>
              </a:rPr>
              <a:t>ystic</a:t>
            </a:r>
            <a:r>
              <a:rPr dirty="0" lang="en-US">
                <a:uFillTx/>
              </a:rPr>
              <a:t> glandular dilatation </a:t>
            </a:r>
          </a:p>
          <a:p>
            <a:pPr lvl="1"/>
            <a:r>
              <a:rPr dirty="0" lang="fr-FR">
                <a:uFillTx/>
              </a:rPr>
              <a:t>S</a:t>
            </a:r>
            <a:r>
              <a:rPr dirty="0" err="1" lang="en-US">
                <a:uFillTx/>
              </a:rPr>
              <a:t>tromal</a:t>
            </a:r>
            <a:r>
              <a:rPr dirty="0" lang="en-US">
                <a:uFillTx/>
              </a:rPr>
              <a:t> edema</a:t>
            </a:r>
          </a:p>
          <a:p>
            <a:pPr lvl="1"/>
            <a:r>
              <a:rPr dirty="0" lang="fr-FR">
                <a:uFillTx/>
              </a:rPr>
              <a:t>M</a:t>
            </a:r>
            <a:r>
              <a:rPr dirty="0" err="1" lang="en-US">
                <a:uFillTx/>
              </a:rPr>
              <a:t>yometrial</a:t>
            </a:r>
            <a:r>
              <a:rPr dirty="0" lang="en-US">
                <a:uFillTx/>
              </a:rPr>
              <a:t> hyperplasia and edema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fr-FR">
                <a:uFillTx/>
              </a:rPr>
              <a:t>H</a:t>
            </a:r>
            <a:r>
              <a:rPr dirty="0" err="1" lang="en-US">
                <a:uFillTx/>
              </a:rPr>
              <a:t>yperplasia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>
                <a:uFillTx/>
              </a:rPr>
              <a:t>proliferation of endometrial glands resulting in a greater gland-to-</a:t>
            </a:r>
            <a:r>
              <a:rPr dirty="0" err="1" lang="en-US">
                <a:uFillTx/>
              </a:rPr>
              <a:t>stroma</a:t>
            </a:r>
            <a:r>
              <a:rPr dirty="0" lang="en-US">
                <a:uFillTx/>
              </a:rPr>
              <a:t> ratio.</a:t>
            </a:r>
          </a:p>
          <a:p>
            <a:r>
              <a:rPr dirty="0" lang="en-US">
                <a:uFillTx/>
              </a:rPr>
              <a:t>The glandular pattern can be either simple or complex with or with out nuclear </a:t>
            </a:r>
            <a:r>
              <a:rPr dirty="0" err="1" lang="en-US">
                <a:uFillTx/>
              </a:rPr>
              <a:t>atypia</a:t>
            </a:r>
            <a:r>
              <a:rPr dirty="0" lang="en-US">
                <a:uFillTx/>
              </a:rPr>
              <a:t>.</a:t>
            </a:r>
          </a:p>
          <a:p>
            <a:pPr lvl="1"/>
            <a:r>
              <a:rPr dirty="0" lang="en-US">
                <a:uFillTx/>
              </a:rPr>
              <a:t>Simple hyperplasia without </a:t>
            </a:r>
            <a:r>
              <a:rPr dirty="0" err="1" lang="en-US">
                <a:uFillTx/>
              </a:rPr>
              <a:t>atypia</a:t>
            </a:r>
            <a:r>
              <a:rPr dirty="0" lang="en-US">
                <a:uFillTx/>
              </a:rPr>
              <a:t> 1 %</a:t>
            </a:r>
            <a:endParaRPr dirty="0" lang="fr-FR">
              <a:uFillTx/>
            </a:endParaRPr>
          </a:p>
          <a:p>
            <a:pPr lvl="1"/>
            <a:r>
              <a:rPr dirty="0" lang="en-US">
                <a:uFillTx/>
              </a:rPr>
              <a:t>Complex hyperplasia without </a:t>
            </a:r>
            <a:r>
              <a:rPr dirty="0" err="1" lang="en-US">
                <a:uFillTx/>
              </a:rPr>
              <a:t>atypia</a:t>
            </a:r>
            <a:r>
              <a:rPr dirty="0" lang="en-US">
                <a:uFillTx/>
              </a:rPr>
              <a:t> 3 %</a:t>
            </a:r>
            <a:endParaRPr dirty="0" lang="fr-FR">
              <a:uFillTx/>
            </a:endParaRPr>
          </a:p>
          <a:p>
            <a:pPr lvl="1"/>
            <a:r>
              <a:rPr dirty="0" lang="en-US">
                <a:uFillTx/>
              </a:rPr>
              <a:t>Simple atypical hyperplasia 8 %</a:t>
            </a:r>
            <a:endParaRPr dirty="0" lang="fr-FR">
              <a:uFillTx/>
            </a:endParaRPr>
          </a:p>
          <a:p>
            <a:pPr lvl="1"/>
            <a:r>
              <a:rPr dirty="0" lang="en-US">
                <a:uFillTx/>
              </a:rPr>
              <a:t>Complex atypical hyperplasia  29 %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H</a:t>
            </a:r>
            <a:r>
              <a:rPr dirty="0" err="1" lang="en-US">
                <a:uFillTx/>
              </a:rPr>
              <a:t>yperplasia</a:t>
            </a:r>
            <a:r>
              <a:rPr dirty="0" lang="en-US"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err="1" lang="fr-FR">
                <a:uFillTx/>
              </a:rPr>
              <a:t>T</a:t>
            </a:r>
            <a:r>
              <a:rPr dirty="0" err="1" lang="en-US">
                <a:uFillTx/>
              </a:rPr>
              <a:t>reatment</a:t>
            </a:r>
            <a:r>
              <a:rPr dirty="0" lang="en-US">
                <a:uFillTx/>
              </a:rPr>
              <a:t>:</a:t>
            </a:r>
          </a:p>
          <a:p>
            <a:pPr lvl="1"/>
            <a:r>
              <a:rPr dirty="0" lang="en-US">
                <a:uFillTx/>
              </a:rPr>
              <a:t>Hormonal management – </a:t>
            </a:r>
            <a:r>
              <a:rPr dirty="0" err="1" lang="en-US">
                <a:uFillTx/>
              </a:rPr>
              <a:t>Progestins</a:t>
            </a:r>
            <a:r>
              <a:rPr dirty="0" lang="en-US">
                <a:uFillTx/>
              </a:rPr>
              <a:t> are the usual therapy, since they oppose the effect of estrogen on the endometrium.</a:t>
            </a:r>
          </a:p>
          <a:p>
            <a:pPr indent="0" lvl="1" marL="457200">
              <a:buNone/>
            </a:pPr>
            <a:endParaRPr dirty="0" lang="fr-FR">
              <a:uFillTx/>
            </a:endParaRPr>
          </a:p>
          <a:p>
            <a:pPr lvl="1"/>
            <a:r>
              <a:rPr dirty="0" lang="ro-RO">
                <a:uFillTx/>
              </a:rPr>
              <a:t>Hysterectomy.</a:t>
            </a:r>
          </a:p>
          <a:p>
            <a:pPr indent="0" marL="0">
              <a:buNone/>
            </a:pPr>
            <a:endParaRPr dirty="0" lang="fr-FR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H</a:t>
            </a:r>
            <a:r>
              <a:rPr dirty="0" err="1" lang="en-US">
                <a:uFillTx/>
              </a:rPr>
              <a:t>yperplasia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fr-FR">
                <a:uFillTx/>
              </a:rPr>
              <a:t>EIN:</a:t>
            </a:r>
          </a:p>
          <a:p>
            <a:pPr lvl="1"/>
            <a:r>
              <a:rPr dirty="0" err="1" lang="fr-FR">
                <a:uFillTx/>
              </a:rPr>
              <a:t>Used</a:t>
            </a:r>
            <a:r>
              <a:rPr dirty="0" lang="fr-FR">
                <a:uFillTx/>
              </a:rPr>
              <a:t> in </a:t>
            </a:r>
            <a:r>
              <a:rPr dirty="0" err="1" lang="fr-FR">
                <a:uFillTx/>
              </a:rPr>
              <a:t>any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lesion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with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cytologic</a:t>
            </a:r>
            <a:r>
              <a:rPr dirty="0" lang="fr-FR">
                <a:uFillTx/>
              </a:rPr>
              <a:t> </a:t>
            </a:r>
            <a:r>
              <a:rPr dirty="0" err="1" lang="fr-FR">
                <a:uFillTx/>
              </a:rPr>
              <a:t>atypia</a:t>
            </a:r>
            <a:endParaRPr dirty="0" lang="fr-FR">
              <a:uFillTx/>
            </a:endParaRPr>
          </a:p>
          <a:p>
            <a:pPr lvl="1"/>
            <a:r>
              <a:rPr dirty="0" err="1" lang="fr-FR">
                <a:uFillTx/>
              </a:rPr>
              <a:t>Only</a:t>
            </a:r>
            <a:r>
              <a:rPr dirty="0" lang="fr-FR">
                <a:uFillTx/>
              </a:rPr>
              <a:t> 50% </a:t>
            </a:r>
            <a:r>
              <a:rPr dirty="0" err="1" lang="fr-FR">
                <a:uFillTx/>
              </a:rPr>
              <a:t>respond</a:t>
            </a:r>
            <a:r>
              <a:rPr dirty="0" lang="fr-FR">
                <a:uFillTx/>
              </a:rPr>
              <a:t> to MPA</a:t>
            </a:r>
          </a:p>
          <a:p>
            <a:pPr lvl="1"/>
            <a:r>
              <a:rPr dirty="0" lang="fr-FR">
                <a:uFillTx/>
              </a:rPr>
              <a:t>Concurrent </a:t>
            </a:r>
            <a:r>
              <a:rPr dirty="0" err="1" lang="fr-FR">
                <a:uFillTx/>
              </a:rPr>
              <a:t>endo</a:t>
            </a:r>
            <a:r>
              <a:rPr dirty="0" lang="fr-FR">
                <a:uFillTx/>
              </a:rPr>
              <a:t> ca 40%</a:t>
            </a: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r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>
                <a:uFillTx/>
              </a:rPr>
              <a:t>Diagnosis and Workup</a:t>
            </a:r>
            <a:br>
              <a:rPr dirty="0" lang="en-US">
                <a:uFillTx/>
              </a:rPr>
            </a:b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Espace réservé du contenu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>
                <a:uFillTx/>
              </a:rPr>
              <a:t>Most patients (90%) with endometrial carcinoma have abnormal vaginal bleeding,</a:t>
            </a:r>
            <a:endParaRPr dirty="0" lang="fr-FR">
              <a:uFillTx/>
            </a:endParaRPr>
          </a:p>
          <a:p>
            <a:r>
              <a:rPr dirty="0" lang="fr-FR">
                <a:uFillTx/>
              </a:rPr>
              <a:t>H</a:t>
            </a:r>
            <a:r>
              <a:rPr dirty="0" err="1" lang="en-US">
                <a:uFillTx/>
              </a:rPr>
              <a:t>ysteroscopy</a:t>
            </a:r>
            <a:r>
              <a:rPr dirty="0" lang="en-US">
                <a:uFillTx/>
              </a:rPr>
              <a:t> and D+C = GOLDEN STANDARD</a:t>
            </a:r>
          </a:p>
          <a:p>
            <a:r>
              <a:rPr dirty="0" lang="fr-FR">
                <a:uFillTx/>
              </a:rPr>
              <a:t>E</a:t>
            </a:r>
            <a:r>
              <a:rPr dirty="0" err="1" lang="en-US">
                <a:uFillTx/>
              </a:rPr>
              <a:t>ndometrila</a:t>
            </a:r>
            <a:r>
              <a:rPr dirty="0" lang="en-US">
                <a:uFillTx/>
              </a:rPr>
              <a:t> sample:</a:t>
            </a:r>
          </a:p>
          <a:p>
            <a:pPr lvl="1"/>
            <a:r>
              <a:rPr dirty="0" lang="en-US">
                <a:uFillTx/>
              </a:rPr>
              <a:t>10 % false negative rate</a:t>
            </a:r>
          </a:p>
          <a:p>
            <a:pPr lvl="1"/>
            <a:r>
              <a:rPr dirty="0" lang="fr-FR">
                <a:uFillTx/>
              </a:rPr>
              <a:t>S</a:t>
            </a:r>
            <a:r>
              <a:rPr dirty="0" lang="en-US">
                <a:uFillTx/>
              </a:rPr>
              <a:t>o any symptomatic patient with </a:t>
            </a:r>
            <a:r>
              <a:rPr dirty="0" lang="fr-FR">
                <a:uFillTx/>
              </a:rPr>
              <a:t>–</a:t>
            </a:r>
            <a:r>
              <a:rPr dirty="0" err="1" lang="en-US">
                <a:uFillTx/>
              </a:rPr>
              <a:t>ve</a:t>
            </a:r>
            <a:r>
              <a:rPr dirty="0" lang="en-US">
                <a:uFillTx/>
              </a:rPr>
              <a:t> biopsy = HYSTEROSCOPY + D+C</a:t>
            </a:r>
          </a:p>
          <a:p>
            <a:r>
              <a:rPr dirty="0" lang="en-US">
                <a:uFillTx/>
              </a:rPr>
              <a:t>US,CT  ,MRI ,</a:t>
            </a:r>
            <a:r>
              <a:rPr dirty="0" lang="fr-FR">
                <a:uFillTx/>
              </a:rPr>
              <a:t>C</a:t>
            </a:r>
            <a:r>
              <a:rPr dirty="0" err="1" lang="en-US">
                <a:uFillTx/>
              </a:rPr>
              <a:t>olonoscopy</a:t>
            </a:r>
            <a:r>
              <a:rPr dirty="0" lang="en-US">
                <a:uFillTx/>
              </a:rPr>
              <a:t> ,</a:t>
            </a:r>
            <a:r>
              <a:rPr dirty="0" lang="fr-FR">
                <a:uFillTx/>
              </a:rPr>
              <a:t>C</a:t>
            </a:r>
            <a:r>
              <a:rPr dirty="0" lang="en-US">
                <a:uFillTx/>
              </a:rPr>
              <a:t>a 125.</a:t>
            </a:r>
          </a:p>
          <a:p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b="100000" l="100000" r="100000" t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b="100000" l="100000" r="100000" t="100000"/>
          </a:path>
        </a:gradFill>
      </a:fillStyleLst>
      <a:lnStyleLst>
        <a:ln algn="ctr" cap="flat" cmpd="sng" w="12700">
          <a:solidFill>
            <a:schemeClr val="phClr"/>
          </a:solidFill>
          <a:prstDash val="solid"/>
        </a:ln>
        <a:ln algn="ctr" cap="flat" cmpd="sng" w="15875">
          <a:solidFill>
            <a:schemeClr val="phClr"/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algn="br" blurRad="38100" dir="2700000" dist="25400" rotWithShape="0">
              <a:srgbClr val="000000">
                <a:alpha val="60000"/>
              </a:srgbClr>
            </a:outerShdw>
          </a:effectLst>
        </a:effectStyle>
        <a:effectStyle>
          <a:effectLst>
            <a:outerShdw algn="br" blurRad="44450" dir="2700000" dist="254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9800000"/>
            </a:lightRig>
          </a:scene3d>
          <a:sp3d prstMaterial="flat">
            <a:bevelT h="31750" w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589</TotalTime>
  <Words>784</Words>
  <Application>Microsoft Macintosh PowerPoint</Application>
  <PresentationFormat>On-screen Show (4:3)</PresentationFormat>
  <Paragraphs>139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Algerian</vt:lpstr>
      <vt:lpstr>Calibri</vt:lpstr>
      <vt:lpstr>Calibri Light</vt:lpstr>
      <vt:lpstr>Retrospect</vt:lpstr>
      <vt:lpstr>Endometrial cancer</vt:lpstr>
      <vt:lpstr>Endometrial ca</vt:lpstr>
      <vt:lpstr>PowerPoint Presentation</vt:lpstr>
      <vt:lpstr>Risk factors</vt:lpstr>
      <vt:lpstr>Tamoxifen</vt:lpstr>
      <vt:lpstr>Hyperplasia</vt:lpstr>
      <vt:lpstr>Hyperplasia </vt:lpstr>
      <vt:lpstr>Hyperplasia</vt:lpstr>
      <vt:lpstr>Diagnosis and Workup </vt:lpstr>
      <vt:lpstr>Treatment </vt:lpstr>
      <vt:lpstr>PowerPoint Presentation</vt:lpstr>
      <vt:lpstr>FIGO 2010</vt:lpstr>
      <vt:lpstr>Grade</vt:lpstr>
      <vt:lpstr>Poor prognosis</vt:lpstr>
      <vt:lpstr>H . Receptors </vt:lpstr>
      <vt:lpstr>Adjuvant therapy</vt:lpstr>
      <vt:lpstr>Adjuvant therapy</vt:lpstr>
      <vt:lpstr>Adjuvant therapy</vt:lpstr>
      <vt:lpstr>External beam radiation therapy </vt:lpstr>
      <vt:lpstr>Brachytherapy</vt:lpstr>
      <vt:lpstr>PowerPoint Presentation</vt:lpstr>
      <vt:lpstr>PowerPoint Presentation</vt:lpstr>
      <vt:lpstr>FERTILITY PRESERVATION</vt:lpstr>
      <vt:lpstr>Survival </vt:lpstr>
      <vt:lpstr>PowerPoint Presentation</vt:lpstr>
      <vt:lpstr>PowerPoint Presentation</vt:lpstr>
      <vt:lpstr>Lymphadenectomy</vt:lpstr>
      <vt:lpstr>Lymphadenectomy</vt:lpstr>
      <vt:lpstr>Sentinel node (SLN)</vt:lpstr>
      <vt:lpstr>Goals of SLN</vt:lpstr>
      <vt:lpstr>Sentinel lymph node mapping in endometrial cancer</vt:lpstr>
      <vt:lpstr> </vt:lpstr>
      <vt:lpstr>PowerPoint Presentation</vt:lpstr>
      <vt:lpstr> </vt:lpstr>
      <vt:lpstr>PowerPoint Presentation</vt:lpstr>
      <vt:lpstr>THANK YOU </vt:lpstr>
    </vt:vector>
  </TitlesOfParts>
  <Company>laval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Uterine cancer</dc:title>
  <dc:creator>Zainab Altalal</dc:creator>
  <cp:lastModifiedBy>khalidakkour@outlook.sa</cp:lastModifiedBy>
  <cp:revision>28</cp:revision>
  <dcterms:created xsi:type="dcterms:W3CDTF">2014-06-02T17:37:19Z</dcterms:created>
  <dcterms:modified xsi:type="dcterms:W3CDTF">2020-09-20T22:05:01Z</dcterms:modified>
</cp:coreProperties>
</file>