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92" r:id="rId4"/>
    <p:sldId id="293" r:id="rId5"/>
    <p:sldId id="367" r:id="rId6"/>
    <p:sldId id="294" r:id="rId7"/>
    <p:sldId id="295" r:id="rId8"/>
    <p:sldId id="368" r:id="rId9"/>
    <p:sldId id="319" r:id="rId10"/>
    <p:sldId id="348" r:id="rId11"/>
    <p:sldId id="350" r:id="rId12"/>
    <p:sldId id="260" r:id="rId13"/>
    <p:sldId id="299" r:id="rId14"/>
    <p:sldId id="317" r:id="rId15"/>
    <p:sldId id="351" r:id="rId16"/>
    <p:sldId id="301" r:id="rId17"/>
    <p:sldId id="340" r:id="rId18"/>
    <p:sldId id="357" r:id="rId19"/>
    <p:sldId id="321" r:id="rId20"/>
    <p:sldId id="322" r:id="rId21"/>
    <p:sldId id="323" r:id="rId22"/>
    <p:sldId id="371" r:id="rId23"/>
    <p:sldId id="324" r:id="rId24"/>
    <p:sldId id="302" r:id="rId25"/>
    <p:sldId id="358" r:id="rId26"/>
    <p:sldId id="385" r:id="rId27"/>
    <p:sldId id="326" r:id="rId28"/>
    <p:sldId id="304" r:id="rId29"/>
    <p:sldId id="377" r:id="rId30"/>
    <p:sldId id="329" r:id="rId31"/>
    <p:sldId id="359" r:id="rId32"/>
    <p:sldId id="330" r:id="rId33"/>
    <p:sldId id="378" r:id="rId34"/>
    <p:sldId id="383" r:id="rId35"/>
    <p:sldId id="369" r:id="rId36"/>
    <p:sldId id="331" r:id="rId37"/>
    <p:sldId id="335" r:id="rId38"/>
    <p:sldId id="336" r:id="rId39"/>
    <p:sldId id="384" r:id="rId40"/>
    <p:sldId id="375" r:id="rId41"/>
    <p:sldId id="339" r:id="rId42"/>
    <p:sldId id="376" r:id="rId43"/>
    <p:sldId id="374" r:id="rId44"/>
    <p:sldId id="29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24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D5896-B78C-4E1C-AFF4-189BECEFFFA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713371-AD7D-4C83-A86A-8ACEB36CC5F2}">
      <dgm:prSet phldrT="[Text]"/>
      <dgm:spPr/>
      <dgm:t>
        <a:bodyPr/>
        <a:lstStyle/>
        <a:p>
          <a:r>
            <a:rPr lang="en-US" dirty="0" smtClean="0"/>
            <a:t>14 year-old boy complaining of difficulty seeing the blackboard</a:t>
          </a:r>
          <a:endParaRPr lang="en-US" dirty="0"/>
        </a:p>
      </dgm:t>
    </dgm:pt>
    <dgm:pt modelId="{58FE08FB-EF0D-41DD-90FE-CF52CD4597CF}" type="parTrans" cxnId="{20B0F9B1-5EEB-4EBC-AED7-2599790E9685}">
      <dgm:prSet/>
      <dgm:spPr/>
      <dgm:t>
        <a:bodyPr/>
        <a:lstStyle/>
        <a:p>
          <a:endParaRPr lang="en-US"/>
        </a:p>
      </dgm:t>
    </dgm:pt>
    <dgm:pt modelId="{1C24E582-C005-47B7-8F73-1EF5C33224BB}" type="sibTrans" cxnId="{20B0F9B1-5EEB-4EBC-AED7-2599790E9685}">
      <dgm:prSet/>
      <dgm:spPr/>
      <dgm:t>
        <a:bodyPr/>
        <a:lstStyle/>
        <a:p>
          <a:endParaRPr lang="en-US"/>
        </a:p>
      </dgm:t>
    </dgm:pt>
    <dgm:pt modelId="{53EC7EE0-ADAB-4774-9E2A-D13C9BE79F82}" type="asst">
      <dgm:prSet phldrT="[Text]"/>
      <dgm:spPr/>
      <dgm:t>
        <a:bodyPr/>
        <a:lstStyle/>
        <a:p>
          <a:r>
            <a:rPr lang="en-US" dirty="0" smtClean="0"/>
            <a:t>VA 20/200</a:t>
          </a:r>
          <a:endParaRPr lang="en-US" dirty="0"/>
        </a:p>
      </dgm:t>
    </dgm:pt>
    <dgm:pt modelId="{3CF5659F-D940-451D-BED4-4122C40416EC}" type="parTrans" cxnId="{88292DB5-FBD5-407A-8D9A-B0CCE15EAA11}">
      <dgm:prSet/>
      <dgm:spPr/>
      <dgm:t>
        <a:bodyPr/>
        <a:lstStyle/>
        <a:p>
          <a:endParaRPr lang="en-US"/>
        </a:p>
      </dgm:t>
    </dgm:pt>
    <dgm:pt modelId="{0EB63D87-62E9-4B29-93EC-981AD6629ED8}" type="sibTrans" cxnId="{88292DB5-FBD5-407A-8D9A-B0CCE15EAA11}">
      <dgm:prSet/>
      <dgm:spPr/>
      <dgm:t>
        <a:bodyPr/>
        <a:lstStyle/>
        <a:p>
          <a:endParaRPr lang="en-US"/>
        </a:p>
      </dgm:t>
    </dgm:pt>
    <dgm:pt modelId="{38FFC536-DD1E-4598-BF28-521BB5445142}">
      <dgm:prSet phldrT="[Text]"/>
      <dgm:spPr/>
      <dgm:t>
        <a:bodyPr/>
        <a:lstStyle/>
        <a:p>
          <a:r>
            <a:rPr lang="en-US" dirty="0" smtClean="0"/>
            <a:t>Improve to 20/20</a:t>
          </a:r>
          <a:endParaRPr lang="en-US" dirty="0"/>
        </a:p>
      </dgm:t>
    </dgm:pt>
    <dgm:pt modelId="{B8A768B2-5CDD-4327-B5F9-02794F3716F8}" type="parTrans" cxnId="{6CDB5C7D-A37F-4338-A14D-A9FC99673545}">
      <dgm:prSet/>
      <dgm:spPr/>
      <dgm:t>
        <a:bodyPr/>
        <a:lstStyle/>
        <a:p>
          <a:endParaRPr lang="en-US"/>
        </a:p>
      </dgm:t>
    </dgm:pt>
    <dgm:pt modelId="{F857FF05-D7D9-4958-A8F1-66432D77F50F}" type="sibTrans" cxnId="{6CDB5C7D-A37F-4338-A14D-A9FC99673545}">
      <dgm:prSet/>
      <dgm:spPr/>
      <dgm:t>
        <a:bodyPr/>
        <a:lstStyle/>
        <a:p>
          <a:endParaRPr lang="en-US"/>
        </a:p>
      </dgm:t>
    </dgm:pt>
    <dgm:pt modelId="{E977F492-1B16-479E-8E39-6F63575A911C}">
      <dgm:prSet phldrT="[Text]"/>
      <dgm:spPr/>
      <dgm:t>
        <a:bodyPr/>
        <a:lstStyle/>
        <a:p>
          <a:r>
            <a:rPr lang="en-US" dirty="0" smtClean="0"/>
            <a:t>No improvement </a:t>
          </a:r>
          <a:endParaRPr lang="en-US" dirty="0"/>
        </a:p>
      </dgm:t>
    </dgm:pt>
    <dgm:pt modelId="{1CD77BE7-3132-46CA-BAE8-3E0E50CD45AF}" type="parTrans" cxnId="{858913FC-DA57-4CE3-BD84-39A1FC9031FF}">
      <dgm:prSet/>
      <dgm:spPr/>
      <dgm:t>
        <a:bodyPr/>
        <a:lstStyle/>
        <a:p>
          <a:endParaRPr lang="en-US"/>
        </a:p>
      </dgm:t>
    </dgm:pt>
    <dgm:pt modelId="{825521D8-83F6-4420-BC20-788637DE11FB}" type="sibTrans" cxnId="{858913FC-DA57-4CE3-BD84-39A1FC9031FF}">
      <dgm:prSet/>
      <dgm:spPr/>
      <dgm:t>
        <a:bodyPr/>
        <a:lstStyle/>
        <a:p>
          <a:endParaRPr lang="en-US"/>
        </a:p>
      </dgm:t>
    </dgm:pt>
    <dgm:pt modelId="{EBDF1888-1905-424A-9C8E-F26A4BEEF398}">
      <dgm:prSet phldrT="[Text]"/>
      <dgm:spPr/>
      <dgm:t>
        <a:bodyPr/>
        <a:lstStyle/>
        <a:p>
          <a:r>
            <a:rPr lang="en-US" dirty="0" smtClean="0"/>
            <a:t>Improve to 20/80</a:t>
          </a:r>
        </a:p>
      </dgm:t>
    </dgm:pt>
    <dgm:pt modelId="{EC40DCF2-AA43-4EA3-8EE5-2FA913CCFB3E}" type="parTrans" cxnId="{39293FAA-9464-49AE-A293-5FE07433706B}">
      <dgm:prSet/>
      <dgm:spPr/>
      <dgm:t>
        <a:bodyPr/>
        <a:lstStyle/>
        <a:p>
          <a:endParaRPr lang="en-US"/>
        </a:p>
      </dgm:t>
    </dgm:pt>
    <dgm:pt modelId="{89CC051F-7DB8-448E-B362-671D594B83BC}" type="sibTrans" cxnId="{39293FAA-9464-49AE-A293-5FE07433706B}">
      <dgm:prSet/>
      <dgm:spPr/>
      <dgm:t>
        <a:bodyPr/>
        <a:lstStyle/>
        <a:p>
          <a:endParaRPr lang="en-US"/>
        </a:p>
      </dgm:t>
    </dgm:pt>
    <dgm:pt modelId="{19EDC5FB-3595-4669-8F24-159A641974C9}" type="pres">
      <dgm:prSet presAssocID="{35ED5896-B78C-4E1C-AFF4-189BECEFFF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AB0DC-B881-423E-9FB6-DB595DEDB511}" type="pres">
      <dgm:prSet presAssocID="{F5713371-AD7D-4C83-A86A-8ACEB36CC5F2}" presName="hierRoot1" presStyleCnt="0">
        <dgm:presLayoutVars>
          <dgm:hierBranch val="init"/>
        </dgm:presLayoutVars>
      </dgm:prSet>
      <dgm:spPr/>
    </dgm:pt>
    <dgm:pt modelId="{D8730AAD-708D-4B2E-9C02-7BEAFBB646D1}" type="pres">
      <dgm:prSet presAssocID="{F5713371-AD7D-4C83-A86A-8ACEB36CC5F2}" presName="rootComposite1" presStyleCnt="0"/>
      <dgm:spPr/>
    </dgm:pt>
    <dgm:pt modelId="{FC654B6C-CC96-4BC1-AB5E-909AF336C56D}" type="pres">
      <dgm:prSet presAssocID="{F5713371-AD7D-4C83-A86A-8ACEB36CC5F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49AACB0-BAA5-430D-BD76-2141885E440B}" type="pres">
      <dgm:prSet presAssocID="{F5713371-AD7D-4C83-A86A-8ACEB36CC5F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F02823-BFEF-4839-87C8-3C19EDE41396}" type="pres">
      <dgm:prSet presAssocID="{F5713371-AD7D-4C83-A86A-8ACEB36CC5F2}" presName="rootConnector1" presStyleLbl="node1" presStyleIdx="0" presStyleCnt="3"/>
      <dgm:spPr/>
      <dgm:t>
        <a:bodyPr/>
        <a:lstStyle/>
        <a:p>
          <a:endParaRPr lang="en-US"/>
        </a:p>
      </dgm:t>
    </dgm:pt>
    <dgm:pt modelId="{CF1C640E-A78B-4482-94C6-D53BF7C495B5}" type="pres">
      <dgm:prSet presAssocID="{F5713371-AD7D-4C83-A86A-8ACEB36CC5F2}" presName="hierChild2" presStyleCnt="0"/>
      <dgm:spPr/>
    </dgm:pt>
    <dgm:pt modelId="{52897483-EF5F-4C12-8710-C971FFBD8734}" type="pres">
      <dgm:prSet presAssocID="{B8A768B2-5CDD-4327-B5F9-02794F3716F8}" presName="Name37" presStyleLbl="parChTrans1D2" presStyleIdx="0" presStyleCnt="4"/>
      <dgm:spPr/>
      <dgm:t>
        <a:bodyPr/>
        <a:lstStyle/>
        <a:p>
          <a:endParaRPr lang="en-US"/>
        </a:p>
      </dgm:t>
    </dgm:pt>
    <dgm:pt modelId="{89779D24-52F9-481E-8045-1F95621E562D}" type="pres">
      <dgm:prSet presAssocID="{38FFC536-DD1E-4598-BF28-521BB5445142}" presName="hierRoot2" presStyleCnt="0">
        <dgm:presLayoutVars>
          <dgm:hierBranch val="init"/>
        </dgm:presLayoutVars>
      </dgm:prSet>
      <dgm:spPr/>
    </dgm:pt>
    <dgm:pt modelId="{FE9C8E94-BC78-46EE-9404-D2535D5DD3DE}" type="pres">
      <dgm:prSet presAssocID="{38FFC536-DD1E-4598-BF28-521BB5445142}" presName="rootComposite" presStyleCnt="0"/>
      <dgm:spPr/>
    </dgm:pt>
    <dgm:pt modelId="{4464B245-D7AF-4E67-B3A9-C5B41EF5A540}" type="pres">
      <dgm:prSet presAssocID="{38FFC536-DD1E-4598-BF28-521BB5445142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C1E04DE-72E7-4CFA-A016-CF604E70A78A}" type="pres">
      <dgm:prSet presAssocID="{38FFC536-DD1E-4598-BF28-521BB5445142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27D16F3-F38F-479B-A6A1-1F7B3F76BC29}" type="pres">
      <dgm:prSet presAssocID="{38FFC536-DD1E-4598-BF28-521BB5445142}" presName="rootConnector" presStyleLbl="node2" presStyleIdx="0" presStyleCnt="0"/>
      <dgm:spPr/>
      <dgm:t>
        <a:bodyPr/>
        <a:lstStyle/>
        <a:p>
          <a:endParaRPr lang="en-US"/>
        </a:p>
      </dgm:t>
    </dgm:pt>
    <dgm:pt modelId="{7C2A8668-F33B-4D6C-9859-B0F1A5EC94C0}" type="pres">
      <dgm:prSet presAssocID="{38FFC536-DD1E-4598-BF28-521BB5445142}" presName="hierChild4" presStyleCnt="0"/>
      <dgm:spPr/>
    </dgm:pt>
    <dgm:pt modelId="{5FA29BF2-ADF6-4629-A5E4-890A393AC8DB}" type="pres">
      <dgm:prSet presAssocID="{38FFC536-DD1E-4598-BF28-521BB5445142}" presName="hierChild5" presStyleCnt="0"/>
      <dgm:spPr/>
    </dgm:pt>
    <dgm:pt modelId="{D8ACC1A9-5A1F-4105-B9E2-B402781A26D9}" type="pres">
      <dgm:prSet presAssocID="{1CD77BE7-3132-46CA-BAE8-3E0E50CD45A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B05B48C9-B8FE-41B5-AE78-076822B5A166}" type="pres">
      <dgm:prSet presAssocID="{E977F492-1B16-479E-8E39-6F63575A911C}" presName="hierRoot2" presStyleCnt="0">
        <dgm:presLayoutVars>
          <dgm:hierBranch val="init"/>
        </dgm:presLayoutVars>
      </dgm:prSet>
      <dgm:spPr/>
    </dgm:pt>
    <dgm:pt modelId="{8B4F85E6-D2B6-4D29-A80B-CA4A065B287D}" type="pres">
      <dgm:prSet presAssocID="{E977F492-1B16-479E-8E39-6F63575A911C}" presName="rootComposite" presStyleCnt="0"/>
      <dgm:spPr/>
    </dgm:pt>
    <dgm:pt modelId="{AF775E29-5590-4B1B-9CE7-A2EF2E88C0E6}" type="pres">
      <dgm:prSet presAssocID="{E977F492-1B16-479E-8E39-6F63575A911C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A1DB2AA-462C-408A-9297-599E59D32B81}" type="pres">
      <dgm:prSet presAssocID="{E977F492-1B16-479E-8E39-6F63575A911C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84B13D4-A622-449C-9F20-45322820F7E6}" type="pres">
      <dgm:prSet presAssocID="{E977F492-1B16-479E-8E39-6F63575A911C}" presName="rootConnector" presStyleLbl="node2" presStyleIdx="0" presStyleCnt="0"/>
      <dgm:spPr/>
      <dgm:t>
        <a:bodyPr/>
        <a:lstStyle/>
        <a:p>
          <a:endParaRPr lang="en-US"/>
        </a:p>
      </dgm:t>
    </dgm:pt>
    <dgm:pt modelId="{0C873033-88DE-4CA8-9670-173CC31B2DA1}" type="pres">
      <dgm:prSet presAssocID="{E977F492-1B16-479E-8E39-6F63575A911C}" presName="hierChild4" presStyleCnt="0"/>
      <dgm:spPr/>
    </dgm:pt>
    <dgm:pt modelId="{F098F0FE-4274-4F78-AE0B-A061A6510D89}" type="pres">
      <dgm:prSet presAssocID="{E977F492-1B16-479E-8E39-6F63575A911C}" presName="hierChild5" presStyleCnt="0"/>
      <dgm:spPr/>
    </dgm:pt>
    <dgm:pt modelId="{FD11EA72-BBD5-4486-AFB3-9E58DD15EE28}" type="pres">
      <dgm:prSet presAssocID="{EC40DCF2-AA43-4EA3-8EE5-2FA913CCFB3E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6EB4AD4-64BB-4CD3-B2F2-8717E37290E9}" type="pres">
      <dgm:prSet presAssocID="{EBDF1888-1905-424A-9C8E-F26A4BEEF398}" presName="hierRoot2" presStyleCnt="0">
        <dgm:presLayoutVars>
          <dgm:hierBranch val="init"/>
        </dgm:presLayoutVars>
      </dgm:prSet>
      <dgm:spPr/>
    </dgm:pt>
    <dgm:pt modelId="{29AF3279-6933-41FF-9786-50BF4B28642C}" type="pres">
      <dgm:prSet presAssocID="{EBDF1888-1905-424A-9C8E-F26A4BEEF398}" presName="rootComposite" presStyleCnt="0"/>
      <dgm:spPr/>
    </dgm:pt>
    <dgm:pt modelId="{5895BE70-AF26-4F79-AA48-B1BAF8235A77}" type="pres">
      <dgm:prSet presAssocID="{EBDF1888-1905-424A-9C8E-F26A4BEEF398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E412FE4-D78D-430C-8E4F-6640A0E0C307}" type="pres">
      <dgm:prSet presAssocID="{EBDF1888-1905-424A-9C8E-F26A4BEEF398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2EBD48F-ACD0-4DF3-91CC-2A178C27058B}" type="pres">
      <dgm:prSet presAssocID="{EBDF1888-1905-424A-9C8E-F26A4BEEF398}" presName="rootConnector" presStyleLbl="node2" presStyleIdx="0" presStyleCnt="0"/>
      <dgm:spPr/>
      <dgm:t>
        <a:bodyPr/>
        <a:lstStyle/>
        <a:p>
          <a:endParaRPr lang="en-US"/>
        </a:p>
      </dgm:t>
    </dgm:pt>
    <dgm:pt modelId="{01868B5E-4CCA-40C1-BC73-20D9137732E5}" type="pres">
      <dgm:prSet presAssocID="{EBDF1888-1905-424A-9C8E-F26A4BEEF398}" presName="hierChild4" presStyleCnt="0"/>
      <dgm:spPr/>
    </dgm:pt>
    <dgm:pt modelId="{E5BA19CD-ADD4-4A66-9A1C-DA0ABC9EEE63}" type="pres">
      <dgm:prSet presAssocID="{EBDF1888-1905-424A-9C8E-F26A4BEEF398}" presName="hierChild5" presStyleCnt="0"/>
      <dgm:spPr/>
    </dgm:pt>
    <dgm:pt modelId="{204CD82D-5875-4CAA-97A7-60BB969D4EFC}" type="pres">
      <dgm:prSet presAssocID="{F5713371-AD7D-4C83-A86A-8ACEB36CC5F2}" presName="hierChild3" presStyleCnt="0"/>
      <dgm:spPr/>
    </dgm:pt>
    <dgm:pt modelId="{2B76D1EF-66F4-4D1F-AE28-C78A07DB3771}" type="pres">
      <dgm:prSet presAssocID="{3CF5659F-D940-451D-BED4-4122C40416EC}" presName="Name96" presStyleLbl="parChTrans1D2" presStyleIdx="3" presStyleCnt="4"/>
      <dgm:spPr/>
      <dgm:t>
        <a:bodyPr/>
        <a:lstStyle/>
        <a:p>
          <a:endParaRPr lang="en-US"/>
        </a:p>
      </dgm:t>
    </dgm:pt>
    <dgm:pt modelId="{E13477F2-77DE-447B-9DB8-AB32F8C59DED}" type="pres">
      <dgm:prSet presAssocID="{53EC7EE0-ADAB-4774-9E2A-D13C9BE79F82}" presName="hierRoot3" presStyleCnt="0">
        <dgm:presLayoutVars>
          <dgm:hierBranch val="init"/>
        </dgm:presLayoutVars>
      </dgm:prSet>
      <dgm:spPr/>
    </dgm:pt>
    <dgm:pt modelId="{8FDD41DC-65C7-490F-8D7A-1218BEB95682}" type="pres">
      <dgm:prSet presAssocID="{53EC7EE0-ADAB-4774-9E2A-D13C9BE79F82}" presName="rootComposite3" presStyleCnt="0"/>
      <dgm:spPr/>
    </dgm:pt>
    <dgm:pt modelId="{1C94045C-BD7B-4117-9D82-181AB3EC43AC}" type="pres">
      <dgm:prSet presAssocID="{53EC7EE0-ADAB-4774-9E2A-D13C9BE79F8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2BDDD-E40D-4118-8F70-394F35227EBD}" type="pres">
      <dgm:prSet presAssocID="{53EC7EE0-ADAB-4774-9E2A-D13C9BE79F82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423281A-A6D9-43BA-B0F8-AADADE2F55E3}" type="pres">
      <dgm:prSet presAssocID="{53EC7EE0-ADAB-4774-9E2A-D13C9BE79F8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ABA3E06-DF57-474E-9956-FCAB3B91BC4F}" type="pres">
      <dgm:prSet presAssocID="{53EC7EE0-ADAB-4774-9E2A-D13C9BE79F82}" presName="hierChild6" presStyleCnt="0"/>
      <dgm:spPr/>
    </dgm:pt>
    <dgm:pt modelId="{142E3158-5E70-492E-8E3C-7D7A2DC5F94B}" type="pres">
      <dgm:prSet presAssocID="{53EC7EE0-ADAB-4774-9E2A-D13C9BE79F82}" presName="hierChild7" presStyleCnt="0"/>
      <dgm:spPr/>
    </dgm:pt>
  </dgm:ptLst>
  <dgm:cxnLst>
    <dgm:cxn modelId="{D8487DE4-20F1-4CEC-A433-1E06D764CE95}" type="presOf" srcId="{3CF5659F-D940-451D-BED4-4122C40416EC}" destId="{2B76D1EF-66F4-4D1F-AE28-C78A07DB3771}" srcOrd="0" destOrd="0" presId="urn:microsoft.com/office/officeart/2008/layout/NameandTitleOrganizationalChart"/>
    <dgm:cxn modelId="{DAC5BA4A-1967-4DB0-9273-A78361170D81}" type="presOf" srcId="{53EC7EE0-ADAB-4774-9E2A-D13C9BE79F82}" destId="{A423281A-A6D9-43BA-B0F8-AADADE2F55E3}" srcOrd="1" destOrd="0" presId="urn:microsoft.com/office/officeart/2008/layout/NameandTitleOrganizationalChart"/>
    <dgm:cxn modelId="{20B0F9B1-5EEB-4EBC-AED7-2599790E9685}" srcId="{35ED5896-B78C-4E1C-AFF4-189BECEFFFA4}" destId="{F5713371-AD7D-4C83-A86A-8ACEB36CC5F2}" srcOrd="0" destOrd="0" parTransId="{58FE08FB-EF0D-41DD-90FE-CF52CD4597CF}" sibTransId="{1C24E582-C005-47B7-8F73-1EF5C33224BB}"/>
    <dgm:cxn modelId="{858913FC-DA57-4CE3-BD84-39A1FC9031FF}" srcId="{F5713371-AD7D-4C83-A86A-8ACEB36CC5F2}" destId="{E977F492-1B16-479E-8E39-6F63575A911C}" srcOrd="2" destOrd="0" parTransId="{1CD77BE7-3132-46CA-BAE8-3E0E50CD45AF}" sibTransId="{825521D8-83F6-4420-BC20-788637DE11FB}"/>
    <dgm:cxn modelId="{FCB18019-3C54-4C5C-802E-35B4289497EC}" type="presOf" srcId="{F5713371-AD7D-4C83-A86A-8ACEB36CC5F2}" destId="{FC654B6C-CC96-4BC1-AB5E-909AF336C56D}" srcOrd="0" destOrd="0" presId="urn:microsoft.com/office/officeart/2008/layout/NameandTitleOrganizationalChart"/>
    <dgm:cxn modelId="{6CDB5C7D-A37F-4338-A14D-A9FC99673545}" srcId="{F5713371-AD7D-4C83-A86A-8ACEB36CC5F2}" destId="{38FFC536-DD1E-4598-BF28-521BB5445142}" srcOrd="1" destOrd="0" parTransId="{B8A768B2-5CDD-4327-B5F9-02794F3716F8}" sibTransId="{F857FF05-D7D9-4958-A8F1-66432D77F50F}"/>
    <dgm:cxn modelId="{9742F050-6BD7-4E2E-B0FA-BAE5F5D26972}" type="presOf" srcId="{E977F492-1B16-479E-8E39-6F63575A911C}" destId="{784B13D4-A622-449C-9F20-45322820F7E6}" srcOrd="1" destOrd="0" presId="urn:microsoft.com/office/officeart/2008/layout/NameandTitleOrganizationalChart"/>
    <dgm:cxn modelId="{E69AD8D2-5A6D-4ED3-87F7-756E56DE493B}" type="presOf" srcId="{35ED5896-B78C-4E1C-AFF4-189BECEFFFA4}" destId="{19EDC5FB-3595-4669-8F24-159A641974C9}" srcOrd="0" destOrd="0" presId="urn:microsoft.com/office/officeart/2008/layout/NameandTitleOrganizationalChart"/>
    <dgm:cxn modelId="{56B7AD67-5C5C-42BE-9622-29F14F8109AE}" type="presOf" srcId="{825521D8-83F6-4420-BC20-788637DE11FB}" destId="{6A1DB2AA-462C-408A-9297-599E59D32B81}" srcOrd="0" destOrd="0" presId="urn:microsoft.com/office/officeart/2008/layout/NameandTitleOrganizationalChart"/>
    <dgm:cxn modelId="{88292DB5-FBD5-407A-8D9A-B0CCE15EAA11}" srcId="{F5713371-AD7D-4C83-A86A-8ACEB36CC5F2}" destId="{53EC7EE0-ADAB-4774-9E2A-D13C9BE79F82}" srcOrd="0" destOrd="0" parTransId="{3CF5659F-D940-451D-BED4-4122C40416EC}" sibTransId="{0EB63D87-62E9-4B29-93EC-981AD6629ED8}"/>
    <dgm:cxn modelId="{4F332457-044C-44A3-86C2-0E0225E7808A}" type="presOf" srcId="{E977F492-1B16-479E-8E39-6F63575A911C}" destId="{AF775E29-5590-4B1B-9CE7-A2EF2E88C0E6}" srcOrd="0" destOrd="0" presId="urn:microsoft.com/office/officeart/2008/layout/NameandTitleOrganizationalChart"/>
    <dgm:cxn modelId="{E987D876-0835-43E8-804D-C7399E278FB1}" type="presOf" srcId="{89CC051F-7DB8-448E-B362-671D594B83BC}" destId="{1E412FE4-D78D-430C-8E4F-6640A0E0C307}" srcOrd="0" destOrd="0" presId="urn:microsoft.com/office/officeart/2008/layout/NameandTitleOrganizationalChart"/>
    <dgm:cxn modelId="{09EE804D-D630-43B0-B702-E8214B8CBD92}" type="presOf" srcId="{1CD77BE7-3132-46CA-BAE8-3E0E50CD45AF}" destId="{D8ACC1A9-5A1F-4105-B9E2-B402781A26D9}" srcOrd="0" destOrd="0" presId="urn:microsoft.com/office/officeart/2008/layout/NameandTitleOrganizationalChart"/>
    <dgm:cxn modelId="{E20B6D21-2E2B-48DE-8F22-8F6DFABFBCB7}" type="presOf" srcId="{0EB63D87-62E9-4B29-93EC-981AD6629ED8}" destId="{6C42BDDD-E40D-4118-8F70-394F35227EBD}" srcOrd="0" destOrd="0" presId="urn:microsoft.com/office/officeart/2008/layout/NameandTitleOrganizationalChart"/>
    <dgm:cxn modelId="{26CD5E84-A111-4C65-AD6E-2F5D8DE189F9}" type="presOf" srcId="{F857FF05-D7D9-4958-A8F1-66432D77F50F}" destId="{CC1E04DE-72E7-4CFA-A016-CF604E70A78A}" srcOrd="0" destOrd="0" presId="urn:microsoft.com/office/officeart/2008/layout/NameandTitleOrganizationalChart"/>
    <dgm:cxn modelId="{3BFF493C-14C3-4BC1-9154-4D826EDE0980}" type="presOf" srcId="{EBDF1888-1905-424A-9C8E-F26A4BEEF398}" destId="{5895BE70-AF26-4F79-AA48-B1BAF8235A77}" srcOrd="0" destOrd="0" presId="urn:microsoft.com/office/officeart/2008/layout/NameandTitleOrganizationalChart"/>
    <dgm:cxn modelId="{59968696-A238-4A05-A734-A011BBB78E8B}" type="presOf" srcId="{38FFC536-DD1E-4598-BF28-521BB5445142}" destId="{C27D16F3-F38F-479B-A6A1-1F7B3F76BC29}" srcOrd="1" destOrd="0" presId="urn:microsoft.com/office/officeart/2008/layout/NameandTitleOrganizationalChart"/>
    <dgm:cxn modelId="{9DA8ED89-7F84-42D9-865C-F99FA336AE44}" type="presOf" srcId="{EBDF1888-1905-424A-9C8E-F26A4BEEF398}" destId="{E2EBD48F-ACD0-4DF3-91CC-2A178C27058B}" srcOrd="1" destOrd="0" presId="urn:microsoft.com/office/officeart/2008/layout/NameandTitleOrganizationalChart"/>
    <dgm:cxn modelId="{39293FAA-9464-49AE-A293-5FE07433706B}" srcId="{F5713371-AD7D-4C83-A86A-8ACEB36CC5F2}" destId="{EBDF1888-1905-424A-9C8E-F26A4BEEF398}" srcOrd="3" destOrd="0" parTransId="{EC40DCF2-AA43-4EA3-8EE5-2FA913CCFB3E}" sibTransId="{89CC051F-7DB8-448E-B362-671D594B83BC}"/>
    <dgm:cxn modelId="{377646F4-7D7C-423A-9938-7F42D4DF79AA}" type="presOf" srcId="{EC40DCF2-AA43-4EA3-8EE5-2FA913CCFB3E}" destId="{FD11EA72-BBD5-4486-AFB3-9E58DD15EE28}" srcOrd="0" destOrd="0" presId="urn:microsoft.com/office/officeart/2008/layout/NameandTitleOrganizationalChart"/>
    <dgm:cxn modelId="{B7AD4A29-268E-4FDC-8C21-D3C317EB9F01}" type="presOf" srcId="{38FFC536-DD1E-4598-BF28-521BB5445142}" destId="{4464B245-D7AF-4E67-B3A9-C5B41EF5A540}" srcOrd="0" destOrd="0" presId="urn:microsoft.com/office/officeart/2008/layout/NameandTitleOrganizationalChart"/>
    <dgm:cxn modelId="{F127440B-2D33-45C1-9768-7F24075D127C}" type="presOf" srcId="{53EC7EE0-ADAB-4774-9E2A-D13C9BE79F82}" destId="{1C94045C-BD7B-4117-9D82-181AB3EC43AC}" srcOrd="0" destOrd="0" presId="urn:microsoft.com/office/officeart/2008/layout/NameandTitleOrganizationalChart"/>
    <dgm:cxn modelId="{6979161C-814F-40D8-ABF3-0E62E86ADCFC}" type="presOf" srcId="{B8A768B2-5CDD-4327-B5F9-02794F3716F8}" destId="{52897483-EF5F-4C12-8710-C971FFBD8734}" srcOrd="0" destOrd="0" presId="urn:microsoft.com/office/officeart/2008/layout/NameandTitleOrganizationalChart"/>
    <dgm:cxn modelId="{D7425143-BCBC-4C01-A672-B3B12E456E8E}" type="presOf" srcId="{1C24E582-C005-47B7-8F73-1EF5C33224BB}" destId="{D49AACB0-BAA5-430D-BD76-2141885E440B}" srcOrd="0" destOrd="0" presId="urn:microsoft.com/office/officeart/2008/layout/NameandTitleOrganizationalChart"/>
    <dgm:cxn modelId="{B5882560-5E00-4B06-98D0-9FE7B61A3160}" type="presOf" srcId="{F5713371-AD7D-4C83-A86A-8ACEB36CC5F2}" destId="{FFF02823-BFEF-4839-87C8-3C19EDE41396}" srcOrd="1" destOrd="0" presId="urn:microsoft.com/office/officeart/2008/layout/NameandTitleOrganizationalChart"/>
    <dgm:cxn modelId="{3278BFD7-4560-40EE-9F38-24E5A22E2DBB}" type="presParOf" srcId="{19EDC5FB-3595-4669-8F24-159A641974C9}" destId="{4BFAB0DC-B881-423E-9FB6-DB595DEDB511}" srcOrd="0" destOrd="0" presId="urn:microsoft.com/office/officeart/2008/layout/NameandTitleOrganizationalChart"/>
    <dgm:cxn modelId="{BDA6507C-2773-499F-82FD-818744F2637E}" type="presParOf" srcId="{4BFAB0DC-B881-423E-9FB6-DB595DEDB511}" destId="{D8730AAD-708D-4B2E-9C02-7BEAFBB646D1}" srcOrd="0" destOrd="0" presId="urn:microsoft.com/office/officeart/2008/layout/NameandTitleOrganizationalChart"/>
    <dgm:cxn modelId="{96784B8D-885D-4D9D-B1B3-204936589685}" type="presParOf" srcId="{D8730AAD-708D-4B2E-9C02-7BEAFBB646D1}" destId="{FC654B6C-CC96-4BC1-AB5E-909AF336C56D}" srcOrd="0" destOrd="0" presId="urn:microsoft.com/office/officeart/2008/layout/NameandTitleOrganizationalChart"/>
    <dgm:cxn modelId="{E793B04A-9EC3-4430-AF20-106AE93E0A81}" type="presParOf" srcId="{D8730AAD-708D-4B2E-9C02-7BEAFBB646D1}" destId="{D49AACB0-BAA5-430D-BD76-2141885E440B}" srcOrd="1" destOrd="0" presId="urn:microsoft.com/office/officeart/2008/layout/NameandTitleOrganizationalChart"/>
    <dgm:cxn modelId="{76EF1A5D-4634-4832-A6C8-7667A30EE335}" type="presParOf" srcId="{D8730AAD-708D-4B2E-9C02-7BEAFBB646D1}" destId="{FFF02823-BFEF-4839-87C8-3C19EDE41396}" srcOrd="2" destOrd="0" presId="urn:microsoft.com/office/officeart/2008/layout/NameandTitleOrganizationalChart"/>
    <dgm:cxn modelId="{4938C6DE-3DC0-4B5C-AC62-D81742B2559D}" type="presParOf" srcId="{4BFAB0DC-B881-423E-9FB6-DB595DEDB511}" destId="{CF1C640E-A78B-4482-94C6-D53BF7C495B5}" srcOrd="1" destOrd="0" presId="urn:microsoft.com/office/officeart/2008/layout/NameandTitleOrganizationalChart"/>
    <dgm:cxn modelId="{E8AB99FE-3188-4438-8AB0-773A006B43C3}" type="presParOf" srcId="{CF1C640E-A78B-4482-94C6-D53BF7C495B5}" destId="{52897483-EF5F-4C12-8710-C971FFBD8734}" srcOrd="0" destOrd="0" presId="urn:microsoft.com/office/officeart/2008/layout/NameandTitleOrganizationalChart"/>
    <dgm:cxn modelId="{B1275E60-DF31-45A5-A38F-B259C11CAC90}" type="presParOf" srcId="{CF1C640E-A78B-4482-94C6-D53BF7C495B5}" destId="{89779D24-52F9-481E-8045-1F95621E562D}" srcOrd="1" destOrd="0" presId="urn:microsoft.com/office/officeart/2008/layout/NameandTitleOrganizationalChart"/>
    <dgm:cxn modelId="{359BF97B-A3F4-4DE2-8659-A33C80DC7575}" type="presParOf" srcId="{89779D24-52F9-481E-8045-1F95621E562D}" destId="{FE9C8E94-BC78-46EE-9404-D2535D5DD3DE}" srcOrd="0" destOrd="0" presId="urn:microsoft.com/office/officeart/2008/layout/NameandTitleOrganizationalChart"/>
    <dgm:cxn modelId="{FC55000B-0F44-4E4B-894B-3031EE92BFE5}" type="presParOf" srcId="{FE9C8E94-BC78-46EE-9404-D2535D5DD3DE}" destId="{4464B245-D7AF-4E67-B3A9-C5B41EF5A540}" srcOrd="0" destOrd="0" presId="urn:microsoft.com/office/officeart/2008/layout/NameandTitleOrganizationalChart"/>
    <dgm:cxn modelId="{CF43C185-11BF-4E6C-8AB4-891A636E6343}" type="presParOf" srcId="{FE9C8E94-BC78-46EE-9404-D2535D5DD3DE}" destId="{CC1E04DE-72E7-4CFA-A016-CF604E70A78A}" srcOrd="1" destOrd="0" presId="urn:microsoft.com/office/officeart/2008/layout/NameandTitleOrganizationalChart"/>
    <dgm:cxn modelId="{722F8C13-B648-4788-8558-CB087090B2D8}" type="presParOf" srcId="{FE9C8E94-BC78-46EE-9404-D2535D5DD3DE}" destId="{C27D16F3-F38F-479B-A6A1-1F7B3F76BC29}" srcOrd="2" destOrd="0" presId="urn:microsoft.com/office/officeart/2008/layout/NameandTitleOrganizationalChart"/>
    <dgm:cxn modelId="{6FD5965E-63E2-46E7-9473-41F06B4624AB}" type="presParOf" srcId="{89779D24-52F9-481E-8045-1F95621E562D}" destId="{7C2A8668-F33B-4D6C-9859-B0F1A5EC94C0}" srcOrd="1" destOrd="0" presId="urn:microsoft.com/office/officeart/2008/layout/NameandTitleOrganizationalChart"/>
    <dgm:cxn modelId="{487E3A59-CF1F-4921-BBBC-9FB73DC22072}" type="presParOf" srcId="{89779D24-52F9-481E-8045-1F95621E562D}" destId="{5FA29BF2-ADF6-4629-A5E4-890A393AC8DB}" srcOrd="2" destOrd="0" presId="urn:microsoft.com/office/officeart/2008/layout/NameandTitleOrganizationalChart"/>
    <dgm:cxn modelId="{FEED8AF5-7495-4AC9-9ED3-B7F64A24B94B}" type="presParOf" srcId="{CF1C640E-A78B-4482-94C6-D53BF7C495B5}" destId="{D8ACC1A9-5A1F-4105-B9E2-B402781A26D9}" srcOrd="2" destOrd="0" presId="urn:microsoft.com/office/officeart/2008/layout/NameandTitleOrganizationalChart"/>
    <dgm:cxn modelId="{1CC975A8-4BEF-48E2-AE18-F623916E6AE1}" type="presParOf" srcId="{CF1C640E-A78B-4482-94C6-D53BF7C495B5}" destId="{B05B48C9-B8FE-41B5-AE78-076822B5A166}" srcOrd="3" destOrd="0" presId="urn:microsoft.com/office/officeart/2008/layout/NameandTitleOrganizationalChart"/>
    <dgm:cxn modelId="{5B6A9EDE-6B69-4046-9999-8310456F0140}" type="presParOf" srcId="{B05B48C9-B8FE-41B5-AE78-076822B5A166}" destId="{8B4F85E6-D2B6-4D29-A80B-CA4A065B287D}" srcOrd="0" destOrd="0" presId="urn:microsoft.com/office/officeart/2008/layout/NameandTitleOrganizationalChart"/>
    <dgm:cxn modelId="{AD429A19-DD41-468F-8D24-BE1F929AC723}" type="presParOf" srcId="{8B4F85E6-D2B6-4D29-A80B-CA4A065B287D}" destId="{AF775E29-5590-4B1B-9CE7-A2EF2E88C0E6}" srcOrd="0" destOrd="0" presId="urn:microsoft.com/office/officeart/2008/layout/NameandTitleOrganizationalChart"/>
    <dgm:cxn modelId="{21628E2F-9039-4BD1-B5BF-178295DD9C51}" type="presParOf" srcId="{8B4F85E6-D2B6-4D29-A80B-CA4A065B287D}" destId="{6A1DB2AA-462C-408A-9297-599E59D32B81}" srcOrd="1" destOrd="0" presId="urn:microsoft.com/office/officeart/2008/layout/NameandTitleOrganizationalChart"/>
    <dgm:cxn modelId="{B96F059F-8717-427B-AC6B-67200EAA3EC3}" type="presParOf" srcId="{8B4F85E6-D2B6-4D29-A80B-CA4A065B287D}" destId="{784B13D4-A622-449C-9F20-45322820F7E6}" srcOrd="2" destOrd="0" presId="urn:microsoft.com/office/officeart/2008/layout/NameandTitleOrganizationalChart"/>
    <dgm:cxn modelId="{9AE12593-41AE-4476-9610-DC18250EF22C}" type="presParOf" srcId="{B05B48C9-B8FE-41B5-AE78-076822B5A166}" destId="{0C873033-88DE-4CA8-9670-173CC31B2DA1}" srcOrd="1" destOrd="0" presId="urn:microsoft.com/office/officeart/2008/layout/NameandTitleOrganizationalChart"/>
    <dgm:cxn modelId="{2DC5DCE3-4DD0-40E3-BD5D-3D81626872E7}" type="presParOf" srcId="{B05B48C9-B8FE-41B5-AE78-076822B5A166}" destId="{F098F0FE-4274-4F78-AE0B-A061A6510D89}" srcOrd="2" destOrd="0" presId="urn:microsoft.com/office/officeart/2008/layout/NameandTitleOrganizationalChart"/>
    <dgm:cxn modelId="{E58A6282-4FA6-4722-92C0-B883BD5F726D}" type="presParOf" srcId="{CF1C640E-A78B-4482-94C6-D53BF7C495B5}" destId="{FD11EA72-BBD5-4486-AFB3-9E58DD15EE28}" srcOrd="4" destOrd="0" presId="urn:microsoft.com/office/officeart/2008/layout/NameandTitleOrganizationalChart"/>
    <dgm:cxn modelId="{E32B7784-75A8-4E3B-B87A-5A3C49ED2CD5}" type="presParOf" srcId="{CF1C640E-A78B-4482-94C6-D53BF7C495B5}" destId="{06EB4AD4-64BB-4CD3-B2F2-8717E37290E9}" srcOrd="5" destOrd="0" presId="urn:microsoft.com/office/officeart/2008/layout/NameandTitleOrganizationalChart"/>
    <dgm:cxn modelId="{6FC567B4-FFEA-45E2-B3C7-C7FC5DA3EF4C}" type="presParOf" srcId="{06EB4AD4-64BB-4CD3-B2F2-8717E37290E9}" destId="{29AF3279-6933-41FF-9786-50BF4B28642C}" srcOrd="0" destOrd="0" presId="urn:microsoft.com/office/officeart/2008/layout/NameandTitleOrganizationalChart"/>
    <dgm:cxn modelId="{4036569C-3AF3-4568-9C9F-42D190E345CC}" type="presParOf" srcId="{29AF3279-6933-41FF-9786-50BF4B28642C}" destId="{5895BE70-AF26-4F79-AA48-B1BAF8235A77}" srcOrd="0" destOrd="0" presId="urn:microsoft.com/office/officeart/2008/layout/NameandTitleOrganizationalChart"/>
    <dgm:cxn modelId="{F7A445D3-4C3C-457F-8D69-600152CB8FC5}" type="presParOf" srcId="{29AF3279-6933-41FF-9786-50BF4B28642C}" destId="{1E412FE4-D78D-430C-8E4F-6640A0E0C307}" srcOrd="1" destOrd="0" presId="urn:microsoft.com/office/officeart/2008/layout/NameandTitleOrganizationalChart"/>
    <dgm:cxn modelId="{474D5A89-5893-40A4-BC53-4DE62B929EBE}" type="presParOf" srcId="{29AF3279-6933-41FF-9786-50BF4B28642C}" destId="{E2EBD48F-ACD0-4DF3-91CC-2A178C27058B}" srcOrd="2" destOrd="0" presId="urn:microsoft.com/office/officeart/2008/layout/NameandTitleOrganizationalChart"/>
    <dgm:cxn modelId="{6ACC71E3-F533-4687-B2A1-EE63B0339EFE}" type="presParOf" srcId="{06EB4AD4-64BB-4CD3-B2F2-8717E37290E9}" destId="{01868B5E-4CCA-40C1-BC73-20D9137732E5}" srcOrd="1" destOrd="0" presId="urn:microsoft.com/office/officeart/2008/layout/NameandTitleOrganizationalChart"/>
    <dgm:cxn modelId="{24E489A8-8E3A-487F-B70C-3497C13E34D0}" type="presParOf" srcId="{06EB4AD4-64BB-4CD3-B2F2-8717E37290E9}" destId="{E5BA19CD-ADD4-4A66-9A1C-DA0ABC9EEE63}" srcOrd="2" destOrd="0" presId="urn:microsoft.com/office/officeart/2008/layout/NameandTitleOrganizationalChart"/>
    <dgm:cxn modelId="{886EF83F-0F7A-44B4-BFEC-B59B9574D0E9}" type="presParOf" srcId="{4BFAB0DC-B881-423E-9FB6-DB595DEDB511}" destId="{204CD82D-5875-4CAA-97A7-60BB969D4EFC}" srcOrd="2" destOrd="0" presId="urn:microsoft.com/office/officeart/2008/layout/NameandTitleOrganizationalChart"/>
    <dgm:cxn modelId="{6EDC5B98-BE77-43A7-8D9F-DBC31F92579C}" type="presParOf" srcId="{204CD82D-5875-4CAA-97A7-60BB969D4EFC}" destId="{2B76D1EF-66F4-4D1F-AE28-C78A07DB3771}" srcOrd="0" destOrd="0" presId="urn:microsoft.com/office/officeart/2008/layout/NameandTitleOrganizationalChart"/>
    <dgm:cxn modelId="{173CD4AF-B12D-4AAA-87BA-3F8CDAD4EA6F}" type="presParOf" srcId="{204CD82D-5875-4CAA-97A7-60BB969D4EFC}" destId="{E13477F2-77DE-447B-9DB8-AB32F8C59DED}" srcOrd="1" destOrd="0" presId="urn:microsoft.com/office/officeart/2008/layout/NameandTitleOrganizationalChart"/>
    <dgm:cxn modelId="{3BE859DD-4B8C-4347-9FDE-EF6343B427E8}" type="presParOf" srcId="{E13477F2-77DE-447B-9DB8-AB32F8C59DED}" destId="{8FDD41DC-65C7-490F-8D7A-1218BEB95682}" srcOrd="0" destOrd="0" presId="urn:microsoft.com/office/officeart/2008/layout/NameandTitleOrganizationalChart"/>
    <dgm:cxn modelId="{C216C7E6-24F1-48B8-88E9-2DDEB125272C}" type="presParOf" srcId="{8FDD41DC-65C7-490F-8D7A-1218BEB95682}" destId="{1C94045C-BD7B-4117-9D82-181AB3EC43AC}" srcOrd="0" destOrd="0" presId="urn:microsoft.com/office/officeart/2008/layout/NameandTitleOrganizationalChart"/>
    <dgm:cxn modelId="{D58370D3-C8EC-4F44-AAC7-FFB652DF3350}" type="presParOf" srcId="{8FDD41DC-65C7-490F-8D7A-1218BEB95682}" destId="{6C42BDDD-E40D-4118-8F70-394F35227EBD}" srcOrd="1" destOrd="0" presId="urn:microsoft.com/office/officeart/2008/layout/NameandTitleOrganizationalChart"/>
    <dgm:cxn modelId="{F89D220A-436B-40FC-BA48-51FD723C9B5F}" type="presParOf" srcId="{8FDD41DC-65C7-490F-8D7A-1218BEB95682}" destId="{A423281A-A6D9-43BA-B0F8-AADADE2F55E3}" srcOrd="2" destOrd="0" presId="urn:microsoft.com/office/officeart/2008/layout/NameandTitleOrganizationalChart"/>
    <dgm:cxn modelId="{F44DFE68-298B-45E9-B353-1E268200B547}" type="presParOf" srcId="{E13477F2-77DE-447B-9DB8-AB32F8C59DED}" destId="{DABA3E06-DF57-474E-9956-FCAB3B91BC4F}" srcOrd="1" destOrd="0" presId="urn:microsoft.com/office/officeart/2008/layout/NameandTitleOrganizationalChart"/>
    <dgm:cxn modelId="{61D82626-4481-4445-857D-3CF6ED7D95FF}" type="presParOf" srcId="{E13477F2-77DE-447B-9DB8-AB32F8C59DED}" destId="{142E3158-5E70-492E-8E3C-7D7A2DC5F94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CEA50-0C96-48D0-A3DC-34C854538F0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F28B8-6770-45A6-A6FA-6F3A1513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0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photo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lenticonus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28B8-6770-45A6-A6FA-6F3A15131AA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3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E39C-7FE4-40F5-ACE6-2EC73362754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EFE7-C8C7-4897-94D6-8FC55C9E0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E39C-7FE4-40F5-ACE6-2EC73362754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EFE7-C8C7-4897-94D6-8FC55C9E0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E39C-7FE4-40F5-ACE6-2EC73362754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EFE7-C8C7-4897-94D6-8FC55C9E0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85D1EC-4C22-4A63-98FE-3BD45B3EB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E39C-7FE4-40F5-ACE6-2EC73362754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EFE7-C8C7-4897-94D6-8FC55C9E0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E39C-7FE4-40F5-ACE6-2EC73362754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EFE7-C8C7-4897-94D6-8FC55C9E0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E39C-7FE4-40F5-ACE6-2EC73362754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EFE7-C8C7-4897-94D6-8FC55C9E0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E39C-7FE4-40F5-ACE6-2EC73362754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EFE7-C8C7-4897-94D6-8FC55C9E0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E39C-7FE4-40F5-ACE6-2EC73362754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EFE7-C8C7-4897-94D6-8FC55C9E0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E39C-7FE4-40F5-ACE6-2EC73362754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EFE7-C8C7-4897-94D6-8FC55C9E0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E39C-7FE4-40F5-ACE6-2EC73362754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EFE7-C8C7-4897-94D6-8FC55C9E0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E39C-7FE4-40F5-ACE6-2EC73362754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EFE7-C8C7-4897-94D6-8FC55C9E0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FE39C-7FE4-40F5-ACE6-2EC73362754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FEFE7-C8C7-4897-94D6-8FC55C9E0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A0545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00600" y="914400"/>
            <a:ext cx="3886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Refractive Errors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Hani Al-</a:t>
            </a:r>
            <a:r>
              <a:rPr lang="en-US" sz="3200" dirty="0" err="1" smtClean="0">
                <a:solidFill>
                  <a:schemeClr val="bg1"/>
                </a:solidFill>
              </a:rPr>
              <a:t>Mezaine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3843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How </a:t>
            </a:r>
            <a:r>
              <a:rPr lang="en-US" b="1" dirty="0">
                <a:solidFill>
                  <a:schemeClr val="bg1"/>
                </a:solidFill>
              </a:rPr>
              <a:t>to test the vision?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382000" cy="41148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Clr>
                <a:srgbClr val="000099"/>
              </a:buClr>
              <a:buFont typeface="Wingdings" pitchFamily="2" charset="2"/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marL="609600" indent="-609600">
              <a:buClr>
                <a:srgbClr val="99CCFF"/>
              </a:buCl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Visual acuity: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is the vital sign of the </a:t>
            </a:r>
            <a:r>
              <a:rPr lang="en-US" sz="3600" dirty="0" smtClean="0">
                <a:solidFill>
                  <a:schemeClr val="bg1"/>
                </a:solidFill>
              </a:rPr>
              <a:t>eye and visual pathway.</a:t>
            </a:r>
            <a:endParaRPr lang="en-US" sz="3600" dirty="0">
              <a:solidFill>
                <a:schemeClr val="bg1"/>
              </a:solidFill>
            </a:endParaRPr>
          </a:p>
          <a:p>
            <a:pPr marL="609600" indent="-609600">
              <a:buClr>
                <a:srgbClr val="99CCFF"/>
              </a:buClr>
              <a:buNone/>
            </a:pPr>
            <a:endParaRPr lang="en-US" sz="3500" dirty="0" smtClean="0">
              <a:solidFill>
                <a:schemeClr val="bg1"/>
              </a:solidFill>
            </a:endParaRPr>
          </a:p>
          <a:p>
            <a:pPr marL="990600" lvl="1" indent="-533400">
              <a:buClr>
                <a:srgbClr val="99CCFF"/>
              </a:buClr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display </a:t>
            </a:r>
            <a:r>
              <a:rPr lang="en-US" sz="2400" dirty="0">
                <a:solidFill>
                  <a:schemeClr val="bg1"/>
                </a:solidFill>
              </a:rPr>
              <a:t>of different –sized </a:t>
            </a:r>
            <a:r>
              <a:rPr lang="en-US" sz="2400" dirty="0" smtClean="0">
                <a:solidFill>
                  <a:schemeClr val="bg1"/>
                </a:solidFill>
              </a:rPr>
              <a:t>targets shown </a:t>
            </a:r>
            <a:r>
              <a:rPr lang="en-US" sz="2400" dirty="0">
                <a:solidFill>
                  <a:schemeClr val="bg1"/>
                </a:solidFill>
              </a:rPr>
              <a:t>at a standard distance from the eye.</a:t>
            </a:r>
          </a:p>
          <a:p>
            <a:pPr marL="990600" lvl="1" indent="-533400">
              <a:buClr>
                <a:srgbClr val="99CCFF"/>
              </a:buClr>
              <a:buFontTx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Snellen</a:t>
            </a:r>
            <a:r>
              <a:rPr lang="en-US" sz="2400" dirty="0">
                <a:solidFill>
                  <a:schemeClr val="bg1"/>
                </a:solidFill>
              </a:rPr>
              <a:t> chart.</a:t>
            </a:r>
          </a:p>
          <a:p>
            <a:pPr marL="990600" lvl="1" indent="-533400">
              <a:buClr>
                <a:srgbClr val="99CCFF"/>
              </a:buCl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20/20, 6/6</a:t>
            </a:r>
          </a:p>
          <a:p>
            <a:pPr marL="609600" indent="-609600">
              <a:buClr>
                <a:srgbClr val="000099"/>
              </a:buClr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609600" indent="-609600">
              <a:buClr>
                <a:srgbClr val="000099"/>
              </a:buClr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	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29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077200" cy="5715000"/>
          </a:xfrm>
        </p:spPr>
        <p:txBody>
          <a:bodyPr>
            <a:normAutofit lnSpcReduction="10000"/>
          </a:bodyPr>
          <a:lstStyle/>
          <a:p>
            <a:pPr marL="609600" indent="-609600">
              <a:buClr>
                <a:srgbClr val="000099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                           </a:t>
            </a:r>
            <a:r>
              <a:rPr lang="en-US" sz="4400" b="1" dirty="0" smtClean="0">
                <a:solidFill>
                  <a:srgbClr val="FF0000"/>
                </a:solidFill>
              </a:rPr>
              <a:t>Testing </a:t>
            </a:r>
            <a:r>
              <a:rPr lang="en-US" sz="4400" b="1" dirty="0">
                <a:solidFill>
                  <a:srgbClr val="FF0000"/>
                </a:solidFill>
              </a:rPr>
              <a:t>poor </a:t>
            </a:r>
            <a:r>
              <a:rPr lang="en-US" sz="4400" b="1" dirty="0" smtClean="0">
                <a:solidFill>
                  <a:srgbClr val="FF0000"/>
                </a:solidFill>
              </a:rPr>
              <a:t>vision</a:t>
            </a:r>
            <a:endParaRPr lang="en-US" sz="4400" b="1" dirty="0">
              <a:solidFill>
                <a:srgbClr val="FF0000"/>
              </a:solidFill>
            </a:endParaRPr>
          </a:p>
          <a:p>
            <a:pPr marL="609600" indent="-609600">
              <a:buClr>
                <a:srgbClr val="000099"/>
              </a:buClr>
              <a:buFont typeface="Wingdings" pitchFamily="2" charset="2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990600" lvl="1" indent="-533400">
              <a:buClr>
                <a:srgbClr val="99CCFF"/>
              </a:buCl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If the patient is unable to read the largest letter &lt;(20/200)</a:t>
            </a:r>
          </a:p>
          <a:p>
            <a:pPr marL="990600" lvl="1" indent="-533400">
              <a:buClr>
                <a:srgbClr val="99CCFF"/>
              </a:buCl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Move the patient closer e.g. 5/200</a:t>
            </a:r>
          </a:p>
          <a:p>
            <a:pPr marL="990600" lvl="1" indent="-533400">
              <a:buClr>
                <a:srgbClr val="99CCFF"/>
              </a:buCl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If patient cannot read:</a:t>
            </a:r>
          </a:p>
          <a:p>
            <a:pPr marL="990600" lvl="1" indent="-533400">
              <a:buClr>
                <a:srgbClr val="99CCFF"/>
              </a:buClr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-	</a:t>
            </a:r>
            <a:r>
              <a:rPr lang="en-US" dirty="0" smtClean="0">
                <a:solidFill>
                  <a:schemeClr val="bg1"/>
                </a:solidFill>
              </a:rPr>
              <a:t>Count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ingers </a:t>
            </a:r>
            <a:r>
              <a:rPr lang="en-US" dirty="0">
                <a:solidFill>
                  <a:schemeClr val="bg1"/>
                </a:solidFill>
              </a:rPr>
              <a:t>(CF)</a:t>
            </a:r>
          </a:p>
          <a:p>
            <a:pPr marL="990600" lvl="1" indent="-533400">
              <a:buClr>
                <a:srgbClr val="99CCFF"/>
              </a:buClr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-	</a:t>
            </a:r>
            <a:r>
              <a:rPr lang="en-US" dirty="0" smtClean="0">
                <a:solidFill>
                  <a:schemeClr val="bg1"/>
                </a:solidFill>
              </a:rPr>
              <a:t>Hand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otion </a:t>
            </a:r>
            <a:r>
              <a:rPr lang="en-US" dirty="0">
                <a:solidFill>
                  <a:schemeClr val="bg1"/>
                </a:solidFill>
              </a:rPr>
              <a:t>(HM)</a:t>
            </a:r>
          </a:p>
          <a:p>
            <a:pPr marL="990600" lvl="1" indent="-533400">
              <a:buClr>
                <a:srgbClr val="99CCFF"/>
              </a:buClr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-	Light </a:t>
            </a:r>
            <a:r>
              <a:rPr lang="en-US" dirty="0" smtClean="0">
                <a:solidFill>
                  <a:schemeClr val="bg1"/>
                </a:solidFill>
              </a:rPr>
              <a:t>Perception </a:t>
            </a:r>
            <a:r>
              <a:rPr lang="en-US" dirty="0">
                <a:solidFill>
                  <a:schemeClr val="bg1"/>
                </a:solidFill>
              </a:rPr>
              <a:t>(LP)</a:t>
            </a:r>
          </a:p>
          <a:p>
            <a:pPr marL="990600" lvl="1" indent="-533400">
              <a:buClr>
                <a:srgbClr val="99CCFF"/>
              </a:buClr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-	No </a:t>
            </a:r>
            <a:r>
              <a:rPr lang="en-US" dirty="0" smtClean="0">
                <a:solidFill>
                  <a:schemeClr val="bg1"/>
                </a:solidFill>
              </a:rPr>
              <a:t>Light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erception </a:t>
            </a:r>
            <a:r>
              <a:rPr lang="en-US" dirty="0">
                <a:solidFill>
                  <a:schemeClr val="bg1"/>
                </a:solidFill>
              </a:rPr>
              <a:t>(NLP)</a:t>
            </a:r>
          </a:p>
          <a:p>
            <a:pPr marL="609600" indent="-609600">
              <a:buClr>
                <a:srgbClr val="000099"/>
              </a:buClr>
              <a:buFontTx/>
              <a:buNone/>
            </a:pPr>
            <a:r>
              <a:rPr lang="en-US" sz="3600" b="1" dirty="0">
                <a:solidFill>
                  <a:schemeClr val="bg1"/>
                </a:solidFill>
              </a:rPr>
              <a:t>		</a:t>
            </a:r>
          </a:p>
        </p:txBody>
      </p:sp>
      <p:pic>
        <p:nvPicPr>
          <p:cNvPr id="3" name="Picture 6" descr="D:\DATA\PRESENTATIONS\PRESENTATIONS\PICTURES\PHOTOS\PHOTOS SLIT LAMP\DSCF0003 (Mediu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0"/>
            <a:ext cx="2743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</a:t>
            </a:r>
            <a:r>
              <a:rPr lang="en-US" b="1" u="sng" dirty="0" smtClean="0">
                <a:solidFill>
                  <a:schemeClr val="bg1"/>
                </a:solidFill>
              </a:rPr>
              <a:t>Refractive errors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mismatch between the refractive power and the focusing distance of the eye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Axial length)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Inability to see clearly is often caused by refractive errors.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• Three types of refractive errors: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Myopia (nearsightedness)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</a:t>
            </a:r>
            <a:r>
              <a:rPr lang="en-US" dirty="0" err="1" smtClean="0">
                <a:solidFill>
                  <a:schemeClr val="bg1"/>
                </a:solidFill>
              </a:rPr>
              <a:t>Hyperopia</a:t>
            </a:r>
            <a:r>
              <a:rPr lang="en-US" dirty="0" smtClean="0">
                <a:solidFill>
                  <a:schemeClr val="bg1"/>
                </a:solidFill>
              </a:rPr>
              <a:t> (farsightedness)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Astigmatism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130425" y="115888"/>
            <a:ext cx="5097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            REFRACTIVE </a:t>
            </a:r>
            <a:r>
              <a:rPr lang="en-GB" sz="3600" dirty="0">
                <a:solidFill>
                  <a:schemeClr val="bg1"/>
                </a:solidFill>
              </a:rPr>
              <a:t>ERROR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2065338"/>
            <a:ext cx="6096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Tx/>
              <a:buChar char="•"/>
            </a:pPr>
            <a:r>
              <a:rPr lang="en-US" sz="2800" dirty="0"/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Emmetropia</a:t>
            </a:r>
            <a:r>
              <a:rPr lang="en-US" sz="2800" dirty="0" smtClean="0">
                <a:solidFill>
                  <a:schemeClr val="bg1"/>
                </a:solidFill>
              </a:rPr>
              <a:t> (normal)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Ametropia</a:t>
            </a:r>
            <a:r>
              <a:rPr lang="en-US" sz="2800" dirty="0" smtClean="0">
                <a:solidFill>
                  <a:schemeClr val="bg1"/>
                </a:solidFill>
              </a:rPr>
              <a:t>=RE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Myopia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</a:pPr>
            <a:r>
              <a:rPr lang="en-US" sz="2800" dirty="0" smtClean="0">
                <a:solidFill>
                  <a:schemeClr val="bg1"/>
                </a:solidFill>
              </a:rPr>
              <a:t>          </a:t>
            </a:r>
            <a:r>
              <a:rPr lang="en-US" sz="2800" dirty="0" err="1" smtClean="0">
                <a:solidFill>
                  <a:schemeClr val="bg1"/>
                </a:solidFill>
              </a:rPr>
              <a:t>Hyperopia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</a:pPr>
            <a:r>
              <a:rPr lang="en-US" sz="2800" dirty="0" smtClean="0">
                <a:solidFill>
                  <a:schemeClr val="bg1"/>
                </a:solidFill>
              </a:rPr>
              <a:t>          Astigmatism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Tx/>
              <a:buChar char="•"/>
            </a:pPr>
            <a:endParaRPr lang="en-US" sz="2800" dirty="0"/>
          </a:p>
        </p:txBody>
      </p:sp>
      <p:pic>
        <p:nvPicPr>
          <p:cNvPr id="105478" name="Picture 6" descr="KallSpat17"/>
          <p:cNvPicPr>
            <a:picLocks noChangeAspect="1" noChangeArrowheads="1"/>
          </p:cNvPicPr>
          <p:nvPr/>
        </p:nvPicPr>
        <p:blipFill>
          <a:blip r:embed="rId2" cstate="print"/>
          <a:srcRect b="24679"/>
          <a:stretch>
            <a:fillRect/>
          </a:stretch>
        </p:blipFill>
        <p:spPr bwMode="auto">
          <a:xfrm>
            <a:off x="4383905" y="914400"/>
            <a:ext cx="4455295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Emmetropia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217" y="381000"/>
            <a:ext cx="8790673" cy="4525963"/>
          </a:xfrm>
        </p:spPr>
        <p:txBody>
          <a:bodyPr>
            <a:normAutofit fontScale="925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th-TH" sz="3000" dirty="0" smtClean="0">
                <a:solidFill>
                  <a:srgbClr val="FFFF00"/>
                </a:solidFill>
              </a:rPr>
              <a:t>Adequate </a:t>
            </a:r>
            <a:r>
              <a:rPr lang="th-TH" sz="3000" dirty="0">
                <a:solidFill>
                  <a:srgbClr val="FFFF00"/>
                </a:solidFill>
              </a:rPr>
              <a:t>correlation </a:t>
            </a:r>
            <a:r>
              <a:rPr lang="en-US" sz="3000" dirty="0" smtClean="0">
                <a:solidFill>
                  <a:srgbClr val="FFFF00"/>
                </a:solidFill>
              </a:rPr>
              <a:t>OR matching </a:t>
            </a:r>
            <a:r>
              <a:rPr lang="th-TH" sz="3000" dirty="0" smtClean="0">
                <a:solidFill>
                  <a:schemeClr val="bg1"/>
                </a:solidFill>
              </a:rPr>
              <a:t>between </a:t>
            </a:r>
            <a:r>
              <a:rPr lang="th-TH" sz="3000" dirty="0">
                <a:solidFill>
                  <a:srgbClr val="FFFF00"/>
                </a:solidFill>
              </a:rPr>
              <a:t>axial length and refractive </a:t>
            </a:r>
            <a:r>
              <a:rPr lang="th-TH" sz="3000" dirty="0" smtClean="0">
                <a:solidFill>
                  <a:srgbClr val="FFFF00"/>
                </a:solidFill>
              </a:rPr>
              <a:t>power</a:t>
            </a:r>
            <a:r>
              <a:rPr lang="en-US" sz="3000" dirty="0" smtClean="0">
                <a:solidFill>
                  <a:schemeClr val="bg1"/>
                </a:solidFill>
              </a:rPr>
              <a:t> of the eye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SzPct val="80000"/>
            </a:pPr>
            <a:r>
              <a:rPr lang="en-GB" sz="3000" dirty="0" smtClean="0">
                <a:solidFill>
                  <a:schemeClr val="bg1"/>
                </a:solidFill>
              </a:rPr>
              <a:t>Rays of light from a distant object are brought to a pin-point sharp focus on the retina. </a:t>
            </a:r>
            <a:r>
              <a:rPr lang="en-US" sz="2600" i="1" dirty="0" smtClean="0">
                <a:solidFill>
                  <a:schemeClr val="bg1"/>
                </a:solidFill>
              </a:rPr>
              <a:t>(without accommodation)</a:t>
            </a:r>
            <a:endParaRPr lang="en-GB" sz="2600" i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>
                <a:srgbClr val="FFFF00"/>
              </a:buClr>
              <a:buSzPct val="80000"/>
            </a:pPr>
            <a:r>
              <a:rPr lang="en-GB" sz="3000" dirty="0" smtClean="0">
                <a:solidFill>
                  <a:schemeClr val="bg1"/>
                </a:solidFill>
              </a:rPr>
              <a:t>All refractive errors are some deviation from </a:t>
            </a:r>
            <a:r>
              <a:rPr lang="en-GB" sz="3000" dirty="0" err="1" smtClean="0">
                <a:solidFill>
                  <a:schemeClr val="bg1"/>
                </a:solidFill>
              </a:rPr>
              <a:t>emmetropia</a:t>
            </a:r>
            <a:endParaRPr lang="en-GB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th-TH" sz="3000" b="0" dirty="0">
                <a:solidFill>
                  <a:schemeClr val="bg1"/>
                </a:solidFill>
              </a:rPr>
              <a:t>	</a:t>
            </a:r>
            <a:endParaRPr lang="th-TH" sz="3000" dirty="0">
              <a:solidFill>
                <a:schemeClr val="bg1"/>
              </a:solidFill>
            </a:endParaRPr>
          </a:p>
        </p:txBody>
      </p:sp>
      <p:pic>
        <p:nvPicPr>
          <p:cNvPr id="4" name="Picture 5" descr="emmetr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927" y="4202978"/>
            <a:ext cx="4371073" cy="2655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43000"/>
            <a:ext cx="8534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Most prevalent among Asians (80-90%) followed by 25% of African Americans and 13% of Caucasians.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Average age of onset: 8-12 years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bg1"/>
                </a:solidFill>
              </a:rPr>
              <a:t>Etiology : not clear, genetic factor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th-TH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bg1"/>
                </a:solidFill>
              </a:rPr>
              <a:t>Causes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th-TH" sz="2800" dirty="0" smtClean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th-TH" sz="2800" dirty="0" smtClean="0">
                <a:solidFill>
                  <a:schemeClr val="bg1"/>
                </a:solidFill>
              </a:rPr>
              <a:t>xcessive refractive power (refractive myopia)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th-TH" sz="2800" dirty="0" smtClean="0">
                <a:solidFill>
                  <a:schemeClr val="bg1"/>
                </a:solidFill>
              </a:rPr>
              <a:t>xcessive long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th-TH" sz="2800" dirty="0" smtClean="0">
                <a:solidFill>
                  <a:schemeClr val="bg1"/>
                </a:solidFill>
              </a:rPr>
              <a:t>globe (axial myopia) : </a:t>
            </a:r>
            <a:r>
              <a:rPr lang="en-US" sz="2800" dirty="0" smtClean="0">
                <a:solidFill>
                  <a:schemeClr val="bg1"/>
                </a:solidFill>
              </a:rPr>
              <a:t>‘’</a:t>
            </a:r>
            <a:r>
              <a:rPr lang="th-TH" sz="2800" dirty="0" smtClean="0">
                <a:solidFill>
                  <a:schemeClr val="bg1"/>
                </a:solidFill>
              </a:rPr>
              <a:t>more common</a:t>
            </a:r>
            <a:r>
              <a:rPr lang="en-US" sz="2800" dirty="0" smtClean="0">
                <a:solidFill>
                  <a:schemeClr val="bg1"/>
                </a:solidFill>
              </a:rPr>
              <a:t>’’</a:t>
            </a:r>
            <a:endParaRPr lang="th-TH" sz="28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MYOPIA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2130425" y="115888"/>
            <a:ext cx="11224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       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        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04800" y="1524000"/>
            <a:ext cx="5943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</a:pPr>
            <a:endParaRPr lang="en-GB" sz="2800" b="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</a:pPr>
            <a:r>
              <a:rPr lang="en-GB" sz="2800" b="0" dirty="0" smtClean="0">
                <a:solidFill>
                  <a:schemeClr val="bg1"/>
                </a:solidFill>
              </a:rPr>
              <a:t>Rays of light from distant objects converge in front of the retina, causing a blurred image on the retina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T</a:t>
            </a:r>
            <a:r>
              <a:rPr lang="en-GB" sz="2800" b="0" dirty="0" smtClean="0">
                <a:solidFill>
                  <a:schemeClr val="bg1"/>
                </a:solidFill>
              </a:rPr>
              <a:t>he </a:t>
            </a:r>
            <a:r>
              <a:rPr lang="en-GB" sz="2800" b="0" dirty="0" err="1" smtClean="0">
                <a:solidFill>
                  <a:schemeClr val="bg1"/>
                </a:solidFill>
              </a:rPr>
              <a:t>myopes</a:t>
            </a:r>
            <a:r>
              <a:rPr lang="en-GB" sz="2800" b="0" dirty="0" smtClean="0">
                <a:solidFill>
                  <a:schemeClr val="bg1"/>
                </a:solidFill>
              </a:rPr>
              <a:t> can see close objects clearly, myopia is commonly known as “short-sightedness”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MYOPIA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7" name="Picture 11" descr="myopia"/>
          <p:cNvPicPr>
            <a:picLocks noChangeAspect="1" noChangeArrowheads="1"/>
          </p:cNvPicPr>
          <p:nvPr/>
        </p:nvPicPr>
        <p:blipFill rotWithShape="1">
          <a:blip r:embed="rId2" cstate="print"/>
          <a:srcRect b="50000"/>
          <a:stretch/>
        </p:blipFill>
        <p:spPr>
          <a:xfrm>
            <a:off x="6096000" y="2819400"/>
            <a:ext cx="2840355" cy="1600199"/>
          </a:xfrm>
          <a:prstGeom prst="rect">
            <a:avLst/>
          </a:prstGeom>
        </p:spPr>
      </p:pic>
      <p:pic>
        <p:nvPicPr>
          <p:cNvPr id="6" name="Picture 1" descr="C:\Users\DR. Hani Al-Mezaine\Pictures\nearsightedness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99" y="577683"/>
            <a:ext cx="8770956" cy="5611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Causes of myopia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48640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r>
              <a:rPr lang="en-US" sz="11200" dirty="0" smtClean="0">
                <a:solidFill>
                  <a:srgbClr val="FFFF00"/>
                </a:solidFill>
              </a:rPr>
              <a:t>Increased refractive power </a:t>
            </a:r>
            <a:r>
              <a:rPr lang="en-US" sz="8000" dirty="0" smtClean="0">
                <a:solidFill>
                  <a:srgbClr val="FFFF00"/>
                </a:solidFill>
              </a:rPr>
              <a:t>(cornea or lens is too curved):</a:t>
            </a:r>
            <a:endParaRPr lang="en-US" sz="8000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   </a:t>
            </a:r>
            <a:r>
              <a:rPr lang="en-US" sz="9600" b="1" dirty="0" smtClean="0">
                <a:solidFill>
                  <a:schemeClr val="bg1"/>
                </a:solidFill>
              </a:rPr>
              <a:t>a) Change in lens nucleus or shape:</a:t>
            </a:r>
          </a:p>
          <a:p>
            <a:pPr marL="514350" indent="-51435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          cataract, </a:t>
            </a:r>
            <a:r>
              <a:rPr lang="en-US" sz="9600" dirty="0" err="1" smtClean="0">
                <a:solidFill>
                  <a:schemeClr val="bg1"/>
                </a:solidFill>
              </a:rPr>
              <a:t>spherophakia</a:t>
            </a:r>
            <a:r>
              <a:rPr lang="en-US" sz="9600" dirty="0" smtClean="0">
                <a:solidFill>
                  <a:schemeClr val="bg1"/>
                </a:solidFill>
              </a:rPr>
              <a:t>, diabetes</a:t>
            </a:r>
          </a:p>
          <a:p>
            <a:pPr marL="514350" indent="-51435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    </a:t>
            </a:r>
          </a:p>
          <a:p>
            <a:pPr marL="514350" indent="-51435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   </a:t>
            </a:r>
            <a:r>
              <a:rPr lang="en-US" sz="9600" b="1" dirty="0" smtClean="0">
                <a:solidFill>
                  <a:schemeClr val="bg1"/>
                </a:solidFill>
              </a:rPr>
              <a:t>b) Lens repositioning:</a:t>
            </a:r>
          </a:p>
          <a:p>
            <a:pPr marL="514350" indent="-51435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           </a:t>
            </a:r>
            <a:r>
              <a:rPr lang="en-US" sz="9600" dirty="0" err="1" smtClean="0">
                <a:solidFill>
                  <a:schemeClr val="bg1"/>
                </a:solidFill>
              </a:rPr>
              <a:t>ciliary</a:t>
            </a:r>
            <a:r>
              <a:rPr lang="en-US" sz="9600" dirty="0" smtClean="0">
                <a:solidFill>
                  <a:schemeClr val="bg1"/>
                </a:solidFill>
              </a:rPr>
              <a:t> muscle shift </a:t>
            </a:r>
            <a:r>
              <a:rPr lang="en-US" sz="9600" dirty="0" err="1" smtClean="0">
                <a:solidFill>
                  <a:schemeClr val="bg1"/>
                </a:solidFill>
              </a:rPr>
              <a:t>e.g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</a:rPr>
              <a:t>miotics</a:t>
            </a:r>
            <a:endParaRPr lang="en-US" sz="9600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           lens movement  </a:t>
            </a:r>
            <a:r>
              <a:rPr lang="en-US" sz="9600" dirty="0" err="1" smtClean="0">
                <a:solidFill>
                  <a:schemeClr val="bg1"/>
                </a:solidFill>
              </a:rPr>
              <a:t>e.g</a:t>
            </a:r>
            <a:r>
              <a:rPr lang="en-US" sz="9600" dirty="0" smtClean="0">
                <a:solidFill>
                  <a:schemeClr val="bg1"/>
                </a:solidFill>
              </a:rPr>
              <a:t> anterior lens dislocation</a:t>
            </a:r>
          </a:p>
          <a:p>
            <a:pPr marL="514350" indent="-51435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     </a:t>
            </a:r>
          </a:p>
          <a:p>
            <a:pPr marL="514350" indent="-51435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    </a:t>
            </a:r>
            <a:r>
              <a:rPr lang="en-US" sz="9600" b="1" dirty="0" smtClean="0">
                <a:solidFill>
                  <a:schemeClr val="bg1"/>
                </a:solidFill>
              </a:rPr>
              <a:t>c) </a:t>
            </a:r>
            <a:r>
              <a:rPr lang="en-US" sz="9600" b="1" dirty="0" err="1" smtClean="0">
                <a:solidFill>
                  <a:schemeClr val="bg1"/>
                </a:solidFill>
              </a:rPr>
              <a:t>Ciliary</a:t>
            </a:r>
            <a:r>
              <a:rPr lang="en-US" sz="9600" b="1" dirty="0" smtClean="0">
                <a:solidFill>
                  <a:schemeClr val="bg1"/>
                </a:solidFill>
              </a:rPr>
              <a:t> muscle tone:</a:t>
            </a:r>
          </a:p>
          <a:p>
            <a:pPr marL="514350" indent="-51435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            excessive accommodation  </a:t>
            </a:r>
            <a:r>
              <a:rPr lang="en-US" sz="9600" dirty="0" err="1" smtClean="0">
                <a:solidFill>
                  <a:schemeClr val="bg1"/>
                </a:solidFill>
              </a:rPr>
              <a:t>e.g</a:t>
            </a:r>
            <a:r>
              <a:rPr lang="en-US" sz="9600" dirty="0" smtClean="0">
                <a:solidFill>
                  <a:schemeClr val="bg1"/>
                </a:solidFill>
              </a:rPr>
              <a:t>  medical students</a:t>
            </a:r>
          </a:p>
          <a:p>
            <a:pPr marL="514350" indent="-51435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      </a:t>
            </a:r>
          </a:p>
          <a:p>
            <a:pPr marL="514350" indent="-514350">
              <a:buNone/>
            </a:pPr>
            <a:r>
              <a:rPr lang="en-US" sz="9600" b="1" dirty="0" smtClean="0">
                <a:solidFill>
                  <a:schemeClr val="bg1"/>
                </a:solidFill>
              </a:rPr>
              <a:t>    d) Increase corneal power:</a:t>
            </a:r>
          </a:p>
          <a:p>
            <a:pPr marL="514350" indent="-51435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             </a:t>
            </a:r>
            <a:r>
              <a:rPr lang="en-US" sz="9600" dirty="0" err="1" smtClean="0">
                <a:solidFill>
                  <a:schemeClr val="bg1"/>
                </a:solidFill>
              </a:rPr>
              <a:t>keratoconus</a:t>
            </a:r>
            <a:r>
              <a:rPr lang="en-US" sz="9600" dirty="0" smtClean="0">
                <a:solidFill>
                  <a:schemeClr val="bg1"/>
                </a:solidFill>
              </a:rPr>
              <a:t>, congenital glaucoma</a:t>
            </a:r>
          </a:p>
          <a:p>
            <a:pPr marL="514350" indent="-514350">
              <a:buNone/>
            </a:pPr>
            <a:r>
              <a:rPr lang="en-US" sz="4500" dirty="0" smtClean="0">
                <a:solidFill>
                  <a:schemeClr val="bg1"/>
                </a:solidFill>
              </a:rPr>
              <a:t>            </a:t>
            </a:r>
          </a:p>
          <a:p>
            <a:pPr>
              <a:buNone/>
            </a:pPr>
            <a:endParaRPr lang="en-US" sz="45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500" b="1" dirty="0" smtClean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t2.gstatic.com/images?q=tbn:ANd9GcSMMRN8j5SX_bD27KCnUPyXnveIn_tUHvFFcTTI39FMnuZ_myswRUAcUYFE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70913"/>
            <a:ext cx="2743200" cy="316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http://www.susrut.org/images/g_c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33368"/>
            <a:ext cx="3581400" cy="251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2. Increase axial length (the eye longer than normal):</a:t>
            </a:r>
          </a:p>
          <a:p>
            <a:pPr>
              <a:buNone/>
            </a:pPr>
            <a:r>
              <a:rPr lang="en-US" sz="2800" dirty="0" smtClean="0"/>
              <a:t>      </a:t>
            </a:r>
            <a:r>
              <a:rPr lang="en-US" sz="2800" dirty="0" smtClean="0">
                <a:solidFill>
                  <a:schemeClr val="bg1"/>
                </a:solidFill>
              </a:rPr>
              <a:t>congenital glaucoma, posterior staphyloma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36" y="2739956"/>
            <a:ext cx="6314364" cy="394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Myopia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3058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 Myopia </a:t>
            </a:r>
            <a:r>
              <a:rPr lang="th-TH" sz="3500" dirty="0" smtClean="0">
                <a:solidFill>
                  <a:schemeClr val="bg1"/>
                </a:solidFill>
              </a:rPr>
              <a:t>Forms</a:t>
            </a:r>
            <a:r>
              <a:rPr lang="en-US" sz="3500" dirty="0" smtClean="0">
                <a:solidFill>
                  <a:schemeClr val="bg1"/>
                </a:solidFill>
              </a:rPr>
              <a:t>:</a:t>
            </a:r>
            <a:endParaRPr lang="th-TH" sz="35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th-TH" b="1" dirty="0">
                <a:solidFill>
                  <a:srgbClr val="FFFF00"/>
                </a:solidFill>
              </a:rPr>
              <a:t>Benign myopia (school age myopia)</a:t>
            </a:r>
          </a:p>
          <a:p>
            <a:pPr lvl="2"/>
            <a:r>
              <a:rPr lang="th-TH" sz="2800" dirty="0">
                <a:solidFill>
                  <a:schemeClr val="bg1"/>
                </a:solidFill>
              </a:rPr>
              <a:t>onset </a:t>
            </a:r>
            <a:r>
              <a:rPr lang="en-US" sz="2800" dirty="0">
                <a:solidFill>
                  <a:schemeClr val="bg1"/>
                </a:solidFill>
              </a:rPr>
              <a:t>8</a:t>
            </a:r>
            <a:r>
              <a:rPr lang="en-US" sz="2800" dirty="0" smtClean="0">
                <a:solidFill>
                  <a:schemeClr val="bg1"/>
                </a:solidFill>
              </a:rPr>
              <a:t>-12 </a:t>
            </a:r>
            <a:r>
              <a:rPr lang="th-TH" sz="2800" dirty="0" smtClean="0">
                <a:solidFill>
                  <a:schemeClr val="bg1"/>
                </a:solidFill>
              </a:rPr>
              <a:t>years </a:t>
            </a:r>
            <a:r>
              <a:rPr lang="th-TH" sz="2800" dirty="0">
                <a:solidFill>
                  <a:schemeClr val="bg1"/>
                </a:solidFill>
              </a:rPr>
              <a:t>, myopia increase until the child stops growing in </a:t>
            </a:r>
            <a:r>
              <a:rPr lang="th-TH" sz="2800" dirty="0" smtClean="0">
                <a:solidFill>
                  <a:schemeClr val="bg1"/>
                </a:solidFill>
              </a:rPr>
              <a:t>height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th-TH" sz="2800" dirty="0" smtClean="0">
                <a:solidFill>
                  <a:schemeClr val="bg1"/>
                </a:solidFill>
              </a:rPr>
              <a:t>generally tapers off at about </a:t>
            </a:r>
            <a:r>
              <a:rPr lang="en-US" sz="2800" dirty="0" smtClean="0">
                <a:solidFill>
                  <a:schemeClr val="bg1"/>
                </a:solidFill>
              </a:rPr>
              <a:t>20</a:t>
            </a:r>
            <a:r>
              <a:rPr lang="th-TH" sz="2800" dirty="0" smtClean="0">
                <a:solidFill>
                  <a:schemeClr val="bg1"/>
                </a:solidFill>
              </a:rPr>
              <a:t> years of age	</a:t>
            </a:r>
            <a:r>
              <a:rPr lang="th-TH" sz="2800" dirty="0" smtClean="0"/>
              <a:t>	</a:t>
            </a:r>
            <a:endParaRPr lang="th-TH" sz="2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th-TH" b="1" dirty="0">
                <a:solidFill>
                  <a:srgbClr val="FFFF00"/>
                </a:solidFill>
              </a:rPr>
              <a:t>Progressive </a:t>
            </a:r>
            <a:r>
              <a:rPr lang="en-US" b="1" dirty="0" smtClean="0">
                <a:solidFill>
                  <a:srgbClr val="FFFF00"/>
                </a:solidFill>
              </a:rPr>
              <a:t>or </a:t>
            </a:r>
            <a:r>
              <a:rPr lang="th-TH" b="1" dirty="0" smtClean="0">
                <a:solidFill>
                  <a:srgbClr val="FFFF00"/>
                </a:solidFill>
              </a:rPr>
              <a:t>malignant </a:t>
            </a:r>
            <a:r>
              <a:rPr lang="th-TH" b="1" dirty="0">
                <a:solidFill>
                  <a:srgbClr val="FFFF00"/>
                </a:solidFill>
              </a:rPr>
              <a:t>myopia</a:t>
            </a:r>
          </a:p>
          <a:p>
            <a:pPr lvl="2"/>
            <a:r>
              <a:rPr lang="th-TH" sz="2800" dirty="0" smtClean="0">
                <a:solidFill>
                  <a:schemeClr val="bg1"/>
                </a:solidFill>
              </a:rPr>
              <a:t>myopia increase</a:t>
            </a:r>
            <a:r>
              <a:rPr lang="en-US" sz="2800" dirty="0" smtClean="0">
                <a:solidFill>
                  <a:schemeClr val="bg1"/>
                </a:solidFill>
              </a:rPr>
              <a:t>s</a:t>
            </a:r>
            <a:r>
              <a:rPr lang="th-TH" sz="2800" dirty="0" smtClean="0">
                <a:solidFill>
                  <a:schemeClr val="bg1"/>
                </a:solidFill>
              </a:rPr>
              <a:t> </a:t>
            </a:r>
            <a:r>
              <a:rPr lang="th-TH" sz="2800" dirty="0">
                <a:solidFill>
                  <a:schemeClr val="bg1"/>
                </a:solidFill>
              </a:rPr>
              <a:t>rapidly each year and is associated with </a:t>
            </a:r>
            <a:r>
              <a:rPr lang="th-TH" sz="2800" dirty="0" smtClean="0">
                <a:solidFill>
                  <a:schemeClr val="bg1"/>
                </a:solidFill>
              </a:rPr>
              <a:t>fluidity </a:t>
            </a:r>
            <a:r>
              <a:rPr lang="th-TH" sz="2800" dirty="0">
                <a:solidFill>
                  <a:schemeClr val="bg1"/>
                </a:solidFill>
              </a:rPr>
              <a:t>of vitreous and chorioretinal </a:t>
            </a:r>
            <a:r>
              <a:rPr lang="th-TH" sz="2800" dirty="0" smtClean="0">
                <a:solidFill>
                  <a:schemeClr val="bg1"/>
                </a:solidFill>
              </a:rPr>
              <a:t>change</a:t>
            </a:r>
            <a:endParaRPr lang="th-TH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How The Eye Works?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7" name="Picture 1" descr="C:\Users\DR. Hani Al-Mezaine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6400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Myopia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419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th-TH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th-TH" dirty="0" smtClean="0">
                <a:solidFill>
                  <a:schemeClr val="bg1"/>
                </a:solidFill>
              </a:rPr>
              <a:t>Symptoms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th-TH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Headache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B</a:t>
            </a:r>
            <a:r>
              <a:rPr lang="th-TH" dirty="0">
                <a:solidFill>
                  <a:schemeClr val="bg1"/>
                </a:solidFill>
              </a:rPr>
              <a:t>lurred distance vision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Strabismus </a:t>
            </a:r>
            <a:endParaRPr lang="th-TH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Amblyopia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Myopia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486400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th-TH" dirty="0" smtClean="0">
                <a:solidFill>
                  <a:schemeClr val="bg1"/>
                </a:solidFill>
              </a:rPr>
              <a:t>Morphologic </a:t>
            </a:r>
            <a:r>
              <a:rPr lang="en-US" dirty="0" smtClean="0">
                <a:solidFill>
                  <a:schemeClr val="bg1"/>
                </a:solidFill>
              </a:rPr>
              <a:t>eye </a:t>
            </a:r>
            <a:r>
              <a:rPr lang="th-TH" dirty="0" smtClean="0">
                <a:solidFill>
                  <a:schemeClr val="bg1"/>
                </a:solidFill>
              </a:rPr>
              <a:t>changes</a:t>
            </a:r>
            <a:r>
              <a:rPr lang="en-US" dirty="0" smtClean="0">
                <a:solidFill>
                  <a:schemeClr val="bg1"/>
                </a:solidFill>
              </a:rPr>
              <a:t> (Axial myopia):</a:t>
            </a:r>
            <a:endParaRPr lang="th-TH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th-TH" dirty="0" smtClean="0">
                <a:solidFill>
                  <a:schemeClr val="bg1"/>
                </a:solidFill>
              </a:rPr>
              <a:t>eep </a:t>
            </a:r>
            <a:r>
              <a:rPr lang="th-TH" dirty="0">
                <a:solidFill>
                  <a:schemeClr val="bg1"/>
                </a:solidFill>
              </a:rPr>
              <a:t>anterior chamber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th-TH" dirty="0" smtClean="0">
                <a:solidFill>
                  <a:schemeClr val="bg1"/>
                </a:solidFill>
              </a:rPr>
              <a:t>trophy </a:t>
            </a:r>
            <a:r>
              <a:rPr lang="th-TH" dirty="0">
                <a:solidFill>
                  <a:schemeClr val="bg1"/>
                </a:solidFill>
              </a:rPr>
              <a:t>of ciliary muscle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</a:t>
            </a:r>
            <a:r>
              <a:rPr lang="th-TH" dirty="0" smtClean="0">
                <a:solidFill>
                  <a:schemeClr val="bg1"/>
                </a:solidFill>
              </a:rPr>
              <a:t>itreous </a:t>
            </a:r>
            <a:r>
              <a:rPr lang="th-TH" dirty="0">
                <a:solidFill>
                  <a:schemeClr val="bg1"/>
                </a:solidFill>
              </a:rPr>
              <a:t>may collapse prematurely --&gt;opacification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</a:t>
            </a:r>
            <a:r>
              <a:rPr lang="th-TH" dirty="0" smtClean="0">
                <a:solidFill>
                  <a:schemeClr val="bg1"/>
                </a:solidFill>
              </a:rPr>
              <a:t>undus change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th-TH" dirty="0" smtClean="0">
                <a:solidFill>
                  <a:schemeClr val="bg1"/>
                </a:solidFill>
              </a:rPr>
              <a:t>: </a:t>
            </a:r>
            <a:r>
              <a:rPr lang="th-TH" dirty="0">
                <a:solidFill>
                  <a:schemeClr val="bg1"/>
                </a:solidFill>
              </a:rPr>
              <a:t>loss of pigment in RPE , large disc and white crescent-shaped area on temporal side , RPE atrophy in macular area , posterior staphyloma , retinal degeneration--&gt;hole--&gt;increase risk of </a:t>
            </a:r>
            <a:r>
              <a:rPr lang="en-US" dirty="0" smtClean="0">
                <a:solidFill>
                  <a:schemeClr val="bg1"/>
                </a:solidFill>
              </a:rPr>
              <a:t>retinal detachment</a:t>
            </a:r>
            <a:endParaRPr lang="th-TH" dirty="0">
              <a:solidFill>
                <a:schemeClr val="bg1"/>
              </a:solidFill>
            </a:endParaRPr>
          </a:p>
          <a:p>
            <a:pPr lvl="1">
              <a:buNone/>
            </a:pPr>
            <a:endParaRPr lang="th-TH" sz="3200" dirty="0"/>
          </a:p>
          <a:p>
            <a:pPr lvl="1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R. Hani Al-Mezaine\Pictures\myopic_degeneratio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15753"/>
          <a:stretch/>
        </p:blipFill>
        <p:spPr bwMode="auto">
          <a:xfrm>
            <a:off x="609600" y="2286000"/>
            <a:ext cx="4095750" cy="3223509"/>
          </a:xfrm>
          <a:prstGeom prst="rect">
            <a:avLst/>
          </a:prstGeom>
          <a:noFill/>
        </p:spPr>
      </p:pic>
      <p:pic>
        <p:nvPicPr>
          <p:cNvPr id="98306" name="Picture 2" descr="C:\Users\DR. Hani Al-Mezaine\Pictures\imagesCAUUCR9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3781425" cy="322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Hyperopia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600200"/>
            <a:ext cx="8610600" cy="4525963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Parallel rays converge at a focal point posterior to the retina</a:t>
            </a:r>
          </a:p>
          <a:p>
            <a:r>
              <a:rPr lang="th-TH" dirty="0">
                <a:solidFill>
                  <a:schemeClr val="bg1"/>
                </a:solidFill>
              </a:rPr>
              <a:t>Etiology : not clear , inherited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Causes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th-TH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th-TH" dirty="0" smtClean="0">
                <a:solidFill>
                  <a:schemeClr val="bg1"/>
                </a:solidFill>
              </a:rPr>
              <a:t>xcessive </a:t>
            </a:r>
            <a:r>
              <a:rPr lang="th-TH" dirty="0">
                <a:solidFill>
                  <a:schemeClr val="bg1"/>
                </a:solidFill>
              </a:rPr>
              <a:t>short globe (axial hyperopia) : more common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th-TH" dirty="0" smtClean="0">
                <a:solidFill>
                  <a:schemeClr val="bg1"/>
                </a:solidFill>
              </a:rPr>
              <a:t>nsufficient </a:t>
            </a:r>
            <a:r>
              <a:rPr lang="th-TH" dirty="0">
                <a:solidFill>
                  <a:schemeClr val="bg1"/>
                </a:solidFill>
              </a:rPr>
              <a:t>refractive power (refractive hyperopia)</a:t>
            </a:r>
          </a:p>
          <a:p>
            <a:pPr lvl="1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81000" y="1371600"/>
            <a:ext cx="51054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bg1"/>
                </a:solidFill>
              </a:rPr>
              <a:t>Rays </a:t>
            </a:r>
            <a:r>
              <a:rPr lang="en-GB" sz="2400" b="0" dirty="0">
                <a:solidFill>
                  <a:schemeClr val="bg1"/>
                </a:solidFill>
              </a:rPr>
              <a:t>of light from a distant object now focus behind the retina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•"/>
            </a:pPr>
            <a:endParaRPr lang="en-GB" sz="2400" b="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</a:rPr>
              <a:t>hyperopic persons must accommodate when gazing into distance to bring focal point on to the retina</a:t>
            </a:r>
            <a:endParaRPr lang="en-GB" sz="2400" b="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5000"/>
              <a:buFontTx/>
              <a:buChar char="•"/>
            </a:pPr>
            <a:endParaRPr lang="en-GB" sz="2400" b="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However, this reduces their accommodative reserve when they want to view close objects. This means their distance vision is generally better than their near vision, hence the term “long-sightedness”</a:t>
            </a:r>
            <a:endParaRPr lang="en-US" sz="2400" b="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05000"/>
              <a:buFontTx/>
              <a:buChar char="•"/>
            </a:pP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HYPEROPIA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6" name="Picture 10" descr="hyperopia"/>
          <p:cNvPicPr>
            <a:picLocks noChangeAspect="1" noChangeArrowheads="1"/>
          </p:cNvPicPr>
          <p:nvPr/>
        </p:nvPicPr>
        <p:blipFill rotWithShape="1">
          <a:blip r:embed="rId2" cstate="print"/>
          <a:srcRect b="50000"/>
          <a:stretch/>
        </p:blipFill>
        <p:spPr>
          <a:xfrm>
            <a:off x="5562600" y="3200400"/>
            <a:ext cx="3467100" cy="1514475"/>
          </a:xfrm>
          <a:prstGeom prst="rect">
            <a:avLst/>
          </a:prstGeom>
        </p:spPr>
      </p:pic>
      <p:pic>
        <p:nvPicPr>
          <p:cNvPr id="7" name="Picture 2" descr="C:\Users\DR. Hani Al-Mezaine\Pictures\farsightednes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32736"/>
            <a:ext cx="8763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Causes of Hyperopia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1. Decreased refractive power of the eye: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   </a:t>
            </a:r>
            <a:r>
              <a:rPr lang="en-US" sz="2800" dirty="0" smtClean="0">
                <a:solidFill>
                  <a:schemeClr val="bg1"/>
                </a:solidFill>
              </a:rPr>
              <a:t>a) Absent (</a:t>
            </a:r>
            <a:r>
              <a:rPr lang="en-US" sz="2800" dirty="0" err="1">
                <a:solidFill>
                  <a:schemeClr val="bg1"/>
                </a:solidFill>
              </a:rPr>
              <a:t>A</a:t>
            </a:r>
            <a:r>
              <a:rPr lang="en-US" sz="2800" dirty="0" err="1" smtClean="0">
                <a:solidFill>
                  <a:schemeClr val="bg1"/>
                </a:solidFill>
              </a:rPr>
              <a:t>phakia</a:t>
            </a:r>
            <a:r>
              <a:rPr lang="en-US" sz="2800" dirty="0" smtClean="0">
                <a:solidFill>
                  <a:schemeClr val="bg1"/>
                </a:solidFill>
              </a:rPr>
              <a:t>) or posteriorly repositioned lens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b) Weak accommodation </a:t>
            </a:r>
            <a:r>
              <a:rPr lang="en-US" sz="2800" dirty="0" err="1" smtClean="0">
                <a:solidFill>
                  <a:schemeClr val="bg1"/>
                </a:solidFill>
              </a:rPr>
              <a:t>e.g</a:t>
            </a:r>
            <a:r>
              <a:rPr lang="en-US" sz="2800" dirty="0" smtClean="0">
                <a:solidFill>
                  <a:schemeClr val="bg1"/>
                </a:solidFill>
              </a:rPr>
              <a:t> trauma, marijuana</a:t>
            </a:r>
          </a:p>
          <a:p>
            <a:pPr marL="514350" indent="-51435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 startAt="2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2. </a:t>
            </a:r>
            <a:r>
              <a:rPr lang="en-US" sz="2800" dirty="0">
                <a:solidFill>
                  <a:srgbClr val="FFFF00"/>
                </a:solidFill>
              </a:rPr>
              <a:t>Decreased effective axial </a:t>
            </a:r>
            <a:r>
              <a:rPr lang="en-US" sz="2800" dirty="0" smtClean="0">
                <a:solidFill>
                  <a:srgbClr val="FFFF00"/>
                </a:solidFill>
              </a:rPr>
              <a:t>length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solidFill>
                  <a:schemeClr val="bg1"/>
                </a:solidFill>
              </a:rPr>
              <a:t>tumor</a:t>
            </a:r>
            <a:r>
              <a:rPr lang="en-US" sz="2800" dirty="0">
                <a:solidFill>
                  <a:schemeClr val="bg1"/>
                </a:solidFill>
              </a:rPr>
              <a:t>, orbital mass</a:t>
            </a:r>
          </a:p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4572000" cy="403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2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Hyperopia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th-TH" dirty="0" smtClean="0">
                <a:solidFill>
                  <a:schemeClr val="bg1"/>
                </a:solidFill>
              </a:rPr>
              <a:t>Symptoms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th-TH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eye pain, </a:t>
            </a:r>
            <a:r>
              <a:rPr lang="en-US" dirty="0">
                <a:solidFill>
                  <a:schemeClr val="bg1"/>
                </a:solidFill>
              </a:rPr>
              <a:t>headache in frontal </a:t>
            </a:r>
            <a:r>
              <a:rPr lang="en-US" dirty="0" smtClean="0">
                <a:solidFill>
                  <a:schemeClr val="bg1"/>
                </a:solidFill>
              </a:rPr>
              <a:t>region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</a:t>
            </a:r>
            <a:r>
              <a:rPr lang="th-TH" dirty="0" smtClean="0">
                <a:solidFill>
                  <a:schemeClr val="bg1"/>
                </a:solidFill>
              </a:rPr>
              <a:t>isual </a:t>
            </a:r>
            <a:r>
              <a:rPr lang="th-TH" dirty="0">
                <a:solidFill>
                  <a:schemeClr val="bg1"/>
                </a:solidFill>
              </a:rPr>
              <a:t>acuity at near tends to blur relatively early </a:t>
            </a:r>
          </a:p>
          <a:p>
            <a:pPr lvl="2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‘’</a:t>
            </a:r>
            <a:r>
              <a:rPr lang="th-TH" sz="2800" dirty="0" smtClean="0">
                <a:solidFill>
                  <a:schemeClr val="bg1"/>
                </a:solidFill>
              </a:rPr>
              <a:t>inability </a:t>
            </a:r>
            <a:r>
              <a:rPr lang="th-TH" sz="2800" dirty="0">
                <a:solidFill>
                  <a:schemeClr val="bg1"/>
                </a:solidFill>
              </a:rPr>
              <a:t>to read fine </a:t>
            </a:r>
            <a:r>
              <a:rPr lang="th-TH" sz="2800" dirty="0" smtClean="0">
                <a:solidFill>
                  <a:schemeClr val="bg1"/>
                </a:solidFill>
              </a:rPr>
              <a:t>print</a:t>
            </a:r>
            <a:r>
              <a:rPr lang="en-US" sz="2800" dirty="0" smtClean="0">
                <a:solidFill>
                  <a:schemeClr val="bg1"/>
                </a:solidFill>
              </a:rPr>
              <a:t>’’</a:t>
            </a:r>
            <a:endParaRPr lang="th-TH" sz="2800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strabismus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Amblyopia 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130425" y="123825"/>
            <a:ext cx="3909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         ASTIGMATISM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30200" y="1936750"/>
            <a:ext cx="8661400" cy="510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2800" b="0" dirty="0" smtClean="0">
                <a:solidFill>
                  <a:schemeClr val="bg1"/>
                </a:solidFill>
              </a:rPr>
              <a:t>Cornea </a:t>
            </a:r>
            <a:r>
              <a:rPr lang="en-US" sz="2800" b="0" dirty="0">
                <a:solidFill>
                  <a:schemeClr val="bg1"/>
                </a:solidFill>
              </a:rPr>
              <a:t>is usually shaped like half a football.  In these eyes there will be no astigmatism</a:t>
            </a:r>
            <a:r>
              <a:rPr lang="en-US" sz="2800" b="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 astigmatism </a:t>
            </a:r>
            <a:r>
              <a:rPr lang="th-TH" sz="2800" dirty="0" smtClean="0">
                <a:solidFill>
                  <a:schemeClr val="bg1"/>
                </a:solidFill>
              </a:rPr>
              <a:t>Parallel rays come to focus in </a:t>
            </a:r>
            <a:r>
              <a:rPr lang="en-US" sz="2800" dirty="0" smtClean="0">
                <a:solidFill>
                  <a:schemeClr val="bg1"/>
                </a:solidFill>
              </a:rPr>
              <a:t>2</a:t>
            </a:r>
            <a:r>
              <a:rPr lang="th-TH" sz="2800" dirty="0" smtClean="0">
                <a:solidFill>
                  <a:schemeClr val="bg1"/>
                </a:solidFill>
              </a:rPr>
              <a:t> focal lines rather than a single focal point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bg1"/>
                </a:solidFill>
              </a:rPr>
              <a:t>Etiology: heredit</a:t>
            </a:r>
            <a:r>
              <a:rPr lang="en-US" sz="2800" dirty="0" smtClean="0">
                <a:solidFill>
                  <a:schemeClr val="bg1"/>
                </a:solidFill>
              </a:rPr>
              <a:t>r</a:t>
            </a:r>
            <a:r>
              <a:rPr lang="th-TH" sz="2800" dirty="0" smtClean="0">
                <a:solidFill>
                  <a:schemeClr val="bg1"/>
                </a:solidFill>
              </a:rPr>
              <a:t>y 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bg1"/>
                </a:solidFill>
              </a:rPr>
              <a:t>Cause: refractive media is not spherical--&gt;refract differently along one meridian than along meridian perpendicular to it--&gt;</a:t>
            </a:r>
            <a:r>
              <a:rPr lang="en-US" sz="2800" dirty="0" smtClean="0">
                <a:solidFill>
                  <a:schemeClr val="bg1"/>
                </a:solidFill>
              </a:rPr>
              <a:t>2</a:t>
            </a:r>
            <a:r>
              <a:rPr lang="th-TH" sz="2800" dirty="0" smtClean="0">
                <a:solidFill>
                  <a:schemeClr val="bg1"/>
                </a:solidFill>
              </a:rPr>
              <a:t> focal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endParaRPr lang="en-US" sz="2800" b="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9966"/>
              </a:buClr>
              <a:buSzPct val="80000"/>
              <a:buFontTx/>
              <a:buChar char="•"/>
            </a:pPr>
            <a:endParaRPr lang="en-US" sz="2200" b="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05000"/>
              <a:buFontTx/>
              <a:buChar char="•"/>
            </a:pPr>
            <a:endParaRPr lang="en-GB" sz="2200" b="0" dirty="0"/>
          </a:p>
        </p:txBody>
      </p:sp>
      <p:pic>
        <p:nvPicPr>
          <p:cNvPr id="37890" name="Picture 2" descr="http://images.free-extras.com/pics/f/football-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69" y="4073524"/>
            <a:ext cx="4597400" cy="273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images.productwiki.com/upload/images/spalding_cross_traxxion_official_nba_game_b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2" y="304800"/>
            <a:ext cx="3641725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lasikeye.co/wp-content/uploads/2010/12/Astigmat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2981325" y="115888"/>
            <a:ext cx="27899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  REFRACTION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5050" name="Text Box 58"/>
          <p:cNvSpPr txBox="1">
            <a:spLocks noChangeArrowheads="1"/>
          </p:cNvSpPr>
          <p:nvPr/>
        </p:nvSpPr>
        <p:spPr bwMode="auto">
          <a:xfrm>
            <a:off x="457200" y="1447800"/>
            <a:ext cx="8534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</a:t>
            </a:r>
            <a:r>
              <a:rPr lang="en-US" sz="2400" b="0" dirty="0" smtClean="0">
                <a:solidFill>
                  <a:schemeClr val="bg1"/>
                </a:solidFill>
              </a:rPr>
              <a:t>efraction </a:t>
            </a:r>
            <a:r>
              <a:rPr lang="en-US" sz="2400" b="0" dirty="0">
                <a:solidFill>
                  <a:schemeClr val="bg1"/>
                </a:solidFill>
              </a:rPr>
              <a:t>occurs when </a:t>
            </a:r>
            <a:r>
              <a:rPr lang="en-US" sz="2400" b="0" dirty="0">
                <a:solidFill>
                  <a:srgbClr val="FF0000"/>
                </a:solidFill>
              </a:rPr>
              <a:t>light </a:t>
            </a:r>
            <a:r>
              <a:rPr lang="en-US" sz="2400" b="0" dirty="0" smtClean="0">
                <a:solidFill>
                  <a:srgbClr val="FF0000"/>
                </a:solidFill>
              </a:rPr>
              <a:t>waves </a:t>
            </a:r>
            <a:r>
              <a:rPr lang="en-US" sz="2400" b="0" dirty="0" smtClean="0">
                <a:solidFill>
                  <a:schemeClr val="bg1"/>
                </a:solidFill>
              </a:rPr>
              <a:t>travel </a:t>
            </a:r>
            <a:r>
              <a:rPr lang="en-US" sz="2400" b="0" dirty="0">
                <a:solidFill>
                  <a:schemeClr val="bg1"/>
                </a:solidFill>
              </a:rPr>
              <a:t>from a medium with a given </a:t>
            </a:r>
            <a:r>
              <a:rPr lang="en-US" sz="2400" b="0" dirty="0">
                <a:solidFill>
                  <a:srgbClr val="FF0000"/>
                </a:solidFill>
              </a:rPr>
              <a:t>refractive index </a:t>
            </a:r>
            <a:r>
              <a:rPr lang="en-US" sz="2400" b="0" dirty="0">
                <a:solidFill>
                  <a:schemeClr val="bg1"/>
                </a:solidFill>
              </a:rPr>
              <a:t>to a medium with </a:t>
            </a:r>
            <a:r>
              <a:rPr lang="en-US" sz="2400" b="0" dirty="0" smtClean="0">
                <a:solidFill>
                  <a:schemeClr val="bg1"/>
                </a:solidFill>
              </a:rPr>
              <a:t>another refractive index. 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At </a:t>
            </a:r>
            <a:r>
              <a:rPr lang="en-US" sz="2400" b="0" dirty="0">
                <a:solidFill>
                  <a:schemeClr val="bg1"/>
                </a:solidFill>
              </a:rPr>
              <a:t>the boundary between the </a:t>
            </a:r>
            <a:r>
              <a:rPr lang="en-US" sz="2400" b="0" dirty="0" smtClean="0">
                <a:solidFill>
                  <a:schemeClr val="bg1"/>
                </a:solidFill>
              </a:rPr>
              <a:t>two media</a:t>
            </a:r>
            <a:r>
              <a:rPr lang="en-US" sz="2400" b="0" dirty="0">
                <a:solidFill>
                  <a:schemeClr val="bg1"/>
                </a:solidFill>
              </a:rPr>
              <a:t>, the wave's </a:t>
            </a:r>
            <a:r>
              <a:rPr lang="en-US" sz="2400" b="0" dirty="0">
                <a:solidFill>
                  <a:srgbClr val="FF0000"/>
                </a:solidFill>
              </a:rPr>
              <a:t>phase </a:t>
            </a:r>
            <a:r>
              <a:rPr lang="en-US" sz="2400" b="0" dirty="0" smtClean="0">
                <a:solidFill>
                  <a:srgbClr val="FF0000"/>
                </a:solidFill>
              </a:rPr>
              <a:t>velocity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is altered</a:t>
            </a:r>
            <a:r>
              <a:rPr lang="en-US" sz="2400" b="0" dirty="0">
                <a:solidFill>
                  <a:schemeClr val="bg1"/>
                </a:solidFill>
              </a:rPr>
              <a:t>, it changes direction.</a:t>
            </a:r>
          </a:p>
          <a:p>
            <a:endParaRPr lang="en-GB" sz="2000" dirty="0"/>
          </a:p>
        </p:txBody>
      </p:sp>
      <p:pic>
        <p:nvPicPr>
          <p:cNvPr id="52" name="Picture 5" descr="waveobstacle-refr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9350"/>
            <a:ext cx="4724400" cy="35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Astigmatism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th-TH" dirty="0" smtClean="0">
                <a:solidFill>
                  <a:schemeClr val="bg1"/>
                </a:solidFill>
              </a:rPr>
              <a:t>Classification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th-TH" dirty="0">
              <a:solidFill>
                <a:schemeClr val="bg1"/>
              </a:solidFill>
            </a:endParaRPr>
          </a:p>
          <a:p>
            <a:pPr lvl="1"/>
            <a:r>
              <a:rPr lang="th-TH" dirty="0">
                <a:solidFill>
                  <a:schemeClr val="bg1"/>
                </a:solidFill>
              </a:rPr>
              <a:t>Regular </a:t>
            </a:r>
            <a:r>
              <a:rPr lang="th-TH" dirty="0" smtClean="0">
                <a:solidFill>
                  <a:schemeClr val="bg1"/>
                </a:solidFill>
              </a:rPr>
              <a:t>astigmatism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th-TH" dirty="0" smtClean="0">
                <a:solidFill>
                  <a:schemeClr val="bg1"/>
                </a:solidFill>
              </a:rPr>
              <a:t>Irregular astigmatism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://www.gulfkids.com/images3/Astigmatism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769341" cy="226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media.ophthalmologyweb.com/m/27/Article/Miscellaneous/Diagra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997918"/>
            <a:ext cx="54578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761470" y="6626192"/>
            <a:ext cx="2286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646141" y="6626192"/>
            <a:ext cx="2286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Causes of astigmatism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Corneal causes: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a) simple corneal astigmatism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b) </a:t>
            </a:r>
            <a:r>
              <a:rPr lang="en-US" dirty="0" err="1" smtClean="0">
                <a:solidFill>
                  <a:schemeClr val="bg1"/>
                </a:solidFill>
              </a:rPr>
              <a:t>Keratoconus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c) Masses </a:t>
            </a:r>
            <a:r>
              <a:rPr lang="en-US" dirty="0" err="1" smtClean="0">
                <a:solidFill>
                  <a:schemeClr val="bg1"/>
                </a:solidFill>
              </a:rPr>
              <a:t>e.g</a:t>
            </a:r>
            <a:r>
              <a:rPr lang="en-US" dirty="0" smtClean="0">
                <a:solidFill>
                  <a:schemeClr val="bg1"/>
                </a:solidFill>
              </a:rPr>
              <a:t> lid tumor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d) </a:t>
            </a:r>
            <a:r>
              <a:rPr lang="en-US" dirty="0" err="1" smtClean="0">
                <a:solidFill>
                  <a:schemeClr val="bg1"/>
                </a:solidFill>
              </a:rPr>
              <a:t>Ptosis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Lenticular causes: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Lens dislocation</a:t>
            </a:r>
          </a:p>
        </p:txBody>
      </p:sp>
      <p:pic>
        <p:nvPicPr>
          <p:cNvPr id="38914" name="Picture 2" descr="http://t2.gstatic.com/images?q=tbn:ANd9GcSMMRN8j5SX_bD27KCnUPyXnveIn_tUHvFFcTTI39FMnuZ_myswRUAcUYFE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19907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www.perret-optic.ch/optometrie/symptomes_diagnostiques/symptomes/symptomes_image/opto_chalaz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702383"/>
            <a:ext cx="26384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Astigmatism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th-TH" dirty="0" smtClean="0">
                <a:solidFill>
                  <a:schemeClr val="bg1"/>
                </a:solidFill>
              </a:rPr>
              <a:t>Symptoms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th-TH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th-TH" dirty="0" smtClean="0">
                <a:solidFill>
                  <a:schemeClr val="bg1"/>
                </a:solidFill>
              </a:rPr>
              <a:t>eadache </a:t>
            </a:r>
            <a:r>
              <a:rPr lang="th-TH" dirty="0">
                <a:solidFill>
                  <a:schemeClr val="bg1"/>
                </a:solidFill>
              </a:rPr>
              <a:t>, </a:t>
            </a:r>
            <a:r>
              <a:rPr lang="th-TH" dirty="0" smtClean="0">
                <a:solidFill>
                  <a:schemeClr val="bg1"/>
                </a:solidFill>
              </a:rPr>
              <a:t>eye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th-TH" dirty="0" smtClean="0">
                <a:solidFill>
                  <a:schemeClr val="bg1"/>
                </a:solidFill>
              </a:rPr>
              <a:t>pain</a:t>
            </a:r>
            <a:endParaRPr lang="th-TH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th-TH" dirty="0" smtClean="0">
                <a:solidFill>
                  <a:schemeClr val="bg1"/>
                </a:solidFill>
              </a:rPr>
              <a:t>lurred </a:t>
            </a:r>
            <a:r>
              <a:rPr lang="th-TH" dirty="0">
                <a:solidFill>
                  <a:schemeClr val="bg1"/>
                </a:solidFill>
              </a:rPr>
              <a:t>vision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th-TH" dirty="0" smtClean="0">
                <a:solidFill>
                  <a:schemeClr val="bg1"/>
                </a:solidFill>
              </a:rPr>
              <a:t>istortion </a:t>
            </a:r>
            <a:r>
              <a:rPr lang="th-TH" dirty="0">
                <a:solidFill>
                  <a:schemeClr val="bg1"/>
                </a:solidFill>
              </a:rPr>
              <a:t>of vision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th-TH" dirty="0" smtClean="0">
                <a:solidFill>
                  <a:schemeClr val="bg1"/>
                </a:solidFill>
              </a:rPr>
              <a:t>ead </a:t>
            </a:r>
            <a:r>
              <a:rPr lang="th-TH" dirty="0">
                <a:solidFill>
                  <a:schemeClr val="bg1"/>
                </a:solidFill>
              </a:rPr>
              <a:t>tilting and turning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Amblyopia </a:t>
            </a:r>
            <a:endParaRPr lang="th-TH" dirty="0">
              <a:solidFill>
                <a:schemeClr val="bg1"/>
              </a:solidFill>
            </a:endParaRPr>
          </a:p>
          <a:p>
            <a:pPr lvl="1">
              <a:buNone/>
            </a:pPr>
            <a:endParaRPr lang="th-TH" dirty="0"/>
          </a:p>
          <a:p>
            <a:pPr lvl="1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t3.gstatic.com/images?q=tbn:ANd9GcRpLyQeS-C4IRVuYAOr3JJCIMYXyKvICBnajnCyO4Z3CeMgpBv358Fp42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599"/>
            <a:ext cx="6096000" cy="479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643759"/>
            <a:ext cx="4800600" cy="572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0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How can we measure refraction?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6258" name="Picture 2" descr="C:\Users\DR. Hani Al-Mezaine\Pictures\Elite_Retinoscope_182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63107"/>
            <a:ext cx="3048000" cy="4566293"/>
          </a:xfrm>
          <a:prstGeom prst="rect">
            <a:avLst/>
          </a:prstGeom>
          <a:noFill/>
        </p:spPr>
      </p:pic>
      <p:pic>
        <p:nvPicPr>
          <p:cNvPr id="96259" name="Picture 3" descr="C:\Users\DR. Hani Al-Mezaine\Pictures\Ophthalmic-Trail-Lens-Ca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Presbyopia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153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2800" dirty="0" smtClean="0">
                <a:solidFill>
                  <a:schemeClr val="bg1"/>
                </a:solidFill>
              </a:rPr>
              <a:t>Physiologic</a:t>
            </a:r>
            <a:r>
              <a:rPr lang="en-US" sz="2800" dirty="0" smtClean="0">
                <a:solidFill>
                  <a:schemeClr val="bg1"/>
                </a:solidFill>
              </a:rPr>
              <a:t>al</a:t>
            </a:r>
            <a:r>
              <a:rPr lang="th-TH" sz="2800" dirty="0" smtClean="0">
                <a:solidFill>
                  <a:schemeClr val="bg1"/>
                </a:solidFill>
              </a:rPr>
              <a:t> </a:t>
            </a:r>
            <a:r>
              <a:rPr lang="th-TH" sz="2800" dirty="0">
                <a:solidFill>
                  <a:schemeClr val="bg1"/>
                </a:solidFill>
              </a:rPr>
              <a:t>loss </a:t>
            </a:r>
            <a:r>
              <a:rPr lang="th-TH" sz="2800" dirty="0" smtClean="0">
                <a:solidFill>
                  <a:schemeClr val="bg1"/>
                </a:solidFill>
              </a:rPr>
              <a:t>of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th-TH" sz="2800" dirty="0" smtClean="0">
                <a:solidFill>
                  <a:schemeClr val="bg1"/>
                </a:solidFill>
              </a:rPr>
              <a:t>accommodation </a:t>
            </a:r>
            <a:r>
              <a:rPr lang="th-TH" sz="2800" dirty="0">
                <a:solidFill>
                  <a:schemeClr val="bg1"/>
                </a:solidFill>
              </a:rPr>
              <a:t>in advancing </a:t>
            </a:r>
            <a:r>
              <a:rPr lang="th-TH" sz="2800" dirty="0" smtClean="0">
                <a:solidFill>
                  <a:schemeClr val="bg1"/>
                </a:solidFill>
              </a:rPr>
              <a:t>age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th-TH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th-TH" sz="2800" dirty="0" smtClean="0">
                <a:solidFill>
                  <a:schemeClr val="bg1"/>
                </a:solidFill>
              </a:rPr>
              <a:t>eposit </a:t>
            </a:r>
            <a:r>
              <a:rPr lang="th-TH" sz="2800" dirty="0">
                <a:solidFill>
                  <a:schemeClr val="bg1"/>
                </a:solidFill>
              </a:rPr>
              <a:t>of insoluble proteins in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th-TH" sz="2800" dirty="0" smtClean="0">
                <a:solidFill>
                  <a:schemeClr val="bg1"/>
                </a:solidFill>
              </a:rPr>
              <a:t>lens </a:t>
            </a:r>
            <a:r>
              <a:rPr lang="en-US" sz="2800" dirty="0" smtClean="0">
                <a:solidFill>
                  <a:schemeClr val="bg1"/>
                </a:solidFill>
              </a:rPr>
              <a:t>with</a:t>
            </a:r>
            <a:r>
              <a:rPr lang="th-TH" sz="2800" dirty="0" smtClean="0">
                <a:solidFill>
                  <a:schemeClr val="bg1"/>
                </a:solidFill>
              </a:rPr>
              <a:t> </a:t>
            </a:r>
            <a:r>
              <a:rPr lang="th-TH" sz="2800" dirty="0">
                <a:solidFill>
                  <a:schemeClr val="bg1"/>
                </a:solidFill>
              </a:rPr>
              <a:t>advancing age--&gt;elasticity of lens progressively decrease--&gt;decrease </a:t>
            </a:r>
            <a:r>
              <a:rPr lang="th-TH" sz="2800" dirty="0" smtClean="0">
                <a:solidFill>
                  <a:schemeClr val="bg1"/>
                </a:solidFill>
              </a:rPr>
              <a:t>accommodation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th-TH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th-TH" sz="2800" dirty="0" smtClean="0">
                <a:solidFill>
                  <a:schemeClr val="bg1"/>
                </a:solidFill>
              </a:rPr>
              <a:t>round </a:t>
            </a:r>
            <a:r>
              <a:rPr lang="en-US" sz="2800" dirty="0" smtClean="0">
                <a:solidFill>
                  <a:schemeClr val="bg1"/>
                </a:solidFill>
              </a:rPr>
              <a:t>40 </a:t>
            </a:r>
            <a:r>
              <a:rPr lang="th-TH" sz="2800" dirty="0" smtClean="0">
                <a:solidFill>
                  <a:schemeClr val="bg1"/>
                </a:solidFill>
              </a:rPr>
              <a:t>years </a:t>
            </a:r>
            <a:r>
              <a:rPr lang="th-TH" sz="2800" dirty="0">
                <a:solidFill>
                  <a:schemeClr val="bg1"/>
                </a:solidFill>
              </a:rPr>
              <a:t>of age , accommodation become less than </a:t>
            </a:r>
            <a:r>
              <a:rPr lang="en-US" sz="2800" dirty="0" smtClean="0">
                <a:solidFill>
                  <a:schemeClr val="bg1"/>
                </a:solidFill>
              </a:rPr>
              <a:t>3</a:t>
            </a:r>
            <a:r>
              <a:rPr lang="th-TH" sz="2800" dirty="0" smtClean="0">
                <a:solidFill>
                  <a:schemeClr val="bg1"/>
                </a:solidFill>
              </a:rPr>
              <a:t> </a:t>
            </a:r>
            <a:r>
              <a:rPr lang="th-TH" sz="2800" dirty="0">
                <a:solidFill>
                  <a:schemeClr val="bg1"/>
                </a:solidFill>
              </a:rPr>
              <a:t>D--&gt;reading is possible at </a:t>
            </a:r>
            <a:r>
              <a:rPr lang="en-US" sz="2800" dirty="0" smtClean="0">
                <a:solidFill>
                  <a:schemeClr val="bg1"/>
                </a:solidFill>
              </a:rPr>
              <a:t>40-50</a:t>
            </a:r>
            <a:r>
              <a:rPr lang="th-TH" sz="2800" dirty="0" smtClean="0">
                <a:solidFill>
                  <a:schemeClr val="bg1"/>
                </a:solidFill>
              </a:rPr>
              <a:t> </a:t>
            </a:r>
            <a:r>
              <a:rPr lang="th-TH" sz="2800" dirty="0">
                <a:solidFill>
                  <a:schemeClr val="bg1"/>
                </a:solidFill>
              </a:rPr>
              <a:t>cm--&gt;difficultly reading fine print , headache , visual fatigue</a:t>
            </a:r>
          </a:p>
          <a:p>
            <a:pPr>
              <a:lnSpc>
                <a:spcPct val="90000"/>
              </a:lnSpc>
            </a:pPr>
            <a:endParaRPr lang="th-TH" dirty="0"/>
          </a:p>
        </p:txBody>
      </p:sp>
      <p:pic>
        <p:nvPicPr>
          <p:cNvPr id="37890" name="Picture 2" descr="353998 Presbiopia fadiga visual Presbiopia: sintomas, causas, trat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23" y="0"/>
            <a:ext cx="3125977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71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th-TH" sz="4900" b="1" dirty="0">
              <a:solidFill>
                <a:srgbClr val="FFFF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1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419100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647700" dist="50800" dir="14160000" algn="ctr" rotWithShape="0">
                    <a:srgbClr val="000000">
                      <a:alpha val="48000"/>
                    </a:srgbClr>
                  </a:outerShdw>
                </a:effectLst>
              </a:rPr>
              <a:t> Correction of refractive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9678" y="117027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r>
              <a:rPr lang="th-TH" dirty="0" smtClean="0">
                <a:solidFill>
                  <a:schemeClr val="bg1"/>
                </a:solidFill>
              </a:rPr>
              <a:t>Types </a:t>
            </a:r>
            <a:r>
              <a:rPr lang="th-TH" dirty="0">
                <a:solidFill>
                  <a:schemeClr val="bg1"/>
                </a:solidFill>
              </a:rPr>
              <a:t>of optical correction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956" y="1143000"/>
            <a:ext cx="8458200" cy="5562600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  </a:t>
            </a: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h-TH" sz="4000" dirty="0" smtClean="0">
                <a:solidFill>
                  <a:srgbClr val="FFFF00"/>
                </a:solidFill>
              </a:rPr>
              <a:t>Spectacle</a:t>
            </a:r>
            <a:r>
              <a:rPr lang="en-US" sz="4000" dirty="0" smtClean="0">
                <a:solidFill>
                  <a:srgbClr val="FFFF00"/>
                </a:solidFill>
              </a:rPr>
              <a:t> ‘’</a:t>
            </a:r>
            <a:r>
              <a:rPr lang="en-US" sz="4000" dirty="0" err="1" smtClean="0">
                <a:solidFill>
                  <a:srgbClr val="FFFF00"/>
                </a:solidFill>
              </a:rPr>
              <a:t>Glassess</a:t>
            </a:r>
            <a:r>
              <a:rPr lang="en-US" sz="4000" dirty="0" smtClean="0">
                <a:solidFill>
                  <a:srgbClr val="FFFF00"/>
                </a:solidFill>
              </a:rPr>
              <a:t>’’</a:t>
            </a:r>
            <a:r>
              <a:rPr lang="th-TH" sz="4000" dirty="0" smtClean="0">
                <a:solidFill>
                  <a:srgbClr val="FFFF00"/>
                </a:solidFill>
              </a:rPr>
              <a:t> </a:t>
            </a:r>
            <a:endParaRPr lang="th-TH" sz="4000" dirty="0">
              <a:solidFill>
                <a:srgbClr val="FFFF00"/>
              </a:solidFill>
            </a:endParaRPr>
          </a:p>
          <a:p>
            <a:pPr lvl="1"/>
            <a:r>
              <a:rPr lang="th-TH" dirty="0">
                <a:solidFill>
                  <a:schemeClr val="bg1"/>
                </a:solidFill>
              </a:rPr>
              <a:t>Monofocal lenses : spherical lenses , cylindrical lenses</a:t>
            </a:r>
          </a:p>
          <a:p>
            <a:pPr lvl="1"/>
            <a:endParaRPr lang="th-TH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" y="0"/>
            <a:ext cx="91394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sz="4000" dirty="0" smtClean="0">
                <a:solidFill>
                  <a:srgbClr val="FFFF00"/>
                </a:solidFill>
              </a:rPr>
              <a:t>Multifocal </a:t>
            </a:r>
            <a:r>
              <a:rPr lang="en-US" sz="4000" dirty="0">
                <a:solidFill>
                  <a:srgbClr val="FFFF00"/>
                </a:solidFill>
              </a:rPr>
              <a:t>lenses</a:t>
            </a:r>
          </a:p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16" y="2590800"/>
            <a:ext cx="41402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3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r0118400-refr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549" y="3210718"/>
            <a:ext cx="4849742" cy="3124200"/>
          </a:xfrm>
          <a:prstGeom prst="rect">
            <a:avLst/>
          </a:prstGeom>
          <a:noFill/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533400" y="1828800"/>
            <a:ext cx="8229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The amount of bend depends on </a:t>
            </a:r>
            <a:r>
              <a:rPr lang="en-GB" sz="2400" b="0" dirty="0" smtClean="0">
                <a:solidFill>
                  <a:schemeClr val="bg1"/>
                </a:solidFill>
              </a:rPr>
              <a:t>the refractive </a:t>
            </a:r>
            <a:r>
              <a:rPr lang="en-GB" sz="2400" b="0" dirty="0">
                <a:solidFill>
                  <a:schemeClr val="bg1"/>
                </a:solidFill>
              </a:rPr>
              <a:t>index of the media and the angle of incidence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</a:p>
          <a:p>
            <a:endParaRPr lang="en-US" sz="2400" b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sz="2000" b="0" dirty="0">
              <a:solidFill>
                <a:schemeClr val="bg1"/>
              </a:solidFill>
            </a:endParaRPr>
          </a:p>
          <a:p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981325" y="115888"/>
            <a:ext cx="28941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   REFRACTION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th-TH" sz="4000" dirty="0" smtClean="0">
                <a:solidFill>
                  <a:srgbClr val="FFFF00"/>
                </a:solidFill>
              </a:rPr>
              <a:t>Contact </a:t>
            </a:r>
            <a:r>
              <a:rPr lang="th-TH" sz="4000" dirty="0">
                <a:solidFill>
                  <a:srgbClr val="FFFF00"/>
                </a:solidFill>
              </a:rPr>
              <a:t>lenses</a:t>
            </a:r>
          </a:p>
          <a:p>
            <a:endParaRPr lang="en-US" dirty="0"/>
          </a:p>
        </p:txBody>
      </p:sp>
      <p:pic>
        <p:nvPicPr>
          <p:cNvPr id="43010" name="Picture 2" descr="http://contactlenscoupon.org/images/contact-lens-coupo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419600" cy="36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th-TH" dirty="0" smtClean="0">
                <a:solidFill>
                  <a:schemeClr val="bg1"/>
                </a:solidFill>
              </a:rPr>
              <a:t>Surgical correction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4000" dirty="0" err="1" smtClean="0">
                <a:solidFill>
                  <a:srgbClr val="FFFF00"/>
                </a:solidFill>
              </a:rPr>
              <a:t>Keratorefractive</a:t>
            </a:r>
            <a:r>
              <a:rPr lang="en-US" sz="4000" dirty="0" smtClean="0">
                <a:solidFill>
                  <a:srgbClr val="FFFF00"/>
                </a:solidFill>
              </a:rPr>
              <a:t> surgery</a:t>
            </a:r>
          </a:p>
          <a:p>
            <a:pPr lvl="1"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70000"/>
              </a:lnSpc>
              <a:buClr>
                <a:schemeClr val="tx1"/>
              </a:buClr>
              <a:buSzPct val="80000"/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</a:t>
            </a:r>
            <a:r>
              <a:rPr lang="en-US" dirty="0" smtClean="0">
                <a:solidFill>
                  <a:schemeClr val="bg1"/>
                </a:solidFill>
              </a:rPr>
              <a:t> LASIK, INTRALASIK, LASEK, PRK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3500" dirty="0" smtClean="0">
              <a:solidFill>
                <a:srgbClr val="FFFF00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3900" dirty="0">
                <a:solidFill>
                  <a:srgbClr val="FFFF00"/>
                </a:solidFill>
              </a:rPr>
              <a:t> </a:t>
            </a:r>
            <a:endParaRPr lang="en-US" sz="3900" dirty="0" smtClean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Intraocular surgery:</a:t>
            </a:r>
            <a:endParaRPr lang="en-US" sz="4000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clear </a:t>
            </a:r>
            <a:r>
              <a:rPr lang="en-US" dirty="0">
                <a:solidFill>
                  <a:schemeClr val="bg1"/>
                </a:solidFill>
              </a:rPr>
              <a:t>lens extraction (with or without IOL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phakic</a:t>
            </a:r>
            <a:r>
              <a:rPr lang="en-US" dirty="0">
                <a:solidFill>
                  <a:schemeClr val="bg1"/>
                </a:solidFill>
              </a:rPr>
              <a:t> IOL</a:t>
            </a:r>
            <a:endParaRPr lang="th-TH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4034" name="Picture 2" descr="http://www.centreforsight.com.my/images/PhakicI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5077"/>
            <a:ext cx="746693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scenario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8840662"/>
              </p:ext>
            </p:extLst>
          </p:nvPr>
        </p:nvGraphicFramePr>
        <p:xfrm>
          <a:off x="1447800" y="1143000"/>
          <a:ext cx="70866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39069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PH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4876800" y="4091633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5943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Refractive errors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5943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Other causes:            cataract, optic nerve disease,……..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5943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BOTH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ye&amp;earth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 Unit of refraction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4" name="Group 14"/>
          <p:cNvGrpSpPr>
            <a:grpSpLocks noGrp="1"/>
          </p:cNvGrpSpPr>
          <p:nvPr/>
        </p:nvGrpSpPr>
        <p:grpSpPr bwMode="auto">
          <a:xfrm>
            <a:off x="457200" y="3657601"/>
            <a:ext cx="4191000" cy="2362199"/>
            <a:chOff x="424" y="864"/>
            <a:chExt cx="4760" cy="2016"/>
          </a:xfrm>
        </p:grpSpPr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2496" y="864"/>
              <a:ext cx="528" cy="201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2496" y="1872"/>
              <a:ext cx="2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7"/>
            <p:cNvSpPr>
              <a:spLocks noChangeShapeType="1"/>
            </p:cNvSpPr>
            <p:nvPr/>
          </p:nvSpPr>
          <p:spPr bwMode="auto">
            <a:xfrm flipH="1">
              <a:off x="432" y="1872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432" y="1008"/>
              <a:ext cx="4416" cy="864"/>
              <a:chOff x="432" y="1008"/>
              <a:chExt cx="4416" cy="864"/>
            </a:xfrm>
          </p:grpSpPr>
          <p:sp>
            <p:nvSpPr>
              <p:cNvPr id="32" name="Line 19"/>
              <p:cNvSpPr>
                <a:spLocks noChangeShapeType="1"/>
              </p:cNvSpPr>
              <p:nvPr/>
            </p:nvSpPr>
            <p:spPr bwMode="auto">
              <a:xfrm flipH="1">
                <a:off x="480" y="1008"/>
                <a:ext cx="2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0"/>
              <p:cNvSpPr>
                <a:spLocks noChangeShapeType="1"/>
              </p:cNvSpPr>
              <p:nvPr/>
            </p:nvSpPr>
            <p:spPr bwMode="auto">
              <a:xfrm flipH="1">
                <a:off x="480" y="1248"/>
                <a:ext cx="20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 flipH="1">
                <a:off x="432" y="1488"/>
                <a:ext cx="20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 flipH="1">
                <a:off x="432" y="1728"/>
                <a:ext cx="20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 flipH="1">
                <a:off x="432" y="1824"/>
                <a:ext cx="20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>
                <a:off x="432" y="12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>
                <a:off x="432" y="10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6"/>
              <p:cNvSpPr>
                <a:spLocks noChangeShapeType="1"/>
              </p:cNvSpPr>
              <p:nvPr/>
            </p:nvSpPr>
            <p:spPr bwMode="auto">
              <a:xfrm>
                <a:off x="2640" y="1008"/>
                <a:ext cx="2208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7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2304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8"/>
              <p:cNvSpPr>
                <a:spLocks noChangeShapeType="1"/>
              </p:cNvSpPr>
              <p:nvPr/>
            </p:nvSpPr>
            <p:spPr bwMode="auto">
              <a:xfrm>
                <a:off x="2496" y="1488"/>
                <a:ext cx="235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9"/>
              <p:cNvSpPr>
                <a:spLocks noChangeShapeType="1"/>
              </p:cNvSpPr>
              <p:nvPr/>
            </p:nvSpPr>
            <p:spPr bwMode="auto">
              <a:xfrm>
                <a:off x="2496" y="1728"/>
                <a:ext cx="235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0"/>
              <p:cNvSpPr>
                <a:spLocks noChangeShapeType="1"/>
              </p:cNvSpPr>
              <p:nvPr/>
            </p:nvSpPr>
            <p:spPr bwMode="auto">
              <a:xfrm>
                <a:off x="2496" y="1824"/>
                <a:ext cx="235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 flipV="1">
              <a:off x="424" y="1880"/>
              <a:ext cx="4416" cy="864"/>
              <a:chOff x="432" y="1008"/>
              <a:chExt cx="4416" cy="864"/>
            </a:xfrm>
          </p:grpSpPr>
          <p:sp>
            <p:nvSpPr>
              <p:cNvPr id="20" name="Line 32"/>
              <p:cNvSpPr>
                <a:spLocks noChangeShapeType="1"/>
              </p:cNvSpPr>
              <p:nvPr/>
            </p:nvSpPr>
            <p:spPr bwMode="auto">
              <a:xfrm flipH="1">
                <a:off x="480" y="1008"/>
                <a:ext cx="2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33"/>
              <p:cNvSpPr>
                <a:spLocks noChangeShapeType="1"/>
              </p:cNvSpPr>
              <p:nvPr/>
            </p:nvSpPr>
            <p:spPr bwMode="auto">
              <a:xfrm flipH="1">
                <a:off x="480" y="1248"/>
                <a:ext cx="20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4"/>
              <p:cNvSpPr>
                <a:spLocks noChangeShapeType="1"/>
              </p:cNvSpPr>
              <p:nvPr/>
            </p:nvSpPr>
            <p:spPr bwMode="auto">
              <a:xfrm flipH="1">
                <a:off x="432" y="1488"/>
                <a:ext cx="20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5"/>
              <p:cNvSpPr>
                <a:spLocks noChangeShapeType="1"/>
              </p:cNvSpPr>
              <p:nvPr/>
            </p:nvSpPr>
            <p:spPr bwMode="auto">
              <a:xfrm flipH="1">
                <a:off x="432" y="1728"/>
                <a:ext cx="20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 flipH="1">
                <a:off x="432" y="1824"/>
                <a:ext cx="20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7"/>
              <p:cNvSpPr>
                <a:spLocks noChangeShapeType="1"/>
              </p:cNvSpPr>
              <p:nvPr/>
            </p:nvSpPr>
            <p:spPr bwMode="auto">
              <a:xfrm>
                <a:off x="432" y="12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8"/>
              <p:cNvSpPr>
                <a:spLocks noChangeShapeType="1"/>
              </p:cNvSpPr>
              <p:nvPr/>
            </p:nvSpPr>
            <p:spPr bwMode="auto">
              <a:xfrm>
                <a:off x="432" y="10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9"/>
              <p:cNvSpPr>
                <a:spLocks noChangeShapeType="1"/>
              </p:cNvSpPr>
              <p:nvPr/>
            </p:nvSpPr>
            <p:spPr bwMode="auto">
              <a:xfrm>
                <a:off x="2640" y="1008"/>
                <a:ext cx="2208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40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2304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41"/>
              <p:cNvSpPr>
                <a:spLocks noChangeShapeType="1"/>
              </p:cNvSpPr>
              <p:nvPr/>
            </p:nvSpPr>
            <p:spPr bwMode="auto">
              <a:xfrm>
                <a:off x="2496" y="1488"/>
                <a:ext cx="235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42"/>
              <p:cNvSpPr>
                <a:spLocks noChangeShapeType="1"/>
              </p:cNvSpPr>
              <p:nvPr/>
            </p:nvSpPr>
            <p:spPr bwMode="auto">
              <a:xfrm>
                <a:off x="2496" y="1728"/>
                <a:ext cx="235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43"/>
              <p:cNvSpPr>
                <a:spLocks noChangeShapeType="1"/>
              </p:cNvSpPr>
              <p:nvPr/>
            </p:nvSpPr>
            <p:spPr bwMode="auto">
              <a:xfrm>
                <a:off x="2496" y="1824"/>
                <a:ext cx="235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44"/>
            <p:cNvSpPr>
              <a:spLocks noChangeShapeType="1"/>
            </p:cNvSpPr>
            <p:nvPr/>
          </p:nvSpPr>
          <p:spPr bwMode="auto">
            <a:xfrm>
              <a:off x="720" y="2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5"/>
            <p:cNvSpPr>
              <a:spLocks noChangeShapeType="1"/>
            </p:cNvSpPr>
            <p:nvPr/>
          </p:nvSpPr>
          <p:spPr bwMode="auto">
            <a:xfrm>
              <a:off x="720" y="25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720" y="22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7"/>
            <p:cNvSpPr>
              <a:spLocks noChangeShapeType="1"/>
            </p:cNvSpPr>
            <p:nvPr/>
          </p:nvSpPr>
          <p:spPr bwMode="auto">
            <a:xfrm>
              <a:off x="720" y="2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8"/>
            <p:cNvSpPr>
              <a:spLocks noChangeShapeType="1"/>
            </p:cNvSpPr>
            <p:nvPr/>
          </p:nvSpPr>
          <p:spPr bwMode="auto">
            <a:xfrm>
              <a:off x="72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9"/>
            <p:cNvSpPr>
              <a:spLocks noChangeShapeType="1"/>
            </p:cNvSpPr>
            <p:nvPr/>
          </p:nvSpPr>
          <p:spPr bwMode="auto">
            <a:xfrm>
              <a:off x="720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0"/>
            <p:cNvSpPr>
              <a:spLocks noChangeShapeType="1"/>
            </p:cNvSpPr>
            <p:nvPr/>
          </p:nvSpPr>
          <p:spPr bwMode="auto">
            <a:xfrm>
              <a:off x="720" y="12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1"/>
            <p:cNvSpPr>
              <a:spLocks noChangeShapeType="1"/>
            </p:cNvSpPr>
            <p:nvPr/>
          </p:nvSpPr>
          <p:spPr bwMode="auto">
            <a:xfrm>
              <a:off x="720" y="10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2"/>
            <p:cNvSpPr>
              <a:spLocks noChangeShapeType="1"/>
            </p:cNvSpPr>
            <p:nvPr/>
          </p:nvSpPr>
          <p:spPr bwMode="auto">
            <a:xfrm>
              <a:off x="720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auto">
            <a:xfrm>
              <a:off x="576" y="2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304800" y="1752600"/>
            <a:ext cx="5029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200" b="0" dirty="0"/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Diopter</a:t>
            </a:r>
            <a:r>
              <a:rPr lang="en-US" sz="2000" b="0" dirty="0">
                <a:solidFill>
                  <a:srgbClr val="FFFF00"/>
                </a:solidFill>
              </a:rPr>
              <a:t>	</a:t>
            </a:r>
            <a:r>
              <a:rPr lang="en-US" sz="2000" dirty="0" smtClean="0">
                <a:solidFill>
                  <a:srgbClr val="FFFF00"/>
                </a:solidFill>
              </a:rPr>
              <a:t>=                  </a:t>
            </a:r>
            <a:r>
              <a:rPr lang="en-US" sz="2000" b="0" dirty="0" smtClean="0">
                <a:solidFill>
                  <a:srgbClr val="FFFF00"/>
                </a:solidFill>
              </a:rPr>
              <a:t>1</a:t>
            </a:r>
            <a:r>
              <a:rPr lang="en-US" sz="2000" b="0" u="sng" dirty="0" smtClean="0">
                <a:solidFill>
                  <a:srgbClr val="FFFF00"/>
                </a:solidFill>
              </a:rPr>
              <a:t>  </a:t>
            </a:r>
            <a:endParaRPr lang="en-US" sz="2000" b="0" u="sng" dirty="0">
              <a:solidFill>
                <a:srgbClr val="FFFF00"/>
              </a:solidFill>
            </a:endParaRPr>
          </a:p>
          <a:p>
            <a:r>
              <a:rPr lang="en-US" sz="2000" b="0" dirty="0">
                <a:solidFill>
                  <a:srgbClr val="FFFF00"/>
                </a:solidFill>
              </a:rPr>
              <a:t>	    focal length of a lens</a:t>
            </a:r>
          </a:p>
          <a:p>
            <a:endParaRPr lang="en-US" sz="2000" b="0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524000" y="2743200"/>
            <a:ext cx="2057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52400" y="6248400"/>
            <a:ext cx="53083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power of the lens is measured by the diopter  (D)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‘’</a:t>
            </a:r>
            <a:r>
              <a:rPr lang="en-US" i="1" dirty="0" smtClean="0">
                <a:solidFill>
                  <a:srgbClr val="FFFF00"/>
                </a:solidFill>
              </a:rPr>
              <a:t>The unit of refraction’’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3505200" y="6019800"/>
            <a:ext cx="486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sz="1800" dirty="0" smtClean="0">
                <a:solidFill>
                  <a:srgbClr val="FF0000"/>
                </a:solidFill>
              </a:rPr>
              <a:t>m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2514600" y="6096000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59" y="1578829"/>
            <a:ext cx="3084579" cy="4625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216025" y="115888"/>
            <a:ext cx="914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      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539750" y="1557338"/>
            <a:ext cx="809148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000" b="0" dirty="0" smtClean="0">
              <a:solidFill>
                <a:schemeClr val="bg1"/>
              </a:solidFill>
            </a:endParaRPr>
          </a:p>
          <a:p>
            <a:endParaRPr lang="en-GB" sz="3200" b="0" dirty="0">
              <a:solidFill>
                <a:schemeClr val="bg1"/>
              </a:solidFill>
            </a:endParaRPr>
          </a:p>
          <a:p>
            <a:r>
              <a:rPr lang="en-GB" sz="3200" b="0" dirty="0" smtClean="0">
                <a:solidFill>
                  <a:schemeClr val="bg1"/>
                </a:solidFill>
              </a:rPr>
              <a:t>The eye requires about </a:t>
            </a:r>
            <a:r>
              <a:rPr lang="en-GB" sz="3200" dirty="0" smtClean="0">
                <a:solidFill>
                  <a:schemeClr val="bg1"/>
                </a:solidFill>
              </a:rPr>
              <a:t>60</a:t>
            </a:r>
            <a:r>
              <a:rPr lang="en-GB" sz="3200" b="0" dirty="0" smtClean="0">
                <a:solidFill>
                  <a:schemeClr val="bg1"/>
                </a:solidFill>
              </a:rPr>
              <a:t> </a:t>
            </a:r>
            <a:r>
              <a:rPr lang="en-GB" sz="3200" b="0" dirty="0">
                <a:solidFill>
                  <a:schemeClr val="bg1"/>
                </a:solidFill>
              </a:rPr>
              <a:t>dioptres of power </a:t>
            </a:r>
            <a:r>
              <a:rPr lang="en-GB" sz="3200" b="0" dirty="0" smtClean="0">
                <a:solidFill>
                  <a:schemeClr val="bg1"/>
                </a:solidFill>
              </a:rPr>
              <a:t>to </a:t>
            </a:r>
            <a:r>
              <a:rPr lang="en-GB" sz="3200" b="0" dirty="0">
                <a:solidFill>
                  <a:schemeClr val="bg1"/>
                </a:solidFill>
              </a:rPr>
              <a:t>focus the light from a distant </a:t>
            </a:r>
            <a:r>
              <a:rPr lang="en-GB" sz="3200" b="0" dirty="0" smtClean="0">
                <a:solidFill>
                  <a:schemeClr val="bg1"/>
                </a:solidFill>
              </a:rPr>
              <a:t>object (6 meters or more) </a:t>
            </a:r>
            <a:r>
              <a:rPr lang="en-GB" sz="3200" b="0" dirty="0">
                <a:solidFill>
                  <a:schemeClr val="bg1"/>
                </a:solidFill>
              </a:rPr>
              <a:t>precisely onto the retina.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216025" y="115888"/>
            <a:ext cx="64581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           THE </a:t>
            </a:r>
            <a:r>
              <a:rPr lang="en-GB" sz="3600" dirty="0">
                <a:solidFill>
                  <a:schemeClr val="bg1"/>
                </a:solidFill>
              </a:rPr>
              <a:t>EYE’S OPTICAL SYSTEM</a:t>
            </a:r>
          </a:p>
        </p:txBody>
      </p:sp>
      <p:pic>
        <p:nvPicPr>
          <p:cNvPr id="88072" name="Picture 8" descr="corn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32275"/>
            <a:ext cx="3429000" cy="2549525"/>
          </a:xfrm>
          <a:prstGeom prst="rect">
            <a:avLst/>
          </a:prstGeom>
          <a:noFill/>
        </p:spPr>
      </p:pic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228600" y="1447800"/>
            <a:ext cx="4038600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50000"/>
            </a:pPr>
            <a:r>
              <a:rPr lang="en-GB" sz="3200" b="1" i="1" u="sng" dirty="0">
                <a:solidFill>
                  <a:srgbClr val="FFFF00"/>
                </a:solidFill>
              </a:rPr>
              <a:t>CORNEA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50000"/>
              <a:buFontTx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Main refracting surface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50000"/>
              <a:buFontTx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The cornea provides </a:t>
            </a:r>
            <a:r>
              <a:rPr lang="en-GB" sz="2400" b="0" dirty="0" smtClean="0">
                <a:solidFill>
                  <a:schemeClr val="bg1"/>
                </a:solidFill>
              </a:rPr>
              <a:t> 40 </a:t>
            </a:r>
            <a:r>
              <a:rPr lang="en-GB" sz="2400" b="0" dirty="0">
                <a:solidFill>
                  <a:schemeClr val="bg1"/>
                </a:solidFill>
              </a:rPr>
              <a:t>dioptres, or 75% of the total refracting power of the eye.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2586038" y="2354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4343400" y="1447800"/>
            <a:ext cx="480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50000"/>
            </a:pPr>
            <a:r>
              <a:rPr lang="en-GB" sz="3200" b="1" i="1" u="sng" dirty="0">
                <a:solidFill>
                  <a:srgbClr val="FFFF00"/>
                </a:solidFill>
              </a:rPr>
              <a:t>CRYSTALINE LENS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50000"/>
              <a:buFontTx/>
              <a:buChar char="•"/>
            </a:pPr>
            <a:r>
              <a:rPr lang="en-GB" sz="2400" b="0" i="1" dirty="0">
                <a:solidFill>
                  <a:schemeClr val="bg1"/>
                </a:solidFill>
              </a:rPr>
              <a:t>Double purpose: </a:t>
            </a:r>
            <a:r>
              <a:rPr lang="en-GB" sz="2400" b="0" dirty="0">
                <a:solidFill>
                  <a:schemeClr val="bg1"/>
                </a:solidFill>
              </a:rPr>
              <a:t>balancing eye’s refractive power and providing a focusing mechanism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50000"/>
              <a:buFontTx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The lens provides </a:t>
            </a:r>
            <a:r>
              <a:rPr lang="en-GB" sz="2400" b="0" dirty="0" smtClean="0">
                <a:solidFill>
                  <a:schemeClr val="bg1"/>
                </a:solidFill>
              </a:rPr>
              <a:t>20 </a:t>
            </a:r>
            <a:r>
              <a:rPr lang="en-GB" sz="2400" b="0" dirty="0">
                <a:solidFill>
                  <a:schemeClr val="bg1"/>
                </a:solidFill>
              </a:rPr>
              <a:t>dioptres of refractive power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50000"/>
              <a:buFontTx/>
              <a:buChar char="•"/>
            </a:pPr>
            <a:endParaRPr lang="en-GB" sz="2800" b="0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749800" y="4267200"/>
            <a:ext cx="4165600" cy="2514600"/>
            <a:chOff x="2832" y="2592"/>
            <a:chExt cx="2624" cy="1584"/>
          </a:xfrm>
        </p:grpSpPr>
        <p:pic>
          <p:nvPicPr>
            <p:cNvPr id="88078" name="Picture 14" descr="eye-diagram-2"/>
            <p:cNvPicPr>
              <a:picLocks noChangeAspect="1" noChangeArrowheads="1"/>
            </p:cNvPicPr>
            <p:nvPr/>
          </p:nvPicPr>
          <p:blipFill>
            <a:blip r:embed="rId3" cstate="print"/>
            <a:srcRect l="51482"/>
            <a:stretch>
              <a:fillRect/>
            </a:stretch>
          </p:blipFill>
          <p:spPr bwMode="auto">
            <a:xfrm>
              <a:off x="2832" y="2592"/>
              <a:ext cx="1104" cy="1584"/>
            </a:xfrm>
            <a:prstGeom prst="rect">
              <a:avLst/>
            </a:prstGeom>
            <a:noFill/>
          </p:spPr>
        </p:pic>
        <p:pic>
          <p:nvPicPr>
            <p:cNvPr id="88082" name="Picture 18" descr="lens_m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" y="2592"/>
              <a:ext cx="1472" cy="15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DR. Hani Al-Mezaine\Pictures\eyeacc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3" y="1627580"/>
            <a:ext cx="4529137" cy="462082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209800" y="6019800"/>
            <a:ext cx="1981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098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≥6 meters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3352800"/>
            <a:ext cx="2438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&lt;6 meters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th-TH" dirty="0" smtClean="0">
                <a:solidFill>
                  <a:schemeClr val="bg1"/>
                </a:solidFill>
              </a:rPr>
              <a:t>Accommodation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839200" cy="5334000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Helm-</a:t>
            </a:r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th-TH" dirty="0" smtClean="0">
                <a:solidFill>
                  <a:schemeClr val="bg1"/>
                </a:solidFill>
              </a:rPr>
              <a:t>oltz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th-TH" dirty="0" smtClean="0">
                <a:solidFill>
                  <a:schemeClr val="bg1"/>
                </a:solidFill>
              </a:rPr>
              <a:t>heory</a:t>
            </a:r>
            <a:endParaRPr lang="th-TH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th-TH" dirty="0" smtClean="0">
                <a:solidFill>
                  <a:schemeClr val="bg1"/>
                </a:solidFill>
              </a:rPr>
              <a:t>ontraction </a:t>
            </a:r>
            <a:r>
              <a:rPr lang="th-TH" dirty="0">
                <a:solidFill>
                  <a:schemeClr val="bg1"/>
                </a:solidFill>
              </a:rPr>
              <a:t>of ciliary muscle --&gt;decrease tension in zonule fibers --&gt;elasticity of lens capsule mold lens into spherical shape --&gt;greater dioptic power --&gt;divergent rays are focused on retina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th-TH" dirty="0" smtClean="0">
                <a:solidFill>
                  <a:schemeClr val="bg1"/>
                </a:solidFill>
              </a:rPr>
              <a:t>ontraction </a:t>
            </a:r>
            <a:r>
              <a:rPr lang="th-TH" dirty="0">
                <a:solidFill>
                  <a:schemeClr val="bg1"/>
                </a:solidFill>
              </a:rPr>
              <a:t>of ciliary muscle is supplied by parasympath</a:t>
            </a:r>
            <a:r>
              <a:rPr lang="en-US" dirty="0">
                <a:solidFill>
                  <a:schemeClr val="bg1"/>
                </a:solidFill>
              </a:rPr>
              <a:t>et</a:t>
            </a:r>
            <a:r>
              <a:rPr lang="th-TH" dirty="0">
                <a:solidFill>
                  <a:schemeClr val="bg1"/>
                </a:solidFill>
              </a:rPr>
              <a:t>ic third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34618</TotalTime>
  <Words>1175</Words>
  <Application>Microsoft Office PowerPoint</Application>
  <PresentationFormat>On-screen Show (4:3)</PresentationFormat>
  <Paragraphs>244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Angsana New</vt:lpstr>
      <vt:lpstr>Arial</vt:lpstr>
      <vt:lpstr>Calibri</vt:lpstr>
      <vt:lpstr>Cordia New</vt:lpstr>
      <vt:lpstr>Wingdings</vt:lpstr>
      <vt:lpstr>Office Theme</vt:lpstr>
      <vt:lpstr>PowerPoint Presentation</vt:lpstr>
      <vt:lpstr>How The Eye Works?</vt:lpstr>
      <vt:lpstr>PowerPoint Presentation</vt:lpstr>
      <vt:lpstr>PowerPoint Presentation</vt:lpstr>
      <vt:lpstr>    Unit of refraction</vt:lpstr>
      <vt:lpstr>PowerPoint Presentation</vt:lpstr>
      <vt:lpstr>PowerPoint Presentation</vt:lpstr>
      <vt:lpstr>PowerPoint Presentation</vt:lpstr>
      <vt:lpstr>        Accommodation</vt:lpstr>
      <vt:lpstr>               How to test the vision? </vt:lpstr>
      <vt:lpstr>PowerPoint Presentation</vt:lpstr>
      <vt:lpstr>         Refractive errors</vt:lpstr>
      <vt:lpstr>PowerPoint Presentation</vt:lpstr>
      <vt:lpstr>Emmetropia</vt:lpstr>
      <vt:lpstr>MYOPIA</vt:lpstr>
      <vt:lpstr>MYOPIA </vt:lpstr>
      <vt:lpstr>               Causes of myopia </vt:lpstr>
      <vt:lpstr>PowerPoint Presentation</vt:lpstr>
      <vt:lpstr>Myopia</vt:lpstr>
      <vt:lpstr>Myopia</vt:lpstr>
      <vt:lpstr>Myopia</vt:lpstr>
      <vt:lpstr>PowerPoint Presentation</vt:lpstr>
      <vt:lpstr>Hyperopia</vt:lpstr>
      <vt:lpstr>HYPEROPIA </vt:lpstr>
      <vt:lpstr>              Causes of Hyperopia</vt:lpstr>
      <vt:lpstr>PowerPoint Presentation</vt:lpstr>
      <vt:lpstr>Hyperopia</vt:lpstr>
      <vt:lpstr>PowerPoint Presentation</vt:lpstr>
      <vt:lpstr>PowerPoint Presentation</vt:lpstr>
      <vt:lpstr>Astigmatism</vt:lpstr>
      <vt:lpstr>               Causes of astigmatism</vt:lpstr>
      <vt:lpstr>Astigmatism</vt:lpstr>
      <vt:lpstr>PowerPoint Presentation</vt:lpstr>
      <vt:lpstr>PowerPoint Presentation</vt:lpstr>
      <vt:lpstr>   How can we measure refraction?</vt:lpstr>
      <vt:lpstr>Presbyopia</vt:lpstr>
      <vt:lpstr>       </vt:lpstr>
      <vt:lpstr>                                 Types of optical correction </vt:lpstr>
      <vt:lpstr>PowerPoint Presentation</vt:lpstr>
      <vt:lpstr>PowerPoint Presentation</vt:lpstr>
      <vt:lpstr>              Surgical correction  </vt:lpstr>
      <vt:lpstr>PowerPoint Presentation</vt:lpstr>
      <vt:lpstr>Clinical scenario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Hani Al-Mezaine</dc:creator>
  <cp:lastModifiedBy>Hani</cp:lastModifiedBy>
  <cp:revision>206</cp:revision>
  <dcterms:created xsi:type="dcterms:W3CDTF">2008-10-12T04:43:43Z</dcterms:created>
  <dcterms:modified xsi:type="dcterms:W3CDTF">2020-09-17T11:54:23Z</dcterms:modified>
</cp:coreProperties>
</file>