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3" r:id="rId30"/>
    <p:sldId id="257" r:id="rId31"/>
    <p:sldId id="258" r:id="rId32"/>
    <p:sldId id="276" r:id="rId33"/>
    <p:sldId id="278" r:id="rId34"/>
    <p:sldId id="279" r:id="rId35"/>
    <p:sldId id="259" r:id="rId36"/>
    <p:sldId id="280" r:id="rId37"/>
    <p:sldId id="281" r:id="rId38"/>
    <p:sldId id="283" r:id="rId39"/>
    <p:sldId id="260" r:id="rId40"/>
    <p:sldId id="284" r:id="rId41"/>
    <p:sldId id="262" r:id="rId42"/>
    <p:sldId id="285" r:id="rId43"/>
    <p:sldId id="286" r:id="rId44"/>
    <p:sldId id="263" r:id="rId45"/>
    <p:sldId id="287" r:id="rId46"/>
    <p:sldId id="264" r:id="rId47"/>
    <p:sldId id="288" r:id="rId48"/>
    <p:sldId id="330" r:id="rId49"/>
    <p:sldId id="265" r:id="rId50"/>
    <p:sldId id="329" r:id="rId51"/>
    <p:sldId id="266" r:id="rId52"/>
    <p:sldId id="328" r:id="rId53"/>
    <p:sldId id="261" r:id="rId54"/>
    <p:sldId id="267" r:id="rId55"/>
    <p:sldId id="322" r:id="rId56"/>
    <p:sldId id="268" r:id="rId57"/>
    <p:sldId id="269" r:id="rId58"/>
    <p:sldId id="327" r:id="rId59"/>
    <p:sldId id="326" r:id="rId60"/>
    <p:sldId id="270" r:id="rId61"/>
    <p:sldId id="271" r:id="rId62"/>
    <p:sldId id="272" r:id="rId63"/>
    <p:sldId id="273" r:id="rId64"/>
    <p:sldId id="324" r:id="rId65"/>
    <p:sldId id="274" r:id="rId66"/>
    <p:sldId id="277" r:id="rId67"/>
    <p:sldId id="27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3/9/22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i="1" dirty="0" smtClean="0">
                <a:latin typeface="Times New Roman"/>
                <a:cs typeface="Times New Roman"/>
              </a:rPr>
              <a:t>Dr. </a:t>
            </a:r>
            <a:r>
              <a:rPr lang="en-US" sz="3200" b="1" i="1" dirty="0" err="1" smtClean="0">
                <a:latin typeface="Times New Roman"/>
                <a:cs typeface="Times New Roman"/>
              </a:rPr>
              <a:t>Salim</a:t>
            </a:r>
            <a:r>
              <a:rPr lang="en-US" sz="3200" b="1" i="1" dirty="0" smtClean="0">
                <a:latin typeface="Times New Roman"/>
                <a:cs typeface="Times New Roman"/>
              </a:rPr>
              <a:t> </a:t>
            </a:r>
            <a:r>
              <a:rPr lang="en-US" sz="3200" b="1" i="1" dirty="0" err="1" smtClean="0">
                <a:latin typeface="Times New Roman"/>
                <a:cs typeface="Times New Roman"/>
              </a:rPr>
              <a:t>Alkeraye</a:t>
            </a:r>
            <a:endParaRPr lang="en-US" sz="3200" b="1" i="1" dirty="0">
              <a:latin typeface="Times New Roman"/>
              <a:cs typeface="Times New Roman"/>
            </a:endParaRPr>
          </a:p>
          <a:p>
            <a:r>
              <a:rPr lang="en-US" sz="3200" b="1" i="1" dirty="0" smtClean="0">
                <a:latin typeface="Times New Roman"/>
                <a:cs typeface="Times New Roman"/>
              </a:rPr>
              <a:t>Consultant &amp; </a:t>
            </a:r>
            <a:r>
              <a:rPr lang="en-US" sz="3200" b="1" i="1" dirty="0" smtClean="0">
                <a:latin typeface="Times New Roman"/>
                <a:cs typeface="Times New Roman"/>
              </a:rPr>
              <a:t>Assistant </a:t>
            </a:r>
            <a:r>
              <a:rPr lang="en-US" sz="3200" b="1" i="1" dirty="0" smtClean="0">
                <a:latin typeface="Times New Roman"/>
                <a:cs typeface="Times New Roman"/>
              </a:rPr>
              <a:t>professor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Papulosquamous Diseases</a:t>
            </a:r>
            <a:endParaRPr lang="en-US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68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1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Pustular psoriasis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Generalized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pustular psoriasis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von Zumbusch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pattern)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ll patient with constitutional symptoms present with generalized abrupt painful  eruption 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with erythema and pustulation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starting over the intertriginous areas and trunk.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Palmopalnter pustulosis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Associated with SAPHO syndrome (synovitis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, acne, pustulosis, hyperostosis and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osteitis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6600"/>
                </a:solidFill>
                <a:latin typeface="Times New Roman"/>
                <a:cs typeface="Times New Roman"/>
              </a:rPr>
              <a:t>Acrodermatitis continua of Hallopeau </a:t>
            </a:r>
            <a:endParaRPr lang="en-US" i="1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pustules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over the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distal portions of the fingers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followed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by scaling and crust formation. Pustules may also form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subungual which might cause shedding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of nail plates. </a:t>
            </a: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5100" b="1" i="1" dirty="0">
                <a:solidFill>
                  <a:srgbClr val="FFFF00"/>
                </a:solidFill>
                <a:latin typeface="Times New Roman"/>
                <a:cs typeface="Times New Roman"/>
              </a:rPr>
              <a:t>Erythrodermic Psoriasis 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8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5.23 A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744220"/>
            <a:ext cx="5820982" cy="55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2116"/>
            <a:ext cx="4032250" cy="59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8-11-19 at 9.05.36 AM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20" r="-39020"/>
          <a:stretch>
            <a:fillRect/>
          </a:stretch>
        </p:blipFill>
        <p:spPr/>
      </p:pic>
      <p:pic>
        <p:nvPicPr>
          <p:cNvPr id="5" name="Content Placeholder 4" descr="Screen Shot 2018-11-19 at 9.05.13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192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719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35" y="1650999"/>
            <a:ext cx="6588715" cy="43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" y="2127250"/>
            <a:ext cx="7667626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8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1127815"/>
            <a:ext cx="5683250" cy="5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8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6.42 A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33" y="1270000"/>
            <a:ext cx="6220317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6.52 A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49" y="1558759"/>
            <a:ext cx="5380821" cy="40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6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Nail 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Involved in 80%  of patients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Patients with nail involvement appear to have an increased incidence of psoriatic arthritis. </a:t>
            </a: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 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</a:t>
            </a:r>
            <a:r>
              <a:rPr lang="en-US" i="1" dirty="0">
                <a:solidFill>
                  <a:srgbClr val="3366FF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itting   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 parakeratosis of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the nail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matrix) 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Oil-spot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(leukocytes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beneath the nail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plate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Onycholysis with subungual hyperkeratosis                                                                                             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(parakeratosis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of the distal nail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bed)</a:t>
            </a:r>
          </a:p>
          <a:p>
            <a:pPr marL="0" indent="0">
              <a:buNone/>
            </a:pPr>
            <a:r>
              <a:rPr lang="en-US" sz="42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Oral mucosa: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Migratory annular erythematous lesions with hydrated white scale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over the tongue (geographic tongue) observed mainly in  pustular psoriasis patients. 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Psoriasis</a:t>
            </a: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7.03 A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4" y="1492250"/>
            <a:ext cx="6607968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FF00"/>
                </a:solidFill>
                <a:latin typeface="Times New Roman"/>
                <a:cs typeface="Times New Roman"/>
              </a:rPr>
              <a:t>Psoriatic Arthritis </a:t>
            </a:r>
            <a:br>
              <a:rPr lang="en-US" i="1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25% 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of patients </a:t>
            </a:r>
          </a:p>
          <a:p>
            <a:pPr marL="0" indent="0">
              <a:buNone/>
            </a:pPr>
            <a:r>
              <a:rPr lang="en-US" sz="8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8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symmetric mono-oligoarthritis 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most common type) 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Inflammation 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of the DIP and PIP joints of the hands and feet  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Involvement 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of  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both 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the DIP and PIP joints of a single digit can result in 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“sausage” digit 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80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8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8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Least common presentations:</a:t>
            </a:r>
          </a:p>
          <a:p>
            <a:pPr marL="0" indent="0">
              <a:buNone/>
            </a:pPr>
            <a:r>
              <a:rPr lang="en-US" sz="9600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Rheumatoid </a:t>
            </a:r>
            <a:r>
              <a:rPr lang="en-US" sz="9600" b="1" i="1" dirty="0">
                <a:solidFill>
                  <a:srgbClr val="3366FF"/>
                </a:solidFill>
                <a:latin typeface="Times New Roman"/>
                <a:cs typeface="Times New Roman"/>
              </a:rPr>
              <a:t>arthritis-like </a:t>
            </a:r>
            <a:br>
              <a:rPr lang="en-US" sz="9600" b="1" i="1" dirty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5000" i="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Symmetric 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polyarthritis that involves small and medium-sized </a:t>
            </a:r>
            <a:r>
              <a:rPr lang="en-US" sz="8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joints</a:t>
            </a:r>
            <a:r>
              <a:rPr lang="en-US" sz="8000" i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80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7400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Arthritis </a:t>
            </a:r>
            <a:r>
              <a:rPr lang="en-US" sz="7400" b="1" i="1" dirty="0">
                <a:solidFill>
                  <a:srgbClr val="3366FF"/>
                </a:solidFill>
                <a:latin typeface="Times New Roman"/>
                <a:cs typeface="Times New Roman"/>
              </a:rPr>
              <a:t>M</a:t>
            </a:r>
            <a:r>
              <a:rPr lang="en-US" sz="7400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utilans </a:t>
            </a:r>
          </a:p>
          <a:p>
            <a:pPr marL="0" indent="0">
              <a:buNone/>
            </a:pPr>
            <a:r>
              <a:rPr lang="en-US" sz="7400" b="1" i="1" dirty="0">
                <a:solidFill>
                  <a:srgbClr val="3366FF"/>
                </a:solidFill>
                <a:latin typeface="Times New Roman"/>
                <a:cs typeface="Times New Roman"/>
              </a:rPr>
              <a:t>Spondylitis and S</a:t>
            </a:r>
            <a:r>
              <a:rPr lang="en-US" sz="7400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acroiliitis</a:t>
            </a:r>
            <a:r>
              <a:rPr lang="en-US" sz="7400" b="1" i="1" dirty="0">
                <a:solidFill>
                  <a:srgbClr val="3366FF"/>
                </a:solidFill>
                <a:latin typeface="Times New Roman"/>
                <a:cs typeface="Times New Roman"/>
              </a:rPr>
              <a:t/>
            </a:r>
            <a:br>
              <a:rPr lang="en-US" sz="7400" b="1" i="1" dirty="0">
                <a:solidFill>
                  <a:srgbClr val="3366FF"/>
                </a:solidFill>
                <a:latin typeface="Times New Roman"/>
                <a:cs typeface="Times New Roman"/>
              </a:rPr>
            </a:br>
            <a:endParaRPr lang="en-US" sz="7400" b="1" i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6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7.15 AM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9" y="1379078"/>
            <a:ext cx="5398801" cy="45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0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Associations:</a:t>
            </a:r>
          </a:p>
          <a:p>
            <a:pPr marL="0" indent="0"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Hyperlipidemia and metabolic syndrome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Atherosclerosis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Non</a:t>
            </a:r>
            <a:r>
              <a:rPr lang="en-US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-alcoholic steatohepatitis </a:t>
            </a:r>
            <a:endParaRPr lang="en-US" sz="20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Depression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Substance addiction 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parkinsonism</a:t>
            </a:r>
            <a:endParaRPr lang="en-US" sz="2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38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Pathology: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Classically, Superficial perivascular lymphocytic infiltrate with even elongation of rete ridges ,dilated capillaries in papillary dermis which associated with spongiosis, acanthosis  and parakeratosis 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late lesions,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accumulation of neutrophils within a spongiotic pustule 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2400" i="1" dirty="0">
                <a:solidFill>
                  <a:schemeClr val="tx2"/>
                </a:solidFill>
                <a:latin typeface="Times New Roman"/>
                <a:cs typeface="Times New Roman"/>
              </a:rPr>
              <a:t>spongiform pustule of Kogoj” </a:t>
            </a:r>
            <a:r>
              <a:rPr lang="en-US" sz="24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  sub-corneal accumulation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of neutrophil </a:t>
            </a:r>
            <a:r>
              <a:rPr lang="en-US" sz="2400" i="1" dirty="0" smtClean="0">
                <a:solidFill>
                  <a:srgbClr val="FEFAC9"/>
                </a:solidFill>
                <a:latin typeface="Times New Roman"/>
                <a:cs typeface="Times New Roman"/>
              </a:rPr>
              <a:t>“</a:t>
            </a:r>
            <a:r>
              <a:rPr lang="en-US" sz="2400" i="1" dirty="0">
                <a:solidFill>
                  <a:srgbClr val="FEFAC9"/>
                </a:solidFill>
                <a:latin typeface="Times New Roman"/>
                <a:cs typeface="Times New Roman"/>
              </a:rPr>
              <a:t>microabscess of Munro</a:t>
            </a:r>
            <a:r>
              <a:rPr lang="en-US" sz="2400" i="1" dirty="0" smtClean="0">
                <a:solidFill>
                  <a:srgbClr val="FEFAC9"/>
                </a:solidFill>
                <a:latin typeface="Times New Roman"/>
                <a:cs typeface="Times New Roman"/>
              </a:rPr>
              <a:t>”</a:t>
            </a:r>
            <a:r>
              <a:rPr lang="en-US" sz="2400" i="1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 exaggerated in pustular psoriasis)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8.32 A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178195"/>
            <a:ext cx="5365750" cy="63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2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Treatment:</a:t>
            </a:r>
          </a:p>
          <a:p>
            <a:pPr marL="0" indent="0">
              <a:buNone/>
            </a:pPr>
            <a:r>
              <a:rPr lang="en-US" sz="72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Focal disease</a:t>
            </a:r>
          </a:p>
          <a:p>
            <a:pPr marL="0" indent="0">
              <a:buNone/>
            </a:pPr>
            <a:r>
              <a:rPr lang="en-US" sz="7200" i="1" dirty="0" smtClean="0">
                <a:latin typeface="Times New Roman"/>
                <a:cs typeface="Times New Roman"/>
              </a:rPr>
              <a:t>   </a:t>
            </a:r>
            <a:r>
              <a:rPr lang="en-US" sz="7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Topical corticosteroids</a:t>
            </a:r>
          </a:p>
          <a:p>
            <a:pPr marL="0" indent="0">
              <a:buNone/>
            </a:pPr>
            <a:r>
              <a:rPr lang="en-US" sz="7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VitD3 analogues( calcipotriene)</a:t>
            </a:r>
          </a:p>
          <a:p>
            <a:pPr marL="0" indent="0">
              <a:buNone/>
            </a:pPr>
            <a:r>
              <a:rPr lang="en-US" sz="7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Coal tar</a:t>
            </a:r>
          </a:p>
          <a:p>
            <a:pPr marL="0" indent="0">
              <a:buNone/>
            </a:pPr>
            <a:r>
              <a:rPr lang="en-US" sz="7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Anthralin</a:t>
            </a:r>
          </a:p>
          <a:p>
            <a:pPr marL="0" indent="0">
              <a:buNone/>
            </a:pPr>
            <a:r>
              <a:rPr lang="en-US" sz="7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Tazarotene </a:t>
            </a:r>
          </a:p>
          <a:p>
            <a:pPr marL="0" indent="0">
              <a:buNone/>
            </a:pPr>
            <a:r>
              <a:rPr lang="en-US" sz="7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10% salicylic acid </a:t>
            </a:r>
          </a:p>
          <a:p>
            <a:pPr marL="0" indent="0">
              <a:buNone/>
            </a:pPr>
            <a:r>
              <a:rPr lang="en-US" sz="7200" i="1" dirty="0" smtClean="0">
                <a:latin typeface="Times New Roman"/>
                <a:cs typeface="Times New Roman"/>
              </a:rPr>
              <a:t> </a:t>
            </a:r>
            <a:endParaRPr lang="en-US" sz="38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800" i="1" dirty="0">
              <a:latin typeface="Times New Roman"/>
              <a:cs typeface="Times New Roman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29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Widespread disease: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Chronic plaque type                                      Pustular type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</a:t>
            </a:r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MTX </a:t>
            </a:r>
            <a:r>
              <a:rPr lang="en-US" i="1" dirty="0" smtClean="0">
                <a:latin typeface="Times New Roman"/>
                <a:cs typeface="Times New Roman"/>
              </a:rPr>
              <a:t>                                                       </a:t>
            </a:r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Retinoids 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NBUVB/PUVA                                              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yclosporine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Anti-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TNF                                                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MTX                  Anti-IL 12/23                                               NBUVB/PUVA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Anti-IL 17A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cyclosporine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Retinoids (acitretin)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722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Lichen planus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4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Lichen Planus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an immune-mediated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polygenic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skin disorder.  Various environmental triggering factors, e.g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Stress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, infections and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medications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may elicit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disease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in genetically predisposed individuals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Psoriasis is an immune-mediated polygenic skin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disorder. 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Various environmental triggering factors, e.g.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trauma , stress, infections and 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medications, may elicit disease in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genetically predisposed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individuals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Cutaneous LP affects </a:t>
            </a: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less than 1% of population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Oral LP  ( 1-5%)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usually affect </a:t>
            </a: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adult (30-60 years)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but it can rarely affect children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 doesn't have any gender/race predilection 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Familial cases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are underestimated (some about 10%)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75% of  cutaneous LP have mucosal involvment sp. Oral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25% of Oral LP have cutaneous LP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Some expert consider them separate disease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95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Causes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Idiopathic complex polygenetic condition 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Genetic predisposition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*Six </a:t>
            </a:r>
            <a:r>
              <a:rPr lang="en-US" i="1" u="sng" dirty="0">
                <a:solidFill>
                  <a:srgbClr val="000000"/>
                </a:solidFill>
                <a:latin typeface="Times New Roman"/>
                <a:cs typeface="Times New Roman"/>
              </a:rPr>
              <a:t>single nucleotide polymorphisms (SNPs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were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found to be associated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HLA-DQB1*05:01 haplotype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associated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LP</a:t>
            </a: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*HLA</a:t>
            </a:r>
            <a:r>
              <a:rPr lang="en-US" i="1" dirty="0">
                <a:solidFill>
                  <a:srgbClr val="000000"/>
                </a:solidFill>
              </a:rPr>
              <a:t>-A5 ,</a:t>
            </a:r>
            <a:r>
              <a:rPr lang="en-US" i="1" dirty="0" smtClean="0">
                <a:solidFill>
                  <a:srgbClr val="000000"/>
                </a:solidFill>
              </a:rPr>
              <a:t>HLA</a:t>
            </a:r>
            <a:r>
              <a:rPr lang="en-US" i="1" dirty="0">
                <a:solidFill>
                  <a:srgbClr val="000000"/>
                </a:solidFill>
              </a:rPr>
              <a:t>-</a:t>
            </a:r>
            <a:r>
              <a:rPr lang="en-US" i="1" dirty="0" smtClean="0">
                <a:solidFill>
                  <a:srgbClr val="000000"/>
                </a:solidFill>
              </a:rPr>
              <a:t>A3,147,148, </a:t>
            </a:r>
            <a:r>
              <a:rPr lang="da-DK" i="1" dirty="0" smtClean="0">
                <a:solidFill>
                  <a:srgbClr val="000000"/>
                </a:solidFill>
              </a:rPr>
              <a:t>HLA</a:t>
            </a:r>
            <a:r>
              <a:rPr lang="da-DK" i="1" dirty="0">
                <a:solidFill>
                  <a:srgbClr val="000000"/>
                </a:solidFill>
              </a:rPr>
              <a:t>-B7,143 HLA-DR1,149,150 HLA-DR10 in </a:t>
            </a:r>
            <a:r>
              <a:rPr lang="da-DK" i="1" dirty="0" smtClean="0">
                <a:solidFill>
                  <a:srgbClr val="000000"/>
                </a:solidFill>
              </a:rPr>
              <a:t>Arab</a:t>
            </a:r>
            <a:r>
              <a:rPr lang="da-DK" i="1" dirty="0">
                <a:solidFill>
                  <a:srgbClr val="000000"/>
                </a:solidFill>
              </a:rPr>
              <a:t> </a:t>
            </a:r>
            <a:r>
              <a:rPr lang="da-DK" i="1" dirty="0" smtClean="0">
                <a:solidFill>
                  <a:srgbClr val="000000"/>
                </a:solidFill>
              </a:rPr>
              <a:t>population</a:t>
            </a:r>
          </a:p>
          <a:p>
            <a:pPr marL="0" indent="0">
              <a:buNone/>
            </a:pPr>
            <a:r>
              <a:rPr lang="da-DK" i="1" dirty="0" smtClean="0">
                <a:solidFill>
                  <a:srgbClr val="000000"/>
                </a:solidFill>
              </a:rPr>
              <a:t>HLA</a:t>
            </a:r>
            <a:r>
              <a:rPr lang="da-DK" i="1" dirty="0">
                <a:solidFill>
                  <a:srgbClr val="000000"/>
                </a:solidFill>
              </a:rPr>
              <a:t>-DRB1*01:01 in </a:t>
            </a:r>
            <a:r>
              <a:rPr lang="da-DK" i="1" dirty="0" smtClean="0">
                <a:solidFill>
                  <a:srgbClr val="000000"/>
                </a:solidFill>
              </a:rPr>
              <a:t>Sardinian</a:t>
            </a:r>
            <a:r>
              <a:rPr lang="da-DK" i="1" dirty="0">
                <a:solidFill>
                  <a:srgbClr val="000000"/>
                </a:solidFill>
              </a:rPr>
              <a:t> </a:t>
            </a:r>
            <a:r>
              <a:rPr lang="da-DK" i="1" dirty="0" smtClean="0">
                <a:solidFill>
                  <a:srgbClr val="000000"/>
                </a:solidFill>
              </a:rPr>
              <a:t>&amp;Mexican population</a:t>
            </a: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7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Antigenic Triggers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Pathogens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(Viral hepatitis-HCV)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~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geographic variation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~ IFN therapy initiate or worsen LP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~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iver disease e.g. sclerosing cholangitis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chronic liver disease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Vaccination</a:t>
            </a: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Medication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( Lichenoid drug eruption)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Contact sensitizer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e.g. mercury amalgam, color film developers, methacrylic acid esters, dimethylfumarate in sofas and radiotherapy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39.06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72" y="329451"/>
            <a:ext cx="6619296" cy="61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39.18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2" y="1128836"/>
            <a:ext cx="7749532" cy="46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Clinical presentation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Itchy (rubbing) pruritic polygonal purple flat-toped papule &amp; plaques with </a:t>
            </a: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Wickham's stria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 over flexural  surface of extremities ,wrist, legs, lower abdomen and genitalia. 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Variants: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*Hypertrophic-leg                              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Annular-penis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*Atrophic                                              * Linear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Ulcerative-palm/soles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*Bullous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3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36.00 PM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98" y="359175"/>
            <a:ext cx="5234306" cy="62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1 at 2.39.50 PM.png"/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10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8" y="292073"/>
            <a:ext cx="4708310" cy="60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37.20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14" y="1564977"/>
            <a:ext cx="6132350" cy="42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LP 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igmentosus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is more common in dark skin people and it presents as well-defined brown to slate-gray patchs with/without violaceous indurated border or hypopigmented halo over axilla/groin &amp; proximal limbs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LP 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ctinicus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(sun exposed area)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Epidemiology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2% of population  (0.7% of Asian/African )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0.7% juvenile psoriasis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Only 25% have severe psoriasis 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Bimodal disease ( 20-30s/50-60s)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Two third of patients have family history of psoriasis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Child risk : one parent 14% two parent 40%</a:t>
            </a:r>
          </a:p>
        </p:txBody>
      </p:sp>
    </p:spTree>
    <p:extLst>
      <p:ext uri="{BB962C8B-B14F-4D97-AF65-F5344CB8AC3E}">
        <p14:creationId xmlns:p14="http://schemas.microsoft.com/office/powerpoint/2010/main" val="216236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9-21 at 2.40.09 PM.png"/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2" r="-1769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Mucosal LP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most common site of involvment is the oral mucosa which usually present as well-defined reticulated violaceous plaques over buccal mucosa ,lips and gingiva-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Reticulated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Erosive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 less than 1% risk of SCC)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Atrophic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Hypertrophic </a:t>
            </a: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can affect other mucosal surfaces e.g. vulvar, vaginal and penile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-Vulvovaginogingival syndrome</a:t>
            </a: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9-21 at 2.40.43 PM.png"/>
          <p:cNvPicPr>
            <a:picLocks noGrp="1" noChangeAspect="1"/>
          </p:cNvPicPr>
          <p:nvPr>
            <p:ph idx="1"/>
          </p:nvPr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24" b="-3142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9-21 at 2.56.10 PM.png"/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5" r="-2415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Nail LP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Nail involvment usually occur in 20% and it is more common in children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Dorsal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teryigum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Lateral thinning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Longitudinal ridging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Distal splitting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 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ail Dystrophy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9-21 at 2.40.31 PM.png"/>
          <p:cNvPicPr>
            <a:picLocks noGrp="1" noChangeAspect="1"/>
          </p:cNvPicPr>
          <p:nvPr>
            <p:ph idx="1"/>
          </p:nvPr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96" b="-3459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Lichen 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planopilaris-LPP</a:t>
            </a:r>
          </a:p>
          <a:p>
            <a:pPr marL="0" indent="0">
              <a:buNone/>
            </a:pPr>
            <a:endParaRPr lang="en-US" sz="36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It usually present as multiple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, keratotic plugs surrounded by a narrow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violaceous rim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are observed primarily on the scalp, although other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hair bearing areas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can also be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affected.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inflammatory process usually result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in scarring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alopecia</a:t>
            </a:r>
          </a:p>
          <a:p>
            <a:pPr marL="0" indent="0">
              <a:buNone/>
            </a:pPr>
            <a:endParaRPr lang="en-US" i="1" u="sng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Graham</a:t>
            </a:r>
            <a:r>
              <a:rPr lang="en-US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-Little–Piccardi</a:t>
            </a:r>
            <a:r>
              <a:rPr lang="en-US" b="1" i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–Lassueur </a:t>
            </a:r>
            <a:r>
              <a:rPr lang="en-US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syndrome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is triad of :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1) non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-scarring alopecia of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pubic and axillary hairs and disseminated spinous or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acuminated follicular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papules </a:t>
            </a:r>
            <a:endParaRPr lang="en-US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2) T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ypical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cutaneous or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mucosal LP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3)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Scarring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alopecia of the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scalp</a:t>
            </a:r>
          </a:p>
          <a:p>
            <a:pPr marL="0" indent="0">
              <a:buNone/>
            </a:pPr>
            <a:endParaRPr lang="en-US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Frontal fibrosing alopecia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It usually affect postmenopausal  female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It presents as frontal hair-line scarring alopecia with eyebrows thinning 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9-21 at 2.40.20 PM.png"/>
          <p:cNvPicPr>
            <a:picLocks noGrp="1" noChangeAspect="1"/>
          </p:cNvPicPr>
          <p:nvPr>
            <p:ph idx="1"/>
          </p:nvPr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23" r="-7192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55.56 PM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0" y="1988291"/>
            <a:ext cx="8176849" cy="30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5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Lichnoid drug eruption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is a drug eruption that resemble LP with the following clinical differences 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Morpholog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y: more psoriasiform/eczematous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Distributio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n: start as photo-distributed then generalized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Usually no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mucosal involvment and Wickham's striae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can appear anytime between weeks and years after exposure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8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ine psoriasis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susceptibility regions (PSORS1–9) in different chromosomal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locations.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PSORS1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(on chromosome 6p)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account for up to 50% of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psoriasis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risk. PSORS1 contains genes such as HLA-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Cw6 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HLA-Cw6 is strongly linked to the age of onset of psoriasis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90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% of the patients with early-onset psoriasis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50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% of the patients with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late-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onset psoriasis </a:t>
            </a: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arly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-onset psoriasis,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positive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family history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expression of HLA-Cw6 </a:t>
            </a: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type I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psoriasis)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Late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-onset disease, no family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history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a lack of expression of HLA-Cw6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(type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II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psoriasis) 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40.53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91" y="662003"/>
            <a:ext cx="4592847" cy="5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</a:t>
            </a:r>
            <a:r>
              <a:rPr lang="en-US" b="1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assic LP pathology &amp; IF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uperficial lymphocytic infiltrate with vacuolar interface reaction at the DEJ with dyskeratotic keratinocyte (Civatte bodies) &amp; colloid bodies which is associated with “wedge-shaped” hypergranulosis and “saw-tooth” rete ridges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Shaggy band of fibrinogen along the DEJ and colloid bodies staining with immunoglobulins at the papillary dermis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Lichenoid </a:t>
            </a:r>
            <a:r>
              <a:rPr lang="en-US" b="1" i="1" u="sng" dirty="0">
                <a:solidFill>
                  <a:srgbClr val="000000"/>
                </a:solidFill>
                <a:latin typeface="Times New Roman"/>
                <a:cs typeface="Times New Roman"/>
              </a:rPr>
              <a:t>drug </a:t>
            </a:r>
            <a:r>
              <a:rPr lang="en-US" b="1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eruption</a:t>
            </a:r>
            <a:endParaRPr lang="en-US" i="1" u="sng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infiltrate is more deep with eosinophils/plasma cell with the presence of parakeratosis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athology</a:t>
            </a: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72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36.47 PM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7" y="820971"/>
            <a:ext cx="7273351" cy="50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LP course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follow a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relatively short course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with relapse/remit nature that self-limit usually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within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1-2 years except for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oral and follicular LP which tend to be more chronic.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Treatment</a:t>
            </a:r>
            <a:endParaRPr lang="en-US" sz="34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Focal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Topical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corticosteroids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Intralesional corticosteroids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-LPP</a:t>
            </a: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Generalized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Phototherapy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NBUVB/PUVA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    Systemic therapy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                 Systemic Corticosteroids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                Systemic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R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etinoids e.g.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citretin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               Antimalaria- Hydroxychloroquine- LPP</a:t>
            </a:r>
            <a:endParaRPr lang="en-US" i="1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               Immunosuppressive therapy- MTX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                                                            Cyclosporine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                     </a:t>
            </a:r>
            <a:endParaRPr lang="en-US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6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Times New Roman"/>
                <a:cs typeface="Times New Roman"/>
              </a:rPr>
              <a:t>PITYRIASIS ROSEA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3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PR is a common acute self-limiting exanthematous eruption that usually affect adolescent (10-30 years)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It doesn't have any gender/race predilection </a:t>
            </a: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etiology of PR is unknown but most expert believe that </a:t>
            </a:r>
            <a:r>
              <a:rPr lang="en-US" i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reactivation of HHV6/7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play a significant rule in the pathogenesis of the disease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Although, PR can be seen all year around, it is more frequent in winter, fall and spring.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701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latin typeface="Times New Roman"/>
                <a:cs typeface="Times New Roman"/>
              </a:rPr>
              <a:t>Typical </a:t>
            </a:r>
            <a:r>
              <a:rPr lang="en-US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PR</a:t>
            </a:r>
            <a:endParaRPr lang="en-US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Single well-defined oval (~4cm) pink-erythematous patch with collarette scale over the trunk/proximal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limbs (</a:t>
            </a:r>
            <a:r>
              <a:rPr lang="en-US" b="1" i="1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lang="en-US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erald patch 50%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)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followed </a:t>
            </a:r>
            <a:r>
              <a:rPr lang="en-US" i="1" u="sng" dirty="0">
                <a:solidFill>
                  <a:schemeClr val="bg1"/>
                </a:solidFill>
                <a:latin typeface="Times New Roman"/>
                <a:cs typeface="Times New Roman"/>
              </a:rPr>
              <a:t>after average of 2 weeks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with similar daughter lesions on the trunk /proximal limbs(~ charismas tree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) with whole illness ranging between </a:t>
            </a:r>
            <a:r>
              <a:rPr lang="en-US" i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6-12 weeks</a:t>
            </a:r>
            <a:endParaRPr lang="en-US" i="1" u="sng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75% complain of pruritus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75% 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complain of Viral 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prodrome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10% oral lesions : erosion/ulcer (most common), purpura and erythematous patch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42.04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32" y="823755"/>
            <a:ext cx="5516549" cy="54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51.30 PM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33" y="783518"/>
            <a:ext cx="5067527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4.06 AM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66700"/>
            <a:ext cx="5524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Atypical PR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Herald patch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No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multiple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Morphology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papular~ common in dark skin people and children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vesicular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Some PR have purpura or Targetoid lesion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PR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nversa~ affect axilla, groin and distal extremities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Course and duration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Persistent PR~ duration longer that 12 weeks and usually up to 6 months with aggressive course and presentation.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Relapsing PR~ more than estimated (~5%) but carry a mild and shorter course with few attacks over 3-5 years duration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(usually due to the time the immune system take to gain full control over HHV6/7)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PR &amp; Pregnancy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pregnancy is a state of altered immune response,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risk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of viral reactivations and intrauterine transmission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HHV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-6/7 exists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the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whole, the total abortion rate among women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 pregnancy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PR is the same as that of the general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population  but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noteworthy, when PR develops within the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en-US" i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gestational week,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the abortion rate is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higher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probably because the risk of intrauterine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transmission of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HHV-6 (or less commonly HHV-7) is increased.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9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Histopathology of PR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focal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parakeratosis, spongiosis and acanthosis of the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epidermis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 superficial perivascular lymphohistocytic infiltrate accompanied by some extravasated RBC 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1 at 2.41.45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9" y="1205802"/>
            <a:ext cx="6453079" cy="46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PR-like eruption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 eruption that resemble PR with the following </a:t>
            </a: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differences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lacking herald patch and viral prodrome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Papular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morphology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Acrofacial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Histology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: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Superficial perivascular lymphocytic infiltrate with eosinophil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vacuolar interface reaction and necrotic keratinocytes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within the epidermis</a:t>
            </a: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HHV6/7 serology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negative 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Medications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arbiturates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, methopromazine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captopril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, clonidine, gold, metronidazole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D </a:t>
            </a:r>
            <a:r>
              <a:rPr lang="mr-IN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penicillamine, isotretinoin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, levamisole, Pyribenzamine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NSAID,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omeprazole, terbinafine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ergotamine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tartrate, tyrosine kinase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inhibitors &amp;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Adalimumab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Vaccinations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e.g. diphtheria, smallpox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, pneumococcal, hepatitis B virus,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BCG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HPV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Treatment of PR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Symptomatic with topical corticosteroids and antihistamine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Antiviral treatment (Acycolvir 800mg 5 times for 10 days) indicated in the following settings 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Persistent PR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Relapsing PR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Severe PR at the first trimester of pregnancy 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19 at 9.04.29 AM.png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608101"/>
            <a:ext cx="6667500" cy="58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Triggers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Trauma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Stress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Infections: e.g.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Streptococcal infections, especially pharyngitis </a:t>
            </a:r>
            <a:endParaRPr lang="en-US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Drugs:  e.g.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lithium, IFNs, β-blockers, and antimalarial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Hypocalcemia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has been reported to be a triggering factor for generalized pustular psoriasis.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9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i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chronic plaque psoriasis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Symmetric sharply defined erythematous plaques with thick silvery scale over the scalp, elbows, knees and lumbosacral area which is associated sometimes  with  hyperketatosis of the hands and feet 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3366FF"/>
                </a:solidFill>
                <a:latin typeface="Times New Roman"/>
                <a:cs typeface="Times New Roman"/>
              </a:rPr>
              <a:t>Guttate psoriasis </a:t>
            </a: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more common in </a:t>
            </a: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children and adolescents and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preceded </a:t>
            </a: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by an upper respiratory tract infection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sz="22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Flexural </a:t>
            </a:r>
            <a:r>
              <a:rPr lang="en-US" sz="2200" i="1" dirty="0">
                <a:solidFill>
                  <a:srgbClr val="3366FF"/>
                </a:solidFill>
                <a:latin typeface="Times New Roman"/>
                <a:cs typeface="Times New Roman"/>
              </a:rPr>
              <a:t>psoriasis </a:t>
            </a:r>
            <a:endParaRPr lang="en-US" sz="2200" i="1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sebopsoraisis</a:t>
            </a:r>
            <a:r>
              <a:rPr lang="en-US" sz="28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indeterminate stage </a:t>
            </a:r>
            <a:endParaRPr lang="en-US" sz="22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/>
          </a:p>
          <a:p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6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Microsoft Macintosh PowerPoint</Application>
  <PresentationFormat>On-screen Show (4:3)</PresentationFormat>
  <Paragraphs>255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Papulosquamous Diseases</vt:lpstr>
      <vt:lpstr>Psoriasis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Psoriatic Arthritis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Lichen planus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</vt:lpstr>
      <vt:lpstr>PowerPoint Presentation</vt:lpstr>
      <vt:lpstr>PowerPoint Presentation</vt:lpstr>
      <vt:lpstr>PowerPoint Presentation</vt:lpstr>
      <vt:lpstr>PITYRIASIS ROSEA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Papulosquamous Diseases</dc:title>
  <cp:lastModifiedBy>good f</cp:lastModifiedBy>
  <cp:revision>1</cp:revision>
  <dcterms:modified xsi:type="dcterms:W3CDTF">2022-03-09T06:14:04Z</dcterms:modified>
</cp:coreProperties>
</file>