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8" r:id="rId1"/>
    <p:sldMasterId id="2147483780" r:id="rId2"/>
    <p:sldMasterId id="2147483792" r:id="rId3"/>
    <p:sldMasterId id="2147483804" r:id="rId4"/>
    <p:sldMasterId id="2147483816" r:id="rId5"/>
    <p:sldMasterId id="2147483828" r:id="rId6"/>
    <p:sldMasterId id="2147483840" r:id="rId7"/>
    <p:sldMasterId id="2147483852" r:id="rId8"/>
    <p:sldMasterId id="2147483864" r:id="rId9"/>
    <p:sldMasterId id="2147483876" r:id="rId10"/>
    <p:sldMasterId id="2147483888" r:id="rId11"/>
    <p:sldMasterId id="2147483901" r:id="rId12"/>
  </p:sldMasterIdLst>
  <p:sldIdLst>
    <p:sldId id="256" r:id="rId13"/>
    <p:sldId id="257" r:id="rId14"/>
    <p:sldId id="258" r:id="rId15"/>
    <p:sldId id="294" r:id="rId16"/>
    <p:sldId id="265" r:id="rId17"/>
    <p:sldId id="266" r:id="rId18"/>
    <p:sldId id="301" r:id="rId19"/>
    <p:sldId id="323" r:id="rId20"/>
    <p:sldId id="259" r:id="rId21"/>
    <p:sldId id="267" r:id="rId22"/>
    <p:sldId id="268" r:id="rId23"/>
    <p:sldId id="269" r:id="rId24"/>
    <p:sldId id="270" r:id="rId25"/>
    <p:sldId id="322" r:id="rId26"/>
    <p:sldId id="349" r:id="rId27"/>
    <p:sldId id="328" r:id="rId28"/>
    <p:sldId id="291" r:id="rId29"/>
    <p:sldId id="327" r:id="rId30"/>
    <p:sldId id="264" r:id="rId31"/>
    <p:sldId id="330" r:id="rId32"/>
    <p:sldId id="303" r:id="rId33"/>
    <p:sldId id="271" r:id="rId34"/>
    <p:sldId id="272" r:id="rId35"/>
    <p:sldId id="308" r:id="rId36"/>
    <p:sldId id="293" r:id="rId37"/>
    <p:sldId id="305" r:id="rId38"/>
    <p:sldId id="273" r:id="rId39"/>
    <p:sldId id="351" r:id="rId40"/>
    <p:sldId id="333" r:id="rId41"/>
    <p:sldId id="335" r:id="rId42"/>
    <p:sldId id="348" r:id="rId43"/>
    <p:sldId id="324" r:id="rId44"/>
    <p:sldId id="307" r:id="rId45"/>
    <p:sldId id="286" r:id="rId46"/>
    <p:sldId id="290" r:id="rId47"/>
    <p:sldId id="299" r:id="rId48"/>
    <p:sldId id="309" r:id="rId49"/>
    <p:sldId id="287" r:id="rId50"/>
    <p:sldId id="310" r:id="rId51"/>
    <p:sldId id="295" r:id="rId52"/>
    <p:sldId id="288" r:id="rId53"/>
    <p:sldId id="281" r:id="rId54"/>
    <p:sldId id="296" r:id="rId55"/>
    <p:sldId id="314" r:id="rId56"/>
    <p:sldId id="315" r:id="rId57"/>
    <p:sldId id="312" r:id="rId58"/>
    <p:sldId id="297" r:id="rId59"/>
    <p:sldId id="298" r:id="rId60"/>
    <p:sldId id="282" r:id="rId61"/>
    <p:sldId id="283" r:id="rId62"/>
    <p:sldId id="284" r:id="rId63"/>
    <p:sldId id="285" r:id="rId64"/>
    <p:sldId id="317" r:id="rId65"/>
    <p:sldId id="332" r:id="rId66"/>
    <p:sldId id="319" r:id="rId67"/>
    <p:sldId id="320" r:id="rId68"/>
    <p:sldId id="321" r:id="rId69"/>
    <p:sldId id="318" r:id="rId7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4408"/>
    <a:srgbClr val="29F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47E681-3F15-478D-B0E9-9FB56725597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FAB37C4B-CF55-4233-9B30-0E51CB98DDF4}">
      <dgm:prSet phldrT="[Text]" custT="1"/>
      <dgm:spPr/>
      <dgm:t>
        <a:bodyPr/>
        <a:lstStyle/>
        <a:p>
          <a:r>
            <a:rPr lang="en-US" sz="2800" dirty="0"/>
            <a:t>Topical treatment </a:t>
          </a:r>
          <a:endParaRPr lang="en-GB" sz="2800" dirty="0"/>
        </a:p>
      </dgm:t>
    </dgm:pt>
    <dgm:pt modelId="{ECB92895-6CA4-4127-A093-F64AFB8E937E}" type="parTrans" cxnId="{A67466FE-1C36-47F7-8C70-B61D70B978FF}">
      <dgm:prSet/>
      <dgm:spPr/>
      <dgm:t>
        <a:bodyPr/>
        <a:lstStyle/>
        <a:p>
          <a:endParaRPr lang="en-GB"/>
        </a:p>
      </dgm:t>
    </dgm:pt>
    <dgm:pt modelId="{700A8426-E7ED-4048-ABD7-AF9AA169F735}" type="sibTrans" cxnId="{A67466FE-1C36-47F7-8C70-B61D70B978FF}">
      <dgm:prSet/>
      <dgm:spPr/>
      <dgm:t>
        <a:bodyPr/>
        <a:lstStyle/>
        <a:p>
          <a:endParaRPr lang="en-GB"/>
        </a:p>
      </dgm:t>
    </dgm:pt>
    <dgm:pt modelId="{601D53C5-3CBB-42F5-8A88-0B331F3A2A9C}">
      <dgm:prSet phldrT="[Text]" custT="1"/>
      <dgm:spPr/>
      <dgm:t>
        <a:bodyPr/>
        <a:lstStyle/>
        <a:p>
          <a:r>
            <a:rPr lang="en-US" sz="2800" dirty="0"/>
            <a:t>Phototherapy</a:t>
          </a:r>
          <a:r>
            <a:rPr lang="en-US" sz="3100" dirty="0"/>
            <a:t> </a:t>
          </a:r>
          <a:endParaRPr lang="en-GB" sz="3100" dirty="0"/>
        </a:p>
      </dgm:t>
    </dgm:pt>
    <dgm:pt modelId="{35297CC8-A3CC-4C8E-83D4-A178FF8BEA69}" type="parTrans" cxnId="{9E1A4122-D8B9-4910-9D5D-DDEEBE357923}">
      <dgm:prSet/>
      <dgm:spPr/>
      <dgm:t>
        <a:bodyPr/>
        <a:lstStyle/>
        <a:p>
          <a:endParaRPr lang="en-GB"/>
        </a:p>
      </dgm:t>
    </dgm:pt>
    <dgm:pt modelId="{25017D1D-963A-4DB5-ABF0-1DEDFF459647}" type="sibTrans" cxnId="{9E1A4122-D8B9-4910-9D5D-DDEEBE357923}">
      <dgm:prSet/>
      <dgm:spPr/>
      <dgm:t>
        <a:bodyPr/>
        <a:lstStyle/>
        <a:p>
          <a:endParaRPr lang="en-GB"/>
        </a:p>
      </dgm:t>
    </dgm:pt>
    <dgm:pt modelId="{ADAE8DE0-B3E1-40EA-B3D4-1990D4BE9D7C}">
      <dgm:prSet phldrT="[Text]" custT="1"/>
      <dgm:spPr/>
      <dgm:t>
        <a:bodyPr/>
        <a:lstStyle/>
        <a:p>
          <a:r>
            <a:rPr lang="en-US" sz="2800" dirty="0"/>
            <a:t>Systemic therapy </a:t>
          </a:r>
          <a:endParaRPr lang="en-GB" sz="2800" dirty="0"/>
        </a:p>
      </dgm:t>
    </dgm:pt>
    <dgm:pt modelId="{D8B18DB4-2637-415B-B047-EC578934E035}" type="parTrans" cxnId="{54D22C0C-F652-403A-B9AE-BA1E113C59E1}">
      <dgm:prSet/>
      <dgm:spPr/>
      <dgm:t>
        <a:bodyPr/>
        <a:lstStyle/>
        <a:p>
          <a:endParaRPr lang="en-GB"/>
        </a:p>
      </dgm:t>
    </dgm:pt>
    <dgm:pt modelId="{ADE9B89F-7CBF-4DFB-BF87-11657A258DA9}" type="sibTrans" cxnId="{54D22C0C-F652-403A-B9AE-BA1E113C59E1}">
      <dgm:prSet/>
      <dgm:spPr/>
      <dgm:t>
        <a:bodyPr/>
        <a:lstStyle/>
        <a:p>
          <a:endParaRPr lang="en-GB"/>
        </a:p>
      </dgm:t>
    </dgm:pt>
    <dgm:pt modelId="{BDC63295-199F-4F0A-938F-B2E532407E58}" type="pres">
      <dgm:prSet presAssocID="{0F47E681-3F15-478D-B0E9-9FB56725597E}" presName="linear" presStyleCnt="0">
        <dgm:presLayoutVars>
          <dgm:dir/>
          <dgm:animLvl val="lvl"/>
          <dgm:resizeHandles val="exact"/>
        </dgm:presLayoutVars>
      </dgm:prSet>
      <dgm:spPr/>
    </dgm:pt>
    <dgm:pt modelId="{312E7255-D2E1-4E4A-AB9D-8FAF0F551814}" type="pres">
      <dgm:prSet presAssocID="{FAB37C4B-CF55-4233-9B30-0E51CB98DDF4}" presName="parentLin" presStyleCnt="0"/>
      <dgm:spPr/>
    </dgm:pt>
    <dgm:pt modelId="{B72ADFE7-7193-4CDF-AF62-DF9D1B204151}" type="pres">
      <dgm:prSet presAssocID="{FAB37C4B-CF55-4233-9B30-0E51CB98DDF4}" presName="parentLeftMargin" presStyleLbl="node1" presStyleIdx="0" presStyleCnt="3"/>
      <dgm:spPr/>
    </dgm:pt>
    <dgm:pt modelId="{4E7AB489-B1FC-4326-BA16-5ADF96C852DD}" type="pres">
      <dgm:prSet presAssocID="{FAB37C4B-CF55-4233-9B30-0E51CB98DDF4}" presName="parentText" presStyleLbl="node1" presStyleIdx="0" presStyleCnt="3" custLinFactNeighborX="-43396" custLinFactNeighborY="1549">
        <dgm:presLayoutVars>
          <dgm:chMax val="0"/>
          <dgm:bulletEnabled val="1"/>
        </dgm:presLayoutVars>
      </dgm:prSet>
      <dgm:spPr/>
    </dgm:pt>
    <dgm:pt modelId="{CBB71D97-8CD8-4567-89A9-8F7500DFD5B1}" type="pres">
      <dgm:prSet presAssocID="{FAB37C4B-CF55-4233-9B30-0E51CB98DDF4}" presName="negativeSpace" presStyleCnt="0"/>
      <dgm:spPr/>
    </dgm:pt>
    <dgm:pt modelId="{8D639CA8-BD15-467D-BC67-71E67C25150F}" type="pres">
      <dgm:prSet presAssocID="{FAB37C4B-CF55-4233-9B30-0E51CB98DDF4}" presName="childText" presStyleLbl="conFgAcc1" presStyleIdx="0" presStyleCnt="3">
        <dgm:presLayoutVars>
          <dgm:bulletEnabled val="1"/>
        </dgm:presLayoutVars>
      </dgm:prSet>
      <dgm:spPr/>
    </dgm:pt>
    <dgm:pt modelId="{9DC8EA39-D5D8-4051-B97A-D0CA880135FD}" type="pres">
      <dgm:prSet presAssocID="{700A8426-E7ED-4048-ABD7-AF9AA169F735}" presName="spaceBetweenRectangles" presStyleCnt="0"/>
      <dgm:spPr/>
    </dgm:pt>
    <dgm:pt modelId="{E4DAFDDB-B4AD-4D19-9DA4-CA25A0CF3E03}" type="pres">
      <dgm:prSet presAssocID="{601D53C5-3CBB-42F5-8A88-0B331F3A2A9C}" presName="parentLin" presStyleCnt="0"/>
      <dgm:spPr/>
    </dgm:pt>
    <dgm:pt modelId="{604B1AE2-A082-4A3B-ACD2-6D6661874B61}" type="pres">
      <dgm:prSet presAssocID="{601D53C5-3CBB-42F5-8A88-0B331F3A2A9C}" presName="parentLeftMargin" presStyleLbl="node1" presStyleIdx="0" presStyleCnt="3"/>
      <dgm:spPr/>
    </dgm:pt>
    <dgm:pt modelId="{32A3B4C0-F929-4BDE-915E-7A218B670D18}" type="pres">
      <dgm:prSet presAssocID="{601D53C5-3CBB-42F5-8A88-0B331F3A2A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AE3A77C-3D9B-4CEA-BF69-646D9D31C434}" type="pres">
      <dgm:prSet presAssocID="{601D53C5-3CBB-42F5-8A88-0B331F3A2A9C}" presName="negativeSpace" presStyleCnt="0"/>
      <dgm:spPr/>
    </dgm:pt>
    <dgm:pt modelId="{8B1930D4-ADE4-4F05-94B4-E98EF4AB90DE}" type="pres">
      <dgm:prSet presAssocID="{601D53C5-3CBB-42F5-8A88-0B331F3A2A9C}" presName="childText" presStyleLbl="conFgAcc1" presStyleIdx="1" presStyleCnt="3">
        <dgm:presLayoutVars>
          <dgm:bulletEnabled val="1"/>
        </dgm:presLayoutVars>
      </dgm:prSet>
      <dgm:spPr/>
    </dgm:pt>
    <dgm:pt modelId="{2FA33213-C294-451D-B50A-D9631DE495FC}" type="pres">
      <dgm:prSet presAssocID="{25017D1D-963A-4DB5-ABF0-1DEDFF459647}" presName="spaceBetweenRectangles" presStyleCnt="0"/>
      <dgm:spPr/>
    </dgm:pt>
    <dgm:pt modelId="{53143391-50FE-48E0-9202-D1EE457DF593}" type="pres">
      <dgm:prSet presAssocID="{ADAE8DE0-B3E1-40EA-B3D4-1990D4BE9D7C}" presName="parentLin" presStyleCnt="0"/>
      <dgm:spPr/>
    </dgm:pt>
    <dgm:pt modelId="{32281778-B6C0-4A18-A990-B5B48FB93BED}" type="pres">
      <dgm:prSet presAssocID="{ADAE8DE0-B3E1-40EA-B3D4-1990D4BE9D7C}" presName="parentLeftMargin" presStyleLbl="node1" presStyleIdx="1" presStyleCnt="3"/>
      <dgm:spPr/>
    </dgm:pt>
    <dgm:pt modelId="{67D48D8F-EB36-4489-8179-42D7B04BE387}" type="pres">
      <dgm:prSet presAssocID="{ADAE8DE0-B3E1-40EA-B3D4-1990D4BE9D7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68FB3CD-B919-4146-8690-E164689BFCF3}" type="pres">
      <dgm:prSet presAssocID="{ADAE8DE0-B3E1-40EA-B3D4-1990D4BE9D7C}" presName="negativeSpace" presStyleCnt="0"/>
      <dgm:spPr/>
    </dgm:pt>
    <dgm:pt modelId="{119C5EE4-CB5E-4188-9947-464A1AA72DD9}" type="pres">
      <dgm:prSet presAssocID="{ADAE8DE0-B3E1-40EA-B3D4-1990D4BE9D7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4D22C0C-F652-403A-B9AE-BA1E113C59E1}" srcId="{0F47E681-3F15-478D-B0E9-9FB56725597E}" destId="{ADAE8DE0-B3E1-40EA-B3D4-1990D4BE9D7C}" srcOrd="2" destOrd="0" parTransId="{D8B18DB4-2637-415B-B047-EC578934E035}" sibTransId="{ADE9B89F-7CBF-4DFB-BF87-11657A258DA9}"/>
    <dgm:cxn modelId="{9E1A4122-D8B9-4910-9D5D-DDEEBE357923}" srcId="{0F47E681-3F15-478D-B0E9-9FB56725597E}" destId="{601D53C5-3CBB-42F5-8A88-0B331F3A2A9C}" srcOrd="1" destOrd="0" parTransId="{35297CC8-A3CC-4C8E-83D4-A178FF8BEA69}" sibTransId="{25017D1D-963A-4DB5-ABF0-1DEDFF459647}"/>
    <dgm:cxn modelId="{0A92C22B-95F9-433F-A84D-D4AFE07206F6}" type="presOf" srcId="{FAB37C4B-CF55-4233-9B30-0E51CB98DDF4}" destId="{B72ADFE7-7193-4CDF-AF62-DF9D1B204151}" srcOrd="0" destOrd="0" presId="urn:microsoft.com/office/officeart/2005/8/layout/list1"/>
    <dgm:cxn modelId="{00204250-5CE5-4E76-AE60-B7000E3E269A}" type="presOf" srcId="{ADAE8DE0-B3E1-40EA-B3D4-1990D4BE9D7C}" destId="{67D48D8F-EB36-4489-8179-42D7B04BE387}" srcOrd="1" destOrd="0" presId="urn:microsoft.com/office/officeart/2005/8/layout/list1"/>
    <dgm:cxn modelId="{D772EDB4-2B6E-40C0-8FE6-FBE835F11C0C}" type="presOf" srcId="{601D53C5-3CBB-42F5-8A88-0B331F3A2A9C}" destId="{32A3B4C0-F929-4BDE-915E-7A218B670D18}" srcOrd="1" destOrd="0" presId="urn:microsoft.com/office/officeart/2005/8/layout/list1"/>
    <dgm:cxn modelId="{9DD639DD-9665-40AA-87F6-5CB8938EE927}" type="presOf" srcId="{601D53C5-3CBB-42F5-8A88-0B331F3A2A9C}" destId="{604B1AE2-A082-4A3B-ACD2-6D6661874B61}" srcOrd="0" destOrd="0" presId="urn:microsoft.com/office/officeart/2005/8/layout/list1"/>
    <dgm:cxn modelId="{3F363FEA-7934-477C-8CF0-0CED0FE5B61F}" type="presOf" srcId="{ADAE8DE0-B3E1-40EA-B3D4-1990D4BE9D7C}" destId="{32281778-B6C0-4A18-A990-B5B48FB93BED}" srcOrd="0" destOrd="0" presId="urn:microsoft.com/office/officeart/2005/8/layout/list1"/>
    <dgm:cxn modelId="{F57AC4FA-8A33-44E3-95EC-28D764CBB461}" type="presOf" srcId="{FAB37C4B-CF55-4233-9B30-0E51CB98DDF4}" destId="{4E7AB489-B1FC-4326-BA16-5ADF96C852DD}" srcOrd="1" destOrd="0" presId="urn:microsoft.com/office/officeart/2005/8/layout/list1"/>
    <dgm:cxn modelId="{34D79CFD-05E0-47FB-BAEC-334ACDEF161E}" type="presOf" srcId="{0F47E681-3F15-478D-B0E9-9FB56725597E}" destId="{BDC63295-199F-4F0A-938F-B2E532407E58}" srcOrd="0" destOrd="0" presId="urn:microsoft.com/office/officeart/2005/8/layout/list1"/>
    <dgm:cxn modelId="{A67466FE-1C36-47F7-8C70-B61D70B978FF}" srcId="{0F47E681-3F15-478D-B0E9-9FB56725597E}" destId="{FAB37C4B-CF55-4233-9B30-0E51CB98DDF4}" srcOrd="0" destOrd="0" parTransId="{ECB92895-6CA4-4127-A093-F64AFB8E937E}" sibTransId="{700A8426-E7ED-4048-ABD7-AF9AA169F735}"/>
    <dgm:cxn modelId="{16D55651-C631-4818-98D6-4F3638684902}" type="presParOf" srcId="{BDC63295-199F-4F0A-938F-B2E532407E58}" destId="{312E7255-D2E1-4E4A-AB9D-8FAF0F551814}" srcOrd="0" destOrd="0" presId="urn:microsoft.com/office/officeart/2005/8/layout/list1"/>
    <dgm:cxn modelId="{36F48CC1-8A8A-4EAC-B6C2-873BD096B5EB}" type="presParOf" srcId="{312E7255-D2E1-4E4A-AB9D-8FAF0F551814}" destId="{B72ADFE7-7193-4CDF-AF62-DF9D1B204151}" srcOrd="0" destOrd="0" presId="urn:microsoft.com/office/officeart/2005/8/layout/list1"/>
    <dgm:cxn modelId="{63766198-7D5C-4A59-948E-4D73BD231199}" type="presParOf" srcId="{312E7255-D2E1-4E4A-AB9D-8FAF0F551814}" destId="{4E7AB489-B1FC-4326-BA16-5ADF96C852DD}" srcOrd="1" destOrd="0" presId="urn:microsoft.com/office/officeart/2005/8/layout/list1"/>
    <dgm:cxn modelId="{5DACF310-6811-4266-8351-CE3EBEC46050}" type="presParOf" srcId="{BDC63295-199F-4F0A-938F-B2E532407E58}" destId="{CBB71D97-8CD8-4567-89A9-8F7500DFD5B1}" srcOrd="1" destOrd="0" presId="urn:microsoft.com/office/officeart/2005/8/layout/list1"/>
    <dgm:cxn modelId="{EBB5666E-E9EA-45A1-BA66-52B6DB37A03A}" type="presParOf" srcId="{BDC63295-199F-4F0A-938F-B2E532407E58}" destId="{8D639CA8-BD15-467D-BC67-71E67C25150F}" srcOrd="2" destOrd="0" presId="urn:microsoft.com/office/officeart/2005/8/layout/list1"/>
    <dgm:cxn modelId="{29E197CF-930F-428C-993C-71DF9A52CD32}" type="presParOf" srcId="{BDC63295-199F-4F0A-938F-B2E532407E58}" destId="{9DC8EA39-D5D8-4051-B97A-D0CA880135FD}" srcOrd="3" destOrd="0" presId="urn:microsoft.com/office/officeart/2005/8/layout/list1"/>
    <dgm:cxn modelId="{3DE33C38-1B9A-4EF8-AA40-3D4EEC50C2B7}" type="presParOf" srcId="{BDC63295-199F-4F0A-938F-B2E532407E58}" destId="{E4DAFDDB-B4AD-4D19-9DA4-CA25A0CF3E03}" srcOrd="4" destOrd="0" presId="urn:microsoft.com/office/officeart/2005/8/layout/list1"/>
    <dgm:cxn modelId="{FE4E94DC-2C4D-41B6-8B94-39F3FC6D826E}" type="presParOf" srcId="{E4DAFDDB-B4AD-4D19-9DA4-CA25A0CF3E03}" destId="{604B1AE2-A082-4A3B-ACD2-6D6661874B61}" srcOrd="0" destOrd="0" presId="urn:microsoft.com/office/officeart/2005/8/layout/list1"/>
    <dgm:cxn modelId="{EC8825C8-11E2-4628-A383-D068012DE453}" type="presParOf" srcId="{E4DAFDDB-B4AD-4D19-9DA4-CA25A0CF3E03}" destId="{32A3B4C0-F929-4BDE-915E-7A218B670D18}" srcOrd="1" destOrd="0" presId="urn:microsoft.com/office/officeart/2005/8/layout/list1"/>
    <dgm:cxn modelId="{F20B1B94-FAAD-40EA-B4C4-F501B76678A0}" type="presParOf" srcId="{BDC63295-199F-4F0A-938F-B2E532407E58}" destId="{3AE3A77C-3D9B-4CEA-BF69-646D9D31C434}" srcOrd="5" destOrd="0" presId="urn:microsoft.com/office/officeart/2005/8/layout/list1"/>
    <dgm:cxn modelId="{FB1CF380-AAA4-4D02-A8BA-02245452923D}" type="presParOf" srcId="{BDC63295-199F-4F0A-938F-B2E532407E58}" destId="{8B1930D4-ADE4-4F05-94B4-E98EF4AB90DE}" srcOrd="6" destOrd="0" presId="urn:microsoft.com/office/officeart/2005/8/layout/list1"/>
    <dgm:cxn modelId="{ED4FA405-8CD6-4D57-BFFE-C313DA18CD64}" type="presParOf" srcId="{BDC63295-199F-4F0A-938F-B2E532407E58}" destId="{2FA33213-C294-451D-B50A-D9631DE495FC}" srcOrd="7" destOrd="0" presId="urn:microsoft.com/office/officeart/2005/8/layout/list1"/>
    <dgm:cxn modelId="{92690AF0-9BBA-40AF-A70A-3BD84CCC721F}" type="presParOf" srcId="{BDC63295-199F-4F0A-938F-B2E532407E58}" destId="{53143391-50FE-48E0-9202-D1EE457DF593}" srcOrd="8" destOrd="0" presId="urn:microsoft.com/office/officeart/2005/8/layout/list1"/>
    <dgm:cxn modelId="{2C3E0F6B-AF81-4C89-ACFB-39F22A8D4681}" type="presParOf" srcId="{53143391-50FE-48E0-9202-D1EE457DF593}" destId="{32281778-B6C0-4A18-A990-B5B48FB93BED}" srcOrd="0" destOrd="0" presId="urn:microsoft.com/office/officeart/2005/8/layout/list1"/>
    <dgm:cxn modelId="{577ED5CE-F1EE-4A8A-BECC-B55001ACA986}" type="presParOf" srcId="{53143391-50FE-48E0-9202-D1EE457DF593}" destId="{67D48D8F-EB36-4489-8179-42D7B04BE387}" srcOrd="1" destOrd="0" presId="urn:microsoft.com/office/officeart/2005/8/layout/list1"/>
    <dgm:cxn modelId="{E5599CBF-62B5-4C9F-AF8E-EF27E9FE7C58}" type="presParOf" srcId="{BDC63295-199F-4F0A-938F-B2E532407E58}" destId="{268FB3CD-B919-4146-8690-E164689BFCF3}" srcOrd="9" destOrd="0" presId="urn:microsoft.com/office/officeart/2005/8/layout/list1"/>
    <dgm:cxn modelId="{B2A164FE-1B38-4C66-B855-77F894E44595}" type="presParOf" srcId="{BDC63295-199F-4F0A-938F-B2E532407E58}" destId="{119C5EE4-CB5E-4188-9947-464A1AA72DD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39CA8-BD15-467D-BC67-71E67C25150F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AB489-B1FC-4326-BA16-5ADF96C852DD}">
      <dsp:nvSpPr>
        <dsp:cNvPr id="0" name=""/>
        <dsp:cNvSpPr/>
      </dsp:nvSpPr>
      <dsp:spPr>
        <a:xfrm>
          <a:off x="172528" y="20635"/>
          <a:ext cx="4267200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Topical treatment </a:t>
          </a:r>
          <a:endParaRPr lang="en-GB" sz="2800" kern="1200" dirty="0"/>
        </a:p>
      </dsp:txBody>
      <dsp:txXfrm>
        <a:off x="217200" y="65307"/>
        <a:ext cx="4177856" cy="825776"/>
      </dsp:txXfrm>
    </dsp:sp>
    <dsp:sp modelId="{8B1930D4-ADE4-4F05-94B4-E98EF4AB90DE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3B4C0-F929-4BDE-915E-7A218B670D18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Phototherapy</a:t>
          </a:r>
          <a:r>
            <a:rPr lang="en-US" sz="3100" kern="1200" dirty="0"/>
            <a:t> </a:t>
          </a:r>
          <a:endParaRPr lang="en-GB" sz="3100" kern="1200" dirty="0"/>
        </a:p>
      </dsp:txBody>
      <dsp:txXfrm>
        <a:off x="349472" y="1457291"/>
        <a:ext cx="4177856" cy="825776"/>
      </dsp:txXfrm>
    </dsp:sp>
    <dsp:sp modelId="{119C5EE4-CB5E-4188-9947-464A1AA72DD9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48D8F-EB36-4489-8179-42D7B04BE387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Systemic therapy </a:t>
          </a:r>
          <a:endParaRPr lang="en-GB" sz="2800" kern="1200" dirty="0"/>
        </a:p>
      </dsp:txBody>
      <dsp:txXfrm>
        <a:off x="349472" y="2863452"/>
        <a:ext cx="4177856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649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445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323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47590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3965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7679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875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83555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108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1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29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346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81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98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7445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117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35887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6892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4729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47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srgbClr val="FFFFFF"/>
                </a:solidFill>
              </a:rPr>
              <a:pPr/>
              <a:t>2/27/2020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710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201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409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2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220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341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075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242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70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690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1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648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93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640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85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236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09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5696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039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0218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239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24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5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17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33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36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36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48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798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49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036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203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53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66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74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15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56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16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0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7496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98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0502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7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6745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31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95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16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59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65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64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45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930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84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7241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436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161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57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53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12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16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9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85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447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734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58907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88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8150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3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611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49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98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006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8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8067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159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91957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3197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91753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64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30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23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394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7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89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5914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756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94950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466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7225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713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765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34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1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03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254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67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6819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28107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0536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145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276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49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1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6ADA356-9CDF-4C0E-997E-DBF2D1F8797C}" type="datetimeFigureOut">
              <a:rPr lang="ar-SA" smtClean="0"/>
              <a:t>04/07/1441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913" r:id="rId12"/>
  </p:sldLayoutIdLst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8044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5176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40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8070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6341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2633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900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5840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290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95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377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2/27/2020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0672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99804"/>
            <a:ext cx="8763000" cy="289754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Dr. </a:t>
            </a:r>
            <a:r>
              <a:rPr lang="en-US" dirty="0" err="1">
                <a:solidFill>
                  <a:srgbClr val="00B0F0"/>
                </a:solidFill>
              </a:rPr>
              <a:t>Hend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Alotaibi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Assistant professor &amp; Consultant </a:t>
            </a:r>
            <a:br>
              <a:rPr lang="en-US" dirty="0"/>
            </a:br>
            <a:r>
              <a:rPr lang="en-US" dirty="0"/>
              <a:t>College of Medicine, King Saud University</a:t>
            </a:r>
            <a:br>
              <a:rPr lang="en-US" dirty="0"/>
            </a:br>
            <a:r>
              <a:rPr lang="en-US" dirty="0"/>
              <a:t> Dermatology Department /KKUH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Email: halotaibi1@ksu.edu.sa</a:t>
            </a:r>
          </a:p>
          <a:p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92696"/>
            <a:ext cx="8305800" cy="2088232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ATOPIC DERMATITIS AND ECZEMATOUS DISORDERS</a:t>
            </a:r>
            <a:endParaRPr lang="ar-S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9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Infantile AD</a:t>
            </a:r>
          </a:p>
          <a:p>
            <a:pPr algn="l" rtl="0"/>
            <a:r>
              <a:rPr lang="en-US" dirty="0"/>
              <a:t>Childhood AD</a:t>
            </a:r>
          </a:p>
          <a:p>
            <a:pPr algn="l" rtl="0"/>
            <a:r>
              <a:rPr lang="en-US" dirty="0"/>
              <a:t>Adult AD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Clinical Variants:</a:t>
            </a:r>
            <a:br>
              <a:rPr lang="en-US" dirty="0">
                <a:solidFill>
                  <a:srgbClr val="C00000"/>
                </a:solidFill>
              </a:rPr>
            </a:b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32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/>
              <a:t>Presentation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Red skin, tiny vesicles on </a:t>
            </a:r>
          </a:p>
          <a:p>
            <a:pPr marL="0" indent="0" algn="l" rtl="0">
              <a:buNone/>
            </a:pPr>
            <a:r>
              <a:rPr lang="en-US" dirty="0"/>
              <a:t>“puffy “ surface. Scaling, exudate</a:t>
            </a:r>
          </a:p>
          <a:p>
            <a:pPr marL="0" indent="0" algn="l" rtl="0">
              <a:buNone/>
            </a:pPr>
            <a:r>
              <a:rPr lang="en-US" dirty="0"/>
              <a:t>With wet crust and fissures.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Diaper area is usually spared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29FF8A"/>
                </a:solidFill>
              </a:rPr>
              <a:t>Infantile AD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3843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1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122912" cy="5001344"/>
          </a:xfrm>
        </p:spPr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/>
              <a:t>Presentation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Antecubital, popliteal fossae, neck and face.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May be generalized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err="1"/>
              <a:t>Papular</a:t>
            </a:r>
            <a:r>
              <a:rPr lang="en-US" dirty="0"/>
              <a:t>, </a:t>
            </a:r>
            <a:r>
              <a:rPr lang="en-US" dirty="0" err="1"/>
              <a:t>lichenified</a:t>
            </a:r>
            <a:r>
              <a:rPr lang="en-US" dirty="0"/>
              <a:t> plaques, erosions, crusts.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29FF8A"/>
                </a:solidFill>
              </a:rPr>
              <a:t>Childhood AD: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29019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557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/>
              <a:t>Presentation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Mostly flexural, face and neck.</a:t>
            </a:r>
          </a:p>
          <a:p>
            <a:pPr algn="l" rtl="0"/>
            <a:r>
              <a:rPr lang="en-US" dirty="0"/>
              <a:t>May be generalized</a:t>
            </a:r>
          </a:p>
          <a:p>
            <a:pPr algn="l" rtl="0"/>
            <a:r>
              <a:rPr lang="en-US" dirty="0" err="1"/>
              <a:t>Lichenification</a:t>
            </a:r>
            <a:r>
              <a:rPr lang="en-US" dirty="0"/>
              <a:t> and excoriations  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rgbClr val="29FF8A"/>
                </a:solidFill>
              </a:rPr>
              <a:t>Adult AD: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712"/>
            <a:ext cx="2254756" cy="1386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08220"/>
            <a:ext cx="2125980" cy="1379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36912"/>
            <a:ext cx="2254756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9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548188"/>
            <a:ext cx="6336705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735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9BE598-40CF-4801-AFC1-4CA4561B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C0155A-C5F6-4A32-9BAB-EB891E126A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33" y="1524000"/>
            <a:ext cx="506813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5FEFF00B-6B90-4D4B-BA06-9ED46253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/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37CA84AF-8668-418A-91E4-56E6A8A9D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724025"/>
            <a:ext cx="6416675" cy="4283075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 descr="ad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4" y="260648"/>
            <a:ext cx="741682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4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6FD750-BF4C-4C82-A73E-C80D9E86A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E2F33A-86D5-46F0-9A4A-DB29247AB9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728" y="1700808"/>
            <a:ext cx="5400600" cy="3658317"/>
          </a:xfrm>
          <a:noFill/>
        </p:spPr>
      </p:pic>
    </p:spTree>
    <p:extLst>
      <p:ext uri="{BB962C8B-B14F-4D97-AF65-F5344CB8AC3E}">
        <p14:creationId xmlns:p14="http://schemas.microsoft.com/office/powerpoint/2010/main" val="857807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1892973-359D-4200-80DB-5B1196EF1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7B03128E-CE48-47B4-8B28-7C47CB9F01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838" y="1600200"/>
            <a:ext cx="6156325" cy="453072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To know the definition &amp; classification of Dermatitis/Eczema</a:t>
            </a:r>
          </a:p>
          <a:p>
            <a:pPr algn="l" rtl="0"/>
            <a:r>
              <a:rPr lang="en-US" dirty="0"/>
              <a:t>To recognize the primary presentation of different types of eczema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To understand the possible pathogenesis of each type of eczema</a:t>
            </a:r>
          </a:p>
          <a:p>
            <a:pPr algn="l" rtl="0"/>
            <a:r>
              <a:rPr lang="en-US" dirty="0"/>
              <a:t>To know the scheme of managements lines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00B0F0"/>
                </a:solidFill>
              </a:rPr>
              <a:t>Objectives</a:t>
            </a:r>
            <a:endParaRPr lang="ar-S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95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B048885-6E21-4AAB-8758-1085FB79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C2DDB5F5-E54C-47C9-A753-83062E5FB2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741488"/>
            <a:ext cx="6416675" cy="424815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D crite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08911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5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600" dirty="0"/>
              <a:t>Secondary infections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Complications:</a:t>
            </a:r>
            <a:endParaRPr lang="ar-SA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7500"/>
            <a:ext cx="3024336" cy="324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0151"/>
            <a:ext cx="4892352" cy="27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761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Complications:</a:t>
            </a:r>
            <a:br>
              <a:rPr lang="en-US" dirty="0"/>
            </a:br>
            <a:r>
              <a:rPr lang="en-US" sz="4000" dirty="0"/>
              <a:t>Eczema </a:t>
            </a:r>
            <a:r>
              <a:rPr lang="en-US" sz="4000" dirty="0" err="1"/>
              <a:t>herpeticum</a:t>
            </a:r>
            <a:endParaRPr lang="ar-SA" sz="4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8840"/>
            <a:ext cx="45720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457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US" dirty="0"/>
          </a:p>
          <a:p>
            <a:pPr algn="l" rtl="0"/>
            <a:r>
              <a:rPr lang="en-US" dirty="0"/>
              <a:t>Growth retardation</a:t>
            </a:r>
          </a:p>
          <a:p>
            <a:pPr algn="l" rtl="0"/>
            <a:r>
              <a:rPr lang="en-US" dirty="0"/>
              <a:t>psychological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Complications: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91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524000"/>
            <a:ext cx="5688632" cy="4929336"/>
          </a:xfrm>
        </p:spPr>
        <p:txBody>
          <a:bodyPr/>
          <a:lstStyle/>
          <a:p>
            <a:pPr algn="l" rtl="0"/>
            <a:r>
              <a:rPr lang="en-US" dirty="0"/>
              <a:t>Half of the cases improve by 2 years of age</a:t>
            </a:r>
          </a:p>
          <a:p>
            <a:pPr algn="l" rtl="0"/>
            <a:r>
              <a:rPr lang="en-US" dirty="0"/>
              <a:t>Most improve by teenage years</a:t>
            </a:r>
          </a:p>
          <a:p>
            <a:pPr algn="l" rtl="0"/>
            <a:r>
              <a:rPr lang="en-US" dirty="0"/>
              <a:t>&lt;10% of patients have lifelong problems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30-50% will develop BA or hay fever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Prognosis</a:t>
            </a:r>
            <a:endParaRPr lang="ar-SA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232248" cy="25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352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512px-Pattern_of_atopic_eczema_varies_with_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28091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4006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Education! Education! Education!</a:t>
            </a:r>
          </a:p>
          <a:p>
            <a:pPr algn="l" rtl="0"/>
            <a:r>
              <a:rPr lang="en-US" dirty="0"/>
              <a:t>Psychological support!</a:t>
            </a:r>
          </a:p>
          <a:p>
            <a:pPr algn="l" rtl="0"/>
            <a:r>
              <a:rPr lang="en-US" dirty="0"/>
              <a:t>Skin care: moisturizing the skin</a:t>
            </a:r>
          </a:p>
          <a:p>
            <a:pPr algn="l" rtl="0"/>
            <a:r>
              <a:rPr lang="en-US" dirty="0"/>
              <a:t>Avoid irritant like soaps</a:t>
            </a:r>
          </a:p>
          <a:p>
            <a:pPr algn="l" rtl="0"/>
            <a:r>
              <a:rPr lang="en-US" dirty="0"/>
              <a:t>Topical therapy: (topical steroids, </a:t>
            </a:r>
            <a:r>
              <a:rPr lang="en-US" dirty="0" err="1"/>
              <a:t>Tacrolimus</a:t>
            </a:r>
            <a:r>
              <a:rPr lang="en-US" dirty="0"/>
              <a:t>, </a:t>
            </a:r>
            <a:r>
              <a:rPr lang="en-US" dirty="0" err="1"/>
              <a:t>Pimecrolimus</a:t>
            </a:r>
            <a:r>
              <a:rPr lang="en-US" dirty="0"/>
              <a:t>)</a:t>
            </a:r>
          </a:p>
          <a:p>
            <a:pPr algn="l" rtl="0"/>
            <a:r>
              <a:rPr lang="en-US" dirty="0"/>
              <a:t>Antibiotics--- </a:t>
            </a:r>
            <a:r>
              <a:rPr lang="en-US" dirty="0" err="1"/>
              <a:t>Antistaphylococcal</a:t>
            </a:r>
            <a:r>
              <a:rPr lang="en-US" dirty="0"/>
              <a:t> drugs</a:t>
            </a:r>
          </a:p>
          <a:p>
            <a:pPr algn="l" rtl="0"/>
            <a:r>
              <a:rPr lang="en-US" dirty="0"/>
              <a:t>Sedative antihistamine ( Oral H1 antihistamine) to control itching and help sleep</a:t>
            </a:r>
          </a:p>
          <a:p>
            <a:pPr algn="l" rtl="0"/>
            <a:r>
              <a:rPr lang="en-US" dirty="0"/>
              <a:t>Phototherapy</a:t>
            </a:r>
          </a:p>
          <a:p>
            <a:pPr algn="l" rtl="0"/>
            <a:r>
              <a:rPr lang="en-US" dirty="0"/>
              <a:t>Systemic therapy: steroids, </a:t>
            </a:r>
            <a:r>
              <a:rPr lang="en-US" dirty="0" err="1"/>
              <a:t>Cyclosporin</a:t>
            </a:r>
            <a:r>
              <a:rPr lang="en-US" dirty="0"/>
              <a:t>, Methotrexate, Azathioprine 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Management: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76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5275-FEC7-4B52-A199-87C69656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7850832" cy="922114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Management and treatment of Atopic dermatitis </a:t>
            </a:r>
            <a:endParaRPr lang="en-GB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7C4FFAE-7644-4A0E-95D2-25524797401C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008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D82-51A9-42FF-937F-F7ADF916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F5BB9-0DA0-4AA6-BDD7-EA36FBE92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"/>
            <a:ext cx="8229600" cy="63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2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5112568"/>
          </a:xfrm>
        </p:spPr>
        <p:txBody>
          <a:bodyPr/>
          <a:lstStyle/>
          <a:p>
            <a:pPr algn="l" rtl="0"/>
            <a:r>
              <a:rPr lang="en-US" dirty="0">
                <a:solidFill>
                  <a:srgbClr val="00B0F0"/>
                </a:solidFill>
              </a:rPr>
              <a:t>Definition</a:t>
            </a:r>
            <a:r>
              <a:rPr lang="en-US" dirty="0"/>
              <a:t>: inflammation of the skin</a:t>
            </a:r>
          </a:p>
          <a:p>
            <a:pPr marL="0" indent="0" algn="ctr" rtl="0">
              <a:buNone/>
            </a:pPr>
            <a:r>
              <a:rPr lang="en-US" dirty="0"/>
              <a:t>What are the eczema phases?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Acute eczema</a:t>
            </a:r>
            <a:r>
              <a:rPr lang="en-US" dirty="0"/>
              <a:t>: erosion, oozing and vesicles</a:t>
            </a:r>
          </a:p>
          <a:p>
            <a:pPr algn="l" rtl="0"/>
            <a:r>
              <a:rPr lang="en-US" dirty="0" err="1">
                <a:solidFill>
                  <a:srgbClr val="FFFF00"/>
                </a:solidFill>
              </a:rPr>
              <a:t>Subacute</a:t>
            </a:r>
            <a:r>
              <a:rPr lang="en-US" dirty="0">
                <a:solidFill>
                  <a:srgbClr val="FFFF00"/>
                </a:solidFill>
              </a:rPr>
              <a:t> eczema</a:t>
            </a:r>
            <a:r>
              <a:rPr lang="en-US" dirty="0"/>
              <a:t>: Redness+ swelling, crust-+ scale +infection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FFC000"/>
                </a:solidFill>
              </a:rPr>
              <a:t>Chronic eczema</a:t>
            </a:r>
            <a:r>
              <a:rPr lang="en-US" dirty="0"/>
              <a:t>: </a:t>
            </a:r>
            <a:r>
              <a:rPr lang="en-US" dirty="0" err="1"/>
              <a:t>lichenification</a:t>
            </a:r>
            <a:r>
              <a:rPr lang="en-US" dirty="0"/>
              <a:t>, dark pigmentation and thick papules and plaques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br>
              <a:rPr lang="en-US" dirty="0"/>
            </a:br>
            <a:br>
              <a:rPr lang="en-US" dirty="0"/>
            </a:br>
            <a:r>
              <a:rPr lang="en-US" dirty="0"/>
              <a:t>Eczema - dermatitis</a:t>
            </a:r>
            <a:br>
              <a:rPr lang="en-US" dirty="0"/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89299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B839-0894-4A5F-B2E3-527DADF9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 Interventions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CABA1-AC80-4B6C-9284-26AAF0EF29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98316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Topical </a:t>
            </a:r>
            <a:r>
              <a:rPr lang="en-US" sz="2200" dirty="0" err="1"/>
              <a:t>cancineurin</a:t>
            </a:r>
            <a:r>
              <a:rPr lang="en-US" sz="2200" dirty="0"/>
              <a:t> inhibitors</a:t>
            </a:r>
            <a:r>
              <a:rPr lang="en-US" sz="2200" dirty="0">
                <a:sym typeface="Wingdings" panose="05000000000000000000" pitchFamily="2" charset="2"/>
              </a:rPr>
              <a:t> level of recommendations is A</a:t>
            </a:r>
          </a:p>
          <a:p>
            <a:pPr lvl="1"/>
            <a:r>
              <a:rPr lang="en-US" sz="2200" dirty="0">
                <a:sym typeface="Wingdings" panose="05000000000000000000" pitchFamily="2" charset="2"/>
              </a:rPr>
              <a:t>Efficacy</a:t>
            </a:r>
            <a:endParaRPr lang="en-US" sz="2200" dirty="0"/>
          </a:p>
          <a:p>
            <a:pPr lvl="2"/>
            <a:r>
              <a:rPr lang="en-US" sz="2200" dirty="0"/>
              <a:t>Tacrolimus </a:t>
            </a:r>
            <a:r>
              <a:rPr lang="en-US" sz="2200" dirty="0">
                <a:solidFill>
                  <a:srgbClr val="FFFF00"/>
                </a:solidFill>
              </a:rPr>
              <a:t>ointments</a:t>
            </a:r>
            <a:r>
              <a:rPr lang="en-US" sz="2200" dirty="0"/>
              <a:t>(</a:t>
            </a:r>
            <a:r>
              <a:rPr lang="en-US" sz="2200" dirty="0">
                <a:solidFill>
                  <a:srgbClr val="FFFF00"/>
                </a:solidFill>
              </a:rPr>
              <a:t>0.03%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FFFF00"/>
                </a:solidFill>
              </a:rPr>
              <a:t>0.1% </a:t>
            </a:r>
            <a:r>
              <a:rPr lang="en-US" sz="2200" dirty="0"/>
              <a:t>strengths) </a:t>
            </a:r>
          </a:p>
          <a:p>
            <a:pPr lvl="3"/>
            <a:r>
              <a:rPr lang="en-US" sz="2200" dirty="0"/>
              <a:t>Approved for </a:t>
            </a:r>
            <a:r>
              <a:rPr lang="en-US" sz="2200" dirty="0">
                <a:solidFill>
                  <a:srgbClr val="FFFF00"/>
                </a:solidFill>
              </a:rPr>
              <a:t>moderate to severe </a:t>
            </a:r>
            <a:r>
              <a:rPr lang="en-US" sz="2200" dirty="0"/>
              <a:t>disease</a:t>
            </a:r>
          </a:p>
          <a:p>
            <a:pPr lvl="3"/>
            <a:r>
              <a:rPr lang="en-US" sz="2200" dirty="0"/>
              <a:t>0.1% as effective as the mid potency TCS hydrocortisone butyrate 0.1%.</a:t>
            </a:r>
          </a:p>
          <a:p>
            <a:pPr lvl="3"/>
            <a:r>
              <a:rPr lang="en-US" sz="2200" dirty="0"/>
              <a:t>0.03% is less effective than hydrocortisone butyrate 0.1% but more effective than the low potency TCS hydrocortisone acetate 1% </a:t>
            </a:r>
          </a:p>
          <a:p>
            <a:pPr lvl="2"/>
            <a:r>
              <a:rPr lang="en-US" sz="2200" dirty="0" err="1"/>
              <a:t>Pimecrolimus</a:t>
            </a:r>
            <a:r>
              <a:rPr lang="en-US" sz="2200" dirty="0"/>
              <a:t> cream (1% strength)</a:t>
            </a:r>
          </a:p>
          <a:p>
            <a:pPr lvl="3"/>
            <a:r>
              <a:rPr lang="en-US" sz="2200" dirty="0"/>
              <a:t>indicated </a:t>
            </a:r>
            <a:r>
              <a:rPr lang="en-US" sz="2200" dirty="0">
                <a:solidFill>
                  <a:srgbClr val="FFFF00"/>
                </a:solidFill>
              </a:rPr>
              <a:t>for mild to moderate  </a:t>
            </a:r>
            <a:r>
              <a:rPr lang="en-US" sz="2200" dirty="0"/>
              <a:t>AD</a:t>
            </a:r>
          </a:p>
          <a:p>
            <a:pPr lvl="4"/>
            <a:r>
              <a:rPr lang="en-US" sz="2200" dirty="0"/>
              <a:t>Less effective than mid and high potency TCS</a:t>
            </a:r>
            <a:r>
              <a:rPr lang="en-US" sz="2200" dirty="0">
                <a:sym typeface="Wingdings" panose="05000000000000000000" pitchFamily="2" charset="2"/>
              </a:rPr>
              <a:t> direct compression made </a:t>
            </a:r>
            <a:endParaRPr lang="en-US" sz="2200" dirty="0"/>
          </a:p>
          <a:p>
            <a:pPr lvl="2"/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303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2B4A-98B7-4918-85D6-805A4C69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Topical management outline 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3FD9A-CE37-42B0-BC85-00C5920BD775}"/>
              </a:ext>
            </a:extLst>
          </p:cNvPr>
          <p:cNvSpPr txBox="1"/>
          <p:nvPr/>
        </p:nvSpPr>
        <p:spPr>
          <a:xfrm>
            <a:off x="3040234" y="1817152"/>
            <a:ext cx="220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Topical management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A49221-0F01-46B8-B860-53C76A6007CC}"/>
              </a:ext>
            </a:extLst>
          </p:cNvPr>
          <p:cNvCxnSpPr>
            <a:stCxn id="4" idx="2"/>
          </p:cNvCxnSpPr>
          <p:nvPr/>
        </p:nvCxnSpPr>
        <p:spPr>
          <a:xfrm flipH="1">
            <a:off x="2725727" y="2186484"/>
            <a:ext cx="1415282" cy="40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1FE869-423D-43D3-AC30-1B19AAD52E15}"/>
              </a:ext>
            </a:extLst>
          </p:cNvPr>
          <p:cNvSpPr txBox="1"/>
          <p:nvPr/>
        </p:nvSpPr>
        <p:spPr>
          <a:xfrm>
            <a:off x="1479347" y="2679134"/>
            <a:ext cx="184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Nonpharmacologic interventions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595F9A-41EE-49AC-A501-8063E0512358}"/>
              </a:ext>
            </a:extLst>
          </p:cNvPr>
          <p:cNvCxnSpPr>
            <a:stCxn id="7" idx="2"/>
          </p:cNvCxnSpPr>
          <p:nvPr/>
        </p:nvCxnSpPr>
        <p:spPr>
          <a:xfrm flipH="1">
            <a:off x="675608" y="3325465"/>
            <a:ext cx="1723964" cy="547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E3E586-0150-4CC5-B3B1-E90B75FFA381}"/>
              </a:ext>
            </a:extLst>
          </p:cNvPr>
          <p:cNvSpPr txBox="1"/>
          <p:nvPr/>
        </p:nvSpPr>
        <p:spPr>
          <a:xfrm>
            <a:off x="27180" y="3867271"/>
            <a:ext cx="124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Moisturizers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697A81-040F-4CB2-BEED-941747017393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399571" y="3325465"/>
            <a:ext cx="1" cy="541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A32A1B-0C73-44F2-A0C0-0B7CB4A7428D}"/>
              </a:ext>
            </a:extLst>
          </p:cNvPr>
          <p:cNvSpPr txBox="1"/>
          <p:nvPr/>
        </p:nvSpPr>
        <p:spPr>
          <a:xfrm>
            <a:off x="1479347" y="3867271"/>
            <a:ext cx="196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Bathing practices (including additives)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B3C8D3-C6ED-4331-9658-7C2C75A978BB}"/>
              </a:ext>
            </a:extLst>
          </p:cNvPr>
          <p:cNvCxnSpPr>
            <a:stCxn id="7" idx="2"/>
          </p:cNvCxnSpPr>
          <p:nvPr/>
        </p:nvCxnSpPr>
        <p:spPr>
          <a:xfrm>
            <a:off x="2399572" y="3325465"/>
            <a:ext cx="1444403" cy="402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6B30F1A-13BF-4698-BAFA-D1A5F9057722}"/>
              </a:ext>
            </a:extLst>
          </p:cNvPr>
          <p:cNvSpPr txBox="1"/>
          <p:nvPr/>
        </p:nvSpPr>
        <p:spPr>
          <a:xfrm>
            <a:off x="3482874" y="3790327"/>
            <a:ext cx="104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Wet wrap therapy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A6292F-1D6C-4514-8EB4-33927688716C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141009" y="2186484"/>
            <a:ext cx="1415281" cy="428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FDF433C-647F-4D53-8BE0-F0AEEF031277}"/>
              </a:ext>
            </a:extLst>
          </p:cNvPr>
          <p:cNvSpPr txBox="1"/>
          <p:nvPr/>
        </p:nvSpPr>
        <p:spPr>
          <a:xfrm>
            <a:off x="4980664" y="2615152"/>
            <a:ext cx="184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Pharmacologic Interventions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DA2D20-2D70-4154-A7B0-39C29488CCF4}"/>
              </a:ext>
            </a:extLst>
          </p:cNvPr>
          <p:cNvCxnSpPr>
            <a:stCxn id="21" idx="2"/>
          </p:cNvCxnSpPr>
          <p:nvPr/>
        </p:nvCxnSpPr>
        <p:spPr>
          <a:xfrm flipH="1">
            <a:off x="5049585" y="3261483"/>
            <a:ext cx="851304" cy="334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0C1DEC8-A090-4279-8F20-CB03BC58A6EA}"/>
              </a:ext>
            </a:extLst>
          </p:cNvPr>
          <p:cNvSpPr txBox="1"/>
          <p:nvPr/>
        </p:nvSpPr>
        <p:spPr>
          <a:xfrm>
            <a:off x="4531233" y="3556608"/>
            <a:ext cx="10891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opical corticosteroids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7038D4-E8FB-40D6-8EB9-8CE6103ED36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5900889" y="3261483"/>
            <a:ext cx="2416074" cy="264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14DE604-EA90-4F6B-8C75-270FCB8EEFBA}"/>
              </a:ext>
            </a:extLst>
          </p:cNvPr>
          <p:cNvSpPr txBox="1"/>
          <p:nvPr/>
        </p:nvSpPr>
        <p:spPr>
          <a:xfrm>
            <a:off x="7840351" y="3556608"/>
            <a:ext cx="108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Other topical agents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31F5454-7BAF-47BF-825C-6A5EBBE22046}"/>
              </a:ext>
            </a:extLst>
          </p:cNvPr>
          <p:cNvCxnSpPr/>
          <p:nvPr/>
        </p:nvCxnSpPr>
        <p:spPr>
          <a:xfrm>
            <a:off x="5922247" y="3340262"/>
            <a:ext cx="53389" cy="256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AEC9AE-0AAA-47B5-9193-F2EFC396674D}"/>
              </a:ext>
            </a:extLst>
          </p:cNvPr>
          <p:cNvSpPr txBox="1"/>
          <p:nvPr/>
        </p:nvSpPr>
        <p:spPr>
          <a:xfrm>
            <a:off x="5692190" y="3605026"/>
            <a:ext cx="10891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opical Calcineurin inhibitors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4052C7-B77F-4BFF-B930-3B4E0D6C76D4}"/>
              </a:ext>
            </a:extLst>
          </p:cNvPr>
          <p:cNvCxnSpPr>
            <a:stCxn id="21" idx="2"/>
          </p:cNvCxnSpPr>
          <p:nvPr/>
        </p:nvCxnSpPr>
        <p:spPr>
          <a:xfrm>
            <a:off x="5900889" y="3261483"/>
            <a:ext cx="880427" cy="466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34E2E8E-E35E-4AE3-9B1C-D11FE73E12A4}"/>
              </a:ext>
            </a:extLst>
          </p:cNvPr>
          <p:cNvSpPr txBox="1"/>
          <p:nvPr/>
        </p:nvSpPr>
        <p:spPr>
          <a:xfrm>
            <a:off x="6543978" y="3744160"/>
            <a:ext cx="10891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opical antimicrobial and antiseptics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522D953-02D2-4AD9-AD04-9FBCC009305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5900889" y="3261483"/>
            <a:ext cx="2340359" cy="975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44BE4B6-DC3E-42EA-8621-845A8C3965E0}"/>
              </a:ext>
            </a:extLst>
          </p:cNvPr>
          <p:cNvSpPr txBox="1"/>
          <p:nvPr/>
        </p:nvSpPr>
        <p:spPr>
          <a:xfrm>
            <a:off x="7840351" y="4265827"/>
            <a:ext cx="108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Topical anti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histamins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1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B7683E-4977-4C81-8623-B67600397B58}"/>
              </a:ext>
            </a:extLst>
          </p:cNvPr>
          <p:cNvSpPr txBox="1"/>
          <p:nvPr/>
        </p:nvSpPr>
        <p:spPr>
          <a:xfrm>
            <a:off x="2918604" y="609600"/>
            <a:ext cx="3384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Systemic agents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1787A8-BAF7-4563-B65E-49E745F8A746}"/>
              </a:ext>
            </a:extLst>
          </p:cNvPr>
          <p:cNvCxnSpPr>
            <a:stCxn id="4" idx="2"/>
          </p:cNvCxnSpPr>
          <p:nvPr/>
        </p:nvCxnSpPr>
        <p:spPr>
          <a:xfrm flipH="1">
            <a:off x="994915" y="1071265"/>
            <a:ext cx="3615904" cy="452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E54FDB3-E064-4CDE-9F16-65BB858F5370}"/>
              </a:ext>
            </a:extLst>
          </p:cNvPr>
          <p:cNvSpPr txBox="1"/>
          <p:nvPr/>
        </p:nvSpPr>
        <p:spPr>
          <a:xfrm>
            <a:off x="69010" y="1524000"/>
            <a:ext cx="2254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solidFill>
                  <a:srgbClr val="FFFF00"/>
                </a:solidFill>
              </a:rPr>
              <a:t>Immunosuppressive </a:t>
            </a:r>
            <a:endParaRPr lang="en-GB" sz="20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267A9C-F8AE-4152-8C19-476E7BEA355D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063924" y="1924110"/>
            <a:ext cx="132270" cy="451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C9EA8E-954E-4A9E-8552-7C22C1EEFF8C}"/>
              </a:ext>
            </a:extLst>
          </p:cNvPr>
          <p:cNvSpPr txBox="1"/>
          <p:nvPr/>
        </p:nvSpPr>
        <p:spPr>
          <a:xfrm>
            <a:off x="230035" y="2438400"/>
            <a:ext cx="2093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solidFill>
                  <a:srgbClr val="FFFFFF"/>
                </a:solidFill>
              </a:rPr>
              <a:t>Cyclosporine</a:t>
            </a:r>
          </a:p>
          <a:p>
            <a:pPr algn="l" rtl="0"/>
            <a:r>
              <a:rPr lang="en-US" sz="2000" dirty="0">
                <a:solidFill>
                  <a:srgbClr val="FFFFFF"/>
                </a:solidFill>
              </a:rPr>
              <a:t>Azathioprine</a:t>
            </a:r>
          </a:p>
          <a:p>
            <a:pPr algn="l" rtl="0"/>
            <a:r>
              <a:rPr lang="en-US" sz="2000" dirty="0">
                <a:solidFill>
                  <a:srgbClr val="FFFFFF"/>
                </a:solidFill>
              </a:rPr>
              <a:t>Methotrexate</a:t>
            </a:r>
          </a:p>
          <a:p>
            <a:pPr algn="l" rtl="0"/>
            <a:r>
              <a:rPr lang="en-US" sz="2000" dirty="0">
                <a:solidFill>
                  <a:srgbClr val="FFFFFF"/>
                </a:solidFill>
              </a:rPr>
              <a:t>Mycophenolate mofetil </a:t>
            </a:r>
          </a:p>
          <a:p>
            <a:pPr algn="l" rtl="0"/>
            <a:r>
              <a:rPr lang="en-US" sz="2000" dirty="0">
                <a:solidFill>
                  <a:srgbClr val="FFFFFF"/>
                </a:solidFill>
              </a:rPr>
              <a:t>Systemic corticosteroids  </a:t>
            </a:r>
          </a:p>
          <a:p>
            <a:pPr algn="l" rtl="0"/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GB" sz="2000" dirty="0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125971-47F2-4E25-8854-CD6A5E7520E0}"/>
              </a:ext>
            </a:extLst>
          </p:cNvPr>
          <p:cNvCxnSpPr>
            <a:stCxn id="4" idx="2"/>
          </p:cNvCxnSpPr>
          <p:nvPr/>
        </p:nvCxnSpPr>
        <p:spPr>
          <a:xfrm flipH="1">
            <a:off x="4359217" y="1071265"/>
            <a:ext cx="251602" cy="372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7257CF-2330-43C7-A751-29CF160DCBAB}"/>
              </a:ext>
            </a:extLst>
          </p:cNvPr>
          <p:cNvSpPr txBox="1"/>
          <p:nvPr/>
        </p:nvSpPr>
        <p:spPr>
          <a:xfrm>
            <a:off x="3913516" y="1443487"/>
            <a:ext cx="1162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solidFill>
                  <a:srgbClr val="00B0F0"/>
                </a:solidFill>
              </a:rPr>
              <a:t>Biologics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04B355-8060-4AFA-81A8-6EC852C8C01F}"/>
              </a:ext>
            </a:extLst>
          </p:cNvPr>
          <p:cNvCxnSpPr>
            <a:stCxn id="4" idx="2"/>
          </p:cNvCxnSpPr>
          <p:nvPr/>
        </p:nvCxnSpPr>
        <p:spPr>
          <a:xfrm>
            <a:off x="4610819" y="1071265"/>
            <a:ext cx="3636034" cy="452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3A2AD8-1E83-4EA2-9793-5E27AA3A4901}"/>
              </a:ext>
            </a:extLst>
          </p:cNvPr>
          <p:cNvSpPr txBox="1"/>
          <p:nvPr/>
        </p:nvSpPr>
        <p:spPr>
          <a:xfrm>
            <a:off x="7308304" y="1587260"/>
            <a:ext cx="1766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solidFill>
                  <a:srgbClr val="0070C0"/>
                </a:solidFill>
              </a:rPr>
              <a:t>Antihistamines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GB" sz="2000" dirty="0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61943A-EFFA-4BC1-8A88-41B4B82F0421}"/>
              </a:ext>
            </a:extLst>
          </p:cNvPr>
          <p:cNvCxnSpPr>
            <a:stCxn id="4" idx="2"/>
          </p:cNvCxnSpPr>
          <p:nvPr/>
        </p:nvCxnSpPr>
        <p:spPr>
          <a:xfrm>
            <a:off x="4610819" y="1071265"/>
            <a:ext cx="1122872" cy="320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D5A2FD2-2C99-4B09-9861-A15E77E2FD56}"/>
              </a:ext>
            </a:extLst>
          </p:cNvPr>
          <p:cNvSpPr txBox="1"/>
          <p:nvPr/>
        </p:nvSpPr>
        <p:spPr>
          <a:xfrm>
            <a:off x="5351250" y="1443487"/>
            <a:ext cx="1597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solidFill>
                  <a:srgbClr val="FFC000"/>
                </a:solidFill>
              </a:rPr>
              <a:t>A</a:t>
            </a:r>
            <a:r>
              <a:rPr lang="en-US" sz="2000" dirty="0">
                <a:solidFill>
                  <a:srgbClr val="FFC000"/>
                </a:solidFill>
              </a:rPr>
              <a:t>ntimicrobials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E57C70-CA35-45E3-8F84-445F30B0320A}"/>
              </a:ext>
            </a:extLst>
          </p:cNvPr>
          <p:cNvSpPr txBox="1"/>
          <p:nvPr/>
        </p:nvSpPr>
        <p:spPr>
          <a:xfrm>
            <a:off x="3913517" y="1893332"/>
            <a:ext cx="138597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err="1">
                <a:solidFill>
                  <a:srgbClr val="FFFFFF"/>
                </a:solidFill>
              </a:rPr>
              <a:t>Dupilumab</a:t>
            </a:r>
            <a:endParaRPr lang="en-US" sz="2000" dirty="0">
              <a:solidFill>
                <a:srgbClr val="FFFFFF"/>
              </a:solidFill>
            </a:endParaRPr>
          </a:p>
          <a:p>
            <a:pPr algn="l" rtl="0"/>
            <a:r>
              <a:rPr lang="en-US" sz="2000" dirty="0">
                <a:solidFill>
                  <a:srgbClr val="FFFFFF"/>
                </a:solidFill>
              </a:rPr>
              <a:t>Omalizumab</a:t>
            </a:r>
          </a:p>
          <a:p>
            <a:pPr algn="l" rtl="0"/>
            <a:r>
              <a:rPr lang="en-US" dirty="0">
                <a:solidFill>
                  <a:srgbClr val="FFFFFF"/>
                </a:solidFill>
              </a:rPr>
              <a:t> 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24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Juvenile  planter dermatosis </a:t>
            </a:r>
          </a:p>
        </p:txBody>
      </p:sp>
      <p:pic>
        <p:nvPicPr>
          <p:cNvPr id="3" name="Picture 2" descr="JP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4752528" cy="41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22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5688632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800" dirty="0">
                <a:solidFill>
                  <a:srgbClr val="FFFF00"/>
                </a:solidFill>
              </a:rPr>
              <a:t>Definition:</a:t>
            </a:r>
            <a:r>
              <a:rPr lang="en-US" sz="2800" dirty="0"/>
              <a:t> </a:t>
            </a:r>
            <a:r>
              <a:rPr lang="en-US" sz="2400" dirty="0"/>
              <a:t>redness and scaling in regions where the sebaceous glands are most active as the  face, scalp, </a:t>
            </a:r>
            <a:r>
              <a:rPr lang="en-US" sz="2400" dirty="0" err="1"/>
              <a:t>presternal</a:t>
            </a:r>
            <a:r>
              <a:rPr lang="en-US" sz="2400" dirty="0"/>
              <a:t> area and body folds.</a:t>
            </a:r>
          </a:p>
          <a:p>
            <a:pPr marL="0" indent="0" algn="l" rtl="0">
              <a:buNone/>
            </a:pPr>
            <a:r>
              <a:rPr lang="en-US" sz="2400" dirty="0"/>
              <a:t>Very common chronic dermatosis.</a:t>
            </a:r>
          </a:p>
          <a:p>
            <a:pPr marL="0" indent="0" algn="l" rtl="0">
              <a:buNone/>
            </a:pPr>
            <a:r>
              <a:rPr lang="en-US" sz="2400" dirty="0">
                <a:solidFill>
                  <a:srgbClr val="FFC000"/>
                </a:solidFill>
              </a:rPr>
              <a:t>Age:</a:t>
            </a:r>
            <a:r>
              <a:rPr lang="en-US" sz="2400" dirty="0"/>
              <a:t> infancy, puberty , old age</a:t>
            </a:r>
          </a:p>
          <a:p>
            <a:pPr marL="0" indent="0" algn="l" rtl="0">
              <a:buNone/>
            </a:pPr>
            <a:r>
              <a:rPr lang="en-US" sz="2400" dirty="0"/>
              <a:t>More in male</a:t>
            </a:r>
          </a:p>
          <a:p>
            <a:pPr marL="0" indent="0" algn="l" rtl="0">
              <a:buNone/>
            </a:pPr>
            <a:r>
              <a:rPr lang="en-US" sz="2400" dirty="0">
                <a:solidFill>
                  <a:srgbClr val="FFFF00"/>
                </a:solidFill>
              </a:rPr>
              <a:t>Pathogenesis:</a:t>
            </a:r>
          </a:p>
          <a:p>
            <a:pPr algn="l" rtl="0"/>
            <a:r>
              <a:rPr lang="en-US" sz="2400" dirty="0"/>
              <a:t>Increased Sebum!( seborrheic state)</a:t>
            </a:r>
          </a:p>
          <a:p>
            <a:pPr algn="l" rtl="0"/>
            <a:r>
              <a:rPr lang="en-US" sz="2400" dirty="0"/>
              <a:t>Tendency</a:t>
            </a:r>
          </a:p>
          <a:p>
            <a:pPr algn="l" rtl="0"/>
            <a:r>
              <a:rPr lang="en-US" sz="2400" dirty="0" err="1"/>
              <a:t>Pityrosporum</a:t>
            </a:r>
            <a:r>
              <a:rPr lang="en-US" sz="2400" dirty="0"/>
              <a:t> </a:t>
            </a:r>
            <a:r>
              <a:rPr lang="en-US" sz="2400" dirty="0" err="1"/>
              <a:t>ovale</a:t>
            </a:r>
            <a:r>
              <a:rPr lang="en-US" sz="2400" dirty="0"/>
              <a:t> ( </a:t>
            </a:r>
            <a:r>
              <a:rPr lang="en-US" sz="2400" dirty="0" err="1"/>
              <a:t>Maalassezia</a:t>
            </a:r>
            <a:r>
              <a:rPr lang="en-US" sz="2400" dirty="0"/>
              <a:t> furfur )over growth</a:t>
            </a:r>
          </a:p>
          <a:p>
            <a:pPr algn="l" rtl="0"/>
            <a:r>
              <a:rPr lang="en-US" sz="2400" dirty="0"/>
              <a:t>More in Parkinson, HIV/AIDS patients.</a:t>
            </a:r>
            <a:endParaRPr lang="ar-S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 rtl="0"/>
            <a:r>
              <a:rPr lang="en-US" dirty="0" err="1">
                <a:solidFill>
                  <a:srgbClr val="FFC000"/>
                </a:solidFill>
              </a:rPr>
              <a:t>Seborrhoeic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Dermatits</a:t>
            </a:r>
            <a:endParaRPr lang="ar-S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38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dirty="0">
                <a:solidFill>
                  <a:srgbClr val="FFFF00"/>
                </a:solidFill>
              </a:rPr>
              <a:t>Presentation</a:t>
            </a:r>
          </a:p>
          <a:p>
            <a:pPr algn="l" rtl="0"/>
            <a:r>
              <a:rPr lang="en-US" sz="2800" dirty="0"/>
              <a:t>Pruritus is variable</a:t>
            </a:r>
          </a:p>
          <a:p>
            <a:pPr algn="l" rtl="0"/>
            <a:r>
              <a:rPr lang="en-US" sz="2800" dirty="0"/>
              <a:t>Gradual onset, worse in winter dry environment.</a:t>
            </a:r>
          </a:p>
          <a:p>
            <a:pPr algn="l" rtl="0"/>
            <a:r>
              <a:rPr lang="en-US" sz="2800" dirty="0"/>
              <a:t>Orange- red greasy  scaling macules, papules of varying size </a:t>
            </a:r>
          </a:p>
          <a:p>
            <a:pPr algn="l" rtl="0"/>
            <a:r>
              <a:rPr lang="en-US" sz="2800" dirty="0"/>
              <a:t>Trunk: nummular, annular</a:t>
            </a:r>
          </a:p>
          <a:p>
            <a:pPr algn="l" rtl="0"/>
            <a:r>
              <a:rPr lang="en-US" sz="2800" dirty="0"/>
              <a:t>Scalp: marked scaling, diffuse involvement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rgbClr val="FFC000"/>
                </a:solidFill>
              </a:rPr>
              <a:t>Clinical features</a:t>
            </a:r>
            <a:endParaRPr lang="ar-S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73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5472608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200" dirty="0">
                <a:solidFill>
                  <a:srgbClr val="FFFF00"/>
                </a:solidFill>
              </a:rPr>
              <a:t>Distribution:</a:t>
            </a:r>
          </a:p>
          <a:p>
            <a:pPr algn="l" rtl="0"/>
            <a:r>
              <a:rPr lang="en-US" sz="2800" dirty="0"/>
              <a:t>Hairy are of head, cradle cap </a:t>
            </a:r>
          </a:p>
          <a:p>
            <a:pPr algn="l" rtl="0"/>
            <a:r>
              <a:rPr lang="en-US" sz="2800" dirty="0"/>
              <a:t>Face: forehead, nasolabial folds , glabella and eyebrows.</a:t>
            </a:r>
          </a:p>
          <a:p>
            <a:pPr algn="l" rtl="0"/>
            <a:r>
              <a:rPr lang="en-US" sz="2800" dirty="0"/>
              <a:t>Trunk: </a:t>
            </a:r>
            <a:r>
              <a:rPr lang="en-US" sz="2800" dirty="0" err="1"/>
              <a:t>DDx</a:t>
            </a:r>
            <a:r>
              <a:rPr lang="en-US" sz="2800" dirty="0"/>
              <a:t>: PR vs </a:t>
            </a:r>
            <a:r>
              <a:rPr lang="en-US" sz="2800" dirty="0" err="1"/>
              <a:t>pityriasis</a:t>
            </a:r>
            <a:r>
              <a:rPr lang="en-US" sz="2800" dirty="0"/>
              <a:t> </a:t>
            </a:r>
            <a:r>
              <a:rPr lang="en-US" sz="2800" dirty="0" err="1"/>
              <a:t>versicolor</a:t>
            </a:r>
            <a:endParaRPr lang="en-US" sz="2800" dirty="0"/>
          </a:p>
          <a:p>
            <a:pPr algn="l" rtl="0"/>
            <a:r>
              <a:rPr lang="en-US" sz="2800" dirty="0"/>
              <a:t>Body folds: axillae, groins, </a:t>
            </a:r>
            <a:r>
              <a:rPr lang="en-US" sz="2800" dirty="0" err="1"/>
              <a:t>anogenital</a:t>
            </a:r>
            <a:r>
              <a:rPr lang="en-US" sz="2800" dirty="0"/>
              <a:t> area, </a:t>
            </a:r>
            <a:r>
              <a:rPr lang="en-US" sz="2800" dirty="0" err="1"/>
              <a:t>submammary</a:t>
            </a:r>
            <a:r>
              <a:rPr lang="en-US" sz="2800" dirty="0"/>
              <a:t> areas, umbilicus and diaper area (infants)--- sharply </a:t>
            </a:r>
            <a:r>
              <a:rPr lang="en-US" sz="2800" dirty="0" err="1"/>
              <a:t>marginated</a:t>
            </a:r>
            <a:r>
              <a:rPr lang="en-US" sz="2800" dirty="0"/>
              <a:t> erythematous eruption, erosions and fissures </a:t>
            </a:r>
          </a:p>
          <a:p>
            <a:pPr algn="l" rtl="0"/>
            <a:r>
              <a:rPr lang="en-US" sz="2800" dirty="0"/>
              <a:t>Genitalia: with yellow crust and </a:t>
            </a:r>
            <a:r>
              <a:rPr lang="en-US" sz="2800" dirty="0" err="1"/>
              <a:t>psoriasiform</a:t>
            </a:r>
            <a:r>
              <a:rPr lang="en-US" sz="2800" dirty="0"/>
              <a:t> lesions.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63013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 descr="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00808"/>
            <a:ext cx="352839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8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2"/>
            <a:ext cx="4392488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3744416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195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 descr="S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113"/>
            <a:ext cx="3960440" cy="39465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3887788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6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14386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11" y="3789040"/>
            <a:ext cx="3418113" cy="243109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683"/>
            <a:ext cx="3384376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651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727075"/>
            <a:ext cx="8059737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450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4006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u="sng" dirty="0">
                <a:solidFill>
                  <a:srgbClr val="FFC000"/>
                </a:solidFill>
              </a:rPr>
              <a:t>Scalp :</a:t>
            </a:r>
          </a:p>
          <a:p>
            <a:pPr algn="l" rtl="0"/>
            <a:r>
              <a:rPr lang="en-US" dirty="0"/>
              <a:t>Zinc </a:t>
            </a:r>
            <a:r>
              <a:rPr lang="en-US" dirty="0" err="1"/>
              <a:t>pyrithione</a:t>
            </a:r>
            <a:r>
              <a:rPr lang="en-US" dirty="0"/>
              <a:t> Shampoo</a:t>
            </a:r>
          </a:p>
          <a:p>
            <a:pPr algn="l" rtl="0"/>
            <a:r>
              <a:rPr lang="en-US" dirty="0"/>
              <a:t>Selenium sulfide 2.5% shampoo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2% ketoconazole shampoo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Low – potency glucocorticoid solution, lotion or gels.</a:t>
            </a:r>
          </a:p>
          <a:p>
            <a:pPr marL="0" indent="0" algn="l" rtl="0">
              <a:buNone/>
            </a:pPr>
            <a:endParaRPr lang="en-US" sz="3200" u="sng" dirty="0">
              <a:solidFill>
                <a:srgbClr val="FFC000"/>
              </a:solidFill>
            </a:endParaRPr>
          </a:p>
          <a:p>
            <a:pPr marL="0" indent="0" algn="l" rtl="0">
              <a:buNone/>
            </a:pPr>
            <a:r>
              <a:rPr lang="en-US" sz="3200" u="sng" dirty="0">
                <a:solidFill>
                  <a:srgbClr val="FFC000"/>
                </a:solidFill>
              </a:rPr>
              <a:t>Skin: </a:t>
            </a:r>
          </a:p>
          <a:p>
            <a:pPr algn="l" rtl="0"/>
            <a:r>
              <a:rPr lang="en-US" dirty="0"/>
              <a:t>Topical: antifungals, glucocorticoid, </a:t>
            </a:r>
            <a:r>
              <a:rPr lang="en-US" dirty="0" err="1"/>
              <a:t>pimecrolimus</a:t>
            </a:r>
            <a:r>
              <a:rPr lang="en-US" dirty="0"/>
              <a:t> </a:t>
            </a:r>
          </a:p>
          <a:p>
            <a:pPr algn="l" rtl="0"/>
            <a:r>
              <a:rPr lang="en-US" dirty="0"/>
              <a:t>Combined therapy</a:t>
            </a:r>
          </a:p>
          <a:p>
            <a:pPr algn="l" rtl="0"/>
            <a:r>
              <a:rPr lang="en-US" dirty="0"/>
              <a:t>Maintenance &amp; recurrence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FFFF00"/>
                </a:solidFill>
              </a:rPr>
              <a:t>Management:</a:t>
            </a:r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524000"/>
            <a:ext cx="8640960" cy="5001344"/>
          </a:xfrm>
        </p:spPr>
        <p:txBody>
          <a:bodyPr/>
          <a:lstStyle/>
          <a:p>
            <a:pPr algn="l" rtl="0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Definition</a:t>
            </a:r>
            <a:r>
              <a:rPr lang="en-US" dirty="0"/>
              <a:t>: dermatitis results from contact with external materials.</a:t>
            </a:r>
          </a:p>
          <a:p>
            <a:pPr marL="0" indent="0" algn="l" rtl="0">
              <a:buNone/>
            </a:pPr>
            <a:r>
              <a:rPr lang="en-US" dirty="0"/>
              <a:t>Pathogenesis:</a:t>
            </a:r>
          </a:p>
          <a:p>
            <a:pPr algn="l" rtl="0"/>
            <a:r>
              <a:rPr lang="en-US" dirty="0"/>
              <a:t>Irritant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vs.</a:t>
            </a:r>
            <a:r>
              <a:rPr lang="en-US" dirty="0"/>
              <a:t> allergic : (cytotoxic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en-US" dirty="0"/>
              <a:t> type IV)</a:t>
            </a:r>
          </a:p>
          <a:p>
            <a:pPr algn="l" rtl="0"/>
            <a:r>
              <a:rPr lang="en-US" dirty="0"/>
              <a:t>Common irritants: detergent, acids, dust, burning chemicals, </a:t>
            </a:r>
            <a:r>
              <a:rPr lang="en-US" dirty="0" err="1"/>
              <a:t>etc</a:t>
            </a:r>
            <a:endParaRPr lang="en-US" dirty="0"/>
          </a:p>
          <a:p>
            <a:pPr algn="l" rtl="0"/>
            <a:r>
              <a:rPr lang="en-US" dirty="0"/>
              <a:t>Common allergens: perfumes, hair dyes, nickels, leathers, metals, rubbers, latex, cosmetics, </a:t>
            </a:r>
            <a:r>
              <a:rPr lang="en-US" dirty="0" err="1"/>
              <a:t>etc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Contact Dermatitis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53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524000"/>
            <a:ext cx="8352928" cy="5001344"/>
          </a:xfrm>
        </p:spPr>
        <p:txBody>
          <a:bodyPr/>
          <a:lstStyle/>
          <a:p>
            <a:pPr algn="l" rtl="0"/>
            <a:r>
              <a:rPr lang="en-US" dirty="0"/>
              <a:t>All people will react to an irritant if applied in a high enough concentration</a:t>
            </a:r>
          </a:p>
          <a:p>
            <a:pPr algn="l" rtl="0"/>
            <a:r>
              <a:rPr lang="en-US" dirty="0"/>
              <a:t>At 1st exposure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r>
              <a:rPr lang="en-US" dirty="0">
                <a:solidFill>
                  <a:srgbClr val="764408"/>
                </a:solidFill>
              </a:rPr>
              <a:t>Common causes:</a:t>
            </a:r>
          </a:p>
          <a:p>
            <a:pPr algn="l" rtl="0"/>
            <a:r>
              <a:rPr lang="en-US" dirty="0"/>
              <a:t>Hands repeatedly exposed to water, cleansers </a:t>
            </a:r>
          </a:p>
          <a:p>
            <a:pPr algn="l" rtl="0"/>
            <a:r>
              <a:rPr lang="en-US" dirty="0"/>
              <a:t>Lip-licking habit – wetting and drying caused by saliva</a:t>
            </a:r>
          </a:p>
          <a:p>
            <a:pPr algn="l" rtl="0"/>
            <a:r>
              <a:rPr lang="en-US" dirty="0"/>
              <a:t>Napkin dermatitis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IRRITANT CONTACT DERMATITIS</a:t>
            </a:r>
            <a:endParaRPr lang="ar-SA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82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ermatitis2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78954"/>
            <a:ext cx="5605272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9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3869"/>
            <a:ext cx="4392488" cy="39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903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 descr="sfew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" b="8638"/>
          <a:stretch>
            <a:fillRect/>
          </a:stretch>
        </p:blipFill>
        <p:spPr bwMode="auto">
          <a:xfrm>
            <a:off x="1763688" y="2564904"/>
            <a:ext cx="5976665" cy="31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374153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524000"/>
            <a:ext cx="8496944" cy="492933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It is caused by allergen that trigger type IV hypersensitivity reaction in a sensitized person. </a:t>
            </a:r>
          </a:p>
          <a:p>
            <a:pPr algn="l" rtl="0"/>
            <a:r>
              <a:rPr lang="en-US" dirty="0"/>
              <a:t>Characteristics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First exposure does not cause a reaction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Begins 24 h after subsequent exposure if already allergic 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764408"/>
                </a:solidFill>
              </a:rPr>
              <a:t>Commonest</a:t>
            </a:r>
            <a:r>
              <a:rPr lang="en-US" dirty="0"/>
              <a:t>: Nickel, chromates, rubber, preservatives, topical </a:t>
            </a:r>
            <a:r>
              <a:rPr lang="en-US" dirty="0" err="1"/>
              <a:t>Abx</a:t>
            </a:r>
            <a:r>
              <a:rPr lang="en-US" dirty="0"/>
              <a:t>, topical </a:t>
            </a:r>
            <a:r>
              <a:rPr lang="en-US" dirty="0" err="1"/>
              <a:t>cs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764408"/>
                </a:solidFill>
              </a:rPr>
              <a:t>Diagnosis</a:t>
            </a:r>
            <a:r>
              <a:rPr lang="en-US" dirty="0"/>
              <a:t>: Skin patch tests( read at 48, 96 h) 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ALLERGIC CONTACT DERMATITIS</a:t>
            </a:r>
            <a:endParaRPr lang="ar-SA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12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4408"/>
                </a:solidFill>
              </a:rPr>
              <a:t>Shoe dermatitis</a:t>
            </a:r>
            <a:endParaRPr lang="ar-SA" dirty="0">
              <a:solidFill>
                <a:srgbClr val="764408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3"/>
            <a:ext cx="324035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331233" cy="22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1874729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3200" b="1" dirty="0">
                <a:solidFill>
                  <a:srgbClr val="0F6FC6"/>
                </a:solidFill>
              </a:rPr>
              <a:t>Causes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</a:p>
          <a:p>
            <a:pPr lvl="0" algn="l" rtl="0"/>
            <a:r>
              <a:rPr lang="en-US" sz="3200" dirty="0"/>
              <a:t>a. Rubber (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most common</a:t>
            </a:r>
            <a:r>
              <a:rPr lang="en-US" sz="3200" dirty="0"/>
              <a:t>)</a:t>
            </a:r>
          </a:p>
          <a:p>
            <a:pPr lvl="0" algn="l" rtl="0"/>
            <a:r>
              <a:rPr lang="en-US" sz="3200" dirty="0"/>
              <a:t>b. Chromates (in leather)</a:t>
            </a:r>
          </a:p>
          <a:p>
            <a:pPr lvl="0" algn="l" rtl="0"/>
            <a:r>
              <a:rPr lang="en-US" sz="3200" dirty="0"/>
              <a:t>c. </a:t>
            </a:r>
            <a:r>
              <a:rPr lang="en-US" sz="2800" dirty="0" err="1"/>
              <a:t>Glutaraldehyde</a:t>
            </a:r>
            <a:r>
              <a:rPr lang="en-US" sz="2800" dirty="0"/>
              <a:t> (in leather)</a:t>
            </a:r>
          </a:p>
          <a:p>
            <a:pPr lvl="0" algn="l" rtl="0"/>
            <a:r>
              <a:rPr lang="en-US" sz="3200" dirty="0"/>
              <a:t>d. Adhesives</a:t>
            </a:r>
          </a:p>
          <a:p>
            <a:pPr lvl="0" algn="l" rtl="0"/>
            <a:r>
              <a:rPr lang="en-US" sz="3200" dirty="0"/>
              <a:t>e. Dyes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425936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Predilection sites: site of contact</a:t>
            </a:r>
          </a:p>
          <a:p>
            <a:pPr algn="l" rtl="0"/>
            <a:r>
              <a:rPr lang="en-US" dirty="0"/>
              <a:t>Distribution &amp; configuration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Clinical features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052736"/>
            <a:ext cx="8712968" cy="5472608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>
                <a:solidFill>
                  <a:srgbClr val="29FF8A"/>
                </a:solidFill>
              </a:rPr>
              <a:t>Definition:</a:t>
            </a:r>
            <a:r>
              <a:rPr lang="en-US" dirty="0"/>
              <a:t> chronic relapsing itchy skin disease in genetically predisposed patients.</a:t>
            </a:r>
          </a:p>
          <a:p>
            <a:pPr algn="l" rtl="0"/>
            <a:r>
              <a:rPr lang="en-US" dirty="0">
                <a:solidFill>
                  <a:srgbClr val="29FF8A"/>
                </a:solidFill>
              </a:rPr>
              <a:t>Associated diseases: </a:t>
            </a:r>
            <a:r>
              <a:rPr lang="en-US" dirty="0"/>
              <a:t>bronchial asthma, allergic rhinitis, allergic conjunctivitis( personal or family </a:t>
            </a:r>
            <a:r>
              <a:rPr lang="en-US" dirty="0" err="1"/>
              <a:t>Hx</a:t>
            </a:r>
            <a:r>
              <a:rPr lang="en-US" dirty="0"/>
              <a:t>)</a:t>
            </a:r>
          </a:p>
          <a:p>
            <a:pPr algn="l" rtl="0"/>
            <a:r>
              <a:rPr lang="en-US" dirty="0">
                <a:solidFill>
                  <a:srgbClr val="29FF8A"/>
                </a:solidFill>
              </a:rPr>
              <a:t>Incidence: </a:t>
            </a:r>
            <a:r>
              <a:rPr lang="en-US" dirty="0"/>
              <a:t>up to 15-20 % in early childhood</a:t>
            </a:r>
          </a:p>
          <a:p>
            <a:pPr algn="l" rtl="0"/>
            <a:r>
              <a:rPr lang="en-US" dirty="0"/>
              <a:t>More in male</a:t>
            </a:r>
          </a:p>
          <a:p>
            <a:pPr algn="l" rtl="0"/>
            <a:r>
              <a:rPr lang="en-US" dirty="0">
                <a:solidFill>
                  <a:srgbClr val="29FF8A"/>
                </a:solidFill>
              </a:rPr>
              <a:t>Age of onset:</a:t>
            </a:r>
          </a:p>
          <a:p>
            <a:pPr algn="l" rtl="0"/>
            <a:r>
              <a:rPr lang="en-US" dirty="0"/>
              <a:t>60% ------ first 2 months of life</a:t>
            </a:r>
          </a:p>
          <a:p>
            <a:pPr algn="l" rtl="0"/>
            <a:r>
              <a:rPr lang="en-US" dirty="0"/>
              <a:t>30 %------- by age of 5 </a:t>
            </a:r>
          </a:p>
          <a:p>
            <a:pPr algn="l" rtl="0"/>
            <a:r>
              <a:rPr lang="en-US" dirty="0"/>
              <a:t>10%-------- between age 6- 20 years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Improves in summer and flare in winter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57592" cy="576064"/>
          </a:xfrm>
        </p:spPr>
        <p:txBody>
          <a:bodyPr>
            <a:normAutofit fontScale="90000"/>
          </a:bodyPr>
          <a:lstStyle/>
          <a:p>
            <a:pPr algn="ctr" rtl="0"/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Atopic Dermatitis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49" y="1524000"/>
            <a:ext cx="687610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232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28" y="1524000"/>
            <a:ext cx="69127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95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Identification removal </a:t>
            </a:r>
            <a:r>
              <a:rPr lang="en-US"/>
              <a:t>of  causes.</a:t>
            </a:r>
            <a:endParaRPr lang="en-US" dirty="0"/>
          </a:p>
          <a:p>
            <a:pPr algn="l" rtl="0"/>
            <a:r>
              <a:rPr lang="en-US" dirty="0"/>
              <a:t>Patch testing: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for allergic contact dermatitis not for irritant</a:t>
            </a:r>
          </a:p>
          <a:p>
            <a:pPr algn="l" rtl="0"/>
            <a:r>
              <a:rPr lang="en-US" dirty="0"/>
              <a:t>Avoidance allergens</a:t>
            </a:r>
          </a:p>
          <a:p>
            <a:pPr algn="l" rtl="0"/>
            <a:r>
              <a:rPr lang="en-US" dirty="0"/>
              <a:t>Topical corticosteroids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Management: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54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00B0F0"/>
                </a:solidFill>
                <a:latin typeface="Times New Roman"/>
                <a:ea typeface="ＭＳ Ｐゴシック" charset="0"/>
                <a:cs typeface="Times New Roman"/>
              </a:rPr>
              <a:t>Dyshidrotic eczema</a:t>
            </a:r>
            <a:endParaRPr lang="en-US" sz="4000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dyshidrotic ecz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6923112" cy="38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91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DE8D3A88-2BD9-4FC5-AED1-55D59A62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002021D5-BBE9-418B-B62D-ABC9B1F787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601788"/>
            <a:ext cx="6416675" cy="4527550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FC000"/>
                </a:solidFill>
                <a:latin typeface="Times New Roman"/>
                <a:ea typeface="ＭＳ Ｐゴシック" charset="0"/>
                <a:cs typeface="Times New Roman"/>
              </a:rPr>
              <a:t>Asteatotic  eczema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3" name="Picture 2" descr="Asteatotic_eczema_DW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52" y="1715463"/>
            <a:ext cx="5902146" cy="44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4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Stasis eczema</a:t>
            </a:r>
          </a:p>
        </p:txBody>
      </p:sp>
      <p:pic>
        <p:nvPicPr>
          <p:cNvPr id="3" name="Picture 2" descr="stasis-dermatitis-and-ulcers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79" y="1645086"/>
            <a:ext cx="6349775" cy="44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1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764408"/>
                </a:solidFill>
                <a:latin typeface="Times New Roman"/>
                <a:cs typeface="Times New Roman"/>
              </a:rPr>
              <a:t>Lichen simplex Chronicus</a:t>
            </a:r>
          </a:p>
        </p:txBody>
      </p:sp>
      <p:pic>
        <p:nvPicPr>
          <p:cNvPr id="3" name="Picture 2" descr="Lichen_si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57" y="1554955"/>
            <a:ext cx="4787900" cy="47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02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THANK </a:t>
            </a:r>
            <a:r>
              <a:rPr lang="en-US" dirty="0">
                <a:solidFill>
                  <a:srgbClr val="0070C0"/>
                </a:solidFill>
              </a:rPr>
              <a:t>YOU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4896941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04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412776"/>
            <a:ext cx="8784976" cy="5184576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US" dirty="0">
                <a:solidFill>
                  <a:srgbClr val="00B0F0"/>
                </a:solidFill>
              </a:rPr>
              <a:t>Cause : </a:t>
            </a:r>
          </a:p>
          <a:p>
            <a:pPr algn="l" rtl="0"/>
            <a:r>
              <a:rPr lang="en-US" dirty="0"/>
              <a:t>Atopy”: genetic predisposition</a:t>
            </a:r>
          </a:p>
          <a:p>
            <a:pPr algn="l" rtl="0"/>
            <a:r>
              <a:rPr lang="en-US" sz="2800" dirty="0"/>
              <a:t>Mutation of </a:t>
            </a:r>
            <a:r>
              <a:rPr lang="en-US" sz="2800" dirty="0">
                <a:solidFill>
                  <a:srgbClr val="FFFF00"/>
                </a:solidFill>
              </a:rPr>
              <a:t>FLG</a:t>
            </a:r>
            <a:r>
              <a:rPr lang="en-US" sz="2800" dirty="0"/>
              <a:t> (encodes filaggrin) </a:t>
            </a:r>
            <a:r>
              <a:rPr lang="en-US" sz="2800" dirty="0">
                <a:sym typeface="Wingdings" panose="05000000000000000000" pitchFamily="2" charset="2"/>
              </a:rPr>
              <a:t> disturbed skin barrier function </a:t>
            </a:r>
          </a:p>
          <a:p>
            <a:pPr algn="l" rtl="0"/>
            <a:r>
              <a:rPr lang="en-US" dirty="0"/>
              <a:t>skin barrier defect: Dry skin (decrease production of moisturizing lipids; sebum)</a:t>
            </a:r>
          </a:p>
          <a:p>
            <a:pPr algn="l" rtl="0"/>
            <a:r>
              <a:rPr lang="en-US" dirty="0"/>
              <a:t>Immune dysregulation: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T cell activation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Ig E ? (Epiphenomenon)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>
                <a:solidFill>
                  <a:srgbClr val="00B0F0"/>
                </a:solidFill>
              </a:rPr>
              <a:t>Triggers:</a:t>
            </a:r>
          </a:p>
          <a:p>
            <a:pPr algn="l" rtl="0"/>
            <a:r>
              <a:rPr lang="en-US" dirty="0"/>
              <a:t>Allergy, increased tendency to certain allergens (</a:t>
            </a:r>
            <a:r>
              <a:rPr lang="en-US" dirty="0" err="1"/>
              <a:t>Autoallergen</a:t>
            </a:r>
            <a:r>
              <a:rPr lang="en-US" dirty="0"/>
              <a:t>)</a:t>
            </a:r>
          </a:p>
          <a:p>
            <a:pPr algn="l" rtl="0"/>
            <a:r>
              <a:rPr lang="en-US" dirty="0"/>
              <a:t>Infection : skin of pts  with AD is colonized by S aureus. infection with S aureus often causes a flare of AD</a:t>
            </a:r>
          </a:p>
          <a:p>
            <a:pPr algn="l" rtl="0"/>
            <a:r>
              <a:rPr lang="en-US" dirty="0"/>
              <a:t>AD and Food! minor role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Pathogenesis: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5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13F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6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9288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89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28" y="1600200"/>
            <a:ext cx="6792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590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581</TotalTime>
  <Words>1083</Words>
  <Application>Microsoft Office PowerPoint</Application>
  <PresentationFormat>On-screen Show (4:3)</PresentationFormat>
  <Paragraphs>214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58</vt:i4>
      </vt:variant>
    </vt:vector>
  </HeadingPairs>
  <TitlesOfParts>
    <vt:vector size="76" baseType="lpstr">
      <vt:lpstr>Arial</vt:lpstr>
      <vt:lpstr>Arial Narrow</vt:lpstr>
      <vt:lpstr>Constantia</vt:lpstr>
      <vt:lpstr>Times New Roman</vt:lpstr>
      <vt:lpstr>Wingdings</vt:lpstr>
      <vt:lpstr>Wingdings 2</vt:lpstr>
      <vt:lpstr>Paper</vt:lpstr>
      <vt:lpstr>1_Paper</vt:lpstr>
      <vt:lpstr>2_Paper</vt:lpstr>
      <vt:lpstr>3_Paper</vt:lpstr>
      <vt:lpstr>4_Paper</vt:lpstr>
      <vt:lpstr>5_Paper</vt:lpstr>
      <vt:lpstr>6_Paper</vt:lpstr>
      <vt:lpstr>7_Paper</vt:lpstr>
      <vt:lpstr>8_Paper</vt:lpstr>
      <vt:lpstr>9_Paper</vt:lpstr>
      <vt:lpstr>10_Paper</vt:lpstr>
      <vt:lpstr>Horizon</vt:lpstr>
      <vt:lpstr>ATOPIC DERMATITIS AND ECZEMATOUS DISORDERS</vt:lpstr>
      <vt:lpstr>Objectives</vt:lpstr>
      <vt:lpstr>  Eczema - dermatitis </vt:lpstr>
      <vt:lpstr>PowerPoint Presentation</vt:lpstr>
      <vt:lpstr>  Atopic Dermatitis</vt:lpstr>
      <vt:lpstr>Pathogenesis:</vt:lpstr>
      <vt:lpstr>PowerPoint Presentation</vt:lpstr>
      <vt:lpstr>PowerPoint Presentation</vt:lpstr>
      <vt:lpstr>PowerPoint Presentation</vt:lpstr>
      <vt:lpstr>Clinical Variants: </vt:lpstr>
      <vt:lpstr>Infantile AD</vt:lpstr>
      <vt:lpstr>Childhood AD:</vt:lpstr>
      <vt:lpstr>Adult AD: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Complications:</vt:lpstr>
      <vt:lpstr>Complications: Eczema herpeticum</vt:lpstr>
      <vt:lpstr>Complications:</vt:lpstr>
      <vt:lpstr>Prognosis</vt:lpstr>
      <vt:lpstr>PowerPoint Presentation</vt:lpstr>
      <vt:lpstr>Management:</vt:lpstr>
      <vt:lpstr>Management and treatment of Atopic dermatitis </vt:lpstr>
      <vt:lpstr>PowerPoint Presentation</vt:lpstr>
      <vt:lpstr>Pharmacologic Interventions</vt:lpstr>
      <vt:lpstr>Topical management outline </vt:lpstr>
      <vt:lpstr>PowerPoint Presentation</vt:lpstr>
      <vt:lpstr>Juvenile  planter dermatosis </vt:lpstr>
      <vt:lpstr>Seborrhoeic Dermatits</vt:lpstr>
      <vt:lpstr>Clinical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Management:</vt:lpstr>
      <vt:lpstr>Contact Dermatitis</vt:lpstr>
      <vt:lpstr>IRRITANT CONTACT DERMATITIS</vt:lpstr>
      <vt:lpstr>PowerPoint Presentation</vt:lpstr>
      <vt:lpstr>PowerPoint Presentation</vt:lpstr>
      <vt:lpstr>PowerPoint Presentation</vt:lpstr>
      <vt:lpstr>ALLERGIC CONTACT DERMATITIS</vt:lpstr>
      <vt:lpstr>Shoe dermatitis</vt:lpstr>
      <vt:lpstr>Clinical features</vt:lpstr>
      <vt:lpstr>PowerPoint Presentation</vt:lpstr>
      <vt:lpstr>PowerPoint Presentation</vt:lpstr>
      <vt:lpstr>Management:</vt:lpstr>
      <vt:lpstr>Dyshidrotic eczema</vt:lpstr>
      <vt:lpstr>PowerPoint Presentation</vt:lpstr>
      <vt:lpstr>Asteatotic  eczema</vt:lpstr>
      <vt:lpstr>Stasis eczema</vt:lpstr>
      <vt:lpstr>Lichen simplex Chronicus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DERMATITIS AND ECZEMATOUS DISORDERS</dc:title>
  <dc:creator>Dr.Hend</dc:creator>
  <cp:lastModifiedBy>Dr.Hend</cp:lastModifiedBy>
  <cp:revision>38</cp:revision>
  <dcterms:created xsi:type="dcterms:W3CDTF">2015-03-18T23:48:02Z</dcterms:created>
  <dcterms:modified xsi:type="dcterms:W3CDTF">2020-02-27T03:48:44Z</dcterms:modified>
</cp:coreProperties>
</file>