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328" r:id="rId6"/>
    <p:sldId id="333" r:id="rId7"/>
    <p:sldId id="261" r:id="rId8"/>
    <p:sldId id="262" r:id="rId9"/>
    <p:sldId id="334" r:id="rId10"/>
    <p:sldId id="263" r:id="rId11"/>
    <p:sldId id="264" r:id="rId12"/>
    <p:sldId id="265" r:id="rId13"/>
    <p:sldId id="274" r:id="rId14"/>
    <p:sldId id="275" r:id="rId15"/>
    <p:sldId id="276" r:id="rId16"/>
    <p:sldId id="270" r:id="rId17"/>
    <p:sldId id="273" r:id="rId18"/>
    <p:sldId id="332" r:id="rId19"/>
    <p:sldId id="331" r:id="rId20"/>
    <p:sldId id="277" r:id="rId21"/>
    <p:sldId id="335" r:id="rId22"/>
    <p:sldId id="278" r:id="rId23"/>
    <p:sldId id="280" r:id="rId24"/>
    <p:sldId id="281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336" r:id="rId34"/>
    <p:sldId id="337" r:id="rId35"/>
    <p:sldId id="292" r:id="rId36"/>
    <p:sldId id="295" r:id="rId37"/>
    <p:sldId id="296" r:id="rId38"/>
    <p:sldId id="297" r:id="rId39"/>
    <p:sldId id="298" r:id="rId40"/>
    <p:sldId id="300" r:id="rId41"/>
    <p:sldId id="301" r:id="rId42"/>
    <p:sldId id="338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41" r:id="rId52"/>
    <p:sldId id="342" r:id="rId53"/>
    <p:sldId id="339" r:id="rId54"/>
    <p:sldId id="340" r:id="rId55"/>
    <p:sldId id="312" r:id="rId56"/>
    <p:sldId id="313" r:id="rId57"/>
    <p:sldId id="315" r:id="rId58"/>
    <p:sldId id="318" r:id="rId59"/>
    <p:sldId id="319" r:id="rId60"/>
    <p:sldId id="320" r:id="rId61"/>
    <p:sldId id="322" r:id="rId62"/>
    <p:sldId id="323" r:id="rId63"/>
    <p:sldId id="343" r:id="rId64"/>
    <p:sldId id="345" r:id="rId65"/>
    <p:sldId id="326" r:id="rId66"/>
    <p:sldId id="344" r:id="rId67"/>
    <p:sldId id="327" r:id="rId68"/>
  </p:sldIdLst>
  <p:sldSz cx="12192000" cy="6858000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36" autoAdjust="0"/>
    <p:restoredTop sz="92791" autoAdjust="0"/>
  </p:normalViewPr>
  <p:slideViewPr>
    <p:cSldViewPr snapToGrid="0">
      <p:cViewPr varScale="1">
        <p:scale>
          <a:sx n="107" d="100"/>
          <a:sy n="107" d="100"/>
        </p:scale>
        <p:origin x="2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C4A81-B1F6-4713-BE44-E67DC1679610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ECC01-F86A-4E76-8E3A-C4A14D0A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9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ECC01-F86A-4E76-8E3A-C4A14D0A81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89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ECC01-F86A-4E76-8E3A-C4A14D0A815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13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ECC01-F86A-4E76-8E3A-C4A14D0A815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0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DD11-5C9D-4AE5-BE89-35755B3CC376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44B3-D64B-4126-BC63-C439770364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732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DD11-5C9D-4AE5-BE89-35755B3CC376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44B3-D64B-4126-BC63-C439770364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529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DD11-5C9D-4AE5-BE89-35755B3CC376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44B3-D64B-4126-BC63-C439770364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627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DD11-5C9D-4AE5-BE89-35755B3CC376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44B3-D64B-4126-BC63-C439770364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026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DD11-5C9D-4AE5-BE89-35755B3CC376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44B3-D64B-4126-BC63-C439770364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943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DD11-5C9D-4AE5-BE89-35755B3CC376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44B3-D64B-4126-BC63-C439770364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029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DD11-5C9D-4AE5-BE89-35755B3CC376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44B3-D64B-4126-BC63-C439770364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39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DD11-5C9D-4AE5-BE89-35755B3CC376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44B3-D64B-4126-BC63-C439770364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216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DD11-5C9D-4AE5-BE89-35755B3CC376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44B3-D64B-4126-BC63-C439770364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DD11-5C9D-4AE5-BE89-35755B3CC376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44B3-D64B-4126-BC63-C439770364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97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BDD11-5C9D-4AE5-BE89-35755B3CC376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944B3-D64B-4126-BC63-C439770364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693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BDD11-5C9D-4AE5-BE89-35755B3CC376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944B3-D64B-4126-BC63-C439770364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4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Pigment and Hair Disorders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79572"/>
            <a:ext cx="9144000" cy="1278228"/>
          </a:xfrm>
        </p:spPr>
        <p:txBody>
          <a:bodyPr/>
          <a:lstStyle/>
          <a:p>
            <a:r>
              <a:rPr lang="en-US" dirty="0" smtClean="0"/>
              <a:t>Prof. Ghada A. Bin </a:t>
            </a:r>
            <a:r>
              <a:rPr lang="en-US" dirty="0" err="1" smtClean="0"/>
              <a:t>saif,MD</a:t>
            </a:r>
            <a:endParaRPr lang="en-US" dirty="0" smtClean="0"/>
          </a:p>
          <a:p>
            <a:r>
              <a:rPr lang="en-US" dirty="0" smtClean="0"/>
              <a:t>Professor</a:t>
            </a:r>
            <a:r>
              <a:rPr lang="en-US" dirty="0"/>
              <a:t> </a:t>
            </a:r>
            <a:r>
              <a:rPr lang="en-US" dirty="0" smtClean="0"/>
              <a:t>&amp; Consultant Dermatologist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92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6" y="539253"/>
            <a:ext cx="5241701" cy="4354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2551" y="4893972"/>
            <a:ext cx="222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www.metro.co.uk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74" y="539253"/>
            <a:ext cx="5452696" cy="43547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84074" y="4928453"/>
            <a:ext cx="2339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www.dermrounds.com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626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14" y="767231"/>
            <a:ext cx="4803662" cy="38176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0014" y="4584878"/>
            <a:ext cx="2139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www.medscape.com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85" y="767231"/>
            <a:ext cx="4720920" cy="38176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17785" y="4584878"/>
            <a:ext cx="1487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www.jaad.org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571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Vitiligo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867" y="2392295"/>
            <a:ext cx="10515600" cy="2540313"/>
          </a:xfrm>
        </p:spPr>
        <p:txBody>
          <a:bodyPr/>
          <a:lstStyle/>
          <a:p>
            <a:r>
              <a:rPr lang="en-US" dirty="0" smtClean="0"/>
              <a:t>Diagnosis usually clinically </a:t>
            </a:r>
          </a:p>
          <a:p>
            <a:r>
              <a:rPr lang="en-US" dirty="0" smtClean="0"/>
              <a:t>Wood’s lamp for early vitiligo, white person</a:t>
            </a:r>
          </a:p>
          <a:p>
            <a:r>
              <a:rPr lang="en-US" dirty="0" smtClean="0"/>
              <a:t>Pathology shows normal skin with no melanocytes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970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Vitiligo Management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Sun protection: sun-avoidance, clothes, hats, sunscreens</a:t>
            </a:r>
          </a:p>
          <a:p>
            <a:r>
              <a:rPr lang="en-US" dirty="0" smtClean="0"/>
              <a:t>Make up</a:t>
            </a:r>
          </a:p>
          <a:p>
            <a:r>
              <a:rPr lang="en-US" dirty="0" smtClean="0"/>
              <a:t>Tattoo </a:t>
            </a:r>
          </a:p>
          <a:p>
            <a:r>
              <a:rPr lang="en-US" b="1" u="sng" dirty="0" smtClean="0"/>
              <a:t>Psychological Support </a:t>
            </a:r>
            <a:endParaRPr lang="en-US" b="1" u="sng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726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Vitiligo Management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Focal disease:</a:t>
            </a:r>
          </a:p>
          <a:p>
            <a:pPr>
              <a:buFontTx/>
              <a:buChar char="-"/>
            </a:pPr>
            <a:r>
              <a:rPr lang="en-US" dirty="0" smtClean="0"/>
              <a:t>Corticosteroids</a:t>
            </a:r>
          </a:p>
          <a:p>
            <a:pPr>
              <a:buFontTx/>
              <a:buChar char="-"/>
            </a:pPr>
            <a:r>
              <a:rPr lang="en-US" dirty="0" smtClean="0"/>
              <a:t>Tacrolimus </a:t>
            </a:r>
          </a:p>
          <a:p>
            <a:pPr>
              <a:buFontTx/>
              <a:buChar char="-"/>
            </a:pPr>
            <a:r>
              <a:rPr lang="en-US" dirty="0" smtClean="0"/>
              <a:t>8-MOP topical phototherapy </a:t>
            </a:r>
          </a:p>
          <a:p>
            <a:pPr>
              <a:buFontTx/>
              <a:buChar char="-"/>
            </a:pPr>
            <a:r>
              <a:rPr lang="en-US" dirty="0" smtClean="0"/>
              <a:t>Excimer laser</a:t>
            </a:r>
          </a:p>
          <a:p>
            <a:pPr>
              <a:buFontTx/>
              <a:buChar char="-"/>
            </a:pPr>
            <a:r>
              <a:rPr lang="en-US" dirty="0" smtClean="0"/>
              <a:t>Localized NB-UVB</a:t>
            </a:r>
          </a:p>
          <a:p>
            <a:pPr>
              <a:buFontTx/>
              <a:buChar char="-"/>
            </a:pPr>
            <a:r>
              <a:rPr lang="en-US" dirty="0" smtClean="0"/>
              <a:t>Surgical (stable disease for 2 years) : melanocytes transfer, blister graft, punch graft</a:t>
            </a:r>
          </a:p>
        </p:txBody>
      </p:sp>
    </p:spTree>
    <p:extLst>
      <p:ext uri="{BB962C8B-B14F-4D97-AF65-F5344CB8AC3E}">
        <p14:creationId xmlns:p14="http://schemas.microsoft.com/office/powerpoint/2010/main" val="2118527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Vitiligo Management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Generalized:</a:t>
            </a:r>
          </a:p>
          <a:p>
            <a:pPr>
              <a:buFontTx/>
              <a:buChar char="-"/>
            </a:pPr>
            <a:r>
              <a:rPr lang="en-US" dirty="0" smtClean="0"/>
              <a:t>NB-UVB</a:t>
            </a:r>
          </a:p>
          <a:p>
            <a:pPr>
              <a:buFontTx/>
              <a:buChar char="-"/>
            </a:pPr>
            <a:r>
              <a:rPr lang="en-US" dirty="0" smtClean="0"/>
              <a:t>Oral PUVA</a:t>
            </a:r>
          </a:p>
          <a:p>
            <a:pPr>
              <a:buFontTx/>
              <a:buChar char="-"/>
            </a:pPr>
            <a:r>
              <a:rPr lang="en-US" dirty="0"/>
              <a:t>Systemic therapy: oral corticosteroids, methotrexate, cyclosporine, </a:t>
            </a:r>
            <a:r>
              <a:rPr lang="en-US" dirty="0" err="1"/>
              <a:t>mycophenolate</a:t>
            </a:r>
            <a:r>
              <a:rPr lang="en-US" dirty="0"/>
              <a:t> </a:t>
            </a:r>
            <a:r>
              <a:rPr lang="en-US" dirty="0" err="1"/>
              <a:t>mofetil</a:t>
            </a:r>
            <a:r>
              <a:rPr lang="en-US" dirty="0"/>
              <a:t>, </a:t>
            </a:r>
            <a:r>
              <a:rPr lang="en-US" dirty="0" smtClean="0"/>
              <a:t>azathioprine</a:t>
            </a:r>
          </a:p>
          <a:p>
            <a:pPr>
              <a:buFontTx/>
              <a:buChar char="-"/>
            </a:pPr>
            <a:r>
              <a:rPr lang="en-US" dirty="0" smtClean="0"/>
              <a:t>Depigmentation with 20% monobenzylether of hydroquinone cream</a:t>
            </a:r>
          </a:p>
          <a:p>
            <a:pPr>
              <a:buFontTx/>
              <a:buChar char="-"/>
            </a:pPr>
            <a:r>
              <a:rPr lang="en-US" dirty="0" smtClean="0"/>
              <a:t>Depigmentation with Q-switched laser and cryotherapy </a:t>
            </a:r>
          </a:p>
        </p:txBody>
      </p:sp>
    </p:spTree>
    <p:extLst>
      <p:ext uri="{BB962C8B-B14F-4D97-AF65-F5344CB8AC3E}">
        <p14:creationId xmlns:p14="http://schemas.microsoft.com/office/powerpoint/2010/main" val="3829926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Post Inflammatory Hypopigmentation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969" y="1421179"/>
            <a:ext cx="10515600" cy="4351338"/>
          </a:xfrm>
        </p:spPr>
        <p:txBody>
          <a:bodyPr/>
          <a:lstStyle/>
          <a:p>
            <a:r>
              <a:rPr lang="en-US" dirty="0" smtClean="0"/>
              <a:t>Could happen after any inflammatory dermatosis </a:t>
            </a:r>
          </a:p>
          <a:p>
            <a:r>
              <a:rPr lang="en-US" dirty="0" smtClean="0"/>
              <a:t>Pityriasis versicolor hypopigmentation </a:t>
            </a:r>
          </a:p>
          <a:p>
            <a:r>
              <a:rPr lang="en-US" dirty="0" smtClean="0"/>
              <a:t>Post chemical peel or laser</a:t>
            </a:r>
          </a:p>
          <a:p>
            <a:r>
              <a:rPr lang="en-US" dirty="0" smtClean="0"/>
              <a:t>Post intralesional corticosteroid injection</a:t>
            </a:r>
          </a:p>
          <a:p>
            <a:r>
              <a:rPr lang="en-US" dirty="0" smtClean="0"/>
              <a:t>Treatment: make up, tattoo, Excimer laser, NB-UVB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401" t="45775" r="37893" b="32642"/>
          <a:stretch/>
        </p:blipFill>
        <p:spPr>
          <a:xfrm>
            <a:off x="2488913" y="3992318"/>
            <a:ext cx="5538464" cy="272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37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123" y="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Nevus Depigmentosus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93" y="1113447"/>
            <a:ext cx="10515600" cy="4351338"/>
          </a:xfrm>
        </p:spPr>
        <p:txBody>
          <a:bodyPr/>
          <a:lstStyle/>
          <a:p>
            <a:r>
              <a:rPr lang="en-US" dirty="0" smtClean="0"/>
              <a:t>Congenital, solitary depigmented patch </a:t>
            </a:r>
          </a:p>
          <a:p>
            <a:r>
              <a:rPr lang="en-US" dirty="0" smtClean="0"/>
              <a:t>Cutaneous mosaicisim with altered clones of melanocytes with decreased ability to produce melanin </a:t>
            </a:r>
          </a:p>
          <a:p>
            <a:r>
              <a:rPr lang="en-US" dirty="0" smtClean="0"/>
              <a:t>Stable</a:t>
            </a:r>
          </a:p>
          <a:p>
            <a:r>
              <a:rPr lang="en-US" dirty="0" smtClean="0"/>
              <a:t>Mostly in trunk and extremities</a:t>
            </a:r>
          </a:p>
          <a:p>
            <a:r>
              <a:rPr lang="en-US" dirty="0" smtClean="0"/>
              <a:t>Treatment: make up, tattoo, melanocyte transfer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064" y="4573241"/>
            <a:ext cx="4339737" cy="208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93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222" y="2136531"/>
            <a:ext cx="9322778" cy="3121269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Increase of melanin in the </a:t>
            </a:r>
            <a:r>
              <a:rPr lang="en-US" dirty="0" smtClean="0"/>
              <a:t>epidermis:</a:t>
            </a:r>
          </a:p>
          <a:p>
            <a:pPr algn="l"/>
            <a:r>
              <a:rPr lang="en-US" dirty="0" smtClean="0"/>
              <a:t>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melanocytic </a:t>
            </a:r>
            <a:r>
              <a:rPr lang="en-US" dirty="0" err="1" smtClean="0"/>
              <a:t>hypermelanosis</a:t>
            </a:r>
            <a:r>
              <a:rPr lang="en-US" dirty="0" smtClean="0"/>
              <a:t>:  </a:t>
            </a:r>
            <a:r>
              <a:rPr lang="en-US" dirty="0"/>
              <a:t>An increase in the number of melanocytes in the epidermis </a:t>
            </a:r>
            <a:r>
              <a:rPr lang="en-US" dirty="0" smtClean="0"/>
              <a:t>(melanin) (</a:t>
            </a:r>
            <a:r>
              <a:rPr lang="en-US" dirty="0"/>
              <a:t>an example Is </a:t>
            </a:r>
            <a:r>
              <a:rPr lang="en-US" dirty="0" err="1" smtClean="0"/>
              <a:t>lentigo</a:t>
            </a:r>
            <a:r>
              <a:rPr lang="en-US" dirty="0"/>
              <a:t>). </a:t>
            </a:r>
            <a:endParaRPr lang="en-US" dirty="0" smtClean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melanotic </a:t>
            </a:r>
            <a:r>
              <a:rPr lang="en-US" dirty="0" err="1" smtClean="0"/>
              <a:t>hypermelanosis</a:t>
            </a:r>
            <a:r>
              <a:rPr lang="en-US" dirty="0" smtClean="0"/>
              <a:t>: </a:t>
            </a:r>
            <a:r>
              <a:rPr lang="en-US" dirty="0"/>
              <a:t>No increase of melanocytes but an increase in the production of melanin </a:t>
            </a:r>
            <a:r>
              <a:rPr lang="en-US" dirty="0" smtClean="0"/>
              <a:t>only</a:t>
            </a:r>
            <a:r>
              <a:rPr lang="en-US" dirty="0"/>
              <a:t> </a:t>
            </a:r>
            <a:r>
              <a:rPr lang="en-US" dirty="0" smtClean="0"/>
              <a:t>(an </a:t>
            </a:r>
            <a:r>
              <a:rPr lang="en-US" dirty="0"/>
              <a:t>example Is </a:t>
            </a:r>
            <a:r>
              <a:rPr lang="en-US" dirty="0" err="1"/>
              <a:t>melasma</a:t>
            </a:r>
            <a:r>
              <a:rPr lang="en-US" dirty="0" smtClean="0"/>
              <a:t>). 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345222" y="694591"/>
            <a:ext cx="9050215" cy="1109663"/>
          </a:xfrm>
        </p:spPr>
        <p:txBody>
          <a:bodyPr/>
          <a:lstStyle/>
          <a:p>
            <a:pPr algn="ctr"/>
            <a:r>
              <a:rPr lang="en-US" b="1" dirty="0" smtClean="0"/>
              <a:t>Hyperpigmentation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928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3464" y="590550"/>
            <a:ext cx="3030536" cy="1162050"/>
          </a:xfrm>
        </p:spPr>
        <p:txBody>
          <a:bodyPr/>
          <a:lstStyle/>
          <a:p>
            <a:r>
              <a:rPr lang="en-US" dirty="0" smtClean="0"/>
              <a:t>Freckle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L</a:t>
            </a:r>
            <a:r>
              <a:rPr lang="en-US" dirty="0" smtClean="0"/>
              <a:t>entigo)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3733800"/>
            <a:ext cx="8763000" cy="2819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Overactivity</a:t>
            </a:r>
            <a:r>
              <a:rPr lang="en-US" sz="2400" dirty="0">
                <a:latin typeface="Times New Roman"/>
              </a:rPr>
              <a:t> of an increased no. of </a:t>
            </a:r>
            <a:r>
              <a:rPr lang="en-US" sz="2400" dirty="0" err="1">
                <a:latin typeface="Times New Roman"/>
              </a:rPr>
              <a:t>melanocytes</a:t>
            </a:r>
            <a:r>
              <a:rPr lang="en-US" sz="2400" dirty="0">
                <a:latin typeface="Times New Roman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Times New Roman"/>
              </a:rPr>
              <a:t> Fair individuals</a:t>
            </a:r>
          </a:p>
          <a:p>
            <a:pPr marL="0" indent="0">
              <a:buNone/>
            </a:pPr>
            <a:r>
              <a:rPr lang="en-US" sz="2400" dirty="0">
                <a:latin typeface="Times New Roman"/>
              </a:rPr>
              <a:t> Sun exposure in genetically predisposed individuals</a:t>
            </a:r>
          </a:p>
          <a:p>
            <a:pPr marL="0" indent="0">
              <a:buNone/>
            </a:pPr>
            <a:r>
              <a:rPr lang="en-US" sz="2400" dirty="0">
                <a:latin typeface="Times New Roman"/>
              </a:rPr>
              <a:t> Sun block </a:t>
            </a:r>
            <a:endParaRPr lang="en-US" sz="2400" dirty="0" smtClean="0">
              <a:latin typeface="Times New Roman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/>
              </a:rPr>
              <a:t>Pigmented </a:t>
            </a:r>
            <a:r>
              <a:rPr lang="en-US" sz="2400" dirty="0">
                <a:latin typeface="Times New Roman"/>
              </a:rPr>
              <a:t>laser </a:t>
            </a:r>
            <a:endParaRPr lang="en-US" sz="2400" dirty="0" smtClean="0">
              <a:latin typeface="Times New Roman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/>
              </a:rPr>
              <a:t>bleaching </a:t>
            </a:r>
            <a:r>
              <a:rPr lang="en-US" sz="2400" dirty="0">
                <a:latin typeface="Times New Roman"/>
              </a:rPr>
              <a:t>cream</a:t>
            </a:r>
          </a:p>
          <a:p>
            <a:pPr marL="0" indent="0">
              <a:buNone/>
            </a:pPr>
            <a:endParaRPr lang="en-US" sz="2400" dirty="0">
              <a:latin typeface="Times New Roman"/>
            </a:endParaRPr>
          </a:p>
        </p:txBody>
      </p:sp>
      <p:pic>
        <p:nvPicPr>
          <p:cNvPr id="1026" name="Picture 2" descr="C:\Users\hp\Desktop\freck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2552" y="457200"/>
            <a:ext cx="4570962" cy="32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815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Objectives 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hysiology of melanocytes and skin color. </a:t>
            </a:r>
          </a:p>
          <a:p>
            <a:r>
              <a:rPr lang="en-US" dirty="0"/>
              <a:t>C</a:t>
            </a:r>
            <a:r>
              <a:rPr lang="en-US" dirty="0" smtClean="0"/>
              <a:t>ommon cutaneous pigment disorders, pathophysiology, clinical presentation and treatment</a:t>
            </a:r>
          </a:p>
          <a:p>
            <a:r>
              <a:rPr lang="en-US" dirty="0" smtClean="0"/>
              <a:t>Physiology of hair follicle</a:t>
            </a:r>
          </a:p>
          <a:p>
            <a:r>
              <a:rPr lang="en-US" dirty="0" smtClean="0"/>
              <a:t>Common hair disorders, both acquired and congenital, their presentation, investigation and management</a:t>
            </a:r>
          </a:p>
          <a:p>
            <a:pPr marL="0" indent="0">
              <a:buNone/>
            </a:pPr>
            <a:r>
              <a:rPr lang="en-US" dirty="0" smtClean="0"/>
              <a:t>  </a:t>
            </a:r>
          </a:p>
          <a:p>
            <a:pPr marL="0" indent="0">
              <a:buNone/>
            </a:pPr>
            <a:r>
              <a:rPr lang="en-US" dirty="0" smtClean="0"/>
              <a:t>* Reference is the both the lecture and the TEXTBOOK*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634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Melasma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256" y="1825625"/>
            <a:ext cx="569748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14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Melasma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Acquired symmetrical blotchy hyperpigmentation mostly on face</a:t>
            </a:r>
          </a:p>
          <a:p>
            <a:r>
              <a:rPr lang="en-US" dirty="0" smtClean="0"/>
              <a:t>Mostly in young females(20-40), only 10% males</a:t>
            </a:r>
          </a:p>
          <a:p>
            <a:r>
              <a:rPr lang="en-US" dirty="0" smtClean="0"/>
              <a:t>Genetic predisposition, excessive sun exposure, pregnancy, oral contraceptives, hypothyroidism can trigger the disease</a:t>
            </a:r>
          </a:p>
          <a:p>
            <a:r>
              <a:rPr lang="en-US" dirty="0" smtClean="0"/>
              <a:t>Present as sharply </a:t>
            </a:r>
            <a:r>
              <a:rPr lang="en-US" dirty="0" err="1" smtClean="0"/>
              <a:t>marginated</a:t>
            </a:r>
            <a:r>
              <a:rPr lang="en-US" dirty="0" smtClean="0"/>
              <a:t> macules and patches with irregular borders on cheeks and forehead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02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6339" y="3199188"/>
            <a:ext cx="1433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www.aad.org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38" y="342075"/>
            <a:ext cx="4486276" cy="28571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6339" y="6321245"/>
            <a:ext cx="3378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www.aesthetics.venkatcenter.com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39" y="3568520"/>
            <a:ext cx="4486275" cy="27527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08309" y="4480277"/>
            <a:ext cx="2918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www.medicalnewstoday.com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65" y="1651797"/>
            <a:ext cx="4417453" cy="273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26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Melasma Management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Sun protection</a:t>
            </a:r>
          </a:p>
          <a:p>
            <a:r>
              <a:rPr lang="en-US" dirty="0" smtClean="0"/>
              <a:t>Kligman’s formula: Hydroquinone+Tretinoin+corticosteroid</a:t>
            </a:r>
          </a:p>
          <a:p>
            <a:r>
              <a:rPr lang="en-US" dirty="0" smtClean="0"/>
              <a:t>Hydroquinone 4% cream</a:t>
            </a:r>
          </a:p>
          <a:p>
            <a:r>
              <a:rPr lang="en-US" dirty="0" smtClean="0"/>
              <a:t>Glycolic acid, azelaic acid, kojic acid</a:t>
            </a:r>
          </a:p>
          <a:p>
            <a:r>
              <a:rPr lang="en-US" dirty="0" smtClean="0"/>
              <a:t>Chemical peels: glycolic acid, TCA, phenol, resorcinol</a:t>
            </a:r>
          </a:p>
          <a:p>
            <a:r>
              <a:rPr lang="en-US" dirty="0" smtClean="0"/>
              <a:t>Fractional laser</a:t>
            </a:r>
          </a:p>
        </p:txBody>
      </p:sp>
    </p:spTree>
    <p:extLst>
      <p:ext uri="{BB962C8B-B14F-4D97-AF65-F5344CB8AC3E}">
        <p14:creationId xmlns:p14="http://schemas.microsoft.com/office/powerpoint/2010/main" val="1543728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Post Inflammatory Hyperpigmentation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Any inflammatory disease can cause it</a:t>
            </a:r>
          </a:p>
          <a:p>
            <a:r>
              <a:rPr lang="en-US" dirty="0" smtClean="0"/>
              <a:t>Acne, eczema, psoriasis, trauma, laser hair removal, burns, etc.</a:t>
            </a:r>
            <a:endParaRPr lang="en-US" dirty="0"/>
          </a:p>
          <a:p>
            <a:r>
              <a:rPr lang="en-US" dirty="0" smtClean="0"/>
              <a:t>More severe with lichen planus</a:t>
            </a:r>
          </a:p>
          <a:p>
            <a:r>
              <a:rPr lang="en-US" dirty="0" smtClean="0"/>
              <a:t>Improve with time but may persist for years</a:t>
            </a:r>
            <a:endParaRPr lang="en-US" dirty="0"/>
          </a:p>
          <a:p>
            <a:r>
              <a:rPr lang="en-US" dirty="0" smtClean="0"/>
              <a:t>Treatment as melasma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210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048" y="242574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Disorders of Hair Follicle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22661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Hair Follicle Cycle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7450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Anagen</a:t>
            </a:r>
          </a:p>
          <a:p>
            <a:pPr>
              <a:buFontTx/>
              <a:buChar char="-"/>
            </a:pPr>
            <a:r>
              <a:rPr lang="en-US" dirty="0" smtClean="0"/>
              <a:t>Growth phase</a:t>
            </a:r>
          </a:p>
          <a:p>
            <a:pPr>
              <a:buFontTx/>
              <a:buChar char="-"/>
            </a:pPr>
            <a:r>
              <a:rPr lang="en-US" dirty="0" smtClean="0"/>
              <a:t>Determines the ultimate length of the hair</a:t>
            </a:r>
          </a:p>
          <a:p>
            <a:pPr>
              <a:buFontTx/>
              <a:buChar char="-"/>
            </a:pPr>
            <a:r>
              <a:rPr lang="en-US" dirty="0" smtClean="0"/>
              <a:t>85% of hair</a:t>
            </a:r>
          </a:p>
          <a:p>
            <a:pPr>
              <a:buFontTx/>
              <a:buChar char="-"/>
            </a:pPr>
            <a:r>
              <a:rPr lang="en-US" dirty="0" smtClean="0"/>
              <a:t>2-7 years</a:t>
            </a:r>
          </a:p>
          <a:p>
            <a:pPr marL="0" indent="0">
              <a:buNone/>
            </a:pPr>
            <a:r>
              <a:rPr lang="en-US" b="1" dirty="0" smtClean="0"/>
              <a:t>Telogen</a:t>
            </a:r>
          </a:p>
          <a:p>
            <a:pPr>
              <a:buFontTx/>
              <a:buChar char="-"/>
            </a:pPr>
            <a:r>
              <a:rPr lang="en-US" dirty="0" smtClean="0"/>
              <a:t>Resting phase</a:t>
            </a:r>
          </a:p>
          <a:p>
            <a:pPr>
              <a:buFontTx/>
              <a:buChar char="-"/>
            </a:pPr>
            <a:r>
              <a:rPr lang="en-US" dirty="0" smtClean="0"/>
              <a:t>5-15%</a:t>
            </a:r>
          </a:p>
          <a:p>
            <a:pPr>
              <a:buFontTx/>
              <a:buChar char="-"/>
            </a:pPr>
            <a:r>
              <a:rPr lang="en-US" dirty="0" smtClean="0"/>
              <a:t>3-4 months</a:t>
            </a:r>
          </a:p>
          <a:p>
            <a:pPr marL="0" indent="0">
              <a:buNone/>
            </a:pPr>
            <a:r>
              <a:rPr lang="en-US" b="1" dirty="0" smtClean="0"/>
              <a:t>Catagen </a:t>
            </a:r>
          </a:p>
          <a:p>
            <a:pPr>
              <a:buFontTx/>
              <a:buChar char="-"/>
            </a:pPr>
            <a:r>
              <a:rPr lang="en-US" dirty="0" smtClean="0"/>
              <a:t>Transitional phase between anagen and telogen (apoptosis driven)</a:t>
            </a:r>
          </a:p>
          <a:p>
            <a:pPr>
              <a:buFontTx/>
              <a:buChar char="-"/>
            </a:pPr>
            <a:r>
              <a:rPr lang="en-US" dirty="0" smtClean="0"/>
              <a:t>1% of hair</a:t>
            </a:r>
          </a:p>
          <a:p>
            <a:pPr>
              <a:buFontTx/>
              <a:buChar char="-"/>
            </a:pPr>
            <a:r>
              <a:rPr lang="en-US" dirty="0" smtClean="0"/>
              <a:t>1-2 weeks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Exogen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355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10169" y="6270869"/>
            <a:ext cx="2129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www.viviscal.com.au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9" y="390545"/>
            <a:ext cx="10844011" cy="588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86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66090" y="6283748"/>
            <a:ext cx="2298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www.pt.slideshare.net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8" y="495994"/>
            <a:ext cx="7676682" cy="576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08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69151" y="6309506"/>
            <a:ext cx="2417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www.sciencedirect.com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5" y="210636"/>
            <a:ext cx="7778840" cy="610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61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Skin Pigment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Melanin : </a:t>
            </a:r>
            <a:r>
              <a:rPr lang="en-US" dirty="0" smtClean="0"/>
              <a:t>brown</a:t>
            </a:r>
          </a:p>
          <a:p>
            <a:r>
              <a:rPr lang="en-US" dirty="0" smtClean="0"/>
              <a:t>Reduced hemoglobin: blue</a:t>
            </a:r>
          </a:p>
          <a:p>
            <a:r>
              <a:rPr lang="en-US" dirty="0" smtClean="0"/>
              <a:t>Oxyhemoglobin: red</a:t>
            </a:r>
          </a:p>
          <a:p>
            <a:r>
              <a:rPr lang="en-US" dirty="0" smtClean="0"/>
              <a:t>Carotenoids : yellow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13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Types of Hair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89265"/>
            <a:ext cx="10515600" cy="310698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Lanugo hair: fetus, shed before birth</a:t>
            </a:r>
          </a:p>
          <a:p>
            <a:endParaRPr lang="en-US" dirty="0"/>
          </a:p>
          <a:p>
            <a:r>
              <a:rPr lang="en-US" dirty="0" smtClean="0"/>
              <a:t>Vellus hair: fine, non-pigmented hair</a:t>
            </a:r>
          </a:p>
          <a:p>
            <a:endParaRPr lang="en-US" dirty="0"/>
          </a:p>
          <a:p>
            <a:r>
              <a:rPr lang="en-US" dirty="0" smtClean="0"/>
              <a:t>Terminal hair: Thick</a:t>
            </a:r>
            <a:r>
              <a:rPr lang="en-US" dirty="0"/>
              <a:t>. pigmented hair found on scalp, eyebrow/eyelashes, beard, </a:t>
            </a:r>
            <a:r>
              <a:rPr lang="en-US" dirty="0" smtClean="0"/>
              <a:t>axillae</a:t>
            </a:r>
            <a:r>
              <a:rPr lang="en-US" dirty="0"/>
              <a:t>, pubic area; growth is influenced by hormones.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4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Diagnosis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Hair pull test: 6+ is positive</a:t>
            </a:r>
          </a:p>
          <a:p>
            <a:r>
              <a:rPr lang="en-US" dirty="0" smtClean="0"/>
              <a:t>Trichogram: 50 hair pull for anagen/telogen hair ratio</a:t>
            </a:r>
          </a:p>
          <a:p>
            <a:r>
              <a:rPr lang="en-US" dirty="0" smtClean="0"/>
              <a:t>Trichoscopy: dermatoscope</a:t>
            </a:r>
          </a:p>
          <a:p>
            <a:r>
              <a:rPr lang="en-US" dirty="0" smtClean="0"/>
              <a:t>Scalp biopsy</a:t>
            </a:r>
          </a:p>
          <a:p>
            <a:r>
              <a:rPr lang="en-US" dirty="0" smtClean="0"/>
              <a:t>Scanning Electron Microscopy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360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33588" y="6190734"/>
            <a:ext cx="2042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www.slideshare.net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57" y="348343"/>
            <a:ext cx="7574643" cy="568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45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3647" y="1246094"/>
            <a:ext cx="753035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Alopecia classified into: </a:t>
            </a:r>
            <a:endParaRPr lang="en-US" sz="2200" b="1" dirty="0" smtClean="0"/>
          </a:p>
          <a:p>
            <a:endParaRPr lang="en-US" sz="2200" b="1" dirty="0" smtClean="0"/>
          </a:p>
          <a:p>
            <a:r>
              <a:rPr lang="en-US" sz="2200" dirty="0" smtClean="0"/>
              <a:t>• </a:t>
            </a:r>
            <a:r>
              <a:rPr lang="en-US" sz="2200" dirty="0" err="1"/>
              <a:t>Noncicatricia</a:t>
            </a:r>
            <a:r>
              <a:rPr lang="en-US" sz="2200" dirty="0"/>
              <a:t>/ alopecia: No clinical sign of tissue inflammation, scarring, or atrophy of skin. </a:t>
            </a:r>
            <a:endParaRPr lang="en-US" sz="2200" dirty="0" smtClean="0"/>
          </a:p>
          <a:p>
            <a:endParaRPr lang="en-US" sz="2200" dirty="0" smtClean="0"/>
          </a:p>
          <a:p>
            <a:r>
              <a:rPr lang="en-US" sz="2200" dirty="0" smtClean="0"/>
              <a:t>• </a:t>
            </a:r>
            <a:r>
              <a:rPr lang="en-US" sz="2200" dirty="0" err="1"/>
              <a:t>Cicatricial</a:t>
            </a:r>
            <a:r>
              <a:rPr lang="en-US" sz="2200" dirty="0"/>
              <a:t> alopecia: Evidence of tissue destruction such as inflammation, atrophy, and scarring may be apparent. </a:t>
            </a:r>
          </a:p>
        </p:txBody>
      </p:sp>
    </p:spTree>
    <p:extLst>
      <p:ext uri="{BB962C8B-B14F-4D97-AF65-F5344CB8AC3E}">
        <p14:creationId xmlns:p14="http://schemas.microsoft.com/office/powerpoint/2010/main" val="2438778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3694" y="-123731"/>
            <a:ext cx="9144000" cy="2387600"/>
          </a:xfrm>
        </p:spPr>
        <p:txBody>
          <a:bodyPr/>
          <a:lstStyle/>
          <a:p>
            <a:r>
              <a:rPr lang="en-US" b="1" dirty="0" smtClean="0"/>
              <a:t>Pattern hair loss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7353" t="49955" r="45310" b="8833"/>
          <a:stretch/>
        </p:blipFill>
        <p:spPr>
          <a:xfrm>
            <a:off x="1972235" y="2506610"/>
            <a:ext cx="2850777" cy="3811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41333"/>
            <a:ext cx="4278225" cy="377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54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Male Pattern Hair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18371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Most common type in adult men</a:t>
            </a:r>
          </a:p>
          <a:p>
            <a:r>
              <a:rPr lang="en-US" dirty="0" smtClean="0"/>
              <a:t>Genetic predisposition (Autosomal dominant)and androgen hormones</a:t>
            </a:r>
          </a:p>
          <a:p>
            <a:r>
              <a:rPr lang="en-US" dirty="0" smtClean="0"/>
              <a:t>Susceptibility genes inherited from both mother and father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Genetic sensitivity of hair follicle receptors to Dihydrotestosterone(DHT)</a:t>
            </a:r>
          </a:p>
          <a:p>
            <a:r>
              <a:rPr lang="en-US" dirty="0" smtClean="0"/>
              <a:t>DHT decrease anagen phase from years to months or weeks</a:t>
            </a:r>
          </a:p>
          <a:p>
            <a:r>
              <a:rPr lang="en-US" dirty="0" smtClean="0"/>
              <a:t>DHT is regulated by 5 alpha reductase</a:t>
            </a:r>
          </a:p>
          <a:p>
            <a:r>
              <a:rPr lang="it-IT" dirty="0" smtClean="0"/>
              <a:t>Testosterone </a:t>
            </a:r>
            <a:r>
              <a:rPr lang="it-IT" dirty="0"/>
              <a:t>→ 5alpha reductase I&amp;</a:t>
            </a:r>
            <a:r>
              <a:rPr lang="it-IT" dirty="0">
                <a:solidFill>
                  <a:srgbClr val="FF0000"/>
                </a:solidFill>
              </a:rPr>
              <a:t>II</a:t>
            </a:r>
            <a:r>
              <a:rPr lang="it-IT" dirty="0"/>
              <a:t>→ </a:t>
            </a:r>
            <a:r>
              <a:rPr lang="it-IT" dirty="0" smtClean="0"/>
              <a:t>DHT</a:t>
            </a:r>
          </a:p>
          <a:p>
            <a:r>
              <a:rPr lang="it-IT" dirty="0"/>
              <a:t>Type II alpha reductase: scalp&amp;beard hair, seminal vesicle, prostate, epididymis, scrotum</a:t>
            </a:r>
          </a:p>
          <a:p>
            <a:pPr marL="0" indent="0">
              <a:buNone/>
            </a:pPr>
            <a:endParaRPr lang="it-IT" b="1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71830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246" y="370114"/>
            <a:ext cx="8058754" cy="64878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6165" y="88258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Present as receding hair line </a:t>
            </a:r>
            <a:endParaRPr lang="en-US" dirty="0" smtClean="0"/>
          </a:p>
          <a:p>
            <a:r>
              <a:rPr lang="en-US" dirty="0" smtClean="0"/>
              <a:t>and </a:t>
            </a:r>
            <a:r>
              <a:rPr lang="en-US" dirty="0"/>
              <a:t>hair loss on frontal area and vertex</a:t>
            </a:r>
          </a:p>
        </p:txBody>
      </p:sp>
    </p:spTree>
    <p:extLst>
      <p:ext uri="{BB962C8B-B14F-4D97-AF65-F5344CB8AC3E}">
        <p14:creationId xmlns:p14="http://schemas.microsoft.com/office/powerpoint/2010/main" val="1189956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Management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Minoxidil solution 2% and 5%</a:t>
            </a:r>
          </a:p>
          <a:p>
            <a:r>
              <a:rPr lang="en-US" dirty="0" smtClean="0"/>
              <a:t>Finasteride 1mg/d (type II 5 alpha reductase inhibitor)</a:t>
            </a:r>
          </a:p>
          <a:p>
            <a:r>
              <a:rPr lang="en-US" dirty="0" smtClean="0"/>
              <a:t>Dutasteride 2.5mg/d (type I &amp; II)</a:t>
            </a:r>
          </a:p>
          <a:p>
            <a:r>
              <a:rPr lang="en-US" dirty="0" smtClean="0"/>
              <a:t>Hair transplant</a:t>
            </a:r>
          </a:p>
          <a:p>
            <a:r>
              <a:rPr lang="en-US" dirty="0" smtClean="0"/>
              <a:t>Hair piece</a:t>
            </a:r>
          </a:p>
          <a:p>
            <a:r>
              <a:rPr lang="en-US" dirty="0" smtClean="0"/>
              <a:t>Tattoo</a:t>
            </a:r>
          </a:p>
          <a:p>
            <a:r>
              <a:rPr lang="en-US" dirty="0" smtClean="0"/>
              <a:t>powder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4773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Female Pattern Hair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40% of women ages 50 has some hair loss</a:t>
            </a:r>
          </a:p>
          <a:p>
            <a:r>
              <a:rPr lang="en-US" dirty="0" smtClean="0"/>
              <a:t>Diffuse thinning of hair due to shedding and decrease volume</a:t>
            </a:r>
          </a:p>
          <a:p>
            <a:r>
              <a:rPr lang="en-US" dirty="0" smtClean="0"/>
              <a:t>Genetic predisposition, polygenic, either parent</a:t>
            </a:r>
          </a:p>
          <a:p>
            <a:r>
              <a:rPr lang="en-US" dirty="0" smtClean="0"/>
              <a:t>Normal androgen level</a:t>
            </a:r>
          </a:p>
          <a:p>
            <a:r>
              <a:rPr lang="en-US" dirty="0" smtClean="0"/>
              <a:t>More common after menopause, ? Estrogen stimulate hair growth</a:t>
            </a:r>
          </a:p>
          <a:p>
            <a:r>
              <a:rPr lang="en-US" dirty="0" smtClean="0"/>
              <a:t>Polycystic </a:t>
            </a:r>
            <a:r>
              <a:rPr lang="en-US" dirty="0"/>
              <a:t>O</a:t>
            </a:r>
            <a:r>
              <a:rPr lang="en-US" dirty="0" smtClean="0"/>
              <a:t>varian Syndrome(PCOS), </a:t>
            </a:r>
            <a:r>
              <a:rPr lang="en-US" dirty="0"/>
              <a:t>C</a:t>
            </a:r>
            <a:r>
              <a:rPr lang="en-US" dirty="0" smtClean="0"/>
              <a:t>ongenital </a:t>
            </a:r>
            <a:r>
              <a:rPr lang="en-US" dirty="0"/>
              <a:t>A</a:t>
            </a:r>
            <a:r>
              <a:rPr lang="en-US" dirty="0" smtClean="0"/>
              <a:t>drenal Hyperplasia(CAH)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158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87374" y="6176220"/>
            <a:ext cx="2303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www.researchgate.net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47" y="2206172"/>
            <a:ext cx="11702664" cy="24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7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38" y="1598262"/>
            <a:ext cx="8470955" cy="43192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08383" y="6257991"/>
            <a:ext cx="3018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www.steticsensediodolaser.es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503484" y="756138"/>
            <a:ext cx="83175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Human skin color is classified according to Fitzpatrick skin </a:t>
            </a:r>
            <a:r>
              <a:rPr lang="en-US" sz="2200" b="1" dirty="0" err="1"/>
              <a:t>phototype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5073328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Investigation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Trichogram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DHEAS</a:t>
            </a:r>
          </a:p>
          <a:p>
            <a:r>
              <a:rPr lang="en-US" dirty="0" smtClean="0"/>
              <a:t>Prolactin </a:t>
            </a:r>
          </a:p>
          <a:p>
            <a:r>
              <a:rPr lang="en-US" dirty="0" smtClean="0"/>
              <a:t>Free testosterone</a:t>
            </a:r>
          </a:p>
          <a:p>
            <a:r>
              <a:rPr lang="en-US" dirty="0" smtClean="0"/>
              <a:t>LH/FSH</a:t>
            </a:r>
          </a:p>
          <a:p>
            <a:endParaRPr lang="en-US" dirty="0" smtClean="0"/>
          </a:p>
          <a:p>
            <a:r>
              <a:rPr lang="en-US" dirty="0"/>
              <a:t>CBC, Iron, Ferritin, </a:t>
            </a:r>
            <a:r>
              <a:rPr lang="en-US" dirty="0" smtClean="0"/>
              <a:t>TIBC</a:t>
            </a:r>
          </a:p>
          <a:p>
            <a:r>
              <a:rPr lang="en-US" dirty="0" smtClean="0"/>
              <a:t>Thyroid function test</a:t>
            </a:r>
          </a:p>
          <a:p>
            <a:r>
              <a:rPr lang="en-US" dirty="0" smtClean="0"/>
              <a:t>Scalp biopsy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23959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Management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Minoxidil 2%, 5%(may cause hypertrichosis on face and neck)</a:t>
            </a:r>
          </a:p>
          <a:p>
            <a:r>
              <a:rPr lang="en-US" dirty="0" smtClean="0"/>
              <a:t>Finasteride</a:t>
            </a:r>
          </a:p>
          <a:p>
            <a:r>
              <a:rPr lang="en-US" dirty="0" err="1"/>
              <a:t>D</a:t>
            </a:r>
            <a:r>
              <a:rPr lang="en-US" dirty="0" err="1" smtClean="0"/>
              <a:t>utasteride</a:t>
            </a:r>
            <a:endParaRPr lang="en-US" dirty="0" smtClean="0"/>
          </a:p>
          <a:p>
            <a:r>
              <a:rPr lang="en-US" dirty="0" smtClean="0"/>
              <a:t>Spironolactone</a:t>
            </a:r>
          </a:p>
          <a:p>
            <a:r>
              <a:rPr lang="en-US" dirty="0" err="1" smtClean="0"/>
              <a:t>flutamide</a:t>
            </a:r>
            <a:endParaRPr lang="en-US" dirty="0" smtClean="0"/>
          </a:p>
          <a:p>
            <a:r>
              <a:rPr lang="en-US" dirty="0" smtClean="0"/>
              <a:t>Cyproterone acetate</a:t>
            </a:r>
          </a:p>
          <a:p>
            <a:r>
              <a:rPr lang="en-US" dirty="0" smtClean="0"/>
              <a:t>Hair spray, powder, hair piece</a:t>
            </a:r>
          </a:p>
          <a:p>
            <a:r>
              <a:rPr lang="en-US" dirty="0" smtClean="0"/>
              <a:t>Hair transplant</a:t>
            </a:r>
          </a:p>
        </p:txBody>
      </p:sp>
    </p:spTree>
    <p:extLst>
      <p:ext uri="{BB962C8B-B14F-4D97-AF65-F5344CB8AC3E}">
        <p14:creationId xmlns:p14="http://schemas.microsoft.com/office/powerpoint/2010/main" val="12608356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Alopecia </a:t>
            </a:r>
            <a:r>
              <a:rPr lang="en-US" b="1" dirty="0" err="1" smtClean="0"/>
              <a:t>Areata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999" y="1652167"/>
            <a:ext cx="8352449" cy="469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226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Alopecia Areata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Autoimmune with T-cells around hair follicles</a:t>
            </a:r>
          </a:p>
          <a:p>
            <a:r>
              <a:rPr lang="en-US" dirty="0" smtClean="0"/>
              <a:t>50% in childhood, 80% before age of 40</a:t>
            </a:r>
          </a:p>
          <a:p>
            <a:r>
              <a:rPr lang="en-US" dirty="0" smtClean="0"/>
              <a:t>Genetic predisposition, 10-20% positive family history</a:t>
            </a:r>
          </a:p>
          <a:p>
            <a:r>
              <a:rPr lang="en-US" dirty="0" smtClean="0"/>
              <a:t>Association with vitiligo, thyroid disease, atopic dermatitis and Down syndrome</a:t>
            </a:r>
          </a:p>
          <a:p>
            <a:r>
              <a:rPr lang="en-US" dirty="0" smtClean="0"/>
              <a:t>Triggers: viral infection, trauma, hormonal changes, severe emotional 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80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Alopecia Areata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Patchy AA ( the most common)</a:t>
            </a:r>
          </a:p>
          <a:p>
            <a:pPr>
              <a:buFontTx/>
              <a:buChar char="-"/>
            </a:pPr>
            <a:r>
              <a:rPr lang="en-US" dirty="0" smtClean="0"/>
              <a:t>Patchy hair loss of scalp, beard, eyebrow, eyelash hair</a:t>
            </a:r>
          </a:p>
          <a:p>
            <a:pPr>
              <a:buFontTx/>
              <a:buChar char="-"/>
            </a:pPr>
            <a:r>
              <a:rPr lang="en-US" dirty="0" smtClean="0"/>
              <a:t>Sudden onset</a:t>
            </a:r>
          </a:p>
          <a:p>
            <a:pPr>
              <a:buFontTx/>
              <a:buChar char="-"/>
            </a:pPr>
            <a:r>
              <a:rPr lang="en-US" dirty="0" smtClean="0"/>
              <a:t>Regrowth of white hair then pigment comes back</a:t>
            </a:r>
          </a:p>
          <a:p>
            <a:pPr>
              <a:buFontTx/>
              <a:buChar char="-"/>
            </a:pPr>
            <a:r>
              <a:rPr lang="en-US" dirty="0" smtClean="0"/>
              <a:t>Exclamation marks are 2-3 mm broken hair with distal end broader than proximal </a:t>
            </a:r>
            <a:r>
              <a:rPr lang="en-US" sz="4400" b="1" dirty="0" smtClean="0"/>
              <a:t>! </a:t>
            </a:r>
            <a:r>
              <a:rPr lang="en-US" dirty="0" smtClean="0"/>
              <a:t>at the margin of the hairless patch</a:t>
            </a:r>
          </a:p>
          <a:p>
            <a:pPr>
              <a:buFontTx/>
              <a:buChar char="-"/>
            </a:pPr>
            <a:r>
              <a:rPr lang="en-US" dirty="0" smtClean="0"/>
              <a:t>Nail pitting and ridging in 10-50% of patients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1901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Types of Alopecia Areata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Localized AA.</a:t>
            </a:r>
          </a:p>
          <a:p>
            <a:r>
              <a:rPr lang="en-US" dirty="0" smtClean="0"/>
              <a:t>Alopecia totalis: all scalp hair</a:t>
            </a:r>
          </a:p>
          <a:p>
            <a:r>
              <a:rPr lang="en-US" dirty="0" smtClean="0"/>
              <a:t>Alopecia universalis: whole body</a:t>
            </a:r>
          </a:p>
          <a:p>
            <a:r>
              <a:rPr lang="en-US" dirty="0" err="1" smtClean="0"/>
              <a:t>Ophiasis</a:t>
            </a:r>
            <a:r>
              <a:rPr lang="en-US" dirty="0" smtClean="0"/>
              <a:t>: occipital and lateral scalp</a:t>
            </a:r>
          </a:p>
          <a:p>
            <a:r>
              <a:rPr lang="en-US" dirty="0" smtClean="0"/>
              <a:t>Diffuse alopecia areata: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4125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97059" y="5015983"/>
            <a:ext cx="4659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www.embellishmentshairrestorationstudio.com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955" y="142007"/>
            <a:ext cx="4509882" cy="48218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7983" y="6216795"/>
            <a:ext cx="3035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www.newhorizonsatlanta.com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82" y="4291176"/>
            <a:ext cx="1428750" cy="1943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9611" y="3800185"/>
            <a:ext cx="3201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www.daniwachs.wordpress.com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45" y="142008"/>
            <a:ext cx="2743633" cy="36581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05754" y="3668550"/>
            <a:ext cx="1515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www.scielo.br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979" y="94960"/>
            <a:ext cx="3543300" cy="3705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86" y="3982908"/>
            <a:ext cx="3469530" cy="26032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65043" y="6514132"/>
            <a:ext cx="1570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www.ijdvl.com</a:t>
            </a:r>
          </a:p>
        </p:txBody>
      </p:sp>
    </p:spTree>
    <p:extLst>
      <p:ext uri="{BB962C8B-B14F-4D97-AF65-F5344CB8AC3E}">
        <p14:creationId xmlns:p14="http://schemas.microsoft.com/office/powerpoint/2010/main" val="18240053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Management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Intralesional corticosteroids</a:t>
            </a:r>
          </a:p>
          <a:p>
            <a:r>
              <a:rPr lang="en-US" dirty="0" smtClean="0"/>
              <a:t>Minoxidil solution</a:t>
            </a:r>
          </a:p>
          <a:p>
            <a:r>
              <a:rPr lang="en-US" dirty="0" smtClean="0"/>
              <a:t>Dithranol</a:t>
            </a:r>
          </a:p>
          <a:p>
            <a:r>
              <a:rPr lang="en-US" dirty="0" smtClean="0"/>
              <a:t>Diphencyprone (DPCP)</a:t>
            </a:r>
          </a:p>
          <a:p>
            <a:r>
              <a:rPr lang="en-US" dirty="0" smtClean="0"/>
              <a:t>phototherapy</a:t>
            </a:r>
          </a:p>
          <a:p>
            <a:r>
              <a:rPr lang="en-US" dirty="0" smtClean="0"/>
              <a:t>Systemic corticosteroids, pulse therapy</a:t>
            </a:r>
          </a:p>
          <a:p>
            <a:r>
              <a:rPr lang="en-US" dirty="0" smtClean="0"/>
              <a:t>Methotrexate, azathioprine</a:t>
            </a:r>
          </a:p>
          <a:p>
            <a:r>
              <a:rPr lang="en-US" dirty="0" smtClean="0"/>
              <a:t>JAK inhibitors (Tofacetinib, </a:t>
            </a:r>
            <a:r>
              <a:rPr lang="en-US" dirty="0"/>
              <a:t>R</a:t>
            </a:r>
            <a:r>
              <a:rPr lang="en-US" dirty="0" smtClean="0"/>
              <a:t>uxolitinib)</a:t>
            </a:r>
          </a:p>
          <a:p>
            <a:r>
              <a:rPr lang="en-US" dirty="0" smtClean="0"/>
              <a:t>Artificial eyelashes, eyebrow tattoo, hair piece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183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Prognosis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7677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Single patch: 80% resolution in 1 year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Poor prognostic factors:</a:t>
            </a:r>
          </a:p>
          <a:p>
            <a:pPr>
              <a:buFontTx/>
              <a:buChar char="-"/>
            </a:pPr>
            <a:r>
              <a:rPr lang="en-US" dirty="0" smtClean="0"/>
              <a:t>Extensive disease</a:t>
            </a:r>
          </a:p>
          <a:p>
            <a:pPr>
              <a:buFontTx/>
              <a:buChar char="-"/>
            </a:pPr>
            <a:r>
              <a:rPr lang="en-US" dirty="0" smtClean="0"/>
              <a:t>Duration &gt;1 year</a:t>
            </a:r>
          </a:p>
          <a:p>
            <a:pPr>
              <a:buFontTx/>
              <a:buChar char="-"/>
            </a:pPr>
            <a:r>
              <a:rPr lang="en-US" dirty="0" smtClean="0"/>
              <a:t>Ophiasis pattern</a:t>
            </a:r>
          </a:p>
          <a:p>
            <a:pPr>
              <a:buFontTx/>
              <a:buChar char="-"/>
            </a:pPr>
            <a:r>
              <a:rPr lang="en-US" dirty="0" smtClean="0"/>
              <a:t>Nail involvement </a:t>
            </a:r>
          </a:p>
          <a:p>
            <a:pPr>
              <a:buFontTx/>
              <a:buChar char="-"/>
            </a:pPr>
            <a:r>
              <a:rPr lang="en-US" dirty="0" smtClean="0"/>
              <a:t>Childhood onset</a:t>
            </a:r>
          </a:p>
          <a:p>
            <a:pPr>
              <a:buFontTx/>
              <a:buChar char="-"/>
            </a:pPr>
            <a:r>
              <a:rPr lang="en-US" dirty="0" smtClean="0"/>
              <a:t>Positive family history</a:t>
            </a:r>
          </a:p>
          <a:p>
            <a:pPr>
              <a:buFontTx/>
              <a:buChar char="-"/>
            </a:pPr>
            <a:r>
              <a:rPr lang="en-US" dirty="0" smtClean="0"/>
              <a:t>Other concomitant autoimmune diseases</a:t>
            </a:r>
          </a:p>
          <a:p>
            <a:pPr>
              <a:buFontTx/>
              <a:buChar char="-"/>
            </a:pPr>
            <a:r>
              <a:rPr lang="en-US" dirty="0" smtClean="0"/>
              <a:t>Atopy</a:t>
            </a:r>
          </a:p>
          <a:p>
            <a:pPr>
              <a:buFontTx/>
              <a:buChar char="-"/>
            </a:pPr>
            <a:r>
              <a:rPr lang="en-US" dirty="0" smtClean="0"/>
              <a:t>Down syndrome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7576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Telogen Effluvium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Temporary hair loss of telogen hair</a:t>
            </a:r>
          </a:p>
          <a:p>
            <a:r>
              <a:rPr lang="en-US" dirty="0" smtClean="0"/>
              <a:t>System shock: change anagen hair to telogen</a:t>
            </a:r>
          </a:p>
          <a:p>
            <a:r>
              <a:rPr lang="en-US" dirty="0" smtClean="0"/>
              <a:t>Might </a:t>
            </a:r>
            <a:r>
              <a:rPr lang="en-US" dirty="0"/>
              <a:t>take 2 months after shock to start losing hair</a:t>
            </a:r>
          </a:p>
          <a:p>
            <a:r>
              <a:rPr lang="en-US" dirty="0"/>
              <a:t>Usually last for 6-9 months with incomplete recovery</a:t>
            </a:r>
          </a:p>
          <a:p>
            <a:r>
              <a:rPr lang="en-US" dirty="0"/>
              <a:t>Could be chronic, but doesn’t cause complete baldness</a:t>
            </a:r>
          </a:p>
          <a:p>
            <a:endParaRPr lang="en-US" dirty="0" smtClean="0"/>
          </a:p>
          <a:p>
            <a:r>
              <a:rPr lang="en-US" dirty="0" smtClean="0"/>
              <a:t>Fever, surgery with general anesthesia, childbirth, severe emotional trauma, severe weight loss</a:t>
            </a:r>
          </a:p>
          <a:p>
            <a:r>
              <a:rPr lang="en-US" dirty="0" smtClean="0"/>
              <a:t>Drugs: heparin, warfarin, B-blockers, Ace-inhibitors, lithium, anticonvulsants(especially valproic acid)</a:t>
            </a:r>
          </a:p>
        </p:txBody>
      </p:sp>
    </p:spTree>
    <p:extLst>
      <p:ext uri="{BB962C8B-B14F-4D97-AF65-F5344CB8AC3E}">
        <p14:creationId xmlns:p14="http://schemas.microsoft.com/office/powerpoint/2010/main" val="3060124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Hypopigmentation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Decrease </a:t>
            </a:r>
            <a:r>
              <a:rPr lang="en-US" dirty="0"/>
              <a:t>of melanin in the </a:t>
            </a:r>
            <a:r>
              <a:rPr lang="en-US" dirty="0" smtClean="0"/>
              <a:t>epidermis: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melanopenic </a:t>
            </a:r>
            <a:r>
              <a:rPr lang="en-US" dirty="0" err="1" smtClean="0"/>
              <a:t>hypomelanosis</a:t>
            </a:r>
            <a:r>
              <a:rPr lang="en-US" dirty="0" smtClean="0"/>
              <a:t>:  a </a:t>
            </a:r>
            <a:r>
              <a:rPr lang="en-US" dirty="0"/>
              <a:t>decrease of the production of melanin </a:t>
            </a:r>
            <a:r>
              <a:rPr lang="en-US" dirty="0" smtClean="0"/>
              <a:t>only</a:t>
            </a:r>
            <a:r>
              <a:rPr lang="en-US" dirty="0"/>
              <a:t> </a:t>
            </a:r>
            <a:r>
              <a:rPr lang="en-US" dirty="0" smtClean="0"/>
              <a:t>(an </a:t>
            </a:r>
            <a:r>
              <a:rPr lang="en-US" dirty="0"/>
              <a:t>example is albinism).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melanocytopenic </a:t>
            </a:r>
            <a:r>
              <a:rPr lang="en-US" dirty="0" err="1" smtClean="0"/>
              <a:t>hypomelanosis</a:t>
            </a:r>
            <a:r>
              <a:rPr lang="en-US" dirty="0" smtClean="0"/>
              <a:t>: a </a:t>
            </a:r>
            <a:r>
              <a:rPr lang="en-US" dirty="0"/>
              <a:t>decrease in the number or absence of melanocytes in the epidermis producing no or decreased levels of </a:t>
            </a:r>
            <a:r>
              <a:rPr lang="en-US" dirty="0" smtClean="0"/>
              <a:t>melanin</a:t>
            </a:r>
            <a:r>
              <a:rPr lang="en-US" dirty="0"/>
              <a:t> </a:t>
            </a:r>
            <a:r>
              <a:rPr lang="en-US" dirty="0" smtClean="0"/>
              <a:t>(an </a:t>
            </a:r>
            <a:r>
              <a:rPr lang="en-US" dirty="0"/>
              <a:t>example is vitiligo). </a:t>
            </a:r>
          </a:p>
        </p:txBody>
      </p:sp>
    </p:spTree>
    <p:extLst>
      <p:ext uri="{BB962C8B-B14F-4D97-AF65-F5344CB8AC3E}">
        <p14:creationId xmlns:p14="http://schemas.microsoft.com/office/powerpoint/2010/main" val="36138398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95865" y="5900449"/>
            <a:ext cx="4659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www.embellishmentshairrestorationstudio.com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937" y="5900449"/>
            <a:ext cx="2480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www.clinicaladvisor.com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65" y="867363"/>
            <a:ext cx="5715000" cy="5025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7" y="867363"/>
            <a:ext cx="6057098" cy="502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927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Diagnosis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HAIR </a:t>
            </a:r>
            <a:r>
              <a:rPr lang="en-US" dirty="0" smtClean="0"/>
              <a:t>PULL: +</a:t>
            </a:r>
            <a:r>
              <a:rPr lang="en-US" dirty="0" err="1" smtClean="0"/>
              <a:t>ve</a:t>
            </a:r>
            <a:r>
              <a:rPr lang="en-US" dirty="0" smtClean="0"/>
              <a:t> with reduced </a:t>
            </a:r>
            <a:r>
              <a:rPr lang="en-US" dirty="0"/>
              <a:t>percentage of </a:t>
            </a:r>
            <a:r>
              <a:rPr lang="en-US" dirty="0" err="1"/>
              <a:t>anagen</a:t>
            </a:r>
            <a:r>
              <a:rPr lang="en-US" dirty="0"/>
              <a:t> </a:t>
            </a:r>
            <a:r>
              <a:rPr lang="en-US" dirty="0" smtClean="0"/>
              <a:t>hair. </a:t>
            </a:r>
          </a:p>
          <a:p>
            <a:r>
              <a:rPr lang="en-US" dirty="0" smtClean="0"/>
              <a:t>CBC, Serum </a:t>
            </a:r>
            <a:r>
              <a:rPr lang="en-US" dirty="0"/>
              <a:t>iron, </a:t>
            </a:r>
            <a:r>
              <a:rPr lang="en-US" dirty="0" smtClean="0"/>
              <a:t>&amp; iron-binding </a:t>
            </a:r>
            <a:r>
              <a:rPr lang="en-US" dirty="0"/>
              <a:t>capacity. </a:t>
            </a:r>
            <a:endParaRPr lang="en-US" dirty="0" smtClean="0"/>
          </a:p>
          <a:p>
            <a:r>
              <a:rPr lang="en-US" dirty="0" smtClean="0"/>
              <a:t>TSH </a:t>
            </a:r>
            <a:r>
              <a:rPr lang="en-US" dirty="0"/>
              <a:t>Rule out thyroid disease. </a:t>
            </a:r>
            <a:endParaRPr lang="en-US" dirty="0" smtClean="0"/>
          </a:p>
          <a:p>
            <a:r>
              <a:rPr lang="en-US" dirty="0" smtClean="0"/>
              <a:t>Vitamin D level</a:t>
            </a:r>
          </a:p>
        </p:txBody>
      </p:sp>
    </p:spTree>
    <p:extLst>
      <p:ext uri="{BB962C8B-B14F-4D97-AF65-F5344CB8AC3E}">
        <p14:creationId xmlns:p14="http://schemas.microsoft.com/office/powerpoint/2010/main" val="17328028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Treat the cause</a:t>
            </a:r>
          </a:p>
          <a:p>
            <a:r>
              <a:rPr lang="en-US" dirty="0" err="1" smtClean="0"/>
              <a:t>Minoxidil</a:t>
            </a:r>
            <a:r>
              <a:rPr lang="en-US" dirty="0" smtClean="0"/>
              <a:t> 2 %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9530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4941" y="62753"/>
            <a:ext cx="9233647" cy="1304646"/>
          </a:xfrm>
        </p:spPr>
        <p:txBody>
          <a:bodyPr/>
          <a:lstStyle/>
          <a:p>
            <a:r>
              <a:rPr lang="en-US" b="1" dirty="0" err="1" smtClean="0"/>
              <a:t>Anagen</a:t>
            </a:r>
            <a:r>
              <a:rPr lang="en-US" b="1" dirty="0" smtClean="0"/>
              <a:t> Effluvium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4545" t="37946" r="37829" b="36016"/>
          <a:stretch/>
        </p:blipFill>
        <p:spPr>
          <a:xfrm>
            <a:off x="2680447" y="1788970"/>
            <a:ext cx="5769468" cy="47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980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Anagen</a:t>
            </a:r>
            <a:r>
              <a:rPr lang="en-US" b="1" dirty="0" smtClean="0"/>
              <a:t> Effluvium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Etiology: Radiation therapy to head; chemotherapy with </a:t>
            </a:r>
            <a:r>
              <a:rPr lang="en-US" dirty="0" err="1"/>
              <a:t>alkylatlng</a:t>
            </a:r>
            <a:r>
              <a:rPr lang="en-US" dirty="0"/>
              <a:t> agents; </a:t>
            </a:r>
            <a:r>
              <a:rPr lang="en-US" dirty="0" smtClean="0"/>
              <a:t>Intoxications. </a:t>
            </a:r>
          </a:p>
          <a:p>
            <a:r>
              <a:rPr lang="en-US" dirty="0" smtClean="0"/>
              <a:t>Onset </a:t>
            </a:r>
            <a:r>
              <a:rPr lang="en-US" dirty="0"/>
              <a:t>is usually rapid and </a:t>
            </a:r>
            <a:r>
              <a:rPr lang="en-US" dirty="0" smtClean="0"/>
              <a:t>extensive</a:t>
            </a:r>
          </a:p>
          <a:p>
            <a:r>
              <a:rPr lang="en-US" dirty="0" smtClean="0"/>
              <a:t>Pathogenesis</a:t>
            </a:r>
            <a:r>
              <a:rPr lang="en-US" dirty="0"/>
              <a:t>: Occurs after any insult to the hair </a:t>
            </a:r>
            <a:r>
              <a:rPr lang="en-US" dirty="0" smtClean="0"/>
              <a:t>follicle </a:t>
            </a:r>
            <a:r>
              <a:rPr lang="en-US" dirty="0"/>
              <a:t>that impairs its </a:t>
            </a:r>
            <a:r>
              <a:rPr lang="en-US" dirty="0" smtClean="0"/>
              <a:t>mitotic/metabolic </a:t>
            </a:r>
            <a:r>
              <a:rPr lang="en-US" dirty="0"/>
              <a:t>activity. </a:t>
            </a:r>
            <a:endParaRPr lang="en-US" dirty="0" smtClean="0"/>
          </a:p>
          <a:p>
            <a:r>
              <a:rPr lang="en-US" dirty="0" smtClean="0"/>
              <a:t>Regrowth </a:t>
            </a:r>
            <a:r>
              <a:rPr lang="en-US" dirty="0"/>
              <a:t>is usually rapid after discontinuation of chemotherapy. </a:t>
            </a:r>
          </a:p>
        </p:txBody>
      </p:sp>
    </p:spTree>
    <p:extLst>
      <p:ext uri="{BB962C8B-B14F-4D97-AF65-F5344CB8AC3E}">
        <p14:creationId xmlns:p14="http://schemas.microsoft.com/office/powerpoint/2010/main" val="832057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Scarring Alopecia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Lichen planopilaris LPP</a:t>
            </a:r>
          </a:p>
          <a:p>
            <a:r>
              <a:rPr lang="en-US" dirty="0" smtClean="0"/>
              <a:t>Frontal fibrosing alopecia: post menopausal women</a:t>
            </a:r>
          </a:p>
          <a:p>
            <a:r>
              <a:rPr lang="en-US" dirty="0" smtClean="0"/>
              <a:t>Central centrifugal cicatricial alopecia</a:t>
            </a:r>
          </a:p>
          <a:p>
            <a:r>
              <a:rPr lang="en-US" dirty="0" smtClean="0"/>
              <a:t>Discoid lupus erythematosus of scalp</a:t>
            </a:r>
          </a:p>
          <a:p>
            <a:r>
              <a:rPr lang="en-US" dirty="0" smtClean="0"/>
              <a:t>Traction alopecia</a:t>
            </a:r>
          </a:p>
          <a:p>
            <a:r>
              <a:rPr lang="en-US" dirty="0" smtClean="0"/>
              <a:t>Trichotillomania</a:t>
            </a:r>
          </a:p>
          <a:p>
            <a:r>
              <a:rPr lang="en-US" dirty="0" smtClean="0"/>
              <a:t>Acne </a:t>
            </a:r>
            <a:r>
              <a:rPr lang="en-US" dirty="0" err="1" smtClean="0"/>
              <a:t>keloidalis</a:t>
            </a:r>
            <a:r>
              <a:rPr lang="en-US" dirty="0" smtClean="0"/>
              <a:t> </a:t>
            </a:r>
            <a:r>
              <a:rPr lang="en-US" dirty="0" err="1" smtClean="0"/>
              <a:t>nuchae</a:t>
            </a:r>
            <a:endParaRPr lang="en-US" dirty="0" smtClean="0"/>
          </a:p>
          <a:p>
            <a:r>
              <a:rPr lang="en-US" dirty="0" err="1" smtClean="0"/>
              <a:t>Kerion</a:t>
            </a:r>
            <a:r>
              <a:rPr lang="en-US" dirty="0" smtClean="0"/>
              <a:t> ( tinea </a:t>
            </a:r>
            <a:r>
              <a:rPr lang="en-US" dirty="0" err="1" smtClean="0"/>
              <a:t>capitis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3980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309" y="633801"/>
            <a:ext cx="3752197" cy="2440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602" y="633801"/>
            <a:ext cx="3323470" cy="23556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423" y="3200400"/>
            <a:ext cx="3565649" cy="33136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309" y="3200400"/>
            <a:ext cx="3773054" cy="3313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18" y="445131"/>
            <a:ext cx="3709926" cy="2732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542" y="3388659"/>
            <a:ext cx="3971102" cy="302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574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Hirsutism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376" y="1013013"/>
            <a:ext cx="11627224" cy="607807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Male pattern hair growth in </a:t>
            </a:r>
            <a:r>
              <a:rPr lang="en-US" dirty="0"/>
              <a:t>women (Facial hair, below umbilicus, around nipple, upper back, inner </a:t>
            </a:r>
            <a:r>
              <a:rPr lang="en-US" dirty="0" smtClean="0"/>
              <a:t>thighs)</a:t>
            </a:r>
          </a:p>
          <a:p>
            <a:r>
              <a:rPr lang="en-US" b="1" dirty="0"/>
              <a:t>Associated findings: 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Acanthosis </a:t>
            </a:r>
            <a:r>
              <a:rPr lang="en-US" dirty="0" err="1"/>
              <a:t>nigricans</a:t>
            </a:r>
            <a:r>
              <a:rPr lang="en-US" dirty="0"/>
              <a:t>, </a:t>
            </a:r>
            <a:r>
              <a:rPr lang="en-US" dirty="0" err="1"/>
              <a:t>galactorrhea</a:t>
            </a:r>
            <a:r>
              <a:rPr lang="en-US" dirty="0"/>
              <a:t>, </a:t>
            </a:r>
            <a:r>
              <a:rPr lang="en-US" dirty="0" err="1"/>
              <a:t>striae</a:t>
            </a:r>
            <a:r>
              <a:rPr lang="en-US" dirty="0"/>
              <a:t>, acne, </a:t>
            </a:r>
            <a:r>
              <a:rPr lang="en-US" dirty="0" err="1"/>
              <a:t>virilization</a:t>
            </a:r>
            <a:r>
              <a:rPr lang="en-US" dirty="0"/>
              <a:t>(increase muscle bulk&amp; size of clitoris, deep voice, baldness, menstrual </a:t>
            </a:r>
            <a:r>
              <a:rPr lang="en-US" dirty="0" smtClean="0"/>
              <a:t>irregularities</a:t>
            </a:r>
          </a:p>
          <a:p>
            <a:r>
              <a:rPr lang="en-US" b="1" dirty="0" smtClean="0"/>
              <a:t>Causes: </a:t>
            </a:r>
          </a:p>
          <a:p>
            <a:pPr lvl="1"/>
            <a:r>
              <a:rPr lang="en-US" dirty="0"/>
              <a:t>Genetically determined, 10% of women </a:t>
            </a:r>
            <a:r>
              <a:rPr lang="en-US" dirty="0" smtClean="0"/>
              <a:t>affected</a:t>
            </a:r>
          </a:p>
          <a:p>
            <a:pPr lvl="1"/>
            <a:r>
              <a:rPr lang="en-US" dirty="0" smtClean="0"/>
              <a:t>Increase androgen and testosterone</a:t>
            </a:r>
          </a:p>
          <a:p>
            <a:pPr lvl="1"/>
            <a:r>
              <a:rPr lang="en-US" dirty="0" smtClean="0"/>
              <a:t>PCOS</a:t>
            </a:r>
          </a:p>
          <a:p>
            <a:pPr lvl="1"/>
            <a:r>
              <a:rPr lang="en-US" dirty="0" smtClean="0"/>
              <a:t>Weight gain </a:t>
            </a:r>
          </a:p>
          <a:p>
            <a:pPr lvl="1"/>
            <a:r>
              <a:rPr lang="en-US" dirty="0" smtClean="0"/>
              <a:t>Stopping oral contraceptives</a:t>
            </a:r>
          </a:p>
          <a:p>
            <a:pPr lvl="1"/>
            <a:r>
              <a:rPr lang="en-US" dirty="0" smtClean="0"/>
              <a:t>Cushing syndrome</a:t>
            </a:r>
          </a:p>
          <a:p>
            <a:pPr lvl="1"/>
            <a:r>
              <a:rPr lang="en-US" dirty="0" smtClean="0"/>
              <a:t>CAH ( 21 hydroxylase deficiency)</a:t>
            </a:r>
          </a:p>
          <a:p>
            <a:pPr lvl="1"/>
            <a:r>
              <a:rPr lang="en-US" dirty="0" smtClean="0"/>
              <a:t>Tumors of adrenal glands (almost always malignant)</a:t>
            </a:r>
          </a:p>
          <a:p>
            <a:pPr lvl="1"/>
            <a:r>
              <a:rPr lang="en-US" dirty="0" smtClean="0"/>
              <a:t>Ovarian tumors (arrhenoblastoma)</a:t>
            </a:r>
          </a:p>
          <a:p>
            <a:pPr lvl="1"/>
            <a:r>
              <a:rPr lang="en-US" dirty="0" smtClean="0"/>
              <a:t>Pituitary gland (ACTH dependent)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4576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59309" y="6089134"/>
            <a:ext cx="2004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www.gponline.com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309" y="3593584"/>
            <a:ext cx="3743325" cy="24955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96650" y="3504559"/>
            <a:ext cx="3006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kinleymbbsmed.blogspot.com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200" y="6089134"/>
            <a:ext cx="1805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www.pcds.org.uk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186" y="0"/>
            <a:ext cx="4599135" cy="3364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3504559"/>
            <a:ext cx="38100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338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Investigation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Initial screening: Free testosterone, </a:t>
            </a:r>
            <a:r>
              <a:rPr lang="en-US" dirty="0"/>
              <a:t>Dihydroepiandrosterone sulfate (DHEAS</a:t>
            </a:r>
            <a:r>
              <a:rPr lang="en-US" dirty="0" smtClean="0"/>
              <a:t>) </a:t>
            </a:r>
          </a:p>
          <a:p>
            <a:pPr marL="0" indent="0">
              <a:buNone/>
            </a:pPr>
            <a:r>
              <a:rPr lang="en-US" dirty="0"/>
              <a:t>Adrenal (↑</a:t>
            </a:r>
            <a:r>
              <a:rPr lang="en-US" dirty="0" err="1"/>
              <a:t>testo</a:t>
            </a:r>
            <a:r>
              <a:rPr lang="en-US" dirty="0"/>
              <a:t>+↑DHEAS)</a:t>
            </a:r>
          </a:p>
          <a:p>
            <a:pPr marL="0" indent="0">
              <a:buNone/>
            </a:pPr>
            <a:r>
              <a:rPr lang="en-US" dirty="0" smtClean="0"/>
              <a:t>Ovary </a:t>
            </a:r>
            <a:r>
              <a:rPr lang="en-US" dirty="0"/>
              <a:t>(↑</a:t>
            </a:r>
            <a:r>
              <a:rPr lang="en-US" dirty="0" err="1"/>
              <a:t>testo</a:t>
            </a:r>
            <a:r>
              <a:rPr lang="en-US" dirty="0"/>
              <a:t> + normal DHEAS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Thyroid function, </a:t>
            </a:r>
            <a:r>
              <a:rPr lang="en-US" dirty="0" err="1" smtClean="0"/>
              <a:t>prolactine</a:t>
            </a:r>
            <a:endParaRPr lang="en-US" dirty="0" smtClean="0"/>
          </a:p>
          <a:p>
            <a:r>
              <a:rPr lang="en-US" dirty="0" smtClean="0"/>
              <a:t>LH/FSH ratio: PCOS</a:t>
            </a:r>
          </a:p>
          <a:p>
            <a:r>
              <a:rPr lang="en-US" dirty="0" smtClean="0"/>
              <a:t>17-hyroxyprogesterone: CAH</a:t>
            </a:r>
          </a:p>
          <a:p>
            <a:r>
              <a:rPr lang="en-US" dirty="0" smtClean="0"/>
              <a:t>Urinary and serum cortisol</a:t>
            </a:r>
          </a:p>
          <a:p>
            <a:r>
              <a:rPr lang="en-US" dirty="0" smtClean="0"/>
              <a:t>Dexamethasone suppression test: to exclude ACTH dependent hirsutism</a:t>
            </a:r>
          </a:p>
          <a:p>
            <a:r>
              <a:rPr lang="en-US" dirty="0" smtClean="0"/>
              <a:t>Prostate specific antigen(PSA): a marker for increase androgens </a:t>
            </a:r>
          </a:p>
          <a:p>
            <a:r>
              <a:rPr lang="en-US" dirty="0" smtClean="0"/>
              <a:t>U/S pelvis, CT-Scan, MRI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362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VITILIGO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346" t="15833" r="37990" b="42138"/>
          <a:stretch/>
        </p:blipFill>
        <p:spPr>
          <a:xfrm>
            <a:off x="3253152" y="1532532"/>
            <a:ext cx="5152293" cy="493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691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120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61316" y="6442872"/>
            <a:ext cx="2730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www.reproductivefacts.org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6" y="188653"/>
            <a:ext cx="10421257" cy="625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087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832" y="500062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Hypertrichosis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410227" y="1825625"/>
            <a:ext cx="2689106" cy="47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5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Hypertrichosis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Excessive growth of lanugo, vellus, or terminal hair</a:t>
            </a:r>
          </a:p>
          <a:p>
            <a:r>
              <a:rPr lang="en-US" dirty="0" smtClean="0"/>
              <a:t>Congenital or acquired</a:t>
            </a:r>
          </a:p>
          <a:p>
            <a:r>
              <a:rPr lang="en-US" dirty="0" smtClean="0"/>
              <a:t>Generalized hypertrichosis: porphyria cutanea tarda, malnutrition, malignancy, hypothyroidism, drugs(minoxidil, cyclosporine, phenytoin, androgenic steroids, </a:t>
            </a:r>
            <a:r>
              <a:rPr lang="en-US" dirty="0"/>
              <a:t>Oral </a:t>
            </a:r>
            <a:r>
              <a:rPr lang="en-US" dirty="0" smtClean="0"/>
              <a:t>corticosteroids).</a:t>
            </a:r>
            <a:endParaRPr lang="en-US" dirty="0"/>
          </a:p>
          <a:p>
            <a:r>
              <a:rPr lang="en-US" dirty="0" smtClean="0"/>
              <a:t>Localized: chronic itching and rubbing, topical minoxidil, topical corticosteroids, PUVA</a:t>
            </a:r>
            <a:endParaRPr lang="en-US" dirty="0"/>
          </a:p>
          <a:p>
            <a:r>
              <a:rPr lang="en-US" dirty="0" err="1" smtClean="0"/>
              <a:t>Hypertrichosis</a:t>
            </a:r>
            <a:r>
              <a:rPr lang="en-US" dirty="0" smtClean="0"/>
              <a:t> associated with nevi: congenital melanocytic nevus, Becker’s nevus, vascular malformation</a:t>
            </a:r>
          </a:p>
          <a:p>
            <a:r>
              <a:rPr lang="en-US" dirty="0"/>
              <a:t>Trichomegaly </a:t>
            </a:r>
            <a:r>
              <a:rPr lang="en-US" dirty="0" smtClean="0"/>
              <a:t>(</a:t>
            </a:r>
            <a:r>
              <a:rPr lang="en-US" dirty="0" err="1" smtClean="0"/>
              <a:t>Bimatoprost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249422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1540" y="1849219"/>
            <a:ext cx="3932261" cy="43041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180" y="454434"/>
            <a:ext cx="3310415" cy="58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897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02399" y="6488668"/>
            <a:ext cx="2025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www.pinterest.com</a:t>
            </a:r>
          </a:p>
        </p:txBody>
      </p:sp>
      <p:sp>
        <p:nvSpPr>
          <p:cNvPr id="3" name="Rectangle 2"/>
          <p:cNvSpPr/>
          <p:nvPr/>
        </p:nvSpPr>
        <p:spPr>
          <a:xfrm>
            <a:off x="406624" y="6165725"/>
            <a:ext cx="2080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Werewolf syndrome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399" y="116114"/>
            <a:ext cx="5080000" cy="6418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" y="1377696"/>
            <a:ext cx="5852830" cy="44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705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43" y="1115265"/>
            <a:ext cx="3362325" cy="4752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31" y="1119885"/>
            <a:ext cx="3290922" cy="474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073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67228" y="2005239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Questions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7089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Vitiligo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chronic autoimmune disease with genetic predisposition</a:t>
            </a:r>
          </a:p>
          <a:p>
            <a:r>
              <a:rPr lang="en-US" dirty="0"/>
              <a:t>Complete absence of melanocytes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Incidence 1%</a:t>
            </a:r>
          </a:p>
          <a:p>
            <a:r>
              <a:rPr lang="en-US" dirty="0"/>
              <a:t>Early </a:t>
            </a:r>
            <a:r>
              <a:rPr lang="en-US" dirty="0" smtClean="0"/>
              <a:t>onset</a:t>
            </a:r>
          </a:p>
          <a:p>
            <a:endParaRPr lang="en-US" dirty="0" smtClean="0"/>
          </a:p>
          <a:p>
            <a:r>
              <a:rPr lang="en-US" dirty="0" smtClean="0"/>
              <a:t>Rarely could be associated with: alopecia areata, thyroid disease, pernicious anemia, diabetes mellitus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97842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Vitiligo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Ivory white macules and patches with sharp convex margins</a:t>
            </a:r>
          </a:p>
          <a:p>
            <a:r>
              <a:rPr lang="en-US" dirty="0"/>
              <a:t>Koebner </a:t>
            </a:r>
            <a:r>
              <a:rPr lang="en-US" dirty="0" smtClean="0"/>
              <a:t>phenomenon</a:t>
            </a:r>
          </a:p>
          <a:p>
            <a:r>
              <a:rPr lang="en-US" dirty="0"/>
              <a:t>Could affect skin, hair, retina, but Iris color no </a:t>
            </a:r>
            <a:r>
              <a:rPr lang="en-US" dirty="0" smtClean="0"/>
              <a:t>change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929" y="3901467"/>
            <a:ext cx="2182557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36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847" y="1489981"/>
            <a:ext cx="415876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Types: </a:t>
            </a:r>
          </a:p>
          <a:p>
            <a:pPr lvl="1"/>
            <a:r>
              <a:rPr lang="en-US" sz="2200" dirty="0"/>
              <a:t>Generalized (commonest)</a:t>
            </a:r>
          </a:p>
          <a:p>
            <a:pPr lvl="1"/>
            <a:r>
              <a:rPr lang="en-US" sz="2200" dirty="0"/>
              <a:t>Focal</a:t>
            </a:r>
          </a:p>
          <a:p>
            <a:pPr lvl="1"/>
            <a:r>
              <a:rPr lang="en-US" sz="2200" dirty="0"/>
              <a:t>Segmental</a:t>
            </a:r>
          </a:p>
          <a:p>
            <a:pPr lvl="1"/>
            <a:r>
              <a:rPr lang="en-US" sz="2200" dirty="0"/>
              <a:t>Trichrome</a:t>
            </a:r>
          </a:p>
          <a:p>
            <a:pPr lvl="1"/>
            <a:r>
              <a:rPr lang="en-US" sz="2200" dirty="0" err="1"/>
              <a:t>Acral</a:t>
            </a:r>
            <a:r>
              <a:rPr lang="en-US" sz="2200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990" y="473927"/>
            <a:ext cx="7986452" cy="62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06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1649</Words>
  <Application>Microsoft Office PowerPoint</Application>
  <PresentationFormat>Widescreen</PresentationFormat>
  <Paragraphs>332</Paragraphs>
  <Slides>67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Arial</vt:lpstr>
      <vt:lpstr>Calibri</vt:lpstr>
      <vt:lpstr>Calibri Light</vt:lpstr>
      <vt:lpstr>Times New Roman</vt:lpstr>
      <vt:lpstr>Office Theme</vt:lpstr>
      <vt:lpstr>Pigment and Hair Disorders </vt:lpstr>
      <vt:lpstr>Objectives </vt:lpstr>
      <vt:lpstr>Skin Pigment </vt:lpstr>
      <vt:lpstr>PowerPoint Presentation</vt:lpstr>
      <vt:lpstr>Hypopigmentation </vt:lpstr>
      <vt:lpstr>VITILIGO</vt:lpstr>
      <vt:lpstr>Vitiligo </vt:lpstr>
      <vt:lpstr>Vitiligo </vt:lpstr>
      <vt:lpstr>PowerPoint Presentation</vt:lpstr>
      <vt:lpstr>PowerPoint Presentation</vt:lpstr>
      <vt:lpstr>PowerPoint Presentation</vt:lpstr>
      <vt:lpstr>Vitiligo </vt:lpstr>
      <vt:lpstr>Vitiligo Management </vt:lpstr>
      <vt:lpstr>Vitiligo Management </vt:lpstr>
      <vt:lpstr>Vitiligo Management </vt:lpstr>
      <vt:lpstr>Post Inflammatory Hypopigmentation</vt:lpstr>
      <vt:lpstr>Nevus Depigmentosus </vt:lpstr>
      <vt:lpstr>Hyperpigmentation </vt:lpstr>
      <vt:lpstr>Freckle (Lentigo)</vt:lpstr>
      <vt:lpstr>Melasma </vt:lpstr>
      <vt:lpstr>Melasma </vt:lpstr>
      <vt:lpstr>PowerPoint Presentation</vt:lpstr>
      <vt:lpstr>Melasma Management </vt:lpstr>
      <vt:lpstr>Post Inflammatory Hyperpigmentation</vt:lpstr>
      <vt:lpstr>Disorders of Hair Follicle</vt:lpstr>
      <vt:lpstr>Hair Follicle Cycle</vt:lpstr>
      <vt:lpstr>PowerPoint Presentation</vt:lpstr>
      <vt:lpstr>PowerPoint Presentation</vt:lpstr>
      <vt:lpstr>PowerPoint Presentation</vt:lpstr>
      <vt:lpstr>Types of Hair</vt:lpstr>
      <vt:lpstr>Diagnosis </vt:lpstr>
      <vt:lpstr>PowerPoint Presentation</vt:lpstr>
      <vt:lpstr>PowerPoint Presentation</vt:lpstr>
      <vt:lpstr>Pattern hair loss</vt:lpstr>
      <vt:lpstr>Male Pattern Hair Loss</vt:lpstr>
      <vt:lpstr>PowerPoint Presentation</vt:lpstr>
      <vt:lpstr>Management </vt:lpstr>
      <vt:lpstr>Female Pattern Hair Loss</vt:lpstr>
      <vt:lpstr>PowerPoint Presentation</vt:lpstr>
      <vt:lpstr>Investigation </vt:lpstr>
      <vt:lpstr>Management </vt:lpstr>
      <vt:lpstr>Alopecia Areata</vt:lpstr>
      <vt:lpstr>Alopecia Areata</vt:lpstr>
      <vt:lpstr>Alopecia Areata</vt:lpstr>
      <vt:lpstr>Types of Alopecia Areata</vt:lpstr>
      <vt:lpstr>PowerPoint Presentation</vt:lpstr>
      <vt:lpstr>Management </vt:lpstr>
      <vt:lpstr>Prognosis </vt:lpstr>
      <vt:lpstr>Telogen Effluvium </vt:lpstr>
      <vt:lpstr>PowerPoint Presentation</vt:lpstr>
      <vt:lpstr>Diagnosis</vt:lpstr>
      <vt:lpstr>Treatment </vt:lpstr>
      <vt:lpstr>Anagen Effluvium</vt:lpstr>
      <vt:lpstr>Anagen Effluvium</vt:lpstr>
      <vt:lpstr>Scarring Alopecia</vt:lpstr>
      <vt:lpstr>PowerPoint Presentation</vt:lpstr>
      <vt:lpstr>Hirsutism </vt:lpstr>
      <vt:lpstr>PowerPoint Presentation</vt:lpstr>
      <vt:lpstr>Investigation </vt:lpstr>
      <vt:lpstr>PowerPoint Presentation</vt:lpstr>
      <vt:lpstr>PowerPoint Presentation</vt:lpstr>
      <vt:lpstr>Hypertrichosis </vt:lpstr>
      <vt:lpstr>Hypertrichosis </vt:lpstr>
      <vt:lpstr>PowerPoint Presentation</vt:lpstr>
      <vt:lpstr>PowerPoint Presentation</vt:lpstr>
      <vt:lpstr>PowerPoint Presentation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Pigment and Hair Disorders</dc:title>
  <dc:creator>Eva</dc:creator>
  <cp:lastModifiedBy>Ghada Binsaif</cp:lastModifiedBy>
  <cp:revision>16</cp:revision>
  <dcterms:modified xsi:type="dcterms:W3CDTF">2020-02-24T11:20:56Z</dcterms:modified>
</cp:coreProperties>
</file>