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06" r:id="rId1"/>
  </p:sldMasterIdLst>
  <p:sldIdLst>
    <p:sldId id="256" r:id="rId2"/>
    <p:sldId id="257" r:id="rId3"/>
    <p:sldId id="356" r:id="rId4"/>
    <p:sldId id="258" r:id="rId5"/>
    <p:sldId id="357" r:id="rId6"/>
    <p:sldId id="358" r:id="rId7"/>
    <p:sldId id="359" r:id="rId8"/>
    <p:sldId id="360" r:id="rId9"/>
    <p:sldId id="361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6" r:id="rId23"/>
    <p:sldId id="378" r:id="rId24"/>
    <p:sldId id="259" r:id="rId25"/>
    <p:sldId id="260" r:id="rId26"/>
    <p:sldId id="304" r:id="rId27"/>
    <p:sldId id="261" r:id="rId28"/>
    <p:sldId id="263" r:id="rId29"/>
    <p:sldId id="266" r:id="rId30"/>
    <p:sldId id="262" r:id="rId31"/>
    <p:sldId id="264" r:id="rId32"/>
    <p:sldId id="265" r:id="rId33"/>
    <p:sldId id="271" r:id="rId34"/>
    <p:sldId id="268" r:id="rId35"/>
    <p:sldId id="273" r:id="rId36"/>
    <p:sldId id="267" r:id="rId37"/>
    <p:sldId id="270" r:id="rId38"/>
    <p:sldId id="274" r:id="rId39"/>
    <p:sldId id="277" r:id="rId40"/>
    <p:sldId id="275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9" r:id="rId50"/>
    <p:sldId id="287" r:id="rId51"/>
    <p:sldId id="292" r:id="rId52"/>
    <p:sldId id="290" r:id="rId53"/>
    <p:sldId id="291" r:id="rId54"/>
    <p:sldId id="286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54" r:id="rId63"/>
    <p:sldId id="300" r:id="rId64"/>
    <p:sldId id="301" r:id="rId65"/>
    <p:sldId id="306" r:id="rId66"/>
    <p:sldId id="303" r:id="rId67"/>
    <p:sldId id="307" r:id="rId68"/>
    <p:sldId id="308" r:id="rId69"/>
    <p:sldId id="311" r:id="rId70"/>
    <p:sldId id="313" r:id="rId71"/>
    <p:sldId id="310" r:id="rId72"/>
    <p:sldId id="312" r:id="rId73"/>
    <p:sldId id="314" r:id="rId74"/>
    <p:sldId id="315" r:id="rId75"/>
    <p:sldId id="317" r:id="rId76"/>
    <p:sldId id="316" r:id="rId77"/>
    <p:sldId id="355" r:id="rId78"/>
    <p:sldId id="318" r:id="rId79"/>
    <p:sldId id="319" r:id="rId80"/>
    <p:sldId id="320" r:id="rId81"/>
    <p:sldId id="327" r:id="rId82"/>
    <p:sldId id="328" r:id="rId83"/>
    <p:sldId id="329" r:id="rId84"/>
    <p:sldId id="321" r:id="rId85"/>
    <p:sldId id="323" r:id="rId86"/>
    <p:sldId id="324" r:id="rId87"/>
    <p:sldId id="325" r:id="rId88"/>
    <p:sldId id="330" r:id="rId89"/>
    <p:sldId id="331" r:id="rId90"/>
    <p:sldId id="332" r:id="rId91"/>
    <p:sldId id="333" r:id="rId92"/>
    <p:sldId id="334" r:id="rId93"/>
    <p:sldId id="335" r:id="rId94"/>
    <p:sldId id="336" r:id="rId95"/>
    <p:sldId id="337" r:id="rId96"/>
    <p:sldId id="338" r:id="rId97"/>
    <p:sldId id="340" r:id="rId98"/>
    <p:sldId id="341" r:id="rId99"/>
    <p:sldId id="339" r:id="rId100"/>
    <p:sldId id="342" r:id="rId101"/>
    <p:sldId id="343" r:id="rId102"/>
    <p:sldId id="346" r:id="rId103"/>
    <p:sldId id="345" r:id="rId104"/>
    <p:sldId id="347" r:id="rId105"/>
    <p:sldId id="348" r:id="rId106"/>
    <p:sldId id="349" r:id="rId107"/>
    <p:sldId id="350" r:id="rId108"/>
    <p:sldId id="352" r:id="rId109"/>
    <p:sldId id="353" r:id="rId1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95"/>
    <p:restoredTop sz="94624"/>
  </p:normalViewPr>
  <p:slideViewPr>
    <p:cSldViewPr snapToGrid="0" snapToObjects="1">
      <p:cViewPr>
        <p:scale>
          <a:sx n="92" d="100"/>
          <a:sy n="92" d="100"/>
        </p:scale>
        <p:origin x="79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1C251-47D0-486D-BFDB-A41B506871F7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90A81D-66D2-460A-AD37-6C003C9F1164}">
      <dgm:prSet/>
      <dgm:spPr/>
      <dgm:t>
        <a:bodyPr/>
        <a:lstStyle/>
        <a:p>
          <a:r>
            <a:rPr lang="en-US" dirty="0"/>
            <a:t>In </a:t>
          </a:r>
          <a:r>
            <a:rPr lang="en-US" b="1" dirty="0"/>
            <a:t>Adults</a:t>
          </a:r>
          <a:r>
            <a:rPr lang="en-US" dirty="0"/>
            <a:t>: </a:t>
          </a:r>
        </a:p>
        <a:p>
          <a:r>
            <a:rPr lang="en-US" dirty="0"/>
            <a:t>the main group of blistering disorders is associated with auto-antibody formation </a:t>
          </a:r>
        </a:p>
      </dgm:t>
    </dgm:pt>
    <dgm:pt modelId="{0A448D3A-19BA-4A0A-A48C-0F30A7779066}" type="parTrans" cxnId="{FDF867E0-AFC1-439D-9EC9-E21807698C78}">
      <dgm:prSet/>
      <dgm:spPr/>
      <dgm:t>
        <a:bodyPr/>
        <a:lstStyle/>
        <a:p>
          <a:endParaRPr lang="en-US"/>
        </a:p>
      </dgm:t>
    </dgm:pt>
    <dgm:pt modelId="{A4CAC85A-4F33-455F-B704-5DCA901B96FA}" type="sibTrans" cxnId="{FDF867E0-AFC1-439D-9EC9-E21807698C78}">
      <dgm:prSet/>
      <dgm:spPr/>
      <dgm:t>
        <a:bodyPr/>
        <a:lstStyle/>
        <a:p>
          <a:endParaRPr lang="en-US"/>
        </a:p>
      </dgm:t>
    </dgm:pt>
    <dgm:pt modelId="{1ECEE906-83C9-4EFC-8C39-4721F0223828}">
      <dgm:prSet/>
      <dgm:spPr/>
      <dgm:t>
        <a:bodyPr/>
        <a:lstStyle/>
        <a:p>
          <a:r>
            <a:rPr lang="en-US"/>
            <a:t>In </a:t>
          </a:r>
          <a:r>
            <a:rPr lang="en-US" b="1"/>
            <a:t>Children</a:t>
          </a:r>
          <a:r>
            <a:rPr lang="en-US"/>
            <a:t>: Genodermatosis, (epidermolysis bullosa), associated mainly with mechanical defects in and around the basement membrane zone</a:t>
          </a:r>
        </a:p>
      </dgm:t>
    </dgm:pt>
    <dgm:pt modelId="{5C771E70-E487-4172-AF60-4383CF959275}" type="parTrans" cxnId="{4BC024A5-3D74-4321-9E92-16663A7481CA}">
      <dgm:prSet/>
      <dgm:spPr/>
      <dgm:t>
        <a:bodyPr/>
        <a:lstStyle/>
        <a:p>
          <a:endParaRPr lang="en-US"/>
        </a:p>
      </dgm:t>
    </dgm:pt>
    <dgm:pt modelId="{B9EB7F4A-7AF2-40C5-96A4-CE9F1A8C81DA}" type="sibTrans" cxnId="{4BC024A5-3D74-4321-9E92-16663A7481CA}">
      <dgm:prSet/>
      <dgm:spPr/>
      <dgm:t>
        <a:bodyPr/>
        <a:lstStyle/>
        <a:p>
          <a:endParaRPr lang="en-US"/>
        </a:p>
      </dgm:t>
    </dgm:pt>
    <dgm:pt modelId="{0F532C0D-B847-6C49-BBB1-ED7AF3C90809}" type="pres">
      <dgm:prSet presAssocID="{4351C251-47D0-486D-BFDB-A41B506871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D94FCA6-31E2-7A40-B65A-70C42A3B90C0}" type="pres">
      <dgm:prSet presAssocID="{9B90A81D-66D2-460A-AD37-6C003C9F1164}" presName="hierRoot1" presStyleCnt="0"/>
      <dgm:spPr/>
    </dgm:pt>
    <dgm:pt modelId="{1A29F184-CA90-554B-809B-199371F560D0}" type="pres">
      <dgm:prSet presAssocID="{9B90A81D-66D2-460A-AD37-6C003C9F1164}" presName="composite" presStyleCnt="0"/>
      <dgm:spPr/>
    </dgm:pt>
    <dgm:pt modelId="{7789BEE2-E3A0-E54F-AED6-895B169FA1A9}" type="pres">
      <dgm:prSet presAssocID="{9B90A81D-66D2-460A-AD37-6C003C9F1164}" presName="background" presStyleLbl="node0" presStyleIdx="0" presStyleCnt="2"/>
      <dgm:spPr/>
    </dgm:pt>
    <dgm:pt modelId="{3AAC17F6-826D-DB43-83B7-4240CD7EBF75}" type="pres">
      <dgm:prSet presAssocID="{9B90A81D-66D2-460A-AD37-6C003C9F1164}" presName="text" presStyleLbl="fgAcc0" presStyleIdx="0" presStyleCnt="2">
        <dgm:presLayoutVars>
          <dgm:chPref val="3"/>
        </dgm:presLayoutVars>
      </dgm:prSet>
      <dgm:spPr/>
    </dgm:pt>
    <dgm:pt modelId="{2D8716BF-A756-2541-B315-1AE30D06589A}" type="pres">
      <dgm:prSet presAssocID="{9B90A81D-66D2-460A-AD37-6C003C9F1164}" presName="hierChild2" presStyleCnt="0"/>
      <dgm:spPr/>
    </dgm:pt>
    <dgm:pt modelId="{E9642578-4C66-4B42-969E-4AD5FE195F2C}" type="pres">
      <dgm:prSet presAssocID="{1ECEE906-83C9-4EFC-8C39-4721F0223828}" presName="hierRoot1" presStyleCnt="0"/>
      <dgm:spPr/>
    </dgm:pt>
    <dgm:pt modelId="{11C57EF1-A2FF-0248-853B-1E5A8671C23C}" type="pres">
      <dgm:prSet presAssocID="{1ECEE906-83C9-4EFC-8C39-4721F0223828}" presName="composite" presStyleCnt="0"/>
      <dgm:spPr/>
    </dgm:pt>
    <dgm:pt modelId="{32A63817-C99B-F644-ABD9-ABE9104DF5D7}" type="pres">
      <dgm:prSet presAssocID="{1ECEE906-83C9-4EFC-8C39-4721F0223828}" presName="background" presStyleLbl="node0" presStyleIdx="1" presStyleCnt="2"/>
      <dgm:spPr/>
    </dgm:pt>
    <dgm:pt modelId="{6C22CE83-D29C-0245-BAFE-35786C1F7F6F}" type="pres">
      <dgm:prSet presAssocID="{1ECEE906-83C9-4EFC-8C39-4721F0223828}" presName="text" presStyleLbl="fgAcc0" presStyleIdx="1" presStyleCnt="2">
        <dgm:presLayoutVars>
          <dgm:chPref val="3"/>
        </dgm:presLayoutVars>
      </dgm:prSet>
      <dgm:spPr/>
    </dgm:pt>
    <dgm:pt modelId="{1B44CA11-F0BD-6945-90C3-BD9BDDD41759}" type="pres">
      <dgm:prSet presAssocID="{1ECEE906-83C9-4EFC-8C39-4721F0223828}" presName="hierChild2" presStyleCnt="0"/>
      <dgm:spPr/>
    </dgm:pt>
  </dgm:ptLst>
  <dgm:cxnLst>
    <dgm:cxn modelId="{A4D45276-7DCF-264C-8DE2-A616149943E5}" type="presOf" srcId="{4351C251-47D0-486D-BFDB-A41B506871F7}" destId="{0F532C0D-B847-6C49-BBB1-ED7AF3C90809}" srcOrd="0" destOrd="0" presId="urn:microsoft.com/office/officeart/2005/8/layout/hierarchy1"/>
    <dgm:cxn modelId="{4BC024A5-3D74-4321-9E92-16663A7481CA}" srcId="{4351C251-47D0-486D-BFDB-A41B506871F7}" destId="{1ECEE906-83C9-4EFC-8C39-4721F0223828}" srcOrd="1" destOrd="0" parTransId="{5C771E70-E487-4172-AF60-4383CF959275}" sibTransId="{B9EB7F4A-7AF2-40C5-96A4-CE9F1A8C81DA}"/>
    <dgm:cxn modelId="{F2ACA3AB-AA48-A246-99D5-865486FAEACC}" type="presOf" srcId="{1ECEE906-83C9-4EFC-8C39-4721F0223828}" destId="{6C22CE83-D29C-0245-BAFE-35786C1F7F6F}" srcOrd="0" destOrd="0" presId="urn:microsoft.com/office/officeart/2005/8/layout/hierarchy1"/>
    <dgm:cxn modelId="{43BCA8D8-D7C6-5B4C-9F9C-8C7443D578ED}" type="presOf" srcId="{9B90A81D-66D2-460A-AD37-6C003C9F1164}" destId="{3AAC17F6-826D-DB43-83B7-4240CD7EBF75}" srcOrd="0" destOrd="0" presId="urn:microsoft.com/office/officeart/2005/8/layout/hierarchy1"/>
    <dgm:cxn modelId="{FDF867E0-AFC1-439D-9EC9-E21807698C78}" srcId="{4351C251-47D0-486D-BFDB-A41B506871F7}" destId="{9B90A81D-66D2-460A-AD37-6C003C9F1164}" srcOrd="0" destOrd="0" parTransId="{0A448D3A-19BA-4A0A-A48C-0F30A7779066}" sibTransId="{A4CAC85A-4F33-455F-B704-5DCA901B96FA}"/>
    <dgm:cxn modelId="{0958A05E-B869-9648-AD57-6BD971B539AF}" type="presParOf" srcId="{0F532C0D-B847-6C49-BBB1-ED7AF3C90809}" destId="{7D94FCA6-31E2-7A40-B65A-70C42A3B90C0}" srcOrd="0" destOrd="0" presId="urn:microsoft.com/office/officeart/2005/8/layout/hierarchy1"/>
    <dgm:cxn modelId="{1B141753-ECE0-5D49-B27B-83FC87645CE2}" type="presParOf" srcId="{7D94FCA6-31E2-7A40-B65A-70C42A3B90C0}" destId="{1A29F184-CA90-554B-809B-199371F560D0}" srcOrd="0" destOrd="0" presId="urn:microsoft.com/office/officeart/2005/8/layout/hierarchy1"/>
    <dgm:cxn modelId="{AC609C48-D5AF-5446-BAC4-3FF7686B7E57}" type="presParOf" srcId="{1A29F184-CA90-554B-809B-199371F560D0}" destId="{7789BEE2-E3A0-E54F-AED6-895B169FA1A9}" srcOrd="0" destOrd="0" presId="urn:microsoft.com/office/officeart/2005/8/layout/hierarchy1"/>
    <dgm:cxn modelId="{EE0C4822-9240-A943-A9F3-4963BCAD050A}" type="presParOf" srcId="{1A29F184-CA90-554B-809B-199371F560D0}" destId="{3AAC17F6-826D-DB43-83B7-4240CD7EBF75}" srcOrd="1" destOrd="0" presId="urn:microsoft.com/office/officeart/2005/8/layout/hierarchy1"/>
    <dgm:cxn modelId="{78ADA92C-7D12-B34A-A0C4-94329590B4DD}" type="presParOf" srcId="{7D94FCA6-31E2-7A40-B65A-70C42A3B90C0}" destId="{2D8716BF-A756-2541-B315-1AE30D06589A}" srcOrd="1" destOrd="0" presId="urn:microsoft.com/office/officeart/2005/8/layout/hierarchy1"/>
    <dgm:cxn modelId="{557B06BE-4F95-DC49-A7EC-5818D6D39D81}" type="presParOf" srcId="{0F532C0D-B847-6C49-BBB1-ED7AF3C90809}" destId="{E9642578-4C66-4B42-969E-4AD5FE195F2C}" srcOrd="1" destOrd="0" presId="urn:microsoft.com/office/officeart/2005/8/layout/hierarchy1"/>
    <dgm:cxn modelId="{254EAF03-F216-F64E-8E09-CD31F55F95AE}" type="presParOf" srcId="{E9642578-4C66-4B42-969E-4AD5FE195F2C}" destId="{11C57EF1-A2FF-0248-853B-1E5A8671C23C}" srcOrd="0" destOrd="0" presId="urn:microsoft.com/office/officeart/2005/8/layout/hierarchy1"/>
    <dgm:cxn modelId="{8624ACBE-98DB-024E-B5A6-EBC0B209F009}" type="presParOf" srcId="{11C57EF1-A2FF-0248-853B-1E5A8671C23C}" destId="{32A63817-C99B-F644-ABD9-ABE9104DF5D7}" srcOrd="0" destOrd="0" presId="urn:microsoft.com/office/officeart/2005/8/layout/hierarchy1"/>
    <dgm:cxn modelId="{6F017DD1-CED2-1448-A471-0A63508F40CC}" type="presParOf" srcId="{11C57EF1-A2FF-0248-853B-1E5A8671C23C}" destId="{6C22CE83-D29C-0245-BAFE-35786C1F7F6F}" srcOrd="1" destOrd="0" presId="urn:microsoft.com/office/officeart/2005/8/layout/hierarchy1"/>
    <dgm:cxn modelId="{F75A8415-16ED-7C43-8325-CB9A692D8861}" type="presParOf" srcId="{E9642578-4C66-4B42-969E-4AD5FE195F2C}" destId="{1B44CA11-F0BD-6945-90C3-BD9BDDD4175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9BEE2-E3A0-E54F-AED6-895B169FA1A9}">
      <dsp:nvSpPr>
        <dsp:cNvPr id="0" name=""/>
        <dsp:cNvSpPr/>
      </dsp:nvSpPr>
      <dsp:spPr>
        <a:xfrm>
          <a:off x="1174" y="184257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AC17F6-826D-DB43-83B7-4240CD7EBF75}">
      <dsp:nvSpPr>
        <dsp:cNvPr id="0" name=""/>
        <dsp:cNvSpPr/>
      </dsp:nvSpPr>
      <dsp:spPr>
        <a:xfrm>
          <a:off x="459414" y="619585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 </a:t>
          </a:r>
          <a:r>
            <a:rPr lang="en-US" sz="2300" b="1" kern="1200" dirty="0"/>
            <a:t>Adults</a:t>
          </a:r>
          <a:r>
            <a:rPr lang="en-US" sz="2300" kern="1200" dirty="0"/>
            <a:t>: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 main group of blistering disorders is associated with auto-antibody formation </a:t>
          </a:r>
        </a:p>
      </dsp:txBody>
      <dsp:txXfrm>
        <a:off x="536117" y="696288"/>
        <a:ext cx="3970751" cy="2465433"/>
      </dsp:txXfrm>
    </dsp:sp>
    <dsp:sp modelId="{32A63817-C99B-F644-ABD9-ABE9104DF5D7}">
      <dsp:nvSpPr>
        <dsp:cNvPr id="0" name=""/>
        <dsp:cNvSpPr/>
      </dsp:nvSpPr>
      <dsp:spPr>
        <a:xfrm>
          <a:off x="5041811" y="184257"/>
          <a:ext cx="4124157" cy="26188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2CE83-D29C-0245-BAFE-35786C1F7F6F}">
      <dsp:nvSpPr>
        <dsp:cNvPr id="0" name=""/>
        <dsp:cNvSpPr/>
      </dsp:nvSpPr>
      <dsp:spPr>
        <a:xfrm>
          <a:off x="5500051" y="619585"/>
          <a:ext cx="4124157" cy="2618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 </a:t>
          </a:r>
          <a:r>
            <a:rPr lang="en-US" sz="2300" b="1" kern="1200"/>
            <a:t>Children</a:t>
          </a:r>
          <a:r>
            <a:rPr lang="en-US" sz="2300" kern="1200"/>
            <a:t>: Genodermatosis, (epidermolysis bullosa), associated mainly with mechanical defects in and around the basement membrane zone</a:t>
          </a:r>
        </a:p>
      </dsp:txBody>
      <dsp:txXfrm>
        <a:off x="5576754" y="696288"/>
        <a:ext cx="3970751" cy="2465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6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8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35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5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4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7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63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1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3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1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1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5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7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4CD0B12-122F-504A-886E-AA09B991FAEC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98C93593-E116-864B-87FE-FAD4C1197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78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  <p:sldLayoutId id="21474844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pleinvanity.com/category/news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2E8BD2A-4014-4DC6-A228-4ECE6A0AA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96CA42-3323-41E5-B809-CD790B2A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A2FE539-0B6F-4FAE-A391-B46476F4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5A14FB-50A2-4964-8B07-EE40D1CE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D63331C-DD2E-43D8-9511-B44EC057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E5A1B-ABC2-F542-942D-129AEC845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771" y="437513"/>
            <a:ext cx="6535894" cy="5954325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en-US" sz="6600" dirty="0"/>
              <a:t>Blistering Disorders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F006D-3B84-A544-A126-39D81995B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983" y="1172775"/>
            <a:ext cx="3657676" cy="4512448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Dr. hadeel Mitwalli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Assistant Professor Dermatology &amp; dermatologic surgery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Department of dermatology, college of medicine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King Saud university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3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34253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Epidermolysis Bullosa Simplex: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Majority are autosomal dominant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pathological damage lies within the epidermis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main defect lies in defective genes coding for </a:t>
            </a:r>
            <a:r>
              <a:rPr lang="en-US" sz="1800" b="1" u="sng" dirty="0">
                <a:solidFill>
                  <a:schemeClr val="tx1"/>
                </a:solidFill>
              </a:rPr>
              <a:t>keratin 5 and 14 </a:t>
            </a:r>
            <a:r>
              <a:rPr lang="en-US" sz="1800" dirty="0">
                <a:solidFill>
                  <a:schemeClr val="tx1"/>
                </a:solidFill>
              </a:rPr>
              <a:t>in the basal layer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38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8430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Gluten free diet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Dapsone</a:t>
            </a: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  <p:pic>
        <p:nvPicPr>
          <p:cNvPr id="5" name="Picture 4" descr="news Archives - Plein Vanity">
            <a:extLst>
              <a:ext uri="{FF2B5EF4-FFF2-40B4-BE49-F238E27FC236}">
                <a16:creationId xmlns:a16="http://schemas.microsoft.com/office/drawing/2014/main" id="{5AEE1DED-82B4-8443-AD7D-555C264BB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52815" y="2066082"/>
            <a:ext cx="5327897" cy="374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50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943091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lnSpc>
                <a:spcPct val="150000"/>
              </a:lnSpc>
            </a:pPr>
            <a:r>
              <a:rPr lang="fr-FR" sz="2400" dirty="0" err="1">
                <a:solidFill>
                  <a:schemeClr val="tx1"/>
                </a:solidFill>
              </a:rPr>
              <a:t>Subepidermal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blistering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caused</a:t>
            </a:r>
            <a:r>
              <a:rPr lang="fr-FR" sz="2400" dirty="0">
                <a:solidFill>
                  <a:schemeClr val="tx1"/>
                </a:solidFill>
              </a:rPr>
              <a:t> by </a:t>
            </a:r>
            <a:r>
              <a:rPr lang="fr-FR" sz="2400" dirty="0" err="1">
                <a:solidFill>
                  <a:schemeClr val="tx1"/>
                </a:solidFill>
              </a:rPr>
              <a:t>deposits</a:t>
            </a:r>
            <a:r>
              <a:rPr lang="fr-FR" sz="2400" dirty="0">
                <a:solidFill>
                  <a:schemeClr val="tx1"/>
                </a:solidFill>
              </a:rPr>
              <a:t> of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along</a:t>
            </a:r>
            <a:r>
              <a:rPr lang="fr-FR" sz="2400" dirty="0">
                <a:solidFill>
                  <a:schemeClr val="tx1"/>
                </a:solidFill>
              </a:rPr>
              <a:t> BMZ</a:t>
            </a:r>
          </a:p>
          <a:p>
            <a:r>
              <a:rPr lang="fr-FR" sz="2400" dirty="0" err="1">
                <a:solidFill>
                  <a:schemeClr val="tx1"/>
                </a:solidFill>
              </a:rPr>
              <a:t>Linear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characterized</a:t>
            </a:r>
            <a:r>
              <a:rPr lang="fr-FR" sz="2400" dirty="0">
                <a:solidFill>
                  <a:schemeClr val="tx1"/>
                </a:solidFill>
              </a:rPr>
              <a:t> by on </a:t>
            </a:r>
            <a:r>
              <a:rPr lang="fr-FR" sz="2400" dirty="0" err="1">
                <a:solidFill>
                  <a:schemeClr val="tx1"/>
                </a:solidFill>
              </a:rPr>
              <a:t>linear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deposition</a:t>
            </a:r>
            <a:r>
              <a:rPr lang="fr-FR" sz="2400" dirty="0">
                <a:solidFill>
                  <a:schemeClr val="tx1"/>
                </a:solidFill>
              </a:rPr>
              <a:t> at the </a:t>
            </a:r>
            <a:r>
              <a:rPr lang="fr-FR" sz="2400" dirty="0" err="1">
                <a:solidFill>
                  <a:schemeClr val="tx1"/>
                </a:solidFill>
              </a:rPr>
              <a:t>basement</a:t>
            </a:r>
            <a:r>
              <a:rPr lang="fr-FR" sz="2400" dirty="0">
                <a:solidFill>
                  <a:schemeClr val="tx1"/>
                </a:solidFill>
              </a:rPr>
              <a:t> membrane </a:t>
            </a:r>
          </a:p>
          <a:p>
            <a:pPr>
              <a:lnSpc>
                <a:spcPct val="150000"/>
              </a:lnSpc>
            </a:pPr>
            <a:r>
              <a:rPr lang="fr-FR" sz="2400" dirty="0" err="1">
                <a:solidFill>
                  <a:schemeClr val="tx1"/>
                </a:solidFill>
              </a:rPr>
              <a:t>Maybe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identical</a:t>
            </a:r>
            <a:r>
              <a:rPr lang="fr-FR" sz="2400" dirty="0">
                <a:solidFill>
                  <a:schemeClr val="tx1"/>
                </a:solidFill>
              </a:rPr>
              <a:t> to DH but WITHOUT GI </a:t>
            </a:r>
            <a:r>
              <a:rPr lang="fr-FR" sz="2400" dirty="0" err="1">
                <a:solidFill>
                  <a:schemeClr val="tx1"/>
                </a:solidFill>
              </a:rPr>
              <a:t>involvement</a:t>
            </a:r>
            <a:r>
              <a:rPr lang="fr-FR" sz="2400" dirty="0">
                <a:solidFill>
                  <a:schemeClr val="tx1"/>
                </a:solidFill>
              </a:rPr>
              <a:t> , or </a:t>
            </a:r>
            <a:r>
              <a:rPr lang="fr-FR" sz="2400" dirty="0" err="1">
                <a:solidFill>
                  <a:schemeClr val="tx1"/>
                </a:solidFill>
              </a:rPr>
              <a:t>resemble</a:t>
            </a:r>
            <a:r>
              <a:rPr lang="fr-FR" sz="2400" dirty="0">
                <a:solidFill>
                  <a:schemeClr val="tx1"/>
                </a:solidFill>
              </a:rPr>
              <a:t> BP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solidFill>
                  <a:schemeClr val="tx1"/>
                </a:solidFill>
              </a:rPr>
              <a:t>Over 50% have </a:t>
            </a:r>
            <a:r>
              <a:rPr lang="fr-FR" sz="2400" dirty="0" err="1">
                <a:solidFill>
                  <a:schemeClr val="tx1"/>
                </a:solidFill>
              </a:rPr>
              <a:t>mucosal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involvement</a:t>
            </a:r>
            <a:endParaRPr lang="fr-FR" sz="2400" dirty="0">
              <a:solidFill>
                <a:schemeClr val="tx1"/>
              </a:solidFill>
            </a:endParaRPr>
          </a:p>
          <a:p>
            <a:endParaRPr lang="en-US" sz="24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058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Linear IgA Disease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FB6CC-A401-8E49-A92E-879BDB08F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215" y="1143000"/>
            <a:ext cx="513588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24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2285991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The childhood form</a:t>
            </a:r>
            <a:endParaRPr lang="en-US" sz="2800" u="sng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is most frequently termed “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Chronic bullous disease of childhood</a:t>
            </a:r>
            <a:r>
              <a:rPr lang="en-US" sz="2400" dirty="0">
                <a:solidFill>
                  <a:schemeClr val="tx1"/>
                </a:solidFill>
              </a:rPr>
              <a:t>”</a:t>
            </a:r>
          </a:p>
          <a:p>
            <a:r>
              <a:rPr lang="en-US" sz="2400" dirty="0">
                <a:solidFill>
                  <a:schemeClr val="tx1"/>
                </a:solidFill>
              </a:rPr>
              <a:t> Occurs in children ”preschool”, and resolves spontaneously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Characterized by annular erythema and tense blisters “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crown of jewels</a:t>
            </a:r>
            <a:r>
              <a:rPr lang="en-US" sz="2400" dirty="0">
                <a:solidFill>
                  <a:schemeClr val="tx1"/>
                </a:solidFill>
              </a:rPr>
              <a:t>”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They develop predominantly in flexural areas ( lower trunk, thigh, groin), axillae, face, mucous membranes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GI disease is rare </a:t>
            </a:r>
          </a:p>
          <a:p>
            <a:r>
              <a:rPr lang="en-US" sz="2400" dirty="0">
                <a:solidFill>
                  <a:schemeClr val="tx1"/>
                </a:solidFill>
              </a:rPr>
              <a:t>Usually remits within 2-4 years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Linear IgA Disease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10" name="Espace réservé du contenu 3" descr="linear IgA.jpg">
            <a:extLst>
              <a:ext uri="{FF2B5EF4-FFF2-40B4-BE49-F238E27FC236}">
                <a16:creationId xmlns:a16="http://schemas.microsoft.com/office/drawing/2014/main" id="{F9C459A2-AB54-8640-90E6-33DED5F4A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8115301" y="746768"/>
            <a:ext cx="3479799" cy="5439719"/>
          </a:xfrm>
        </p:spPr>
      </p:pic>
      <p:pic>
        <p:nvPicPr>
          <p:cNvPr id="11" name="Espace réservé du contenu 3" descr="Linear IgA 2.jpg">
            <a:extLst>
              <a:ext uri="{FF2B5EF4-FFF2-40B4-BE49-F238E27FC236}">
                <a16:creationId xmlns:a16="http://schemas.microsoft.com/office/drawing/2014/main" id="{87E77B7A-686C-514E-90BD-85FDE458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54" r="-83454"/>
          <a:stretch>
            <a:fillRect/>
          </a:stretch>
        </p:blipFill>
        <p:spPr>
          <a:xfrm>
            <a:off x="3347960" y="746768"/>
            <a:ext cx="7089852" cy="54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333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23002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History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Physical examination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Investigation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DIF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linear IgA deposits along the basement membrane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Indirect IF </a:t>
            </a:r>
          </a:p>
          <a:p>
            <a:pPr marL="914400" lvl="2" indent="0">
              <a:buNone/>
            </a:pPr>
            <a:endParaRPr lang="en-US" sz="2400" dirty="0">
              <a:solidFill>
                <a:srgbClr val="00B0F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3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23002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Linear IgA Disease: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Dapsone </a:t>
            </a:r>
          </a:p>
          <a:p>
            <a:pPr lvl="1"/>
            <a:r>
              <a:rPr lang="en-US" sz="2200" dirty="0" err="1">
                <a:solidFill>
                  <a:schemeClr val="tx1"/>
                </a:solidFill>
              </a:rPr>
              <a:t>Sulfapyridine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Antibiotics : tetracycline, erythromycin, dicloxacillin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Antibiotics are a good treatment for the childhood form, and were found to be better than dapsone in this age group </a:t>
            </a:r>
          </a:p>
          <a:p>
            <a:pPr lvl="1"/>
            <a:endParaRPr lang="en-US" sz="2200" dirty="0">
              <a:solidFill>
                <a:srgbClr val="00B0F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608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80" y="-68245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D80F34B-6709-8A42-8A6D-EEC33A698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-8813" r="-8813"/>
          <a:stretch>
            <a:fillRect/>
          </a:stretch>
        </p:blipFill>
        <p:spPr>
          <a:xfrm>
            <a:off x="3858861" y="1951236"/>
            <a:ext cx="7445459" cy="40985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60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80" y="-68245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5B52281-705E-BD4D-ABFC-E23715634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-7489" b="-7489"/>
          <a:stretch>
            <a:fillRect/>
          </a:stretch>
        </p:blipFill>
        <p:spPr>
          <a:xfrm>
            <a:off x="3074720" y="1737518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3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680" y="-68245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13" name="Picture 2" descr="Screen Shot 2017-07-21 at 6.01.28 PM.png">
            <a:extLst>
              <a:ext uri="{FF2B5EF4-FFF2-40B4-BE49-F238E27FC236}">
                <a16:creationId xmlns:a16="http://schemas.microsoft.com/office/drawing/2014/main" id="{99B131CC-C9BA-4B4C-8FBB-43496A397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78" r="-13478"/>
          <a:stretch>
            <a:fillRect/>
          </a:stretch>
        </p:blipFill>
        <p:spPr>
          <a:xfrm>
            <a:off x="3414713" y="1514475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8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Epidermolysis Bullosa Simplex: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Blisters may be present at birth, or when the child starts to walk or crawl, and they tend to develop mild blistering on the  knees , hands, feet and other sites of friction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</a:rPr>
              <a:t>The blisters quickly rupture and heal with </a:t>
            </a:r>
            <a:r>
              <a:rPr lang="en-US" sz="1800" u="sng" dirty="0">
                <a:solidFill>
                  <a:srgbClr val="FFFFFF"/>
                </a:solidFill>
              </a:rPr>
              <a:t>no scarring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9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6" name="Picture 5" descr="A picture containing black&#10;&#10;Description automatically generated">
            <a:extLst>
              <a:ext uri="{FF2B5EF4-FFF2-40B4-BE49-F238E27FC236}">
                <a16:creationId xmlns:a16="http://schemas.microsoft.com/office/drawing/2014/main" id="{417B7B17-077A-F143-ACDA-EED7D6C1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93" y="473745"/>
            <a:ext cx="8121089" cy="59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7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Junctional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Autosomal recessive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The gene which is abnormal is :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Laminin 5, in 2 types of Junctional EB   </a:t>
            </a:r>
          </a:p>
          <a:p>
            <a:pPr lvl="2"/>
            <a:r>
              <a:rPr lang="en-US" sz="1600" dirty="0">
                <a:solidFill>
                  <a:schemeClr val="tx1"/>
                </a:solidFill>
              </a:rPr>
              <a:t>𝛂6 β4 in the third type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Split is at the level of the </a:t>
            </a:r>
            <a:r>
              <a:rPr lang="en-US" sz="1800" u="sng" dirty="0">
                <a:solidFill>
                  <a:schemeClr val="tx1"/>
                </a:solidFill>
              </a:rPr>
              <a:t>lamina lucida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58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Junctional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Clinical features may be present at birth either as blisters ( often around nails) or as raw denuded areas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Mucous membranes may be severely involved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Teeth are commonly abnormal </a:t>
            </a:r>
            <a:endParaRPr lang="en-US" sz="1800" u="sng" dirty="0">
              <a:solidFill>
                <a:schemeClr val="tx1"/>
              </a:solidFill>
            </a:endParaRP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24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tattoo on her face&#10;&#10;Description automatically generated">
            <a:extLst>
              <a:ext uri="{FF2B5EF4-FFF2-40B4-BE49-F238E27FC236}">
                <a16:creationId xmlns:a16="http://schemas.microsoft.com/office/drawing/2014/main" id="{859A5FA7-52D8-2D45-8D39-159E8BA58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360" y="493631"/>
            <a:ext cx="8179890" cy="58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31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23585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Dystrophic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Autosomal dominant or autosomal recessive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All types are associated with defects in type 7 collagen gene which causes defective anchoring fibrils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Squamous cell carcinoma may develop on scar sites</a:t>
            </a:r>
            <a:endParaRPr lang="en-US" sz="1800" u="sng" dirty="0">
              <a:solidFill>
                <a:schemeClr val="tx1"/>
              </a:solidFill>
            </a:endParaRP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40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Dystrophic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 the dominant variant, blisters develop later in infancy or early childhood on </a:t>
            </a:r>
            <a:r>
              <a:rPr lang="en-US" sz="1800" u="sng" dirty="0">
                <a:solidFill>
                  <a:schemeClr val="tx1"/>
                </a:solidFill>
              </a:rPr>
              <a:t>friction sites </a:t>
            </a:r>
            <a:r>
              <a:rPr lang="en-US" sz="1800" dirty="0">
                <a:solidFill>
                  <a:schemeClr val="tx1"/>
                </a:solidFill>
              </a:rPr>
              <a:t>and heal with </a:t>
            </a:r>
            <a:r>
              <a:rPr lang="en-US" sz="1800" u="sng" dirty="0">
                <a:solidFill>
                  <a:schemeClr val="tx1"/>
                </a:solidFill>
              </a:rPr>
              <a:t>scarring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Hair and teeth develop normally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24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Dystrophic epidermolysis bullosa: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 the recessive variant, large bullae are present at birth and they heal with </a:t>
            </a:r>
            <a:r>
              <a:rPr lang="en-US" sz="1800" u="sng" dirty="0">
                <a:solidFill>
                  <a:schemeClr val="tx1"/>
                </a:solidFill>
              </a:rPr>
              <a:t>scarring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u="sng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Mucous membranes, hair, nails and teeth may be abnormal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5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5" name="Picture 4" descr="A picture containing sitting, orange, holding, food&#10;&#10;Description automatically generated">
            <a:extLst>
              <a:ext uri="{FF2B5EF4-FFF2-40B4-BE49-F238E27FC236}">
                <a16:creationId xmlns:a16="http://schemas.microsoft.com/office/drawing/2014/main" id="{B99DF419-15A1-D349-B51E-661F478B1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807" y="473745"/>
            <a:ext cx="6995976" cy="58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20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013" y="1485901"/>
            <a:ext cx="4499332" cy="33255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0" i="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Vesicle</a:t>
            </a:r>
            <a:r>
              <a:rPr lang="en-US" sz="2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4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 elevation that contains clear fluid ( &lt; 5cm in diameter)</a:t>
            </a:r>
            <a:br>
              <a:rPr lang="en-US" sz="2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Bulla</a:t>
            </a:r>
            <a:r>
              <a:rPr lang="en-US" sz="2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Localized fluid collection ” large vesicle” ( &gt; 5 cm in diameter) </a:t>
            </a: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 descr="1200px-Vesicles_and_Bulla.svg.png">
            <a:extLst>
              <a:ext uri="{FF2B5EF4-FFF2-40B4-BE49-F238E27FC236}">
                <a16:creationId xmlns:a16="http://schemas.microsoft.com/office/drawing/2014/main" id="{16D1B2E3-B690-B44A-AD28-2EA71B357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5" y="1317866"/>
            <a:ext cx="5928731" cy="386849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977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pic>
        <p:nvPicPr>
          <p:cNvPr id="4" name="Picture 3" descr="A picture containing indoor, doughnut, donut, sitting&#10;&#10;Description automatically generated">
            <a:extLst>
              <a:ext uri="{FF2B5EF4-FFF2-40B4-BE49-F238E27FC236}">
                <a16:creationId xmlns:a16="http://schemas.microsoft.com/office/drawing/2014/main" id="{C9C15321-F11D-0A43-BD26-8E7A54E1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822" y="481426"/>
            <a:ext cx="7187945" cy="5080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BCC7B-ADDB-C340-86F1-E76C981A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544" y="5513559"/>
            <a:ext cx="7810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57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000" u="sng" dirty="0">
                <a:solidFill>
                  <a:srgbClr val="00B0F0"/>
                </a:solidFill>
              </a:rPr>
              <a:t>Treatment: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Team management</a:t>
            </a:r>
            <a:endParaRPr lang="en-US" sz="1800" u="sng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Biopsies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Prevention of frictional bullae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Occupational therapy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Dental care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Skilled nursing care </a:t>
            </a:r>
          </a:p>
        </p:txBody>
      </p:sp>
      <p:pic>
        <p:nvPicPr>
          <p:cNvPr id="10" name="Picture 9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7B2ECA-44C9-734C-87E0-4A7031D9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611" y="1402080"/>
            <a:ext cx="5764317" cy="432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24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EBEBEB"/>
                </a:solidFill>
              </a:rPr>
              <a:t>Staphylococcal scalded skin syndrome </a:t>
            </a:r>
          </a:p>
        </p:txBody>
      </p:sp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89108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Caused by an </a:t>
            </a:r>
            <a:r>
              <a:rPr lang="en-US" dirty="0" err="1">
                <a:solidFill>
                  <a:schemeClr val="tx1"/>
                </a:solidFill>
              </a:rPr>
              <a:t>epidermolytic</a:t>
            </a:r>
            <a:r>
              <a:rPr lang="en-US" dirty="0">
                <a:solidFill>
                  <a:schemeClr val="tx1"/>
                </a:solidFill>
              </a:rPr>
              <a:t> toxin of certain types of Staph aureus, which splits the epidermis at the level of the </a:t>
            </a:r>
            <a:r>
              <a:rPr lang="en-US" b="1" dirty="0">
                <a:solidFill>
                  <a:srgbClr val="00B0F0"/>
                </a:solidFill>
              </a:rPr>
              <a:t>granular layer </a:t>
            </a:r>
            <a:r>
              <a:rPr lang="en-US" dirty="0">
                <a:solidFill>
                  <a:schemeClr val="tx1"/>
                </a:solidFill>
              </a:rPr>
              <a:t>by cleaving </a:t>
            </a:r>
            <a:r>
              <a:rPr lang="en-US" b="1" dirty="0" err="1">
                <a:solidFill>
                  <a:srgbClr val="00B0F0"/>
                </a:solidFill>
              </a:rPr>
              <a:t>desmoglein</a:t>
            </a:r>
            <a:r>
              <a:rPr lang="en-US" b="1" dirty="0">
                <a:solidFill>
                  <a:srgbClr val="00B0F0"/>
                </a:solidFill>
              </a:rPr>
              <a:t> 1</a:t>
            </a:r>
          </a:p>
          <a:p>
            <a:r>
              <a:rPr lang="en-US" dirty="0">
                <a:solidFill>
                  <a:schemeClr val="tx1"/>
                </a:solidFill>
              </a:rPr>
              <a:t>Commoner in children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8" descr="the 4 layers epidermis">
            <a:extLst>
              <a:ext uri="{FF2B5EF4-FFF2-40B4-BE49-F238E27FC236}">
                <a16:creationId xmlns:a16="http://schemas.microsoft.com/office/drawing/2014/main" id="{5908BF57-85EC-A349-9E95-7512542F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1161" y="1160734"/>
            <a:ext cx="4861742" cy="48420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475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60" y="973668"/>
            <a:ext cx="3779910" cy="102023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00B0F0"/>
                </a:solidFill>
              </a:rPr>
              <a:t>Staphylococcal scalded skin syndrome </a:t>
            </a:r>
          </a:p>
        </p:txBody>
      </p:sp>
      <p:pic>
        <p:nvPicPr>
          <p:cNvPr id="12" name="Picture 11" descr="A picture containing food, sitting, table, brick&#10;&#10;Description automatically generated">
            <a:extLst>
              <a:ext uri="{FF2B5EF4-FFF2-40B4-BE49-F238E27FC236}">
                <a16:creationId xmlns:a16="http://schemas.microsoft.com/office/drawing/2014/main" id="{BB44647E-2494-B54F-925A-CC70E3757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6" r="24064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60" y="2120900"/>
            <a:ext cx="3682821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Rapidly expanding shallow blisters which rupture quickly leaving painful raw areas </a:t>
            </a:r>
          </a:p>
          <a:p>
            <a:r>
              <a:rPr lang="en-US" dirty="0">
                <a:solidFill>
                  <a:schemeClr val="tx1"/>
                </a:solidFill>
              </a:rPr>
              <a:t>Swabs need to be taken and sent for bacterial cultures </a:t>
            </a:r>
          </a:p>
          <a:p>
            <a:r>
              <a:rPr lang="en-US" dirty="0">
                <a:solidFill>
                  <a:schemeClr val="tx1"/>
                </a:solidFill>
              </a:rPr>
              <a:t>Treatment is with systemic anti staphylococcal antibiotics </a:t>
            </a:r>
          </a:p>
          <a:p>
            <a:r>
              <a:rPr lang="en-US" dirty="0">
                <a:solidFill>
                  <a:schemeClr val="tx1"/>
                </a:solidFill>
              </a:rPr>
              <a:t>Dressings </a:t>
            </a:r>
          </a:p>
          <a:p>
            <a:r>
              <a:rPr lang="en-US" dirty="0">
                <a:solidFill>
                  <a:schemeClr val="tx1"/>
                </a:solidFill>
              </a:rPr>
              <a:t>Heal without scarring </a:t>
            </a: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3E458-6077-044A-AB5C-A073BE44C07E}"/>
              </a:ext>
            </a:extLst>
          </p:cNvPr>
          <p:cNvSpPr txBox="1"/>
          <p:nvPr/>
        </p:nvSpPr>
        <p:spPr>
          <a:xfrm>
            <a:off x="1920240" y="4826655"/>
            <a:ext cx="50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1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3" y="1209957"/>
            <a:ext cx="3309389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860470" cy="4739950"/>
          </a:xfrm>
        </p:spPr>
        <p:txBody>
          <a:bodyPr anchor="ctr"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Loss of </a:t>
            </a:r>
            <a:r>
              <a:rPr lang="en-US" sz="2000" u="sng" dirty="0">
                <a:solidFill>
                  <a:srgbClr val="00B0F0"/>
                </a:solidFill>
              </a:rPr>
              <a:t>intraepidermal</a:t>
            </a:r>
            <a:r>
              <a:rPr lang="en-US" sz="2000" dirty="0">
                <a:solidFill>
                  <a:schemeClr val="tx1"/>
                </a:solidFill>
              </a:rPr>
              <a:t> adhesion: </a:t>
            </a:r>
            <a:r>
              <a:rPr lang="en-US" dirty="0">
                <a:solidFill>
                  <a:schemeClr val="tx1"/>
                </a:solidFill>
              </a:rPr>
              <a:t>“Pemphigus group”: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Pemphigus vulgaris (PV) :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Classic 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Pemphigus </a:t>
            </a:r>
            <a:r>
              <a:rPr lang="en-US" sz="1600" dirty="0" err="1">
                <a:solidFill>
                  <a:schemeClr val="tx1"/>
                </a:solidFill>
              </a:rPr>
              <a:t>vegetans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Pemphigus foliaceus :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Classic 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Fogo </a:t>
            </a:r>
            <a:r>
              <a:rPr lang="en-US" sz="1600" dirty="0" err="1">
                <a:solidFill>
                  <a:schemeClr val="tx1"/>
                </a:solidFill>
              </a:rPr>
              <a:t>selvagum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1200150" lvl="2" indent="-4000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Pemphigus erythematosus ( </a:t>
            </a:r>
            <a:r>
              <a:rPr lang="en-US" sz="1600" dirty="0" err="1">
                <a:solidFill>
                  <a:schemeClr val="tx1"/>
                </a:solidFill>
              </a:rPr>
              <a:t>Senear</a:t>
            </a:r>
            <a:r>
              <a:rPr lang="en-US" sz="1600" dirty="0">
                <a:solidFill>
                  <a:schemeClr val="tx1"/>
                </a:solidFill>
              </a:rPr>
              <a:t>- Usher Syndrome) 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Drug Induced pemphigus</a:t>
            </a:r>
            <a:endParaRPr lang="en-US" sz="1800" dirty="0">
              <a:solidFill>
                <a:schemeClr val="tx1"/>
              </a:solidFill>
            </a:endParaRP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Paraneoplastic pemphigus 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IgA pemphigus </a:t>
            </a:r>
          </a:p>
        </p:txBody>
      </p:sp>
    </p:spTree>
    <p:extLst>
      <p:ext uri="{BB962C8B-B14F-4D97-AF65-F5344CB8AC3E}">
        <p14:creationId xmlns:p14="http://schemas.microsoft.com/office/powerpoint/2010/main" val="3865297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2" y="1209957"/>
            <a:ext cx="330939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Loss of </a:t>
            </a:r>
            <a:r>
              <a:rPr lang="en-US" sz="2000" u="sng" dirty="0" err="1">
                <a:solidFill>
                  <a:srgbClr val="00B0F0"/>
                </a:solidFill>
              </a:rPr>
              <a:t>subepidermal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adhesion: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Pemphigoid </a:t>
            </a:r>
          </a:p>
          <a:p>
            <a:pPr marL="1371600" lvl="2" indent="-514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Bullous pemphigoid </a:t>
            </a:r>
          </a:p>
          <a:p>
            <a:pPr marL="1371600" lvl="2" indent="-514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Cicatricial pemphigoid </a:t>
            </a:r>
          </a:p>
          <a:p>
            <a:pPr marL="1371600" lvl="2" indent="-514350">
              <a:buFont typeface="+mj-lt"/>
              <a:buAutoNum type="alphaLcPeriod"/>
            </a:pPr>
            <a:r>
              <a:rPr lang="en-US" sz="1600" dirty="0">
                <a:solidFill>
                  <a:schemeClr val="tx1"/>
                </a:solidFill>
              </a:rPr>
              <a:t>Pemphigoid </a:t>
            </a:r>
            <a:r>
              <a:rPr lang="en-US" sz="1600" dirty="0" err="1">
                <a:solidFill>
                  <a:schemeClr val="tx1"/>
                </a:solidFill>
              </a:rPr>
              <a:t>gestationis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Dermatitis </a:t>
            </a:r>
            <a:r>
              <a:rPr lang="en-US" sz="1800" dirty="0" err="1">
                <a:solidFill>
                  <a:schemeClr val="accent6"/>
                </a:solidFill>
              </a:rPr>
              <a:t>herpatiformis</a:t>
            </a:r>
            <a:r>
              <a:rPr lang="en-US" sz="1800" dirty="0">
                <a:solidFill>
                  <a:schemeClr val="accent6"/>
                </a:solidFill>
              </a:rPr>
              <a:t>  </a:t>
            </a:r>
            <a:endParaRPr lang="en-US" sz="1800" dirty="0">
              <a:solidFill>
                <a:schemeClr val="tx1"/>
              </a:solidFill>
            </a:endParaRP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Linear IgA disease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1600" dirty="0">
                <a:solidFill>
                  <a:schemeClr val="tx1"/>
                </a:solidFill>
              </a:rPr>
              <a:t>Of Childhood 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1600" dirty="0">
                <a:solidFill>
                  <a:schemeClr val="tx1"/>
                </a:solidFill>
              </a:rPr>
              <a:t>Adult form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>
                <a:solidFill>
                  <a:schemeClr val="accent6"/>
                </a:solidFill>
              </a:rPr>
              <a:t>Epidermolysis bullosa </a:t>
            </a:r>
            <a:r>
              <a:rPr lang="en-US" sz="1800" dirty="0" err="1">
                <a:solidFill>
                  <a:schemeClr val="accent6"/>
                </a:solidFill>
              </a:rPr>
              <a:t>aquisita</a:t>
            </a:r>
            <a:endParaRPr 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2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2" y="1209957"/>
            <a:ext cx="330939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  <a:ln>
            <a:solidFill>
              <a:schemeClr val="accent5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/>
                </a:solidFill>
              </a:rPr>
              <a:t>Pemphigus Group </a:t>
            </a:r>
          </a:p>
        </p:txBody>
      </p:sp>
    </p:spTree>
    <p:extLst>
      <p:ext uri="{BB962C8B-B14F-4D97-AF65-F5344CB8AC3E}">
        <p14:creationId xmlns:p14="http://schemas.microsoft.com/office/powerpoint/2010/main" val="30168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840784"/>
            <a:ext cx="10368238" cy="3838005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u="sng" dirty="0">
                <a:solidFill>
                  <a:schemeClr val="accent6"/>
                </a:solidFill>
              </a:rPr>
              <a:t>The Pemphigus Group</a:t>
            </a:r>
            <a:r>
              <a:rPr lang="en-US" sz="2200" dirty="0">
                <a:solidFill>
                  <a:schemeClr val="accent6"/>
                </a:solidFill>
              </a:rPr>
              <a:t>: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200" dirty="0">
                <a:solidFill>
                  <a:schemeClr val="tx1"/>
                </a:solidFill>
              </a:rPr>
              <a:t>a group of disorders with loss of </a:t>
            </a:r>
            <a:r>
              <a:rPr lang="en-US" sz="2200" dirty="0">
                <a:solidFill>
                  <a:srgbClr val="00B0F0"/>
                </a:solidFill>
              </a:rPr>
              <a:t>intraepidermal </a:t>
            </a:r>
            <a:r>
              <a:rPr lang="en-US" sz="2200" dirty="0">
                <a:solidFill>
                  <a:schemeClr val="tx1"/>
                </a:solidFill>
              </a:rPr>
              <a:t>adhesion due to autoantibodies directed against proteins of the </a:t>
            </a:r>
            <a:r>
              <a:rPr lang="en-US" sz="2200" dirty="0" err="1">
                <a:solidFill>
                  <a:schemeClr val="tx1"/>
                </a:solidFill>
              </a:rPr>
              <a:t>desmosomal</a:t>
            </a:r>
            <a:r>
              <a:rPr lang="en-US" sz="2200" dirty="0">
                <a:solidFill>
                  <a:schemeClr val="tx1"/>
                </a:solidFill>
              </a:rPr>
              <a:t> complex that hold keratinocytes together  </a:t>
            </a: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The Desmosome is a complex structure, with many of it’s components being targets for autoantibodies. 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817" y="1321783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800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Autoimmune Bullous Diseases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E57BA2-F3D1-C04E-A708-60A11792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9067" y="1816819"/>
            <a:ext cx="6470907" cy="363988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B2FBD-8C45-6A4B-B9EF-00FA59AD3C58}"/>
              </a:ext>
            </a:extLst>
          </p:cNvPr>
          <p:cNvSpPr txBox="1"/>
          <p:nvPr/>
        </p:nvSpPr>
        <p:spPr>
          <a:xfrm flipH="1">
            <a:off x="5859117" y="5603354"/>
            <a:ext cx="492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Structure of the  Desmosome </a:t>
            </a:r>
          </a:p>
        </p:txBody>
      </p:sp>
    </p:spTree>
    <p:extLst>
      <p:ext uri="{BB962C8B-B14F-4D97-AF65-F5344CB8AC3E}">
        <p14:creationId xmlns:p14="http://schemas.microsoft.com/office/powerpoint/2010/main" val="1425154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060116"/>
            <a:ext cx="10368238" cy="3838005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u="sng" dirty="0">
                <a:solidFill>
                  <a:schemeClr val="accent6"/>
                </a:solidFill>
              </a:rPr>
              <a:t>The Pemphigus Group</a:t>
            </a:r>
            <a:r>
              <a:rPr lang="en-US" sz="2200" dirty="0">
                <a:solidFill>
                  <a:schemeClr val="accent6"/>
                </a:solidFill>
              </a:rPr>
              <a:t>: </a:t>
            </a: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Patients with </a:t>
            </a:r>
            <a:r>
              <a:rPr lang="en-US" sz="2200" dirty="0">
                <a:solidFill>
                  <a:schemeClr val="accent5"/>
                </a:solidFill>
              </a:rPr>
              <a:t>PV</a:t>
            </a:r>
            <a:r>
              <a:rPr lang="en-US" sz="2200" dirty="0">
                <a:solidFill>
                  <a:schemeClr val="tx1"/>
                </a:solidFill>
              </a:rPr>
              <a:t> and </a:t>
            </a:r>
            <a:r>
              <a:rPr lang="en-US" sz="2200" dirty="0">
                <a:solidFill>
                  <a:schemeClr val="accent5"/>
                </a:solidFill>
              </a:rPr>
              <a:t>PF</a:t>
            </a:r>
            <a:r>
              <a:rPr lang="en-US" sz="2200" dirty="0">
                <a:solidFill>
                  <a:schemeClr val="tx1"/>
                </a:solidFill>
              </a:rPr>
              <a:t> have IgG autoantibodies against </a:t>
            </a:r>
            <a:r>
              <a:rPr lang="en-US" sz="2200" dirty="0" err="1">
                <a:solidFill>
                  <a:schemeClr val="tx1"/>
                </a:solidFill>
              </a:rPr>
              <a:t>desmoglein</a:t>
            </a:r>
            <a:r>
              <a:rPr lang="en-US" sz="2200" dirty="0">
                <a:solidFill>
                  <a:schemeClr val="tx1"/>
                </a:solidFill>
              </a:rPr>
              <a:t> 3 and </a:t>
            </a:r>
            <a:r>
              <a:rPr lang="en-US" sz="2200" dirty="0" err="1">
                <a:solidFill>
                  <a:schemeClr val="tx1"/>
                </a:solidFill>
              </a:rPr>
              <a:t>desmoglein</a:t>
            </a:r>
            <a:r>
              <a:rPr lang="en-US" sz="2200" dirty="0">
                <a:solidFill>
                  <a:schemeClr val="tx1"/>
                </a:solidFill>
              </a:rPr>
              <a:t> 1, respectively, while patients with </a:t>
            </a:r>
            <a:r>
              <a:rPr lang="en-US" sz="2200" dirty="0">
                <a:solidFill>
                  <a:schemeClr val="accent5"/>
                </a:solidFill>
              </a:rPr>
              <a:t>paraneoplastic pemphigus</a:t>
            </a:r>
            <a:r>
              <a:rPr lang="en-US" sz="2200" dirty="0">
                <a:solidFill>
                  <a:schemeClr val="tx1"/>
                </a:solidFill>
              </a:rPr>
              <a:t> have IgG autoantibodies against plakin molecules in addition to autoantibodies against </a:t>
            </a:r>
            <a:r>
              <a:rPr lang="en-US" sz="2200" dirty="0" err="1">
                <a:solidFill>
                  <a:schemeClr val="tx1"/>
                </a:solidFill>
              </a:rPr>
              <a:t>desmogleins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6D516-768B-8642-97A9-96CCB98C877E}"/>
              </a:ext>
            </a:extLst>
          </p:cNvPr>
          <p:cNvSpPr txBox="1"/>
          <p:nvPr/>
        </p:nvSpPr>
        <p:spPr>
          <a:xfrm>
            <a:off x="2487266" y="4484312"/>
            <a:ext cx="6904454" cy="175432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Pemphigus vulgaris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Mucosal type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Mucocutaneous type 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3,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1 </a:t>
            </a:r>
          </a:p>
          <a:p>
            <a:r>
              <a:rPr lang="en-US" dirty="0">
                <a:sym typeface="Wingdings" pitchFamily="2" charset="2"/>
              </a:rPr>
              <a:t>Pemphigus foliaceus  </a:t>
            </a:r>
            <a:r>
              <a:rPr lang="en-US" dirty="0" err="1">
                <a:sym typeface="Wingdings" pitchFamily="2" charset="2"/>
              </a:rPr>
              <a:t>desmoglein</a:t>
            </a:r>
            <a:r>
              <a:rPr lang="en-US" dirty="0">
                <a:sym typeface="Wingdings" pitchFamily="2" charset="2"/>
              </a:rPr>
              <a:t> 1</a:t>
            </a:r>
          </a:p>
          <a:p>
            <a:r>
              <a:rPr lang="en-US" dirty="0">
                <a:sym typeface="Wingdings" pitchFamily="2" charset="2"/>
              </a:rPr>
              <a:t>Paraneoplastic pemphigus  Plakin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135B4F7E-0338-A04F-9427-A09B08D4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86" y="636949"/>
            <a:ext cx="8134627" cy="55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64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</a:p>
          <a:p>
            <a:pPr marL="0" indent="0">
              <a:buNone/>
            </a:pPr>
            <a:endParaRPr lang="en-US" sz="2800" dirty="0">
              <a:solidFill>
                <a:schemeClr val="accent6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Severe, potentially fatal disease with intraepidermal blister formation of the skin and oral mucosa caused by IgG autoantibodies against “</a:t>
            </a:r>
            <a:r>
              <a:rPr lang="en-US" sz="2000" dirty="0" err="1">
                <a:solidFill>
                  <a:schemeClr val="accent5"/>
                </a:solidFill>
              </a:rPr>
              <a:t>desmogleins</a:t>
            </a:r>
            <a:r>
              <a:rPr lang="en-US" sz="2000" dirty="0">
                <a:solidFill>
                  <a:schemeClr val="tx1"/>
                </a:solidFill>
              </a:rPr>
              <a:t>”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Epidemiology</a:t>
            </a:r>
            <a:r>
              <a:rPr lang="en-US" sz="2000" dirty="0">
                <a:solidFill>
                  <a:srgbClr val="00B0F0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The mean age of onset of disease is 50-60 years</a:t>
            </a:r>
          </a:p>
          <a:p>
            <a:pPr>
              <a:buFont typeface="Wingdings" pitchFamily="2" charset="2"/>
              <a:buChar char="§"/>
            </a:pPr>
            <a:endParaRPr lang="en-US" sz="20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7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56" y="2066082"/>
            <a:ext cx="10664687" cy="38443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 dirty="0">
                <a:solidFill>
                  <a:schemeClr val="accent6"/>
                </a:solidFill>
              </a:rPr>
              <a:t>Pemphigus Vulgaris: </a:t>
            </a:r>
            <a:endParaRPr lang="en-US" sz="24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Pathogenesis: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Genetic predisposition: HLA-DRQ402- DQ0505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IgG autoantibodies against </a:t>
            </a:r>
            <a:r>
              <a:rPr lang="en-US" sz="2000" dirty="0" err="1">
                <a:solidFill>
                  <a:schemeClr val="tx1"/>
                </a:solidFill>
              </a:rPr>
              <a:t>desmoglein</a:t>
            </a:r>
            <a:r>
              <a:rPr lang="en-US" sz="2000" dirty="0">
                <a:solidFill>
                  <a:schemeClr val="tx1"/>
                </a:solidFill>
              </a:rPr>
              <a:t> 3 (</a:t>
            </a:r>
            <a:r>
              <a:rPr lang="en-US" sz="2000" dirty="0" err="1">
                <a:solidFill>
                  <a:schemeClr val="tx1"/>
                </a:solidFill>
              </a:rPr>
              <a:t>Dsg</a:t>
            </a:r>
            <a:r>
              <a:rPr lang="en-US" sz="2000" dirty="0">
                <a:solidFill>
                  <a:schemeClr val="tx1"/>
                </a:solidFill>
              </a:rPr>
              <a:t> 3) and later desmoglein1(</a:t>
            </a:r>
            <a:r>
              <a:rPr lang="en-US" sz="2000" dirty="0" err="1">
                <a:solidFill>
                  <a:schemeClr val="tx1"/>
                </a:solidFill>
              </a:rPr>
              <a:t>Dsg</a:t>
            </a:r>
            <a:r>
              <a:rPr lang="en-US" sz="2000" dirty="0">
                <a:solidFill>
                  <a:schemeClr val="tx1"/>
                </a:solidFill>
              </a:rPr>
              <a:t> 1). The bound antibodies activate proteases that damage the desmosome, leading to </a:t>
            </a:r>
            <a:r>
              <a:rPr lang="en-US" sz="2000" dirty="0" err="1">
                <a:solidFill>
                  <a:schemeClr val="tx1"/>
                </a:solidFill>
              </a:rPr>
              <a:t>acantholysis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Serum antibody titer usually correlates with severity of disease and course</a:t>
            </a:r>
          </a:p>
          <a:p>
            <a:pPr marL="457200" lvl="1" indent="0">
              <a:buNone/>
            </a:pPr>
            <a:endParaRPr lang="en-US" sz="22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22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2066082"/>
            <a:ext cx="10664687" cy="4098255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Mucous membranes: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lesions usually present as painful erosions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Intact blisters are rare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Sites: oral mucosa, vermillion lip, throat, esophagus, conjunctivae, nasal mucosa, vagina, penis, anus, labia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Most common sites: buccal &amp; palatine mucosa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Vermillion lip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 thick fissured hemorrhagic crust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throat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 hoarseness, difficulty swallowing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70%, anti-Dsg3 (</a:t>
            </a:r>
            <a:r>
              <a:rPr lang="fr-FR" sz="2000" dirty="0" err="1">
                <a:solidFill>
                  <a:schemeClr val="tx1"/>
                </a:solidFill>
              </a:rPr>
              <a:t>Dsg</a:t>
            </a:r>
            <a:r>
              <a:rPr lang="fr-FR" sz="2000" dirty="0">
                <a:solidFill>
                  <a:schemeClr val="tx1"/>
                </a:solidFill>
              </a:rPr>
              <a:t> 3 </a:t>
            </a:r>
            <a:r>
              <a:rPr lang="fr-FR" sz="2000" dirty="0" err="1">
                <a:solidFill>
                  <a:schemeClr val="tx1"/>
                </a:solidFill>
              </a:rPr>
              <a:t>is</a:t>
            </a:r>
            <a:r>
              <a:rPr lang="fr-FR" sz="2000" dirty="0">
                <a:solidFill>
                  <a:schemeClr val="tx1"/>
                </a:solidFill>
              </a:rPr>
              <a:t> the main </a:t>
            </a:r>
            <a:r>
              <a:rPr lang="fr-FR" sz="2000" dirty="0" err="1">
                <a:solidFill>
                  <a:schemeClr val="tx1"/>
                </a:solidFill>
              </a:rPr>
              <a:t>desmoglein</a:t>
            </a:r>
            <a:r>
              <a:rPr lang="fr-FR" sz="2000" dirty="0">
                <a:solidFill>
                  <a:schemeClr val="tx1"/>
                </a:solidFill>
              </a:rPr>
              <a:t> in </a:t>
            </a:r>
            <a:r>
              <a:rPr lang="fr-FR" sz="2000" dirty="0" err="1">
                <a:solidFill>
                  <a:schemeClr val="tx1"/>
                </a:solidFill>
              </a:rPr>
              <a:t>mucosal</a:t>
            </a:r>
            <a:r>
              <a:rPr lang="fr-FR" sz="2000" dirty="0">
                <a:solidFill>
                  <a:schemeClr val="tx1"/>
                </a:solidFill>
              </a:rPr>
              <a:t> surfaces)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tx1"/>
                </a:solidFill>
              </a:rPr>
              <a:t>Always</a:t>
            </a:r>
            <a:r>
              <a:rPr lang="fr-FR" sz="2000" dirty="0">
                <a:solidFill>
                  <a:schemeClr val="tx1"/>
                </a:solidFill>
              </a:rPr>
              <a:t> check the scalp </a:t>
            </a:r>
            <a:r>
              <a:rPr lang="fr-FR" sz="2000" dirty="0" err="1">
                <a:solidFill>
                  <a:schemeClr val="tx1"/>
                </a:solidFill>
              </a:rPr>
              <a:t>when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confronted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with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unexplained</a:t>
            </a:r>
            <a:r>
              <a:rPr lang="fr-FR" sz="2000" dirty="0">
                <a:solidFill>
                  <a:schemeClr val="tx1"/>
                </a:solidFill>
              </a:rPr>
              <a:t> oral </a:t>
            </a:r>
            <a:r>
              <a:rPr lang="fr-FR" sz="2000" dirty="0" err="1">
                <a:solidFill>
                  <a:schemeClr val="tx1"/>
                </a:solidFill>
              </a:rPr>
              <a:t>erosions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44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2066082"/>
            <a:ext cx="10664687" cy="4098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Mucous membranes: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  <p:pic>
        <p:nvPicPr>
          <p:cNvPr id="7" name="Espace réservé du contenu 3" descr="PV 2.jpg">
            <a:extLst>
              <a:ext uri="{FF2B5EF4-FFF2-40B4-BE49-F238E27FC236}">
                <a16:creationId xmlns:a16="http://schemas.microsoft.com/office/drawing/2014/main" id="{AF50EB2A-BF49-784C-912F-BE0DF346D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r="4796" b="-8"/>
          <a:stretch/>
        </p:blipFill>
        <p:spPr>
          <a:xfrm>
            <a:off x="5961712" y="1655038"/>
            <a:ext cx="4316412" cy="44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83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23" y="2066082"/>
            <a:ext cx="10691743" cy="431817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u="sng" dirty="0">
                <a:solidFill>
                  <a:schemeClr val="accent6"/>
                </a:solidFill>
              </a:rPr>
              <a:t>Pemphigus Vulgaris: </a:t>
            </a:r>
            <a:endParaRPr lang="en-US" sz="26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Skin 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Primary skin lesions of PV are flaccid, thin-walled, easily ruptured blisters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They could arise on either normal-appearing skin or erythematous base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blisters are fragile and soon rupture to form painful erosions that ooze and bleed easily, later forming crusts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Can become generalized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Lesions that heal often leave hyperpigmented patches with </a:t>
            </a:r>
            <a:r>
              <a:rPr lang="en-US" sz="2000" dirty="0">
                <a:solidFill>
                  <a:schemeClr val="accent5"/>
                </a:solidFill>
              </a:rPr>
              <a:t>NO scarring 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More generalized disease due to the development of IgG autoantibodies against Dsg1 which is present in the skin along with Dsg3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37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9" y="2226320"/>
            <a:ext cx="2933831" cy="27103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Pemphigus Vulgaris</a:t>
            </a:r>
            <a:br>
              <a:rPr lang="en-US" sz="3200" dirty="0">
                <a:solidFill>
                  <a:schemeClr val="accent6"/>
                </a:solidFill>
              </a:rPr>
            </a:br>
            <a:br>
              <a:rPr lang="en-US" sz="2000" dirty="0">
                <a:solidFill>
                  <a:srgbClr val="00B0F0"/>
                </a:solidFill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Espace réservé du contenu 3" descr="PV 3.jpg">
            <a:extLst>
              <a:ext uri="{FF2B5EF4-FFF2-40B4-BE49-F238E27FC236}">
                <a16:creationId xmlns:a16="http://schemas.microsoft.com/office/drawing/2014/main" id="{227E06B4-0E81-ED48-A98F-A333068FF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r="-3" b="18685"/>
          <a:stretch/>
        </p:blipFill>
        <p:spPr>
          <a:xfrm>
            <a:off x="6655395" y="3535564"/>
            <a:ext cx="4155797" cy="2710389"/>
          </a:xfrm>
          <a:prstGeom prst="rect">
            <a:avLst/>
          </a:prstGeom>
        </p:spPr>
      </p:pic>
      <p:pic>
        <p:nvPicPr>
          <p:cNvPr id="11" name="Espace réservé du contenu 4" descr="PV 4.jpg">
            <a:extLst>
              <a:ext uri="{FF2B5EF4-FFF2-40B4-BE49-F238E27FC236}">
                <a16:creationId xmlns:a16="http://schemas.microsoft.com/office/drawing/2014/main" id="{A6046BA0-7B13-D347-91B2-602FF41AE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" r="-3" b="-3"/>
          <a:stretch/>
        </p:blipFill>
        <p:spPr>
          <a:xfrm>
            <a:off x="6655395" y="671983"/>
            <a:ext cx="4125317" cy="27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73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56" y="2066082"/>
            <a:ext cx="10664687" cy="384439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B0F0"/>
                </a:solidFill>
              </a:rPr>
              <a:t>Pathology : </a:t>
            </a:r>
          </a:p>
          <a:p>
            <a:pPr lvl="1"/>
            <a:r>
              <a:rPr lang="en-US" sz="2200" dirty="0">
                <a:solidFill>
                  <a:srgbClr val="00B0F0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Intraepidermal blister formation due to loss of cell-cell adhesion of keratinocytes (</a:t>
            </a:r>
            <a:r>
              <a:rPr lang="en-US" sz="2200" dirty="0" err="1">
                <a:solidFill>
                  <a:schemeClr val="accent5"/>
                </a:solidFill>
              </a:rPr>
              <a:t>acantholysis</a:t>
            </a:r>
            <a:r>
              <a:rPr lang="en-US" sz="2200" dirty="0">
                <a:solidFill>
                  <a:schemeClr val="tx1"/>
                </a:solidFill>
              </a:rPr>
              <a:t>) without keratinocyte necrosis 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They maintain their attachment to the basement membrane via hemidesmosomes, this giving the appearance of “ </a:t>
            </a:r>
            <a:r>
              <a:rPr lang="en-US" sz="2200" dirty="0">
                <a:solidFill>
                  <a:schemeClr val="accent5"/>
                </a:solidFill>
              </a:rPr>
              <a:t>row of tombstones</a:t>
            </a:r>
            <a:r>
              <a:rPr lang="en-US" sz="2200" dirty="0">
                <a:solidFill>
                  <a:schemeClr val="tx1"/>
                </a:solidFill>
              </a:rPr>
              <a:t>”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fr-FR" sz="2400" dirty="0" err="1">
                <a:solidFill>
                  <a:schemeClr val="tx1"/>
                </a:solidFill>
              </a:rPr>
              <a:t>Mild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dermal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perivascular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infiltrates</a:t>
            </a:r>
            <a:endParaRPr lang="en-US" sz="22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53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9" y="2226320"/>
            <a:ext cx="2933831" cy="240535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Pemphigus Vulgaris: 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Pathology  </a:t>
            </a:r>
            <a:br>
              <a:rPr lang="en-US" sz="2000" dirty="0">
                <a:solidFill>
                  <a:srgbClr val="00B0F0"/>
                </a:solidFill>
              </a:rPr>
            </a:br>
            <a:br>
              <a:rPr lang="en-US" sz="2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2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8" name="Picture 2" descr="C:\Documents and Settings\Loucie\Desktop\Dr.Mona lecture\page 29.jpg">
            <a:extLst>
              <a:ext uri="{FF2B5EF4-FFF2-40B4-BE49-F238E27FC236}">
                <a16:creationId xmlns:a16="http://schemas.microsoft.com/office/drawing/2014/main" id="{07AC4339-C74D-3742-BACE-ADCABCB9D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34" r="-17534"/>
          <a:stretch>
            <a:fillRect/>
          </a:stretch>
        </p:blipFill>
        <p:spPr bwMode="auto">
          <a:xfrm>
            <a:off x="3709015" y="1166017"/>
            <a:ext cx="8229600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251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11" y="2172762"/>
            <a:ext cx="10945889" cy="3991575"/>
          </a:xfrm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 History ( always ask medication </a:t>
            </a:r>
            <a:r>
              <a:rPr lang="en-US" sz="2200" dirty="0" err="1">
                <a:solidFill>
                  <a:schemeClr val="tx1"/>
                </a:solidFill>
              </a:rPr>
              <a:t>Hx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Physical examination 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 skin, mucous membranes, nails 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200" dirty="0" err="1">
                <a:solidFill>
                  <a:schemeClr val="tx1"/>
                </a:solidFill>
                <a:sym typeface="Wingdings" pitchFamily="2" charset="2"/>
              </a:rPr>
              <a:t>Nikolsky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 sign  because of an absence of cohesion within the epidermis, its upper layers easily move laterally with slight pressure or rubbing in active patients with pemphigus </a:t>
            </a:r>
          </a:p>
          <a:p>
            <a:pPr marL="914400" lvl="2" indent="0">
              <a:buNone/>
            </a:pPr>
            <a:endParaRPr lang="en-US" sz="2200" dirty="0">
              <a:solidFill>
                <a:schemeClr val="tx1"/>
              </a:solidFill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Asboe-Hansen sign “ bulla- spread phenomenon” – gentle pressure on an intact bulla forces the fluid to spread under the skin away from the site of pressure </a:t>
            </a: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34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98" y="286770"/>
            <a:ext cx="10945889" cy="54706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 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  <a:endParaRPr lang="en-US" sz="22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  <a:sym typeface="Wingdings" pitchFamily="2" charset="2"/>
            </a:endParaRPr>
          </a:p>
          <a:p>
            <a:pPr marL="857250" lvl="2" indent="0">
              <a:buNone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krishan-mehra-32-638.jpg">
            <a:extLst>
              <a:ext uri="{FF2B5EF4-FFF2-40B4-BE49-F238E27FC236}">
                <a16:creationId xmlns:a16="http://schemas.microsoft.com/office/drawing/2014/main" id="{ED4A4EE4-0674-E74C-822B-F18E82661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" t="50297" r="2030" b="2920"/>
          <a:stretch/>
        </p:blipFill>
        <p:spPr>
          <a:xfrm>
            <a:off x="1926792" y="3022107"/>
            <a:ext cx="8107160" cy="295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665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BA33B-CDE3-9542-8D47-6A358B630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6" y="698314"/>
            <a:ext cx="10086974" cy="656979"/>
          </a:xfrm>
        </p:spPr>
        <p:txBody>
          <a:bodyPr anchor="b">
            <a:normAutofit fontScale="90000"/>
          </a:bodyPr>
          <a:lstStyle/>
          <a:p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4000" u="sng" dirty="0">
                <a:solidFill>
                  <a:schemeClr val="accent5">
                    <a:lumMod val="50000"/>
                  </a:schemeClr>
                </a:solidFill>
              </a:rPr>
              <a:t>Classification Of </a:t>
            </a:r>
            <a:r>
              <a:rPr lang="x-none" sz="4000" u="sng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u="sng" dirty="0" err="1">
                <a:solidFill>
                  <a:schemeClr val="accent5">
                    <a:lumMod val="50000"/>
                  </a:schemeClr>
                </a:solidFill>
              </a:rPr>
              <a:t>Vesiculobullous</a:t>
            </a:r>
            <a:r>
              <a:rPr lang="en-US" sz="4000" u="sng" dirty="0">
                <a:solidFill>
                  <a:schemeClr val="accent5">
                    <a:lumMod val="50000"/>
                  </a:schemeClr>
                </a:solidFill>
              </a:rPr>
              <a:t> Diseases: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38651E2-09A4-CF4E-852F-458ACADF1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32929" r="46501" b="33701"/>
          <a:stretch/>
        </p:blipFill>
        <p:spPr>
          <a:xfrm>
            <a:off x="4424894" y="1633044"/>
            <a:ext cx="3778608" cy="1645317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10681C1-BA5B-C241-8834-ABA4E6580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" t="67071" r="48016" b="-441"/>
          <a:stretch/>
        </p:blipFill>
        <p:spPr>
          <a:xfrm>
            <a:off x="7880837" y="1685597"/>
            <a:ext cx="3828244" cy="1894043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8EFFF99-149A-8B4D-B83D-4AF61B43E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37339" b="41261"/>
          <a:stretch/>
        </p:blipFill>
        <p:spPr>
          <a:xfrm>
            <a:off x="3744107" y="4688872"/>
            <a:ext cx="4459395" cy="1652160"/>
          </a:xfrm>
          <a:prstGeom prst="rect">
            <a:avLst/>
          </a:prstGeom>
        </p:spPr>
      </p:pic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564C53AA-BDD6-8145-985E-8BCAF0EB5CDF}"/>
              </a:ext>
            </a:extLst>
          </p:cNvPr>
          <p:cNvSpPr/>
          <p:nvPr/>
        </p:nvSpPr>
        <p:spPr>
          <a:xfrm flipV="1">
            <a:off x="5775771" y="5276927"/>
            <a:ext cx="1169859" cy="180897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2F6F37FF-6351-2341-AC67-47709D74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7" t="61986"/>
          <a:stretch/>
        </p:blipFill>
        <p:spPr>
          <a:xfrm>
            <a:off x="7655868" y="3676187"/>
            <a:ext cx="4009356" cy="2483499"/>
          </a:xfrm>
          <a:prstGeom prst="rect">
            <a:avLst/>
          </a:prstGeom>
        </p:spPr>
      </p:pic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54EBD26A-9E23-8C46-AFC9-67B3C5BB6456}"/>
              </a:ext>
            </a:extLst>
          </p:cNvPr>
          <p:cNvSpPr/>
          <p:nvPr/>
        </p:nvSpPr>
        <p:spPr>
          <a:xfrm flipV="1">
            <a:off x="9501187" y="4005314"/>
            <a:ext cx="1700213" cy="196166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9CA38BE6-8778-C147-BEF7-C12EAF9B4932}"/>
              </a:ext>
            </a:extLst>
          </p:cNvPr>
          <p:cNvSpPr/>
          <p:nvPr/>
        </p:nvSpPr>
        <p:spPr>
          <a:xfrm flipV="1">
            <a:off x="9424987" y="4404958"/>
            <a:ext cx="1943101" cy="196165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7972F66E-83A2-6340-8D11-62A124232C23}"/>
              </a:ext>
            </a:extLst>
          </p:cNvPr>
          <p:cNvSpPr/>
          <p:nvPr/>
        </p:nvSpPr>
        <p:spPr>
          <a:xfrm flipV="1">
            <a:off x="9417740" y="4629636"/>
            <a:ext cx="1943101" cy="208897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1D1A582E-4460-3F40-A6E7-E38D8BE40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1" y="1572266"/>
            <a:ext cx="3982406" cy="1706095"/>
          </a:xfrm>
          <a:prstGeom prst="rect">
            <a:avLst/>
          </a:prstGeom>
        </p:spPr>
      </p:pic>
      <p:pic>
        <p:nvPicPr>
          <p:cNvPr id="13" name="Picture 12" descr="A picture containing table, food&#10;&#10;Description automatically generated">
            <a:extLst>
              <a:ext uri="{FF2B5EF4-FFF2-40B4-BE49-F238E27FC236}">
                <a16:creationId xmlns:a16="http://schemas.microsoft.com/office/drawing/2014/main" id="{1C77072A-3325-6444-8A4B-DFE83589A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09" y="3533690"/>
            <a:ext cx="4454524" cy="1228004"/>
          </a:xfrm>
          <a:prstGeom prst="rect">
            <a:avLst/>
          </a:prstGeom>
        </p:spPr>
      </p:pic>
      <p:sp>
        <p:nvSpPr>
          <p:cNvPr id="20" name="Rounded Rectangle 8">
            <a:extLst>
              <a:ext uri="{FF2B5EF4-FFF2-40B4-BE49-F238E27FC236}">
                <a16:creationId xmlns:a16="http://schemas.microsoft.com/office/drawing/2014/main" id="{4CB8747B-9EE4-2649-B23C-D9D2650DD6C9}"/>
              </a:ext>
            </a:extLst>
          </p:cNvPr>
          <p:cNvSpPr/>
          <p:nvPr/>
        </p:nvSpPr>
        <p:spPr>
          <a:xfrm flipV="1">
            <a:off x="2501194" y="4142062"/>
            <a:ext cx="2299406" cy="389794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6D2A8707-1360-2042-881E-32D783C9992E}"/>
              </a:ext>
            </a:extLst>
          </p:cNvPr>
          <p:cNvSpPr/>
          <p:nvPr/>
        </p:nvSpPr>
        <p:spPr>
          <a:xfrm flipV="1">
            <a:off x="9440227" y="3809148"/>
            <a:ext cx="1700213" cy="196166"/>
          </a:xfrm>
          <a:prstGeom prst="roundRect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79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2604917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 Investigation </a:t>
            </a:r>
            <a:endParaRPr lang="en-US" sz="2200" dirty="0">
              <a:solidFill>
                <a:schemeClr val="tx1"/>
              </a:solidFill>
              <a:sym typeface="Wingdings" pitchFamily="2" charset="2"/>
            </a:endParaRPr>
          </a:p>
          <a:p>
            <a:pPr lvl="2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skin biopsy:  from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lesional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skin, intact vesicles if found 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DIF:  </a:t>
            </a:r>
            <a:r>
              <a:rPr lang="fr-FR" sz="2000" dirty="0" err="1">
                <a:solidFill>
                  <a:schemeClr val="tx1"/>
                </a:solidFill>
              </a:rPr>
              <a:t>from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perilesional</a:t>
            </a:r>
            <a:r>
              <a:rPr lang="fr-FR" sz="2000" dirty="0">
                <a:solidFill>
                  <a:schemeClr val="tx1"/>
                </a:solidFill>
              </a:rPr>
              <a:t> skin shows </a:t>
            </a:r>
            <a:r>
              <a:rPr lang="fr-FR" sz="2000" dirty="0" err="1">
                <a:solidFill>
                  <a:schemeClr val="tx1"/>
                </a:solidFill>
              </a:rPr>
              <a:t>deposition</a:t>
            </a:r>
            <a:r>
              <a:rPr lang="fr-FR" sz="2000" dirty="0">
                <a:solidFill>
                  <a:schemeClr val="tx1"/>
                </a:solidFill>
              </a:rPr>
              <a:t> of </a:t>
            </a:r>
            <a:r>
              <a:rPr lang="fr-FR" sz="2000" dirty="0" err="1">
                <a:solidFill>
                  <a:schemeClr val="tx1"/>
                </a:solidFill>
              </a:rPr>
              <a:t>IgG</a:t>
            </a:r>
            <a:r>
              <a:rPr lang="fr-FR" sz="2000" dirty="0">
                <a:solidFill>
                  <a:schemeClr val="tx1"/>
                </a:solidFill>
              </a:rPr>
              <a:t> (100%), C3 (80%)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Indirect IF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>
                <a:solidFill>
                  <a:schemeClr val="tx1"/>
                </a:solidFill>
              </a:rPr>
              <a:t>ELISA: to </a:t>
            </a:r>
            <a:r>
              <a:rPr lang="fr-FR" sz="2000" dirty="0" err="1">
                <a:solidFill>
                  <a:schemeClr val="tx1"/>
                </a:solidFill>
              </a:rPr>
              <a:t>identify</a:t>
            </a:r>
            <a:r>
              <a:rPr lang="fr-FR" sz="2000" dirty="0">
                <a:solidFill>
                  <a:schemeClr val="tx1"/>
                </a:solidFill>
              </a:rPr>
              <a:t> anti-Dsg3,1</a:t>
            </a:r>
          </a:p>
          <a:p>
            <a:pPr lvl="2">
              <a:buFont typeface="Wingdings" pitchFamily="2" charset="2"/>
              <a:buChar char="Ø"/>
            </a:pPr>
            <a:endParaRPr lang="fr-FR" sz="20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5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1362918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Differential Diagnosis : </a:t>
            </a:r>
          </a:p>
          <a:p>
            <a:pPr lvl="1">
              <a:buFont typeface="Wingdings" pitchFamily="2" charset="2"/>
              <a:buChar char="§"/>
            </a:pPr>
            <a:endParaRPr lang="fr-FR" sz="18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11B1AF-0D92-1444-83B1-B33659656377}"/>
              </a:ext>
            </a:extLst>
          </p:cNvPr>
          <p:cNvSpPr txBox="1"/>
          <p:nvPr/>
        </p:nvSpPr>
        <p:spPr>
          <a:xfrm>
            <a:off x="1025517" y="3156154"/>
            <a:ext cx="4881465" cy="221599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</a:rPr>
              <a:t>When skin is involved :</a:t>
            </a:r>
          </a:p>
          <a:p>
            <a:endParaRPr lang="en-US" sz="2000" dirty="0">
              <a:solidFill>
                <a:schemeClr val="accent6"/>
              </a:solidFill>
            </a:endParaRPr>
          </a:p>
          <a:p>
            <a:pPr marL="342900" indent="-342900">
              <a:buClr>
                <a:schemeClr val="accent1"/>
              </a:buClr>
              <a:buFont typeface="Lucida Grande" panose="020B0600040502020204" pitchFamily="34" charset="0"/>
              <a:buChar char="▶"/>
            </a:pPr>
            <a:r>
              <a:rPr lang="en-US" sz="2000" dirty="0"/>
              <a:t> </a:t>
            </a:r>
            <a:r>
              <a:rPr lang="fr-FR" sz="2000" dirty="0" err="1"/>
              <a:t>Bullous</a:t>
            </a:r>
            <a:r>
              <a:rPr lang="fr-FR" sz="2000" dirty="0"/>
              <a:t> </a:t>
            </a:r>
            <a:r>
              <a:rPr lang="fr-FR" sz="2000" dirty="0" err="1"/>
              <a:t>impetigo</a:t>
            </a:r>
            <a:r>
              <a:rPr lang="fr-FR" sz="2000" dirty="0"/>
              <a:t> </a:t>
            </a:r>
          </a:p>
          <a:p>
            <a:pPr marL="342900" indent="-342900">
              <a:buClr>
                <a:schemeClr val="accent1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dyskeratotic</a:t>
            </a:r>
            <a:r>
              <a:rPr lang="fr-FR" sz="2000" dirty="0"/>
              <a:t> </a:t>
            </a:r>
            <a:r>
              <a:rPr lang="fr-FR" sz="2000" dirty="0" err="1"/>
              <a:t>acanthoytic</a:t>
            </a:r>
            <a:r>
              <a:rPr lang="fr-FR" sz="2000" dirty="0"/>
              <a:t> </a:t>
            </a:r>
            <a:r>
              <a:rPr lang="fr-FR" sz="2000" dirty="0" err="1"/>
              <a:t>disorders</a:t>
            </a:r>
            <a:r>
              <a:rPr lang="fr-FR" sz="2000" dirty="0"/>
              <a:t> 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Hailey-Hailey</a:t>
            </a:r>
            <a:r>
              <a:rPr lang="fr-FR" sz="2000" dirty="0"/>
              <a:t> 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r-FR" sz="2000" dirty="0" err="1"/>
              <a:t>Grover</a:t>
            </a:r>
            <a:r>
              <a:rPr lang="fr-FR" sz="2000" dirty="0"/>
              <a:t> </a:t>
            </a:r>
            <a:r>
              <a:rPr lang="fr-FR" sz="2000" dirty="0" err="1"/>
              <a:t>disease</a:t>
            </a:r>
            <a:endParaRPr lang="fr-FR" sz="2000" dirty="0"/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5EF772-1EAB-3246-BBD1-E3B4FFE7B547}"/>
              </a:ext>
            </a:extLst>
          </p:cNvPr>
          <p:cNvSpPr txBox="1"/>
          <p:nvPr/>
        </p:nvSpPr>
        <p:spPr>
          <a:xfrm>
            <a:off x="6355080" y="3156154"/>
            <a:ext cx="4955203" cy="313932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chemeClr val="accent5">
                    <a:lumMod val="75000"/>
                  </a:schemeClr>
                </a:solidFill>
              </a:rPr>
              <a:t>When mucous membranes is involved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/>
              <a:t>Denture </a:t>
            </a:r>
            <a:r>
              <a:rPr lang="fr-FR" sz="2000" dirty="0" err="1"/>
              <a:t>intolerance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/>
              <a:t>Erosive </a:t>
            </a:r>
            <a:r>
              <a:rPr lang="fr-FR" sz="2000" dirty="0" err="1"/>
              <a:t>candidiasis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Chronic</a:t>
            </a:r>
            <a:r>
              <a:rPr lang="fr-FR" sz="2000" dirty="0"/>
              <a:t> </a:t>
            </a:r>
            <a:r>
              <a:rPr lang="fr-FR" sz="2000" dirty="0" err="1"/>
              <a:t>recurrent</a:t>
            </a:r>
            <a:r>
              <a:rPr lang="fr-FR" sz="2000" dirty="0"/>
              <a:t> </a:t>
            </a:r>
            <a:r>
              <a:rPr lang="fr-FR" sz="2000" dirty="0" err="1"/>
              <a:t>aphthae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Erythema</a:t>
            </a:r>
            <a:r>
              <a:rPr lang="fr-FR" sz="2000" dirty="0"/>
              <a:t> multiforme</a:t>
            </a:r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/>
              <a:t>Erosive lichen </a:t>
            </a:r>
            <a:r>
              <a:rPr lang="fr-FR" sz="2000" dirty="0" err="1"/>
              <a:t>planus</a:t>
            </a:r>
            <a:endParaRPr lang="fr-FR" sz="2000" dirty="0"/>
          </a:p>
          <a:p>
            <a:pPr marL="342900" indent="-342900">
              <a:buClr>
                <a:schemeClr val="accent2"/>
              </a:buClr>
              <a:buFont typeface="Lucida Grande" panose="020B0600040502020204" pitchFamily="34" charset="0"/>
              <a:buChar char="▶"/>
            </a:pPr>
            <a:r>
              <a:rPr lang="fr-FR" sz="2000" dirty="0" err="1"/>
              <a:t>Herpetic</a:t>
            </a:r>
            <a:r>
              <a:rPr lang="fr-FR" sz="2000" dirty="0"/>
              <a:t> </a:t>
            </a:r>
            <a:r>
              <a:rPr lang="fr-FR" sz="2000" dirty="0" err="1"/>
              <a:t>ginigivitis</a:t>
            </a:r>
            <a:endParaRPr lang="fr-FR" sz="2000" dirty="0"/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2604917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Systemic corticosteroids are the mainstay of therapy for pemphigus and immunosuppressive agents are often used for their steroid sparing effect in order to reduce the side effects of the corticosteroids </a:t>
            </a:r>
          </a:p>
          <a:p>
            <a:pPr>
              <a:buFont typeface="Wingdings" pitchFamily="2" charset="2"/>
              <a:buChar char="§"/>
            </a:pPr>
            <a:endParaRPr lang="fr-FR" sz="20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51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2604917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Prednisone at 1.0 mg/Kg/day ( usually 60 mg/day) is a typical initial dosage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The therapeutic effects are clinically estimated by the number of new blisters per day and the rate of healing of new lesions, and then the prednisone is gradually tapered</a:t>
            </a:r>
            <a:endParaRPr lang="fr-FR" sz="20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F0"/>
              </a:solidFill>
            </a:endParaRP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85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50" y="571500"/>
            <a:ext cx="10945889" cy="39915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Vulgaris: </a:t>
            </a:r>
            <a:endParaRPr lang="en-US" sz="28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: </a:t>
            </a:r>
          </a:p>
          <a:p>
            <a:pPr marL="1371600" lvl="2" indent="-5143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240CE-CFE3-E943-A21E-936108F80964}"/>
              </a:ext>
            </a:extLst>
          </p:cNvPr>
          <p:cNvSpPr txBox="1"/>
          <p:nvPr/>
        </p:nvSpPr>
        <p:spPr>
          <a:xfrm>
            <a:off x="568300" y="2860466"/>
            <a:ext cx="6198259" cy="344709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000" u="sng" dirty="0">
                <a:solidFill>
                  <a:schemeClr val="accent5"/>
                </a:solidFill>
              </a:rPr>
              <a:t>Immunosuppressive agents in combination with oral prednisone: </a:t>
            </a:r>
          </a:p>
          <a:p>
            <a:pPr lvl="1"/>
            <a:endParaRPr lang="en-US" u="sng" dirty="0">
              <a:solidFill>
                <a:schemeClr val="accent5"/>
              </a:solidFill>
            </a:endParaRP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sz="2000" dirty="0"/>
              <a:t>Azathioprine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Cyclophosphamide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Mycophenolate mofetil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Cyclosporine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Pulse methylprednisolone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IVIG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Rituximab </a:t>
            </a:r>
          </a:p>
          <a:p>
            <a:pPr lvl="2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 Extracorporeal </a:t>
            </a:r>
            <a:r>
              <a:rPr lang="en-US" sz="2000" dirty="0" err="1"/>
              <a:t>photopheresis</a:t>
            </a:r>
            <a:r>
              <a:rPr lang="en-US" sz="2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39D95-B530-5547-B208-AE11C17661A6}"/>
              </a:ext>
            </a:extLst>
          </p:cNvPr>
          <p:cNvSpPr txBox="1"/>
          <p:nvPr/>
        </p:nvSpPr>
        <p:spPr>
          <a:xfrm>
            <a:off x="6872447" y="3425159"/>
            <a:ext cx="4751253" cy="190821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accent5"/>
                </a:solidFill>
              </a:rPr>
              <a:t>Topical treatments:</a:t>
            </a:r>
          </a:p>
          <a:p>
            <a:endParaRPr lang="en-US" u="sng" dirty="0">
              <a:solidFill>
                <a:schemeClr val="accent5"/>
              </a:solidFill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Topical corticosteroids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Topical antibiotics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Topical immunomodulators ( e.g. topical tacrolimus</a:t>
            </a:r>
          </a:p>
        </p:txBody>
      </p:sp>
    </p:spTree>
    <p:extLst>
      <p:ext uri="{BB962C8B-B14F-4D97-AF65-F5344CB8AC3E}">
        <p14:creationId xmlns:p14="http://schemas.microsoft.com/office/powerpoint/2010/main" val="680590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</a:t>
            </a:r>
            <a:r>
              <a:rPr lang="en-US" sz="2800" u="sng" dirty="0" err="1">
                <a:solidFill>
                  <a:schemeClr val="accent6"/>
                </a:solidFill>
              </a:rPr>
              <a:t>Vegetans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Is a rare vegetative variant of pemphigus vulgaris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84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</a:t>
            </a:r>
            <a:r>
              <a:rPr lang="en-US" sz="2800" u="sng" dirty="0" err="1">
                <a:solidFill>
                  <a:schemeClr val="accent6"/>
                </a:solidFill>
              </a:rPr>
              <a:t>Vegetans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Characterized by flaccid blisters that become erosions and then form fungoid vegetations, especially in </a:t>
            </a:r>
            <a:r>
              <a:rPr lang="en-US" sz="2600" dirty="0">
                <a:solidFill>
                  <a:schemeClr val="accent5"/>
                </a:solidFill>
              </a:rPr>
              <a:t>intertriginous areas</a:t>
            </a:r>
            <a:r>
              <a:rPr lang="en-US" sz="2600" dirty="0">
                <a:solidFill>
                  <a:schemeClr val="tx1"/>
                </a:solidFill>
              </a:rPr>
              <a:t>, the </a:t>
            </a:r>
            <a:r>
              <a:rPr lang="en-US" sz="2600" dirty="0">
                <a:solidFill>
                  <a:schemeClr val="accent5"/>
                </a:solidFill>
              </a:rPr>
              <a:t>scalp</a:t>
            </a:r>
            <a:r>
              <a:rPr lang="en-US" sz="2600" dirty="0">
                <a:solidFill>
                  <a:schemeClr val="tx1"/>
                </a:solidFill>
              </a:rPr>
              <a:t> and </a:t>
            </a:r>
            <a:r>
              <a:rPr lang="en-US" sz="2600" dirty="0">
                <a:solidFill>
                  <a:schemeClr val="accent5"/>
                </a:solidFill>
              </a:rPr>
              <a:t>face</a:t>
            </a:r>
            <a:r>
              <a:rPr lang="en-US" sz="2600" dirty="0">
                <a:solidFill>
                  <a:schemeClr val="tx1"/>
                </a:solidFill>
              </a:rPr>
              <a:t> 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Early lesions start as pustules ( rather than vesicles), then they soon progress to vegetative plaques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Treatment:  </a:t>
            </a:r>
            <a:r>
              <a:rPr lang="en-US" sz="2800" dirty="0">
                <a:solidFill>
                  <a:schemeClr val="tx1"/>
                </a:solidFill>
              </a:rPr>
              <a:t>same as pemphigus vulgaris </a:t>
            </a:r>
          </a:p>
        </p:txBody>
      </p:sp>
    </p:spTree>
    <p:extLst>
      <p:ext uri="{BB962C8B-B14F-4D97-AF65-F5344CB8AC3E}">
        <p14:creationId xmlns:p14="http://schemas.microsoft.com/office/powerpoint/2010/main" val="758815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2248288"/>
            <a:ext cx="10368238" cy="38380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</a:t>
            </a:r>
            <a:r>
              <a:rPr lang="en-US" sz="2800" u="sng" dirty="0" err="1">
                <a:solidFill>
                  <a:schemeClr val="accent6"/>
                </a:solidFill>
              </a:rPr>
              <a:t>Vegetans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7" name="Espace réservé du contenu 3" descr="p vegetans.jpg">
            <a:extLst>
              <a:ext uri="{FF2B5EF4-FFF2-40B4-BE49-F238E27FC236}">
                <a16:creationId xmlns:a16="http://schemas.microsoft.com/office/drawing/2014/main" id="{5883DF58-BB81-B346-B9C6-DD7BDB112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81" r="-40781"/>
          <a:stretch>
            <a:fillRect/>
          </a:stretch>
        </p:blipFill>
        <p:spPr>
          <a:xfrm>
            <a:off x="6327860" y="1958007"/>
            <a:ext cx="5178366" cy="4111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7A61A0-58C1-D54D-A96F-036B9D434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88" y="2906159"/>
            <a:ext cx="5350799" cy="29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5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616744"/>
            <a:ext cx="10270172" cy="454759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Foliaceus: </a:t>
            </a:r>
          </a:p>
          <a:p>
            <a:pPr lvl="0">
              <a:lnSpc>
                <a:spcPct val="160000"/>
              </a:lnSpc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 Is</a:t>
            </a:r>
            <a:r>
              <a:rPr lang="en-US" sz="2600" dirty="0">
                <a:solidFill>
                  <a:schemeClr val="tx1"/>
                </a:solidFill>
              </a:rPr>
              <a:t> a form of pemphigus in which patients develop scaly, crusted cutaneous erosions often on an erythematous base</a:t>
            </a:r>
          </a:p>
          <a:p>
            <a:pPr lvl="0">
              <a:buClr>
                <a:srgbClr val="B31166"/>
              </a:buClr>
            </a:pPr>
            <a:r>
              <a:rPr lang="en-US" sz="2600" dirty="0">
                <a:solidFill>
                  <a:schemeClr val="tx1"/>
                </a:solidFill>
              </a:rPr>
              <a:t>Disease of middle-aged and older patients 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5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362918"/>
            <a:ext cx="10270172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Pemphigus Foliaceus: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In this form of pemphigus they </a:t>
            </a:r>
            <a:r>
              <a:rPr lang="en-US" sz="2400" dirty="0">
                <a:solidFill>
                  <a:schemeClr val="accent5"/>
                </a:solidFill>
              </a:rPr>
              <a:t>do not </a:t>
            </a:r>
            <a:r>
              <a:rPr lang="en-US" sz="2400" dirty="0">
                <a:solidFill>
                  <a:schemeClr val="tx1"/>
                </a:solidFill>
              </a:rPr>
              <a:t>have mucosal involvement even with widespread disease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Lesions have a </a:t>
            </a:r>
            <a:r>
              <a:rPr lang="en-US" sz="2400" dirty="0">
                <a:solidFill>
                  <a:schemeClr val="accent5"/>
                </a:solidFill>
              </a:rPr>
              <a:t>seborrheic distribution </a:t>
            </a:r>
            <a:r>
              <a:rPr lang="en-US" sz="2400" dirty="0">
                <a:solidFill>
                  <a:schemeClr val="tx1"/>
                </a:solidFill>
              </a:rPr>
              <a:t>( face, scalp, and upper trunk )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IgG autoantibodies against </a:t>
            </a:r>
            <a:r>
              <a:rPr lang="en-US" sz="2400" dirty="0" err="1">
                <a:solidFill>
                  <a:schemeClr val="accent5"/>
                </a:solidFill>
              </a:rPr>
              <a:t>desmoglein</a:t>
            </a:r>
            <a:r>
              <a:rPr lang="en-US" sz="2400" dirty="0">
                <a:solidFill>
                  <a:schemeClr val="accent5"/>
                </a:solidFill>
              </a:rPr>
              <a:t> 1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More often drug induced than pemphigus vulgaris </a:t>
            </a:r>
          </a:p>
          <a:p>
            <a:pPr lvl="0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Patients with pemphigus foliaceus are not severely ill </a:t>
            </a:r>
          </a:p>
          <a:p>
            <a:pPr lvl="1">
              <a:buFont typeface="Wingdings" pitchFamily="2" charset="2"/>
              <a:buChar char="Ø"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53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F448CB3-7B4F-45D7-B7C0-DF553DF61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C5305EA-7A88-413D-BE8A-47A02476F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CA94DB5-FE56-4A3D-BC48-31B559519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B51665-67B6-3542-BFEE-A22DA015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Blistering Disorders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ED434F-8767-46CC-B26B-5AF62FF01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5FC0247F-DA70-4B75-9521-37352AE8BC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320364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7106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545238"/>
            <a:ext cx="10270172" cy="6858000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Foliaceus: </a:t>
            </a:r>
          </a:p>
          <a:p>
            <a:pPr lvl="1">
              <a:buFont typeface="Wingdings" pitchFamily="2" charset="2"/>
              <a:buChar char="§"/>
            </a:pPr>
            <a:r>
              <a:rPr lang="en-US" sz="3000" dirty="0">
                <a:solidFill>
                  <a:srgbClr val="00B0F0"/>
                </a:solidFill>
              </a:rPr>
              <a:t>Diagnostic Approach: </a:t>
            </a:r>
          </a:p>
          <a:p>
            <a:pPr lvl="1">
              <a:buClr>
                <a:srgbClr val="B31166"/>
              </a:buClr>
            </a:pPr>
            <a:r>
              <a:rPr lang="en-US" sz="2400" dirty="0">
                <a:solidFill>
                  <a:schemeClr val="tx1"/>
                </a:solidFill>
              </a:rPr>
              <a:t>History  ( always ask medication </a:t>
            </a:r>
            <a:r>
              <a:rPr lang="en-US" sz="2400" dirty="0" err="1">
                <a:solidFill>
                  <a:schemeClr val="tx1"/>
                </a:solidFill>
              </a:rPr>
              <a:t>Hx</a:t>
            </a:r>
            <a:r>
              <a:rPr lang="en-US" sz="2400" dirty="0">
                <a:solidFill>
                  <a:schemeClr val="tx1"/>
                </a:solidFill>
              </a:rPr>
              <a:t>) </a:t>
            </a:r>
          </a:p>
          <a:p>
            <a:pPr lvl="1">
              <a:buClr>
                <a:srgbClr val="B31166"/>
              </a:buClr>
            </a:pPr>
            <a:r>
              <a:rPr lang="en-US" sz="2600" dirty="0">
                <a:solidFill>
                  <a:schemeClr val="tx1"/>
                </a:solidFill>
              </a:rPr>
              <a:t>Physical examination 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 skin, mucous membranes, nails </a:t>
            </a:r>
          </a:p>
          <a:p>
            <a:pPr lvl="2">
              <a:buClr>
                <a:srgbClr val="B31166"/>
              </a:buClr>
            </a:pPr>
            <a:r>
              <a:rPr lang="en-US" sz="2400" dirty="0" err="1">
                <a:solidFill>
                  <a:schemeClr val="tx1"/>
                </a:solidFill>
                <a:sym typeface="Wingdings" pitchFamily="2" charset="2"/>
              </a:rPr>
              <a:t>Nikolsky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 sign  present </a:t>
            </a:r>
          </a:p>
          <a:p>
            <a:pPr lvl="1">
              <a:buClr>
                <a:srgbClr val="B31166"/>
              </a:buClr>
            </a:pPr>
            <a:r>
              <a:rPr lang="en-US" sz="2800" dirty="0">
                <a:solidFill>
                  <a:schemeClr val="tx1"/>
                </a:solidFill>
              </a:rPr>
              <a:t>Investigation</a:t>
            </a:r>
          </a:p>
          <a:p>
            <a:pPr lvl="2">
              <a:buClr>
                <a:srgbClr val="B31166"/>
              </a:buClr>
            </a:pPr>
            <a:r>
              <a:rPr lang="fr-FR" sz="2400" dirty="0">
                <a:solidFill>
                  <a:schemeClr val="tx1"/>
                </a:solidFill>
              </a:rPr>
              <a:t>DIF: </a:t>
            </a:r>
            <a:r>
              <a:rPr lang="fr-FR" sz="2400" dirty="0" err="1">
                <a:solidFill>
                  <a:schemeClr val="tx1"/>
                </a:solidFill>
              </a:rPr>
              <a:t>from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perilesional</a:t>
            </a:r>
            <a:r>
              <a:rPr lang="fr-FR" sz="2400" dirty="0">
                <a:solidFill>
                  <a:schemeClr val="tx1"/>
                </a:solidFill>
              </a:rPr>
              <a:t> skin shows </a:t>
            </a:r>
            <a:r>
              <a:rPr lang="fr-FR" sz="2400" dirty="0" err="1">
                <a:solidFill>
                  <a:schemeClr val="tx1"/>
                </a:solidFill>
              </a:rPr>
              <a:t>superficial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deposition</a:t>
            </a:r>
            <a:r>
              <a:rPr lang="fr-FR" sz="2400" dirty="0">
                <a:solidFill>
                  <a:schemeClr val="tx1"/>
                </a:solidFill>
              </a:rPr>
              <a:t> of </a:t>
            </a:r>
            <a:r>
              <a:rPr lang="fr-FR" sz="2400" dirty="0" err="1">
                <a:solidFill>
                  <a:schemeClr val="tx1"/>
                </a:solidFill>
              </a:rPr>
              <a:t>IgG</a:t>
            </a:r>
            <a:endParaRPr lang="fr-FR" sz="2400" dirty="0">
              <a:solidFill>
                <a:schemeClr val="tx1"/>
              </a:solidFill>
            </a:endParaRPr>
          </a:p>
          <a:p>
            <a:pPr lvl="2">
              <a:buClr>
                <a:srgbClr val="B31166"/>
              </a:buClr>
            </a:pPr>
            <a:r>
              <a:rPr lang="fr-FR" sz="2600" dirty="0">
                <a:solidFill>
                  <a:schemeClr val="tx1"/>
                </a:solidFill>
              </a:rPr>
              <a:t>ELISA: to </a:t>
            </a:r>
            <a:r>
              <a:rPr lang="fr-FR" sz="2600" dirty="0" err="1">
                <a:solidFill>
                  <a:schemeClr val="tx1"/>
                </a:solidFill>
              </a:rPr>
              <a:t>identify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IgG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antibodies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against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Dsg</a:t>
            </a:r>
            <a:r>
              <a:rPr lang="fr-FR" sz="2600" dirty="0">
                <a:solidFill>
                  <a:schemeClr val="tx1"/>
                </a:solidFill>
              </a:rPr>
              <a:t> 1</a:t>
            </a:r>
          </a:p>
          <a:p>
            <a:pPr lvl="2">
              <a:buClr>
                <a:srgbClr val="B31166"/>
              </a:buClr>
            </a:pPr>
            <a:endParaRPr lang="fr-FR" sz="26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fr-FR" sz="3000" dirty="0" err="1">
                <a:solidFill>
                  <a:srgbClr val="00B0F0"/>
                </a:solidFill>
              </a:rPr>
              <a:t>Treatment</a:t>
            </a:r>
            <a:r>
              <a:rPr lang="fr-FR" sz="3000" dirty="0">
                <a:solidFill>
                  <a:srgbClr val="00B0F0"/>
                </a:solidFill>
              </a:rPr>
              <a:t>: </a:t>
            </a:r>
            <a:r>
              <a:rPr lang="fr-FR" sz="2600" dirty="0" err="1">
                <a:solidFill>
                  <a:schemeClr val="tx1"/>
                </a:solidFill>
              </a:rPr>
              <a:t>same</a:t>
            </a:r>
            <a:r>
              <a:rPr lang="fr-FR" sz="2600" dirty="0">
                <a:solidFill>
                  <a:schemeClr val="tx1"/>
                </a:solidFill>
              </a:rPr>
              <a:t> as pemphigus </a:t>
            </a:r>
            <a:r>
              <a:rPr lang="fr-FR" sz="2600" dirty="0" err="1">
                <a:solidFill>
                  <a:schemeClr val="tx1"/>
                </a:solidFill>
              </a:rPr>
              <a:t>vulgaris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</a:p>
          <a:p>
            <a:pPr lvl="2">
              <a:buFont typeface="Wingdings" pitchFamily="2" charset="2"/>
              <a:buChar char="Ø"/>
            </a:pPr>
            <a:endParaRPr lang="en-US" sz="22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79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545238"/>
            <a:ext cx="10270172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Foliaceus: </a:t>
            </a:r>
            <a:endParaRPr lang="fr-FR" sz="24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fr-FR" sz="3000" dirty="0" err="1">
                <a:solidFill>
                  <a:srgbClr val="00B0F0"/>
                </a:solidFill>
              </a:rPr>
              <a:t>Treatment</a:t>
            </a:r>
            <a:r>
              <a:rPr lang="fr-FR" sz="3000" dirty="0">
                <a:solidFill>
                  <a:srgbClr val="00B0F0"/>
                </a:solidFill>
              </a:rPr>
              <a:t>: </a:t>
            </a:r>
          </a:p>
          <a:p>
            <a:pPr lvl="2"/>
            <a:r>
              <a:rPr lang="fr-FR" sz="2400" dirty="0">
                <a:solidFill>
                  <a:srgbClr val="00B0F0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Same</a:t>
            </a:r>
            <a:r>
              <a:rPr lang="fr-FR" sz="2400" dirty="0">
                <a:solidFill>
                  <a:schemeClr val="tx1"/>
                </a:solidFill>
              </a:rPr>
              <a:t> as pemphigus </a:t>
            </a:r>
            <a:r>
              <a:rPr lang="fr-FR" sz="2400" dirty="0" err="1">
                <a:solidFill>
                  <a:schemeClr val="tx1"/>
                </a:solidFill>
              </a:rPr>
              <a:t>vulgaris</a:t>
            </a:r>
            <a:r>
              <a:rPr lang="fr-FR" sz="2400" dirty="0">
                <a:solidFill>
                  <a:schemeClr val="tx1"/>
                </a:solidFill>
              </a:rPr>
              <a:t> but </a:t>
            </a:r>
            <a:r>
              <a:rPr lang="fr-FR" sz="2400" dirty="0" err="1">
                <a:solidFill>
                  <a:schemeClr val="tx1"/>
                </a:solidFill>
              </a:rPr>
              <a:t>usually</a:t>
            </a:r>
            <a:r>
              <a:rPr lang="fr-FR" sz="2400" dirty="0">
                <a:solidFill>
                  <a:schemeClr val="tx1"/>
                </a:solidFill>
              </a:rPr>
              <a:t> more responsive to </a:t>
            </a:r>
            <a:r>
              <a:rPr lang="fr-FR" sz="2400" dirty="0" err="1">
                <a:solidFill>
                  <a:schemeClr val="tx1"/>
                </a:solidFill>
              </a:rPr>
              <a:t>therapy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 lvl="2"/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Dapsone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maybe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helpful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 lvl="2">
              <a:buFont typeface="Wingdings" pitchFamily="2" charset="2"/>
              <a:buChar char="Ø"/>
            </a:pPr>
            <a:endParaRPr lang="en-US" sz="22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57" y="1700322"/>
            <a:ext cx="10270172" cy="685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Pemphigus Erythematosus ( </a:t>
            </a:r>
            <a:r>
              <a:rPr lang="en-US" sz="3000" u="sng" dirty="0" err="1">
                <a:solidFill>
                  <a:schemeClr val="accent6"/>
                </a:solidFill>
              </a:rPr>
              <a:t>Senar</a:t>
            </a:r>
            <a:r>
              <a:rPr lang="en-US" sz="3000" u="sng" dirty="0">
                <a:solidFill>
                  <a:schemeClr val="accent6"/>
                </a:solidFill>
              </a:rPr>
              <a:t>-Usher Syndrome):</a:t>
            </a:r>
          </a:p>
          <a:p>
            <a:r>
              <a:rPr lang="en-US" sz="2400" dirty="0">
                <a:solidFill>
                  <a:schemeClr val="tx1"/>
                </a:solidFill>
              </a:rPr>
              <a:t> Localized variant of Pemphigus foliaceus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Scaly, crusted lesions of pemphigus foliaceus over the malar region and in other seborrheic areas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Patients have immunologic features of both Lupus erythematosus and pemphigus ( i.e. IgG and C3 deposition on cell surface of keratinocytes as well as the basement membrane zone, in addition to circulating ANA</a:t>
            </a:r>
          </a:p>
          <a:p>
            <a:pPr>
              <a:buFont typeface="Wingdings 3" pitchFamily="2" charset="2"/>
              <a:buChar char=""/>
            </a:pPr>
            <a:r>
              <a:rPr lang="en-US" sz="2400" dirty="0">
                <a:solidFill>
                  <a:schemeClr val="tx1"/>
                </a:solidFill>
              </a:rPr>
              <a:t>Very rare, only reported in few patients </a:t>
            </a:r>
          </a:p>
          <a:p>
            <a:pPr lvl="2">
              <a:buFont typeface="Wingdings" pitchFamily="2" charset="2"/>
              <a:buChar char="Ø"/>
            </a:pPr>
            <a:endParaRPr lang="en-US" sz="22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59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2445161"/>
            <a:ext cx="3345180" cy="3059704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endParaRPr lang="en-US" sz="3500" u="sng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4600" u="sng" dirty="0">
                <a:solidFill>
                  <a:schemeClr val="accent6"/>
                </a:solidFill>
              </a:rPr>
              <a:t>Pemphigus Erythematosus</a:t>
            </a:r>
            <a:endParaRPr lang="en-US" sz="46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600" dirty="0">
              <a:solidFill>
                <a:srgbClr val="00B0F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7" name="Espace réservé du contenu 3" descr="p erythematosus.jpg">
            <a:extLst>
              <a:ext uri="{FF2B5EF4-FFF2-40B4-BE49-F238E27FC236}">
                <a16:creationId xmlns:a16="http://schemas.microsoft.com/office/drawing/2014/main" id="{8703EC94-A3F7-444F-ACED-F496207FE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1" r="-3981"/>
          <a:stretch>
            <a:fillRect/>
          </a:stretch>
        </p:blipFill>
        <p:spPr>
          <a:xfrm>
            <a:off x="4145280" y="2066082"/>
            <a:ext cx="6942055" cy="38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64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56" y="1616536"/>
            <a:ext cx="10368238" cy="5273134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u="sng" dirty="0">
                <a:solidFill>
                  <a:schemeClr val="accent6"/>
                </a:solidFill>
              </a:rPr>
              <a:t>Drug- Induced Pemphigus</a:t>
            </a:r>
            <a:r>
              <a:rPr lang="en-US" sz="2200" dirty="0">
                <a:solidFill>
                  <a:schemeClr val="accent6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6"/>
                </a:solidFill>
              </a:rPr>
              <a:t>Drugs that induce pemphigus can be divided into two groups: </a:t>
            </a: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lvl="1"/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accent6"/>
              </a:solidFill>
              <a:sym typeface="Wingdings" pitchFamily="2" charset="2"/>
            </a:endParaRPr>
          </a:p>
          <a:p>
            <a:pPr marL="0" indent="0">
              <a:buNone/>
            </a:pPr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3F9274-2429-F44F-8F00-C97EDF19BED3}"/>
              </a:ext>
            </a:extLst>
          </p:cNvPr>
          <p:cNvSpPr txBox="1"/>
          <p:nvPr/>
        </p:nvSpPr>
        <p:spPr>
          <a:xfrm>
            <a:off x="554479" y="2891057"/>
            <a:ext cx="5671127" cy="258532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Agents containing the sulfhydryl group: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Penicillamine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Captopril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 piroxicam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Penicillamine </a:t>
            </a:r>
            <a:r>
              <a:rPr lang="en-US" dirty="0">
                <a:sym typeface="Wingdings" pitchFamily="2" charset="2"/>
              </a:rPr>
              <a:t> PF is seen more than PV, ratio 4:1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sulfhydryl group of these drugs interacts with the sulfhydryl groups of Dsg1 &amp; </a:t>
            </a:r>
            <a:r>
              <a:rPr lang="en-US" dirty="0" err="1">
                <a:sym typeface="Wingdings" pitchFamily="2" charset="2"/>
              </a:rPr>
              <a:t>Dsg</a:t>
            </a:r>
            <a:r>
              <a:rPr lang="en-US" dirty="0">
                <a:sym typeface="Wingdings" pitchFamily="2" charset="2"/>
              </a:rPr>
              <a:t> 3 ( </a:t>
            </a:r>
            <a:r>
              <a:rPr lang="en-US" dirty="0" err="1">
                <a:sym typeface="Wingdings" pitchFamily="2" charset="2"/>
              </a:rPr>
              <a:t>acantholysis</a:t>
            </a:r>
            <a:r>
              <a:rPr lang="en-US" dirty="0">
                <a:sym typeface="Wingdings" pitchFamily="2" charset="2"/>
              </a:rPr>
              <a:t> without </a:t>
            </a:r>
            <a:r>
              <a:rPr lang="en-US" dirty="0" err="1">
                <a:sym typeface="Wingdings" pitchFamily="2" charset="2"/>
              </a:rPr>
              <a:t>antibodiy</a:t>
            </a:r>
            <a:r>
              <a:rPr lang="en-US" dirty="0">
                <a:sym typeface="Wingdings" pitchFamily="2" charset="2"/>
              </a:rPr>
              <a:t> formation)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BE61B-1F19-C44E-B808-0F0CE877264C}"/>
              </a:ext>
            </a:extLst>
          </p:cNvPr>
          <p:cNvSpPr txBox="1"/>
          <p:nvPr/>
        </p:nvSpPr>
        <p:spPr>
          <a:xfrm>
            <a:off x="6303837" y="2891057"/>
            <a:ext cx="5255453" cy="203132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Agents without the sulfhydryl group: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Beta- blockers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Cephalosporines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Penicillins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Rifampin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Induce </a:t>
            </a:r>
            <a:r>
              <a:rPr lang="en-US" dirty="0" err="1"/>
              <a:t>acantholysis</a:t>
            </a:r>
            <a:r>
              <a:rPr lang="en-US" dirty="0"/>
              <a:t> via </a:t>
            </a:r>
            <a:r>
              <a:rPr lang="en-US" dirty="0" err="1"/>
              <a:t>imuune</a:t>
            </a:r>
            <a:r>
              <a:rPr lang="en-US" dirty="0"/>
              <a:t> mechanisms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834C6-4AE5-ED44-BECC-3D7652054871}"/>
              </a:ext>
            </a:extLst>
          </p:cNvPr>
          <p:cNvSpPr txBox="1"/>
          <p:nvPr/>
        </p:nvSpPr>
        <p:spPr>
          <a:xfrm>
            <a:off x="6303835" y="5062863"/>
            <a:ext cx="5255455" cy="9233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Most patients with drug-induced </a:t>
            </a:r>
            <a:r>
              <a:rPr lang="en-US" dirty="0" err="1">
                <a:sym typeface="Wingdings" pitchFamily="2" charset="2"/>
              </a:rPr>
              <a:t>pemghigus</a:t>
            </a:r>
            <a:r>
              <a:rPr lang="en-US" dirty="0">
                <a:sym typeface="Wingdings" pitchFamily="2" charset="2"/>
              </a:rPr>
              <a:t> go into remission after the offending drug is discontinued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9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77" y="687409"/>
            <a:ext cx="11031563" cy="638425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IgA Pemphigus: </a:t>
            </a:r>
          </a:p>
          <a:p>
            <a:pPr lvl="0">
              <a:lnSpc>
                <a:spcPct val="160000"/>
              </a:lnSpc>
              <a:buClr>
                <a:srgbClr val="B31166"/>
              </a:buClr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dirty="0">
                <a:solidFill>
                  <a:srgbClr val="00B0F0"/>
                </a:solidFill>
              </a:rPr>
              <a:t>Represents a group of autoimmune intraepidermal blistering diseases presenting with: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Vesicopustular</a:t>
            </a:r>
            <a:r>
              <a:rPr lang="en-US" sz="2200" dirty="0">
                <a:solidFill>
                  <a:schemeClr val="tx1"/>
                </a:solidFill>
              </a:rPr>
              <a:t> eruption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Neutrophilic infiltration of the skin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Circulating IgA autoantibodies against the cell surface of keratinocytes, but with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NO</a:t>
            </a:r>
            <a:r>
              <a:rPr lang="en-US" sz="2200" dirty="0">
                <a:solidFill>
                  <a:schemeClr val="tx1"/>
                </a:solidFill>
              </a:rPr>
              <a:t> IgG autoantibodies 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3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" y="571500"/>
            <a:ext cx="10304448" cy="532638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IgA Pemphigus: </a:t>
            </a:r>
          </a:p>
          <a:p>
            <a:pPr lvl="0">
              <a:lnSpc>
                <a:spcPct val="160000"/>
              </a:lnSpc>
              <a:buClr>
                <a:srgbClr val="B31166"/>
              </a:buClr>
            </a:pP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rgbClr val="00B0F0"/>
                </a:solidFill>
              </a:rPr>
              <a:t>Two distinct types: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Subcorneal</a:t>
            </a:r>
            <a:r>
              <a:rPr lang="en-US" sz="2600" dirty="0">
                <a:solidFill>
                  <a:schemeClr val="tx1"/>
                </a:solidFill>
              </a:rPr>
              <a:t> pustular dermatosis </a:t>
            </a:r>
            <a:r>
              <a:rPr lang="en-US" sz="2600" dirty="0">
                <a:solidFill>
                  <a:schemeClr val="accent1"/>
                </a:solidFill>
              </a:rPr>
              <a:t>(</a:t>
            </a:r>
            <a:r>
              <a:rPr lang="en-US" sz="2600" dirty="0">
                <a:solidFill>
                  <a:schemeClr val="tx1"/>
                </a:solidFill>
              </a:rPr>
              <a:t>SPD</a:t>
            </a:r>
            <a:r>
              <a:rPr lang="en-US" sz="2600" dirty="0">
                <a:solidFill>
                  <a:schemeClr val="accent1"/>
                </a:solidFill>
              </a:rPr>
              <a:t>) </a:t>
            </a:r>
          </a:p>
          <a:p>
            <a:pPr marL="914400" lvl="1" indent="-457200">
              <a:lnSpc>
                <a:spcPct val="160000"/>
              </a:lnSpc>
              <a:buClr>
                <a:srgbClr val="B31166"/>
              </a:buClr>
              <a:buFont typeface="+mj-lt"/>
              <a:buAutoNum type="arabicPeriod"/>
            </a:pPr>
            <a:r>
              <a:rPr lang="en-US" sz="2600" dirty="0">
                <a:solidFill>
                  <a:schemeClr val="tx1"/>
                </a:solidFill>
              </a:rPr>
              <a:t>Intraepidermal neutrophilic type </a:t>
            </a:r>
            <a:r>
              <a:rPr lang="en-US" sz="2600" dirty="0">
                <a:solidFill>
                  <a:schemeClr val="accent1"/>
                </a:solidFill>
              </a:rPr>
              <a:t>(</a:t>
            </a:r>
            <a:r>
              <a:rPr lang="en-US" sz="2600" dirty="0">
                <a:solidFill>
                  <a:schemeClr val="tx1"/>
                </a:solidFill>
              </a:rPr>
              <a:t>IEN</a:t>
            </a:r>
            <a:r>
              <a:rPr lang="en-US" sz="2600" dirty="0">
                <a:solidFill>
                  <a:schemeClr val="accent1"/>
                </a:solidFill>
              </a:rPr>
              <a:t>)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1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89" y="571500"/>
            <a:ext cx="10437811" cy="616290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IgA Pemphigus: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Both types present with flaccid vesicles or pustules that coalesce to form an annular pattern with central crusting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 Sunflower-like configuration of pustules is a characteristic sign of the </a:t>
            </a:r>
            <a:r>
              <a:rPr lang="en-US" sz="2600" dirty="0">
                <a:solidFill>
                  <a:schemeClr val="accent5">
                    <a:lumMod val="75000"/>
                  </a:schemeClr>
                </a:solidFill>
              </a:rPr>
              <a:t>IEN</a:t>
            </a:r>
            <a:r>
              <a:rPr lang="en-US" sz="2600" dirty="0">
                <a:solidFill>
                  <a:schemeClr val="tx1"/>
                </a:solidFill>
              </a:rPr>
              <a:t> type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Most common site: axilla, groin, trunk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NO mucous membrane involvement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Pruritus is a significant symptom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3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8674" y="-365760"/>
            <a:ext cx="4922242" cy="391619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300" u="sng" dirty="0">
                <a:solidFill>
                  <a:schemeClr val="accent6"/>
                </a:solidFill>
              </a:rPr>
              <a:t>IgA Pemphigus: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4F384-D5EA-204B-94A9-30B7466D0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577" y="2691352"/>
            <a:ext cx="79756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08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963369"/>
            <a:ext cx="11227090" cy="5592837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3700" u="sng" dirty="0">
                <a:solidFill>
                  <a:schemeClr val="accent6"/>
                </a:solidFill>
              </a:rPr>
              <a:t>IgA Pemphigus: </a:t>
            </a:r>
          </a:p>
          <a:p>
            <a:pPr>
              <a:buFont typeface="Wingdings" pitchFamily="2" charset="2"/>
              <a:buChar char="§"/>
            </a:pPr>
            <a:r>
              <a:rPr lang="en-US" sz="33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700" dirty="0">
                <a:solidFill>
                  <a:srgbClr val="00B0F0"/>
                </a:solidFill>
              </a:rPr>
              <a:t>Diagnostic Approach: </a:t>
            </a:r>
          </a:p>
          <a:p>
            <a:pPr lvl="1">
              <a:buClr>
                <a:srgbClr val="B31166"/>
              </a:buClr>
            </a:pPr>
            <a:r>
              <a:rPr lang="en-US" sz="3100" dirty="0">
                <a:solidFill>
                  <a:schemeClr val="tx1"/>
                </a:solidFill>
              </a:rPr>
              <a:t>History</a:t>
            </a:r>
          </a:p>
          <a:p>
            <a:pPr lvl="1">
              <a:buClr>
                <a:srgbClr val="B31166"/>
              </a:buClr>
            </a:pPr>
            <a:r>
              <a:rPr lang="en-US" sz="3100" dirty="0">
                <a:solidFill>
                  <a:schemeClr val="tx1"/>
                </a:solidFill>
              </a:rPr>
              <a:t>Physical examination </a:t>
            </a:r>
            <a:r>
              <a:rPr lang="en-US" sz="3100" dirty="0">
                <a:solidFill>
                  <a:schemeClr val="tx1"/>
                </a:solidFill>
                <a:sym typeface="Wingdings" pitchFamily="2" charset="2"/>
              </a:rPr>
              <a:t> skin, mucous membranes, nails </a:t>
            </a:r>
          </a:p>
          <a:p>
            <a:pPr lvl="1">
              <a:buClr>
                <a:srgbClr val="B31166"/>
              </a:buClr>
            </a:pPr>
            <a:r>
              <a:rPr lang="en-US" sz="3100" dirty="0">
                <a:solidFill>
                  <a:schemeClr val="tx1"/>
                </a:solidFill>
              </a:rPr>
              <a:t>Investigation</a:t>
            </a:r>
          </a:p>
          <a:p>
            <a:pPr lvl="2">
              <a:buClr>
                <a:srgbClr val="B31166"/>
              </a:buClr>
            </a:pPr>
            <a:r>
              <a:rPr lang="fr-FR" sz="3100" dirty="0">
                <a:solidFill>
                  <a:schemeClr val="tx1"/>
                </a:solidFill>
              </a:rPr>
              <a:t>DIF:  </a:t>
            </a:r>
            <a:r>
              <a:rPr lang="fr-FR" sz="3100" dirty="0" err="1">
                <a:solidFill>
                  <a:schemeClr val="tx1"/>
                </a:solidFill>
              </a:rPr>
              <a:t>IgA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autoantibodies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directed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against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keratinocyte</a:t>
            </a:r>
            <a:r>
              <a:rPr lang="fr-FR" sz="3100" dirty="0">
                <a:solidFill>
                  <a:schemeClr val="tx1"/>
                </a:solidFill>
              </a:rPr>
              <a:t> </a:t>
            </a:r>
            <a:r>
              <a:rPr lang="fr-FR" sz="3100" dirty="0" err="1">
                <a:solidFill>
                  <a:schemeClr val="tx1"/>
                </a:solidFill>
              </a:rPr>
              <a:t>cell</a:t>
            </a:r>
            <a:r>
              <a:rPr lang="fr-FR" sz="3100" dirty="0">
                <a:solidFill>
                  <a:schemeClr val="tx1"/>
                </a:solidFill>
              </a:rPr>
              <a:t> surface</a:t>
            </a:r>
          </a:p>
          <a:p>
            <a:pPr marL="914400" lvl="2" indent="0">
              <a:buClr>
                <a:srgbClr val="B31166"/>
              </a:buClr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>
              <a:buClr>
                <a:srgbClr val="B31166"/>
              </a:buClr>
              <a:buFont typeface="Wingdings" pitchFamily="2" charset="2"/>
              <a:buChar char="§"/>
            </a:pPr>
            <a:r>
              <a:rPr lang="fr-FR" sz="3300" dirty="0">
                <a:solidFill>
                  <a:srgbClr val="00B0F0"/>
                </a:solidFill>
              </a:rPr>
              <a:t> </a:t>
            </a:r>
            <a:r>
              <a:rPr lang="fr-FR" sz="3700" dirty="0" err="1">
                <a:solidFill>
                  <a:srgbClr val="00B0F0"/>
                </a:solidFill>
              </a:rPr>
              <a:t>Treatment</a:t>
            </a:r>
            <a:r>
              <a:rPr lang="fr-FR" sz="3700" dirty="0">
                <a:solidFill>
                  <a:srgbClr val="00B0F0"/>
                </a:solidFill>
              </a:rPr>
              <a:t>: </a:t>
            </a:r>
            <a:r>
              <a:rPr lang="fr-FR" sz="3100" dirty="0" err="1">
                <a:solidFill>
                  <a:schemeClr val="tx1"/>
                </a:solidFill>
              </a:rPr>
              <a:t>most</a:t>
            </a:r>
            <a:r>
              <a:rPr lang="fr-FR" sz="3100" dirty="0">
                <a:solidFill>
                  <a:schemeClr val="tx1"/>
                </a:solidFill>
              </a:rPr>
              <a:t> cases are responsive to </a:t>
            </a:r>
            <a:r>
              <a:rPr lang="fr-FR" sz="3100" dirty="0" err="1">
                <a:solidFill>
                  <a:schemeClr val="tx1"/>
                </a:solidFill>
              </a:rPr>
              <a:t>dapsone</a:t>
            </a:r>
            <a:r>
              <a:rPr lang="fr-FR" sz="3100" dirty="0">
                <a:solidFill>
                  <a:schemeClr val="tx1"/>
                </a:solidFill>
              </a:rPr>
              <a:t>, if not ,</a:t>
            </a:r>
            <a:r>
              <a:rPr lang="fr-FR" sz="3100" dirty="0" err="1">
                <a:solidFill>
                  <a:schemeClr val="tx1"/>
                </a:solidFill>
              </a:rPr>
              <a:t>corticosteroids</a:t>
            </a:r>
            <a:r>
              <a:rPr lang="fr-FR" sz="3100" dirty="0">
                <a:solidFill>
                  <a:schemeClr val="tx1"/>
                </a:solidFill>
              </a:rPr>
              <a:t> &amp; </a:t>
            </a:r>
            <a:r>
              <a:rPr lang="fr-FR" sz="3100" dirty="0" err="1">
                <a:solidFill>
                  <a:schemeClr val="tx1"/>
                </a:solidFill>
              </a:rPr>
              <a:t>other</a:t>
            </a:r>
            <a:r>
              <a:rPr lang="fr-FR" sz="3100" dirty="0">
                <a:solidFill>
                  <a:schemeClr val="tx1"/>
                </a:solidFill>
              </a:rPr>
              <a:t> immunosuppressive agents</a:t>
            </a:r>
          </a:p>
          <a:p>
            <a:pPr marL="0" lvl="0" indent="0">
              <a:lnSpc>
                <a:spcPct val="160000"/>
              </a:lnSpc>
              <a:buClr>
                <a:srgbClr val="B31166"/>
              </a:buClr>
              <a:buNone/>
            </a:pPr>
            <a:endParaRPr lang="en-US" sz="31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15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33489E-2E28-5D49-B5D3-02591FDF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Blistering Disorders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DA229-9616-7445-8B17-DAC92086E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Accurate pathological diagnosis requires a biopsy of a small newly formed lesions and perilesional skin of immunopathological studies </a:t>
            </a:r>
          </a:p>
          <a:p>
            <a:r>
              <a:rPr lang="en-US" dirty="0">
                <a:solidFill>
                  <a:schemeClr val="tx1"/>
                </a:solidFill>
              </a:rPr>
              <a:t>In the case of blisters in children, electron microscopy may be required</a:t>
            </a:r>
          </a:p>
        </p:txBody>
      </p:sp>
    </p:spTree>
    <p:extLst>
      <p:ext uri="{BB962C8B-B14F-4D97-AF65-F5344CB8AC3E}">
        <p14:creationId xmlns:p14="http://schemas.microsoft.com/office/powerpoint/2010/main" val="1576665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982" y="1592336"/>
            <a:ext cx="11227090" cy="71706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Paraneoplastic Pemphigus: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Associated with underlying neoplasms, both benign and malignant 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Most commonly associated neoplasms: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non- Hodgkin lymphoma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Chronic lymphocytic leukemia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Castleman’s disease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Malignant and benign thymomas</a:t>
            </a:r>
          </a:p>
          <a:p>
            <a:pPr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Not associated with common tumors such as adenocarcinomas and SCC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46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1632073"/>
            <a:ext cx="11227090" cy="717066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Paraneoplastic Pemphigus: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00B0F0"/>
                </a:solidFill>
              </a:rPr>
              <a:t>Clinical features: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The most constant clinical feature is the presence of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intractable stomatitis  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The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Stomatitis </a:t>
            </a:r>
            <a:r>
              <a:rPr lang="en-US" sz="2400" dirty="0">
                <a:solidFill>
                  <a:schemeClr val="tx1"/>
                </a:solidFill>
              </a:rPr>
              <a:t>consists of erosions and ulcerations that affect all layers of the oropharynx and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characteristically</a:t>
            </a:r>
            <a:r>
              <a:rPr lang="en-US" sz="2400" dirty="0">
                <a:solidFill>
                  <a:schemeClr val="tx1"/>
                </a:solidFill>
              </a:rPr>
              <a:t> extend onto the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Vermilion lip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Stomatitis </a:t>
            </a:r>
            <a:r>
              <a:rPr lang="en-US" sz="2400" dirty="0">
                <a:solidFill>
                  <a:schemeClr val="tx1"/>
                </a:solidFill>
              </a:rPr>
              <a:t>is usually the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earliest</a:t>
            </a:r>
            <a:r>
              <a:rPr lang="en-US" sz="2400" dirty="0">
                <a:solidFill>
                  <a:schemeClr val="tx1"/>
                </a:solidFill>
              </a:rPr>
              <a:t> presenting sign and, after treatment, is the one that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persists</a:t>
            </a:r>
            <a:r>
              <a:rPr lang="en-US" sz="2400" dirty="0">
                <a:solidFill>
                  <a:schemeClr val="tx1"/>
                </a:solidFill>
              </a:rPr>
              <a:t> and is extremely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resistant</a:t>
            </a:r>
            <a:r>
              <a:rPr lang="en-US" sz="2400" dirty="0">
                <a:solidFill>
                  <a:schemeClr val="tx1"/>
                </a:solidFill>
              </a:rPr>
              <a:t> to therapy </a:t>
            </a:r>
          </a:p>
          <a:p>
            <a:pPr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75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58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Paraneoplastic Pemphigus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9EF22-545B-BD4B-9C5A-772B83AD3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040" y="1776456"/>
            <a:ext cx="6439780" cy="346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24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2879055"/>
            <a:ext cx="11385288" cy="445269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3000" u="sng" dirty="0">
                <a:solidFill>
                  <a:schemeClr val="accent6"/>
                </a:solidFill>
              </a:rPr>
              <a:t>Paraneoplastic Pemphigus: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3000" dirty="0">
                <a:solidFill>
                  <a:srgbClr val="00B0F0"/>
                </a:solidFill>
              </a:rPr>
              <a:t>Clinical features: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Pseudomembranous conjunctivitis 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 scarring, blindness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Could also affect: esophagus, nasopharynx, vagina, labia, penis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600" dirty="0">
                <a:solidFill>
                  <a:schemeClr val="tx1"/>
                </a:solidFill>
              </a:rPr>
              <a:t> cutaneous findings are “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polymorphic</a:t>
            </a:r>
            <a:r>
              <a:rPr lang="en-US" sz="2600" dirty="0">
                <a:solidFill>
                  <a:schemeClr val="tx1"/>
                </a:solidFill>
              </a:rPr>
              <a:t>”: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Erythematous macules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Flaccid blisters and erosions ( resembling pemphigus)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Tense blisters ( resembling pemphigoid)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Erythema multiforme like lesions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Lichenoid eruptions 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54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95" y="1908635"/>
            <a:ext cx="10972800" cy="480141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Paraneoplastic Pemphigus: </a:t>
            </a:r>
          </a:p>
          <a:p>
            <a:pPr lvl="1">
              <a:buFont typeface="Lucida Grande" panose="020B0600040502020204" pitchFamily="34" charset="0"/>
              <a:buChar char="▶"/>
            </a:pPr>
            <a:r>
              <a:rPr lang="en-US" sz="2200" dirty="0">
                <a:solidFill>
                  <a:schemeClr val="tx1"/>
                </a:solidFill>
              </a:rPr>
              <a:t> Histology is rarely helpful </a:t>
            </a:r>
          </a:p>
          <a:p>
            <a:pPr marL="457200" lvl="1" indent="0"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 Treat the underlying tumor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Benign tumors: it may take 6-18 months to see complete resolution of lesions after excision of benign neoplasms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Malignant tumors</a:t>
            </a:r>
            <a:r>
              <a:rPr lang="en-US" sz="2400" dirty="0">
                <a:solidFill>
                  <a:schemeClr val="tx1"/>
                </a:solidFill>
              </a:rPr>
              <a:t>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consensus on a standard effective therapeutic regimen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Cutaneous lesions respond more rapidly than the stomatitis, which is refractory to treatment </a:t>
            </a:r>
          </a:p>
          <a:p>
            <a:pPr lvl="2">
              <a:buFont typeface="Lucida Grande" panose="020B0600040502020204" pitchFamily="34" charset="0"/>
              <a:buChar char="▶"/>
            </a:pPr>
            <a:r>
              <a:rPr lang="en-US" sz="2000" dirty="0">
                <a:solidFill>
                  <a:schemeClr val="tx1"/>
                </a:solidFill>
              </a:rPr>
              <a:t> Prognosis of paraneoplastic pemphigus is poor due to its resistant nature to treatment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98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62" y="1209957"/>
            <a:ext cx="330939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  <a:ln>
            <a:solidFill>
              <a:schemeClr val="accent5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6"/>
                </a:solidFill>
              </a:rPr>
              <a:t>Pemphigoid Group </a:t>
            </a:r>
          </a:p>
        </p:txBody>
      </p:sp>
    </p:spTree>
    <p:extLst>
      <p:ext uri="{BB962C8B-B14F-4D97-AF65-F5344CB8AC3E}">
        <p14:creationId xmlns:p14="http://schemas.microsoft.com/office/powerpoint/2010/main" val="3131854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86" y="2445145"/>
            <a:ext cx="10634952" cy="3719192"/>
          </a:xfrm>
        </p:spPr>
        <p:txBody>
          <a:bodyPr anchor="ctr">
            <a:normAutofit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</a:p>
          <a:p>
            <a:pPr lvl="1">
              <a:lnSpc>
                <a:spcPct val="160000"/>
              </a:lnSpc>
            </a:pPr>
            <a:r>
              <a:rPr lang="en-US" sz="2400" dirty="0">
                <a:solidFill>
                  <a:schemeClr val="tx1"/>
                </a:solidFill>
              </a:rPr>
              <a:t>The most common autoimmune </a:t>
            </a:r>
            <a:r>
              <a:rPr lang="en-US" sz="2400" dirty="0" err="1">
                <a:solidFill>
                  <a:schemeClr val="tx1"/>
                </a:solidFill>
              </a:rPr>
              <a:t>subepidermal</a:t>
            </a:r>
            <a:r>
              <a:rPr lang="en-US" sz="2400" dirty="0">
                <a:solidFill>
                  <a:schemeClr val="tx1"/>
                </a:solidFill>
              </a:rPr>
              <a:t> blistering disease, caused by </a:t>
            </a:r>
            <a:r>
              <a:rPr lang="fr-FR" sz="2400" dirty="0" err="1">
                <a:solidFill>
                  <a:schemeClr val="tx1"/>
                </a:solidFill>
              </a:rPr>
              <a:t>autoantibodies</a:t>
            </a:r>
            <a:r>
              <a:rPr lang="fr-FR" sz="2400" dirty="0">
                <a:solidFill>
                  <a:schemeClr val="tx1"/>
                </a:solidFill>
              </a:rPr>
              <a:t> to components of </a:t>
            </a:r>
            <a:r>
              <a:rPr lang="fr-FR" sz="2400" dirty="0" err="1">
                <a:solidFill>
                  <a:schemeClr val="tx1"/>
                </a:solidFill>
              </a:rPr>
              <a:t>hemidesmosomes</a:t>
            </a:r>
            <a:r>
              <a:rPr lang="fr-FR" sz="2400" dirty="0">
                <a:solidFill>
                  <a:schemeClr val="tx1"/>
                </a:solidFill>
              </a:rPr>
              <a:t> in the </a:t>
            </a:r>
            <a:r>
              <a:rPr lang="fr-FR" sz="2400" dirty="0" err="1">
                <a:solidFill>
                  <a:schemeClr val="tx1"/>
                </a:solidFill>
              </a:rPr>
              <a:t>basement</a:t>
            </a:r>
            <a:r>
              <a:rPr lang="fr-FR" sz="2400" dirty="0">
                <a:solidFill>
                  <a:schemeClr val="tx1"/>
                </a:solidFill>
              </a:rPr>
              <a:t> membrane zone (BMZ)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lnSpc>
                <a:spcPct val="160000"/>
              </a:lnSpc>
            </a:pPr>
            <a:r>
              <a:rPr lang="en-US" sz="2400" dirty="0">
                <a:solidFill>
                  <a:schemeClr val="tx1"/>
                </a:solidFill>
              </a:rPr>
              <a:t>Predominantly affects the elderly </a:t>
            </a:r>
          </a:p>
          <a:p>
            <a:pPr lvl="1">
              <a:lnSpc>
                <a:spcPct val="160000"/>
              </a:lnSpc>
            </a:pPr>
            <a:endParaRPr lang="en-US" sz="26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55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86" y="2445145"/>
            <a:ext cx="10634952" cy="37191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Pathogenesis: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Tissue-bound and circulating autoantibodies directed against two </a:t>
            </a:r>
            <a:r>
              <a:rPr lang="en-US" sz="2600" dirty="0" err="1">
                <a:solidFill>
                  <a:schemeClr val="tx1"/>
                </a:solidFill>
              </a:rPr>
              <a:t>hemidesmosomal</a:t>
            </a:r>
            <a:r>
              <a:rPr lang="en-US" sz="2600" dirty="0">
                <a:solidFill>
                  <a:schemeClr val="tx1"/>
                </a:solidFill>
              </a:rPr>
              <a:t> proteins: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BPAG 1“ BP230”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BPAG 2 “BP180”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most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likely</a:t>
            </a:r>
            <a:r>
              <a:rPr lang="fr-FR" sz="2400" dirty="0">
                <a:solidFill>
                  <a:schemeClr val="tx1"/>
                </a:solidFill>
              </a:rPr>
              <a:t> to </a:t>
            </a:r>
            <a:r>
              <a:rPr lang="fr-FR" sz="2400" dirty="0" err="1">
                <a:solidFill>
                  <a:schemeClr val="tx1"/>
                </a:solidFill>
              </a:rPr>
              <a:t>be</a:t>
            </a:r>
            <a:r>
              <a:rPr lang="fr-FR" sz="2400" dirty="0">
                <a:solidFill>
                  <a:schemeClr val="tx1"/>
                </a:solidFill>
              </a:rPr>
              <a:t> more </a:t>
            </a:r>
            <a:r>
              <a:rPr lang="fr-FR" sz="2400" dirty="0" err="1">
                <a:solidFill>
                  <a:schemeClr val="tx1"/>
                </a:solidFill>
              </a:rPr>
              <a:t>involved</a:t>
            </a:r>
            <a:r>
              <a:rPr lang="fr-FR" sz="2400" dirty="0">
                <a:solidFill>
                  <a:schemeClr val="tx1"/>
                </a:solidFill>
              </a:rPr>
              <a:t> in the initial immune </a:t>
            </a:r>
            <a:r>
              <a:rPr lang="fr-FR" sz="2400" dirty="0" err="1">
                <a:solidFill>
                  <a:schemeClr val="tx1"/>
                </a:solidFill>
              </a:rPr>
              <a:t>response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since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transmembrane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1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86" y="2445145"/>
            <a:ext cx="10634952" cy="37191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Pathogenesis: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Drug-induced bullous pemphigoid: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Diuretics ( furosemide)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D-penicillamine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Antibiotics ( amoxicillin, ciprofloxacin)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Potassium iodide </a:t>
            </a:r>
            <a:endParaRPr lang="en-US" sz="26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00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76" y="2066082"/>
            <a:ext cx="11068064" cy="415134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BP is an intensely pruritic eruption with widespread blister formation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 early stages and atypical variant: excoriated, eczematous, urticarial lesions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always keep BP in mind when confronted with an elderly patient with persistent urticarial lesions 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Blisters are stable and tense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Mucosal involvement in &lt; 20 %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4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0CE08-473F-DF43-9E56-0C0FB01EF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Dignostic tests</a:t>
            </a:r>
          </a:p>
        </p:txBody>
      </p:sp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6953A617-C49F-F749-A477-239CEE72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36" y="1589767"/>
            <a:ext cx="4828707" cy="369604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9F257-B775-3245-AD35-EE741F17A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1. </a:t>
            </a:r>
            <a:r>
              <a:rPr lang="en-US" b="1">
                <a:solidFill>
                  <a:srgbClr val="FFFFFF"/>
                </a:solidFill>
              </a:rPr>
              <a:t>Routine Histology</a:t>
            </a:r>
            <a:r>
              <a:rPr lang="en-US">
                <a:solidFill>
                  <a:srgbClr val="FFFFFF"/>
                </a:solidFill>
              </a:rPr>
              <a:t>: lesional sample in formalin </a:t>
            </a:r>
          </a:p>
          <a:p>
            <a:r>
              <a:rPr lang="en-US">
                <a:solidFill>
                  <a:srgbClr val="FFFFFF"/>
                </a:solidFill>
              </a:rPr>
              <a:t>2. </a:t>
            </a:r>
            <a:r>
              <a:rPr lang="en-US" b="1">
                <a:solidFill>
                  <a:srgbClr val="FFFFFF"/>
                </a:solidFill>
              </a:rPr>
              <a:t>Direct immunofluorescence </a:t>
            </a:r>
            <a:r>
              <a:rPr lang="en-US">
                <a:solidFill>
                  <a:srgbClr val="FFFFFF"/>
                </a:solidFill>
              </a:rPr>
              <a:t>– Perilesional skin </a:t>
            </a:r>
          </a:p>
          <a:p>
            <a:r>
              <a:rPr lang="en-US">
                <a:solidFill>
                  <a:srgbClr val="FFFFFF"/>
                </a:solidFill>
              </a:rPr>
              <a:t>3. </a:t>
            </a:r>
            <a:r>
              <a:rPr lang="en-US" b="1">
                <a:solidFill>
                  <a:srgbClr val="FFFFFF"/>
                </a:solidFill>
              </a:rPr>
              <a:t>Indirect immunofluorescence </a:t>
            </a:r>
            <a:r>
              <a:rPr lang="en-US">
                <a:solidFill>
                  <a:srgbClr val="FFFFFF"/>
                </a:solidFill>
              </a:rPr>
              <a:t>– patient’s serum is addedto specific substrates that express antigen of interest</a:t>
            </a:r>
          </a:p>
          <a:p>
            <a:r>
              <a:rPr lang="en-US">
                <a:solidFill>
                  <a:srgbClr val="FFFFFF"/>
                </a:solidFill>
              </a:rPr>
              <a:t>4. </a:t>
            </a:r>
            <a:r>
              <a:rPr lang="en-US" b="1">
                <a:solidFill>
                  <a:srgbClr val="FFFFFF"/>
                </a:solidFill>
              </a:rPr>
              <a:t>Electron microscopy </a:t>
            </a:r>
          </a:p>
          <a:p>
            <a:pPr marL="0" indent="0">
              <a:buNone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55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76" y="2066082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Non-bullous phase: </a:t>
            </a:r>
            <a:r>
              <a:rPr lang="en-US" sz="2400" dirty="0">
                <a:solidFill>
                  <a:schemeClr val="tx1"/>
                </a:solidFill>
              </a:rPr>
              <a:t>cutaneous manifestations are non-specific &amp; polymorphic ( pruritus, excoriations, eczematous, urticarial lesions ) </a:t>
            </a:r>
          </a:p>
          <a:p>
            <a:pPr marL="457200" lvl="1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Bullous phase: </a:t>
            </a:r>
            <a:r>
              <a:rPr lang="en-US" sz="2400" dirty="0">
                <a:solidFill>
                  <a:schemeClr val="tx1"/>
                </a:solidFill>
              </a:rPr>
              <a:t>characterized by the development of vesicles and bullae on normal or erythematous skin along with urticarial lesions </a:t>
            </a:r>
          </a:p>
          <a:p>
            <a:pPr lvl="2"/>
            <a:r>
              <a:rPr lang="en-US" sz="2200" dirty="0">
                <a:solidFill>
                  <a:schemeClr val="tx1"/>
                </a:solidFill>
              </a:rPr>
              <a:t>Bullae predominate on the flexural aspects of the limbs and the lower trunk  </a:t>
            </a:r>
          </a:p>
        </p:txBody>
      </p:sp>
    </p:spTree>
    <p:extLst>
      <p:ext uri="{BB962C8B-B14F-4D97-AF65-F5344CB8AC3E}">
        <p14:creationId xmlns:p14="http://schemas.microsoft.com/office/powerpoint/2010/main" val="804114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266" y="719513"/>
            <a:ext cx="4644468" cy="1488759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81" y="2457135"/>
            <a:ext cx="3593371" cy="300149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u="sng" dirty="0">
                <a:solidFill>
                  <a:schemeClr val="accent6"/>
                </a:solidFill>
              </a:rPr>
              <a:t>Bullous Pemphigoid (BP)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  <p:pic>
        <p:nvPicPr>
          <p:cNvPr id="7" name="Espace réservé du contenu 3" descr="BP.jpg">
            <a:extLst>
              <a:ext uri="{FF2B5EF4-FFF2-40B4-BE49-F238E27FC236}">
                <a16:creationId xmlns:a16="http://schemas.microsoft.com/office/drawing/2014/main" id="{CD774ED8-64EF-6C43-A933-172C499A0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87" r="-45387"/>
          <a:stretch>
            <a:fillRect/>
          </a:stretch>
        </p:blipFill>
        <p:spPr>
          <a:xfrm>
            <a:off x="6167775" y="614151"/>
            <a:ext cx="7130363" cy="2908717"/>
          </a:xfrm>
          <a:prstGeom prst="rect">
            <a:avLst/>
          </a:prstGeom>
        </p:spPr>
      </p:pic>
      <p:pic>
        <p:nvPicPr>
          <p:cNvPr id="9" name="Espace réservé du contenu 3" descr="BP 2.jpg">
            <a:extLst>
              <a:ext uri="{FF2B5EF4-FFF2-40B4-BE49-F238E27FC236}">
                <a16:creationId xmlns:a16="http://schemas.microsoft.com/office/drawing/2014/main" id="{FD95AADD-6CF5-D548-BC08-4BC825C4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9" r="-24079"/>
          <a:stretch>
            <a:fillRect/>
          </a:stretch>
        </p:blipFill>
        <p:spPr>
          <a:xfrm>
            <a:off x="6983895" y="3602380"/>
            <a:ext cx="5487010" cy="2624151"/>
          </a:xfrm>
          <a:prstGeom prst="rect">
            <a:avLst/>
          </a:prstGeom>
        </p:spPr>
      </p:pic>
      <p:pic>
        <p:nvPicPr>
          <p:cNvPr id="11" name="Espace réservé du contenu 3" descr="BP child.jpg">
            <a:extLst>
              <a:ext uri="{FF2B5EF4-FFF2-40B4-BE49-F238E27FC236}">
                <a16:creationId xmlns:a16="http://schemas.microsoft.com/office/drawing/2014/main" id="{6564B2D3-E6BB-5B47-8243-03781304D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83" r="-61583"/>
          <a:stretch>
            <a:fillRect/>
          </a:stretch>
        </p:blipFill>
        <p:spPr>
          <a:xfrm>
            <a:off x="2402967" y="614151"/>
            <a:ext cx="7373655" cy="56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95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76" y="2066082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The diagnosis of BP </a:t>
            </a:r>
            <a:r>
              <a:rPr lang="en-US" sz="2600">
                <a:solidFill>
                  <a:schemeClr val="tx1"/>
                </a:solidFill>
              </a:rPr>
              <a:t>is based </a:t>
            </a:r>
            <a:r>
              <a:rPr lang="en-US" sz="2600" dirty="0">
                <a:solidFill>
                  <a:schemeClr val="tx1"/>
                </a:solidFill>
              </a:rPr>
              <a:t>upon the clinical presentation, histologic features, and positive findings on direct and indirect immunofluorescence </a:t>
            </a:r>
          </a:p>
          <a:p>
            <a:pPr marL="0" indent="0">
              <a:buNone/>
            </a:pPr>
            <a:endParaRPr lang="en-US" sz="2800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4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History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Physical examination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CBC &amp; Differential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   eosinophils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ESR  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IgE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</a:t>
            </a:r>
          </a:p>
          <a:p>
            <a:pPr marL="914400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71787EB1-0DC7-6549-981F-7D6D8165EC16}"/>
              </a:ext>
            </a:extLst>
          </p:cNvPr>
          <p:cNvSpPr/>
          <p:nvPr/>
        </p:nvSpPr>
        <p:spPr>
          <a:xfrm flipH="1">
            <a:off x="5060491" y="4264417"/>
            <a:ext cx="176508" cy="3839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E2CE4D68-08C0-684D-B2A8-5BD903130223}"/>
              </a:ext>
            </a:extLst>
          </p:cNvPr>
          <p:cNvSpPr/>
          <p:nvPr/>
        </p:nvSpPr>
        <p:spPr>
          <a:xfrm flipH="1">
            <a:off x="2745680" y="4708550"/>
            <a:ext cx="176507" cy="3839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7DA4821A-C42F-6D4E-83EA-A84E953B789E}"/>
              </a:ext>
            </a:extLst>
          </p:cNvPr>
          <p:cNvSpPr/>
          <p:nvPr/>
        </p:nvSpPr>
        <p:spPr>
          <a:xfrm flipH="1">
            <a:off x="2735672" y="5240079"/>
            <a:ext cx="176507" cy="38398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6EFC6-0698-B940-BC43-D52718E57EAD}"/>
              </a:ext>
            </a:extLst>
          </p:cNvPr>
          <p:cNvSpPr txBox="1"/>
          <p:nvPr/>
        </p:nvSpPr>
        <p:spPr>
          <a:xfrm>
            <a:off x="3400839" y="4739508"/>
            <a:ext cx="3678576" cy="9233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eosinophils, ESR &amp; </a:t>
            </a:r>
            <a:r>
              <a:rPr lang="en-US" dirty="0" err="1">
                <a:sym typeface="Wingdings" pitchFamily="2" charset="2"/>
              </a:rPr>
              <a:t>IgE</a:t>
            </a:r>
            <a:r>
              <a:rPr lang="en-US" dirty="0">
                <a:sym typeface="Wingdings" pitchFamily="2" charset="2"/>
              </a:rPr>
              <a:t> are elevated in 60% of patients with BP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89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Skin Biopsy: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Non-bullous phase 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 non- specific, eosinophilic inflammatory infiltrate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Bullous phase 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subepidermal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blister, accompanied by a dermal inflammatory infiltrate composed of eosinophils 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 DIF  from perilesional, uninvolved skin, linear, continuous deposits of IgG and C3  along the epidermal basement membrane</a:t>
            </a:r>
            <a:endParaRPr lang="en-US" sz="2200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80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</a:rPr>
              <a:t>Indirect IF 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 using salt-split human skin</a:t>
            </a:r>
          </a:p>
          <a:p>
            <a:pPr lvl="2">
              <a:buFont typeface="Wingdings" pitchFamily="2" charset="2"/>
              <a:buChar char="Ø"/>
            </a:pP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ELISA </a:t>
            </a:r>
            <a:r>
              <a:rPr lang="fr-FR" sz="2800" dirty="0"/>
              <a:t>: </a:t>
            </a:r>
            <a:r>
              <a:rPr lang="fr-FR" sz="2800" dirty="0">
                <a:solidFill>
                  <a:schemeClr val="tx1"/>
                </a:solidFill>
              </a:rPr>
              <a:t>identifies </a:t>
            </a:r>
            <a:r>
              <a:rPr lang="fr-FR" sz="2800" dirty="0" err="1">
                <a:solidFill>
                  <a:schemeClr val="tx1"/>
                </a:solidFill>
              </a:rPr>
              <a:t>antibodies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against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 err="1">
                <a:solidFill>
                  <a:schemeClr val="tx1"/>
                </a:solidFill>
              </a:rPr>
              <a:t>both</a:t>
            </a:r>
            <a:r>
              <a:rPr lang="fr-FR" sz="2800" dirty="0">
                <a:solidFill>
                  <a:schemeClr val="tx1"/>
                </a:solidFill>
              </a:rPr>
              <a:t> BP 230 &amp;180 in 60-80% of patients 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9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Investigations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Skin Biopsy: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Bullous phase 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subepidermal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blister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29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226" y="899883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Bullous Pemphigoid</a:t>
            </a:r>
            <a:endParaRPr lang="en-US" sz="3200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48757-BAC8-C041-B4CC-6798506F7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12" y="2327496"/>
            <a:ext cx="5041900" cy="34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6EDD2-2593-284D-9F46-E3D05A82A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512" y="5742213"/>
            <a:ext cx="5041900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5CE497-AC07-5C42-B90E-A81E88EA4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88" y="2327496"/>
            <a:ext cx="5041901" cy="408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858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65" y="778170"/>
            <a:ext cx="10756669" cy="32710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Bullous Pemphigoid (BP):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Treatment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62EBA4-7E0F-924E-8353-E48F348C53F5}"/>
              </a:ext>
            </a:extLst>
          </p:cNvPr>
          <p:cNvSpPr txBox="1"/>
          <p:nvPr/>
        </p:nvSpPr>
        <p:spPr>
          <a:xfrm flipH="1">
            <a:off x="603664" y="3120391"/>
            <a:ext cx="5190624" cy="236988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Mild/localized disease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Superpotent</a:t>
            </a:r>
            <a:r>
              <a:rPr lang="en-US" sz="2400" dirty="0"/>
              <a:t> topical corticosteroids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Dapsone</a:t>
            </a:r>
          </a:p>
          <a:p>
            <a:pPr marL="800100" lvl="1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Topical immunomodulators </a:t>
            </a:r>
            <a:endParaRPr lang="en-US" sz="2400" dirty="0">
              <a:solidFill>
                <a:srgbClr val="00B0F0"/>
              </a:solidFill>
            </a:endParaRPr>
          </a:p>
          <a:p>
            <a:pPr marL="914400" lvl="1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B59D0-894E-6E4D-B994-FBA98A8EF72D}"/>
              </a:ext>
            </a:extLst>
          </p:cNvPr>
          <p:cNvSpPr txBox="1"/>
          <p:nvPr/>
        </p:nvSpPr>
        <p:spPr>
          <a:xfrm>
            <a:off x="5990044" y="3120391"/>
            <a:ext cx="5572249" cy="2677656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Extensive/persistent cutaneous disease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Superpotent</a:t>
            </a:r>
            <a:r>
              <a:rPr lang="en-US" sz="2400" dirty="0"/>
              <a:t> topical corticosteroids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Oral corticosteroids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Azathioprine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Methotrexate </a:t>
            </a:r>
          </a:p>
        </p:txBody>
      </p:sp>
    </p:spTree>
    <p:extLst>
      <p:ext uri="{BB962C8B-B14F-4D97-AF65-F5344CB8AC3E}">
        <p14:creationId xmlns:p14="http://schemas.microsoft.com/office/powerpoint/2010/main" val="276232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63" y="1812255"/>
            <a:ext cx="11068064" cy="41513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r>
              <a:rPr lang="en-US" sz="2600" dirty="0">
                <a:solidFill>
                  <a:schemeClr val="tx1"/>
                </a:solidFill>
              </a:rPr>
              <a:t>Is a a chronic, autoimmune, subepithelial blistering disorder characterized by a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predominant involvement of the external mucosal surfaces</a:t>
            </a:r>
            <a:r>
              <a:rPr lang="en-US" sz="2600" dirty="0">
                <a:solidFill>
                  <a:schemeClr val="tx1"/>
                </a:solidFill>
              </a:rPr>
              <a:t>( mainly oral&amp; conjunctival mucosa, but it could affect any mucosal site) and a tendency for 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</a:rPr>
              <a:t>scarring 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fr-FR" sz="2800" dirty="0">
                <a:solidFill>
                  <a:schemeClr val="tx1"/>
                </a:solidFill>
              </a:rPr>
              <a:t>Patients &gt; 65 </a:t>
            </a:r>
            <a:r>
              <a:rPr lang="fr-FR" sz="2800" dirty="0" err="1">
                <a:solidFill>
                  <a:schemeClr val="tx1"/>
                </a:solidFill>
              </a:rPr>
              <a:t>years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03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0875E3-6A44-EE45-9CCB-0778C311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Epidermolysis Bullosa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35982D0-E822-9944-8161-12DBBF3E4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424" y="1059025"/>
            <a:ext cx="5302189" cy="473995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Group of </a:t>
            </a:r>
            <a:r>
              <a:rPr lang="en-US" dirty="0" err="1">
                <a:solidFill>
                  <a:schemeClr val="tx1"/>
                </a:solidFill>
              </a:rPr>
              <a:t>mechanobullous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genodermatosis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Rare </a:t>
            </a:r>
          </a:p>
          <a:p>
            <a:r>
              <a:rPr lang="en-US" dirty="0">
                <a:solidFill>
                  <a:schemeClr val="tx1"/>
                </a:solidFill>
              </a:rPr>
              <a:t>Usually present at birth or infancy </a:t>
            </a:r>
          </a:p>
          <a:p>
            <a:r>
              <a:rPr lang="en-US" dirty="0">
                <a:solidFill>
                  <a:schemeClr val="tx1"/>
                </a:solidFill>
              </a:rPr>
              <a:t>Range from localized relatively mild trauma induced blisters to life threatening/debilitating conditions  </a:t>
            </a:r>
          </a:p>
          <a:p>
            <a:r>
              <a:rPr lang="en-US" dirty="0">
                <a:solidFill>
                  <a:schemeClr val="tx1"/>
                </a:solidFill>
              </a:rPr>
              <a:t>Diagnosis is made based on family history, clinical examination, light and electron microscopy </a:t>
            </a:r>
          </a:p>
        </p:txBody>
      </p:sp>
    </p:spTree>
    <p:extLst>
      <p:ext uri="{BB962C8B-B14F-4D97-AF65-F5344CB8AC3E}">
        <p14:creationId xmlns:p14="http://schemas.microsoft.com/office/powerpoint/2010/main" val="2003802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1" y="1472869"/>
            <a:ext cx="11077698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Conjunctiva: </a:t>
            </a:r>
          </a:p>
          <a:p>
            <a:pPr lvl="2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affected</a:t>
            </a:r>
            <a:r>
              <a:rPr lang="fr-FR" sz="2400" dirty="0">
                <a:solidFill>
                  <a:schemeClr val="tx1"/>
                </a:solidFill>
              </a:rPr>
              <a:t> in 75% of cases. </a:t>
            </a:r>
          </a:p>
          <a:p>
            <a:pPr lvl="2">
              <a:buFont typeface="Wingdings" pitchFamily="2" charset="2"/>
              <a:buChar char="Ø"/>
            </a:pPr>
            <a:r>
              <a:rPr lang="fr-FR" sz="2400" dirty="0" err="1">
                <a:solidFill>
                  <a:schemeClr val="tx1"/>
                </a:solidFill>
              </a:rPr>
              <a:t>Starts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unilaterally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within</a:t>
            </a:r>
            <a:r>
              <a:rPr lang="fr-FR" sz="2400" dirty="0">
                <a:solidFill>
                  <a:schemeClr val="tx1"/>
                </a:solidFill>
              </a:rPr>
              <a:t> 2 </a:t>
            </a:r>
            <a:r>
              <a:rPr lang="fr-FR" sz="2400" dirty="0" err="1">
                <a:solidFill>
                  <a:schemeClr val="tx1"/>
                </a:solidFill>
              </a:rPr>
              <a:t>years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becomes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bilateral</a:t>
            </a:r>
            <a:endParaRPr lang="fr-FR" sz="2400" dirty="0">
              <a:solidFill>
                <a:schemeClr val="tx1"/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adhesions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ectropian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corneal</a:t>
            </a:r>
            <a:r>
              <a:rPr lang="fr-FR" sz="2400" dirty="0">
                <a:solidFill>
                  <a:schemeClr val="tx1"/>
                </a:solidFill>
              </a:rPr>
              <a:t> damage </a:t>
            </a:r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600" i="1" dirty="0">
                <a:solidFill>
                  <a:schemeClr val="tx1"/>
                </a:solidFill>
              </a:rPr>
              <a:t>Oral </a:t>
            </a:r>
            <a:r>
              <a:rPr lang="fr-FR" sz="2600" i="1" dirty="0" err="1">
                <a:solidFill>
                  <a:schemeClr val="tx1"/>
                </a:solidFill>
              </a:rPr>
              <a:t>mucosa</a:t>
            </a:r>
            <a:r>
              <a:rPr lang="fr-FR" sz="2400" i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i="1" dirty="0">
                <a:solidFill>
                  <a:schemeClr val="tx1"/>
                </a:solidFill>
              </a:rPr>
              <a:t> </a:t>
            </a:r>
            <a:r>
              <a:rPr lang="fr-FR" sz="2400" i="1" dirty="0" err="1">
                <a:solidFill>
                  <a:schemeClr val="tx1"/>
                </a:solidFill>
              </a:rPr>
              <a:t>lesions</a:t>
            </a:r>
            <a:r>
              <a:rPr lang="fr-FR" sz="2400" i="1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less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painful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than</a:t>
            </a:r>
            <a:r>
              <a:rPr lang="fr-FR" sz="2400" dirty="0">
                <a:solidFill>
                  <a:schemeClr val="tx1"/>
                </a:solidFill>
              </a:rPr>
              <a:t> PV</a:t>
            </a:r>
          </a:p>
          <a:p>
            <a:pPr lvl="1"/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</a:rPr>
              <a:t>Esophagus</a:t>
            </a:r>
            <a:r>
              <a:rPr lang="fr-FR" sz="2600" dirty="0">
                <a:solidFill>
                  <a:schemeClr val="tx1"/>
                </a:solidFill>
              </a:rPr>
              <a:t>&amp; larynx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can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develop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strictures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that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may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require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surgery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 lvl="1"/>
            <a:endParaRPr lang="fr-FR" sz="24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09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Cicatricial Pemphigoid: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0" name="Espace réservé du contenu 3" descr="CP 1.jpg">
            <a:extLst>
              <a:ext uri="{FF2B5EF4-FFF2-40B4-BE49-F238E27FC236}">
                <a16:creationId xmlns:a16="http://schemas.microsoft.com/office/drawing/2014/main" id="{8BF228B4-C616-0A40-B728-4F151FD91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10834"/>
          <a:stretch>
            <a:fillRect/>
          </a:stretch>
        </p:blipFill>
        <p:spPr>
          <a:xfrm>
            <a:off x="5930501" y="1143000"/>
            <a:ext cx="4534697" cy="2530712"/>
          </a:xfrm>
          <a:prstGeom prst="rect">
            <a:avLst/>
          </a:prstGeom>
        </p:spPr>
      </p:pic>
      <p:pic>
        <p:nvPicPr>
          <p:cNvPr id="11" name="Image 4" descr="CP 2.jpg">
            <a:extLst>
              <a:ext uri="{FF2B5EF4-FFF2-40B4-BE49-F238E27FC236}">
                <a16:creationId xmlns:a16="http://schemas.microsoft.com/office/drawing/2014/main" id="{F2015BDA-847A-FC48-9E67-EFE7D0481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501" y="3752528"/>
            <a:ext cx="4534697" cy="24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880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Cicatricial Pemphigoid: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2" name="Image 4" descr="CP 4.jpg">
            <a:extLst>
              <a:ext uri="{FF2B5EF4-FFF2-40B4-BE49-F238E27FC236}">
                <a16:creationId xmlns:a16="http://schemas.microsoft.com/office/drawing/2014/main" id="{65803682-9673-7E4F-8F9D-8A848DC4C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869" y="3673712"/>
            <a:ext cx="4534697" cy="2530712"/>
          </a:xfrm>
          <a:prstGeom prst="rect">
            <a:avLst/>
          </a:prstGeom>
        </p:spPr>
      </p:pic>
      <p:pic>
        <p:nvPicPr>
          <p:cNvPr id="13" name="Espace réservé du contenu 3" descr="CP 3.jpg">
            <a:extLst>
              <a:ext uri="{FF2B5EF4-FFF2-40B4-BE49-F238E27FC236}">
                <a16:creationId xmlns:a16="http://schemas.microsoft.com/office/drawing/2014/main" id="{45DB2699-2BE8-A049-A6E2-E4207535D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>
          <a:xfrm>
            <a:off x="5799869" y="875509"/>
            <a:ext cx="4534697" cy="2635132"/>
          </a:xfrm>
        </p:spPr>
      </p:pic>
    </p:spTree>
    <p:extLst>
      <p:ext uri="{BB962C8B-B14F-4D97-AF65-F5344CB8AC3E}">
        <p14:creationId xmlns:p14="http://schemas.microsoft.com/office/powerpoint/2010/main" val="16107934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868" y="2955470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Cicatricial Pemphigoid: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4" name="Espace réservé du contenu 3" descr="CP 5.jpg">
            <a:extLst>
              <a:ext uri="{FF2B5EF4-FFF2-40B4-BE49-F238E27FC236}">
                <a16:creationId xmlns:a16="http://schemas.microsoft.com/office/drawing/2014/main" id="{DC54C29C-8226-5149-854F-DF23F7A5A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2" r="-17902"/>
          <a:stretch>
            <a:fillRect/>
          </a:stretch>
        </p:blipFill>
        <p:spPr>
          <a:xfrm>
            <a:off x="4421135" y="1622199"/>
            <a:ext cx="7719498" cy="42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525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1" y="1472869"/>
            <a:ext cx="11214680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Clinical features: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 </a:t>
            </a:r>
            <a:r>
              <a:rPr lang="fr-FR" sz="2600" dirty="0" err="1">
                <a:solidFill>
                  <a:schemeClr val="tx1"/>
                </a:solidFill>
                <a:sym typeface="Wingdings" pitchFamily="2" charset="2"/>
              </a:rPr>
              <a:t>Genitalia</a:t>
            </a:r>
            <a:r>
              <a:rPr lang="fr-FR" sz="2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</a:rPr>
              <a:t>narrowing</a:t>
            </a:r>
            <a:r>
              <a:rPr lang="fr-FR" sz="2400" dirty="0">
                <a:solidFill>
                  <a:schemeClr val="tx1"/>
                </a:solidFill>
              </a:rPr>
              <a:t> of vaginal orifice, </a:t>
            </a:r>
            <a:r>
              <a:rPr lang="fr-FR" sz="2400" dirty="0" err="1">
                <a:solidFill>
                  <a:schemeClr val="tx1"/>
                </a:solidFill>
              </a:rPr>
              <a:t>adhesions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between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glans</a:t>
            </a:r>
            <a:r>
              <a:rPr lang="fr-FR" sz="2400" dirty="0">
                <a:solidFill>
                  <a:schemeClr val="tx1"/>
                </a:solidFill>
              </a:rPr>
              <a:t> &amp; </a:t>
            </a:r>
            <a:r>
              <a:rPr lang="fr-FR" sz="2400" dirty="0" err="1">
                <a:solidFill>
                  <a:schemeClr val="tx1"/>
                </a:solidFill>
              </a:rPr>
              <a:t>foreskin</a:t>
            </a:r>
            <a:endParaRPr lang="fr-FR" sz="2400" dirty="0">
              <a:solidFill>
                <a:schemeClr val="tx1"/>
              </a:solidFill>
            </a:endParaRPr>
          </a:p>
          <a:p>
            <a:pPr lvl="1"/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600" i="1" dirty="0">
                <a:solidFill>
                  <a:schemeClr val="tx1"/>
                </a:solidFill>
              </a:rPr>
              <a:t>Skin: </a:t>
            </a:r>
            <a:r>
              <a:rPr lang="fr-FR" sz="2400" dirty="0" err="1">
                <a:solidFill>
                  <a:schemeClr val="tx1"/>
                </a:solidFill>
              </a:rPr>
              <a:t>only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involved</a:t>
            </a:r>
            <a:r>
              <a:rPr lang="fr-FR" sz="2400" dirty="0">
                <a:solidFill>
                  <a:schemeClr val="tx1"/>
                </a:solidFill>
              </a:rPr>
              <a:t> in 25% , face, scalp and </a:t>
            </a:r>
            <a:r>
              <a:rPr lang="fr-FR" sz="2400" dirty="0" err="1">
                <a:solidFill>
                  <a:schemeClr val="tx1"/>
                </a:solidFill>
              </a:rPr>
              <a:t>upper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trunk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atrophic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scarring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endParaRPr lang="fr-FR" sz="2400" i="1" dirty="0">
              <a:solidFill>
                <a:schemeClr val="tx1"/>
              </a:solidFill>
            </a:endParaRPr>
          </a:p>
          <a:p>
            <a:pPr lvl="1"/>
            <a:endParaRPr lang="fr-FR" sz="24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09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1" y="1472869"/>
            <a:ext cx="11214680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 lvl="1"/>
            <a:r>
              <a:rPr lang="en-US" sz="2600" dirty="0">
                <a:solidFill>
                  <a:srgbClr val="00B0F0"/>
                </a:solidFill>
              </a:rPr>
              <a:t>Diagnostic Approach: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History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Physical </a:t>
            </a:r>
            <a:r>
              <a:rPr lang="en-US" sz="2400" dirty="0" err="1">
                <a:solidFill>
                  <a:schemeClr val="tx1"/>
                </a:solidFill>
              </a:rPr>
              <a:t>examinantion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Investigation</a:t>
            </a:r>
          </a:p>
          <a:p>
            <a:pPr lvl="3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 DIF 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 IgG autoantibodies directed against the basement membrane of mucosa and/or skin </a:t>
            </a:r>
          </a:p>
          <a:p>
            <a:pPr lvl="3">
              <a:buFont typeface="Wingdings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 Indirect IF 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 salt-split skin 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lvl="1"/>
            <a:endParaRPr lang="fr-FR" sz="2400" dirty="0">
              <a:solidFill>
                <a:schemeClr val="tx1"/>
              </a:solidFill>
            </a:endParaRPr>
          </a:p>
          <a:p>
            <a:pPr lvl="1"/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15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18" y="194639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 lvl="1"/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Local therapy such as potent topical corticosteroids is crucial and, in some cases, maybe sufficient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Oral lesions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topical steroids (mouthwash, topical preparations),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Nasal, pharyngeal, esophageal disease  steroid sprays/ inhalers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 Ocular--&gt; topical / systemic </a:t>
            </a:r>
            <a:r>
              <a:rPr lang="en-US" sz="2400" dirty="0" err="1">
                <a:solidFill>
                  <a:schemeClr val="tx1"/>
                </a:solidFill>
                <a:sym typeface="Wingdings" pitchFamily="2" charset="2"/>
              </a:rPr>
              <a:t>cortecosteroids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, ophthalmology referral 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15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18" y="194639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Cicatricial Pemphigoid: </a:t>
            </a:r>
            <a:r>
              <a:rPr lang="en-US" sz="2600" dirty="0">
                <a:solidFill>
                  <a:schemeClr val="accent6"/>
                </a:solidFill>
              </a:rPr>
              <a:t> </a:t>
            </a:r>
          </a:p>
          <a:p>
            <a:pPr lvl="1"/>
            <a:r>
              <a:rPr lang="en-US" sz="2800" dirty="0">
                <a:solidFill>
                  <a:srgbClr val="00B0F0"/>
                </a:solidFill>
              </a:rPr>
              <a:t>Treatment: </a:t>
            </a:r>
          </a:p>
          <a:p>
            <a:pPr lvl="2">
              <a:buFont typeface="Wingdings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Severe disease: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Oral corticosteroids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Dapsone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Cyclophosphamide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Azathioprine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Surgical therapy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59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36291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err="1">
                <a:solidFill>
                  <a:srgbClr val="00B0F0"/>
                </a:solidFill>
              </a:rPr>
              <a:t>Synonym</a:t>
            </a:r>
            <a:r>
              <a:rPr lang="fr-FR" sz="2800" dirty="0"/>
              <a:t>: « </a:t>
            </a:r>
            <a:r>
              <a:rPr lang="fr-FR" sz="2800" dirty="0">
                <a:solidFill>
                  <a:schemeClr val="accent5">
                    <a:lumMod val="75000"/>
                  </a:schemeClr>
                </a:solidFill>
              </a:rPr>
              <a:t>herpes </a:t>
            </a:r>
            <a:r>
              <a:rPr lang="fr-FR" sz="2800" dirty="0" err="1">
                <a:solidFill>
                  <a:schemeClr val="accent5">
                    <a:lumMod val="75000"/>
                  </a:schemeClr>
                </a:solidFill>
              </a:rPr>
              <a:t>gestationis</a:t>
            </a:r>
            <a:r>
              <a:rPr lang="fr-FR" sz="2800" dirty="0"/>
              <a:t> »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A </a:t>
            </a:r>
            <a:r>
              <a:rPr lang="fr-FR" sz="2400" dirty="0" err="1">
                <a:solidFill>
                  <a:schemeClr val="tx1"/>
                </a:solidFill>
              </a:rPr>
              <a:t>form</a:t>
            </a:r>
            <a:r>
              <a:rPr lang="fr-FR" sz="2400" dirty="0">
                <a:solidFill>
                  <a:schemeClr val="tx1"/>
                </a:solidFill>
              </a:rPr>
              <a:t> of BP </a:t>
            </a:r>
            <a:r>
              <a:rPr lang="fr-FR" sz="2400" dirty="0" err="1">
                <a:solidFill>
                  <a:schemeClr val="tx1"/>
                </a:solidFill>
              </a:rPr>
              <a:t>occuring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during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pregnancy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 err="1">
                <a:solidFill>
                  <a:schemeClr val="tx1"/>
                </a:solidFill>
              </a:rPr>
              <a:t>Occurs</a:t>
            </a:r>
            <a:r>
              <a:rPr lang="fr-FR" sz="2400" dirty="0">
                <a:solidFill>
                  <a:schemeClr val="tx1"/>
                </a:solidFill>
              </a:rPr>
              <a:t> in 1/10000-40000 </a:t>
            </a:r>
            <a:r>
              <a:rPr lang="fr-FR" sz="2400" dirty="0" err="1">
                <a:solidFill>
                  <a:schemeClr val="tx1"/>
                </a:solidFill>
              </a:rPr>
              <a:t>pregnancies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No </a:t>
            </a:r>
            <a:r>
              <a:rPr lang="fr-FR" sz="2400" dirty="0" err="1">
                <a:solidFill>
                  <a:schemeClr val="tx1"/>
                </a:solidFill>
              </a:rPr>
              <a:t>maternal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risk</a:t>
            </a:r>
            <a:r>
              <a:rPr lang="fr-FR" sz="2400" dirty="0">
                <a:solidFill>
                  <a:schemeClr val="tx1"/>
                </a:solidFill>
              </a:rPr>
              <a:t>, no </a:t>
            </a:r>
            <a:r>
              <a:rPr lang="fr-FR" sz="2400" dirty="0" err="1">
                <a:solidFill>
                  <a:schemeClr val="tx1"/>
                </a:solidFill>
              </a:rPr>
              <a:t>increase</a:t>
            </a:r>
            <a:r>
              <a:rPr lang="fr-FR" sz="2400" dirty="0">
                <a:solidFill>
                  <a:schemeClr val="tx1"/>
                </a:solidFill>
              </a:rPr>
              <a:t> in </a:t>
            </a:r>
            <a:r>
              <a:rPr lang="fr-FR" sz="2400" dirty="0" err="1">
                <a:solidFill>
                  <a:schemeClr val="tx1"/>
                </a:solidFill>
              </a:rPr>
              <a:t>birth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defects</a:t>
            </a:r>
            <a:r>
              <a:rPr lang="fr-FR" sz="2400" dirty="0">
                <a:solidFill>
                  <a:schemeClr val="tx1"/>
                </a:solidFill>
              </a:rPr>
              <a:t>. </a:t>
            </a:r>
            <a:r>
              <a:rPr lang="fr-FR" sz="2400" dirty="0" err="1">
                <a:solidFill>
                  <a:schemeClr val="tx1"/>
                </a:solidFill>
              </a:rPr>
              <a:t>However</a:t>
            </a:r>
            <a:r>
              <a:rPr lang="fr-FR" sz="2400" dirty="0">
                <a:solidFill>
                  <a:schemeClr val="tx1"/>
                </a:solidFill>
              </a:rPr>
              <a:t>, </a:t>
            </a:r>
            <a:r>
              <a:rPr lang="fr-FR" sz="2400" dirty="0" err="1">
                <a:solidFill>
                  <a:schemeClr val="tx1"/>
                </a:solidFill>
              </a:rPr>
              <a:t>pregnancy</a:t>
            </a:r>
            <a:r>
              <a:rPr lang="fr-FR" sz="2400" dirty="0">
                <a:solidFill>
                  <a:schemeClr val="tx1"/>
                </a:solidFill>
              </a:rPr>
              <a:t> complications and </a:t>
            </a:r>
            <a:r>
              <a:rPr lang="fr-FR" sz="2400" dirty="0" err="1">
                <a:solidFill>
                  <a:schemeClr val="tx1"/>
                </a:solidFill>
              </a:rPr>
              <a:t>fetal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death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occurs</a:t>
            </a:r>
            <a:r>
              <a:rPr lang="fr-FR" sz="2400" dirty="0">
                <a:solidFill>
                  <a:schemeClr val="tx1"/>
                </a:solidFill>
              </a:rPr>
              <a:t> in 15-30%</a:t>
            </a:r>
          </a:p>
          <a:p>
            <a:pPr>
              <a:buFont typeface="Wingdings" pitchFamily="2" charset="2"/>
              <a:buChar char="§"/>
            </a:pPr>
            <a:endParaRPr lang="fr-FR" sz="2800" dirty="0"/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21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83" y="2709941"/>
            <a:ext cx="10648024" cy="48014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Erythematous urticarial plaques, alone or with papules, vesicles, blisters in sub-epidermal area, erosions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Intense pruritus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Sites</a:t>
            </a:r>
            <a:r>
              <a:rPr lang="en-US" sz="2400" b="1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abdomen, proximal extremities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Rarely appears postpartum, resolve within 3 months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Occasionally recurs with menses or ingestion of OCP, tends to be worse in next pregnancy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The antibodies cross the placenta, the newborn can have blisters for a few weeks</a:t>
            </a:r>
          </a:p>
          <a:p>
            <a:pPr>
              <a:buFont typeface="Wingdings" pitchFamily="2" charset="2"/>
              <a:buChar char="§"/>
            </a:pPr>
            <a:endParaRPr lang="en-US" sz="2800" dirty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§"/>
            </a:pPr>
            <a:endParaRPr lang="fr-FR" sz="2800" dirty="0"/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17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0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43" name="Freeform: Shape 24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CD8734-81D9-DB45-AA0F-E8FCA096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Epidermolysis Bullosa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F24EB13-5A1C-E245-8AF8-92F48B00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836" y="1053616"/>
            <a:ext cx="4828707" cy="4768348"/>
          </a:xfrm>
          <a:prstGeom prst="rect">
            <a:avLst/>
          </a:prstGeom>
        </p:spPr>
      </p:pic>
      <p:sp>
        <p:nvSpPr>
          <p:cNvPr id="45" name="Rectangle 28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9F32-6776-C247-8381-FAD7588E7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The main subsets are</a:t>
            </a:r>
            <a:r>
              <a:rPr lang="en-US" sz="2000" dirty="0">
                <a:solidFill>
                  <a:srgbClr val="00B0F0"/>
                </a:solidFill>
              </a:rPr>
              <a:t>: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Epidermolysis bullosa simplex- mainly autosomal dominant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Junctional epidermolysis bullosa- autosomal recessive 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Dystrophic epidermolysis bullosa- both autosomal dominant and autosomal recessive </a:t>
            </a:r>
          </a:p>
        </p:txBody>
      </p:sp>
    </p:spTree>
    <p:extLst>
      <p:ext uri="{BB962C8B-B14F-4D97-AF65-F5344CB8AC3E}">
        <p14:creationId xmlns:p14="http://schemas.microsoft.com/office/powerpoint/2010/main" val="71922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519447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>
                <a:solidFill>
                  <a:srgbClr val="00B0F0"/>
                </a:solidFill>
              </a:rPr>
              <a:t>Diagnostic </a:t>
            </a:r>
            <a:r>
              <a:rPr lang="fr-FR" sz="2800" dirty="0" err="1">
                <a:solidFill>
                  <a:srgbClr val="00B0F0"/>
                </a:solidFill>
              </a:rPr>
              <a:t>approach</a:t>
            </a:r>
            <a:endParaRPr lang="fr-FR" sz="2800" dirty="0">
              <a:solidFill>
                <a:srgbClr val="00B0F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 err="1">
                <a:solidFill>
                  <a:schemeClr val="tx1"/>
                </a:solidFill>
              </a:rPr>
              <a:t>History</a:t>
            </a:r>
            <a:endParaRPr lang="fr-FR" sz="26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Physical </a:t>
            </a:r>
            <a:r>
              <a:rPr lang="fr-FR" sz="2600" dirty="0" err="1">
                <a:solidFill>
                  <a:schemeClr val="tx1"/>
                </a:solidFill>
              </a:rPr>
              <a:t>examination</a:t>
            </a:r>
            <a:r>
              <a:rPr lang="fr-FR" sz="2600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dirty="0">
                <a:solidFill>
                  <a:schemeClr val="tx1"/>
                </a:solidFill>
              </a:rPr>
              <a:t>Investigation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tx1"/>
                </a:solidFill>
              </a:rPr>
              <a:t>Cbc</a:t>
            </a:r>
            <a:r>
              <a:rPr lang="fr-FR" sz="2400" dirty="0">
                <a:solidFill>
                  <a:schemeClr val="tx1"/>
                </a:solidFill>
              </a:rPr>
              <a:t> &amp; </a:t>
            </a:r>
            <a:r>
              <a:rPr lang="fr-FR" sz="2400" dirty="0" err="1">
                <a:solidFill>
                  <a:schemeClr val="tx1"/>
                </a:solidFill>
              </a:rPr>
              <a:t>differential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tx1"/>
                </a:solidFill>
                <a:sym typeface="Wingdings" pitchFamily="2" charset="2"/>
              </a:rPr>
              <a:t>eosinophilia</a:t>
            </a: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  <a:sym typeface="Wingdings" pitchFamily="2" charset="2"/>
              </a:rPr>
              <a:t>DIF &amp; indirect IF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itchFamily="2" charset="2"/>
              <a:buChar char="§"/>
            </a:pPr>
            <a:endParaRPr lang="fr-FR" sz="24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08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991443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Pemphigoid </a:t>
            </a:r>
            <a:r>
              <a:rPr lang="en-US" sz="2800" u="sng" dirty="0" err="1">
                <a:solidFill>
                  <a:schemeClr val="accent6"/>
                </a:solidFill>
              </a:rPr>
              <a:t>Gestationis</a:t>
            </a:r>
            <a:r>
              <a:rPr lang="en-US" sz="2800" u="sng" dirty="0">
                <a:solidFill>
                  <a:schemeClr val="accent6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en-US" sz="2800" u="sng" dirty="0">
                <a:solidFill>
                  <a:srgbClr val="00B0F0"/>
                </a:solidFill>
              </a:rPr>
              <a:t>Treatment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i="1" dirty="0" err="1">
                <a:solidFill>
                  <a:schemeClr val="tx1"/>
                </a:solidFill>
              </a:rPr>
              <a:t>Topical</a:t>
            </a:r>
            <a:r>
              <a:rPr lang="fr-FR" sz="2600" i="1" dirty="0">
                <a:solidFill>
                  <a:schemeClr val="tx1"/>
                </a:solidFill>
              </a:rPr>
              <a:t> </a:t>
            </a:r>
            <a:r>
              <a:rPr lang="fr-FR" sz="2600" i="1" dirty="0" err="1">
                <a:solidFill>
                  <a:schemeClr val="tx1"/>
                </a:solidFill>
              </a:rPr>
              <a:t>steroids</a:t>
            </a:r>
            <a:r>
              <a:rPr lang="fr-FR" sz="2600" i="1" dirty="0">
                <a:solidFill>
                  <a:schemeClr val="tx1"/>
                </a:solidFill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i="1" dirty="0" err="1">
                <a:solidFill>
                  <a:schemeClr val="tx1"/>
                </a:solidFill>
              </a:rPr>
              <a:t>Systemic</a:t>
            </a:r>
            <a:r>
              <a:rPr lang="fr-FR" sz="2600" i="1" dirty="0">
                <a:solidFill>
                  <a:schemeClr val="tx1"/>
                </a:solidFill>
              </a:rPr>
              <a:t> </a:t>
            </a:r>
            <a:r>
              <a:rPr lang="fr-FR" sz="2600" i="1" dirty="0" err="1">
                <a:solidFill>
                  <a:schemeClr val="tx1"/>
                </a:solidFill>
              </a:rPr>
              <a:t>steroids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avoid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in 1st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trimester</a:t>
            </a:r>
            <a:endParaRPr lang="fr-FR" sz="2600" i="1" dirty="0">
              <a:solidFill>
                <a:schemeClr val="tx1"/>
              </a:solidFill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Skin care  to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prevent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infection </a:t>
            </a:r>
          </a:p>
          <a:p>
            <a:pPr lvl="1">
              <a:buFont typeface="Wingdings" pitchFamily="2" charset="2"/>
              <a:buChar char="Ø"/>
            </a:pP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Antihistamines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 for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tx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of </a:t>
            </a:r>
            <a:r>
              <a:rPr lang="fr-FR" sz="2600" i="1" dirty="0" err="1">
                <a:solidFill>
                  <a:schemeClr val="tx1"/>
                </a:solidFill>
                <a:sym typeface="Wingdings" pitchFamily="2" charset="2"/>
              </a:rPr>
              <a:t>pruritus</a:t>
            </a:r>
            <a:r>
              <a:rPr lang="fr-FR" sz="2600" i="1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fr-FR" sz="220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30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616745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fr-FR" sz="2400" dirty="0" err="1">
                <a:solidFill>
                  <a:schemeClr val="tx1"/>
                </a:solidFill>
              </a:rPr>
              <a:t>Pruritic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vesicular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caused</a:t>
            </a:r>
            <a:r>
              <a:rPr lang="fr-FR" sz="2400" dirty="0">
                <a:solidFill>
                  <a:schemeClr val="tx1"/>
                </a:solidFill>
              </a:rPr>
              <a:t> by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autoantibodies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directed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against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epidermal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transglutaminase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DH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characterized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>
                <a:solidFill>
                  <a:schemeClr val="tx1"/>
                </a:solidFill>
              </a:rPr>
              <a:t>by a </a:t>
            </a:r>
            <a:r>
              <a:rPr lang="fr-FR" sz="2400" dirty="0" err="1">
                <a:solidFill>
                  <a:schemeClr val="tx1"/>
                </a:solidFill>
              </a:rPr>
              <a:t>granular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IgA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deposition</a:t>
            </a:r>
            <a:r>
              <a:rPr lang="fr-FR" sz="2400" dirty="0">
                <a:solidFill>
                  <a:schemeClr val="tx1"/>
                </a:solidFill>
              </a:rPr>
              <a:t> at the </a:t>
            </a:r>
            <a:r>
              <a:rPr lang="fr-FR" sz="2400" dirty="0" err="1">
                <a:solidFill>
                  <a:schemeClr val="tx1"/>
                </a:solidFill>
              </a:rPr>
              <a:t>basement</a:t>
            </a:r>
            <a:r>
              <a:rPr lang="fr-FR" sz="2400" dirty="0">
                <a:solidFill>
                  <a:schemeClr val="tx1"/>
                </a:solidFill>
              </a:rPr>
              <a:t> membrane zone</a:t>
            </a: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fr-FR" sz="2400" dirty="0">
                <a:solidFill>
                  <a:schemeClr val="tx1"/>
                </a:solidFill>
              </a:rPr>
              <a:t>DH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a </a:t>
            </a:r>
            <a:r>
              <a:rPr lang="fr-FR" sz="2400" dirty="0" err="1">
                <a:solidFill>
                  <a:schemeClr val="tx1"/>
                </a:solidFill>
              </a:rPr>
              <a:t>cutaneous</a:t>
            </a:r>
            <a:r>
              <a:rPr lang="fr-FR" sz="2400" dirty="0">
                <a:solidFill>
                  <a:schemeClr val="tx1"/>
                </a:solidFill>
              </a:rPr>
              <a:t> manifestation of </a:t>
            </a:r>
            <a:r>
              <a:rPr lang="fr-FR" sz="2400" dirty="0" err="1">
                <a:solidFill>
                  <a:schemeClr val="tx1"/>
                </a:solidFill>
              </a:rPr>
              <a:t>celiac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disease</a:t>
            </a:r>
            <a:r>
              <a:rPr lang="fr-FR" sz="2400" dirty="0">
                <a:solidFill>
                  <a:schemeClr val="tx1"/>
                </a:solidFill>
              </a:rPr>
              <a:t> and </a:t>
            </a:r>
            <a:r>
              <a:rPr lang="fr-FR" sz="2400" dirty="0" err="1">
                <a:solidFill>
                  <a:schemeClr val="tx1"/>
                </a:solidFill>
              </a:rPr>
              <a:t>is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associated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with</a:t>
            </a:r>
            <a:r>
              <a:rPr lang="fr-FR" sz="2400" dirty="0">
                <a:solidFill>
                  <a:schemeClr val="tx1"/>
                </a:solidFill>
              </a:rPr>
              <a:t> gluten </a:t>
            </a:r>
            <a:r>
              <a:rPr lang="fr-FR" sz="2400" dirty="0" err="1">
                <a:solidFill>
                  <a:schemeClr val="tx1"/>
                </a:solidFill>
              </a:rPr>
              <a:t>sensitivity</a:t>
            </a:r>
            <a:r>
              <a:rPr lang="fr-FR" sz="2400" dirty="0">
                <a:solidFill>
                  <a:schemeClr val="tx1"/>
                </a:solidFill>
              </a:rPr>
              <a:t> in </a:t>
            </a:r>
            <a:r>
              <a:rPr lang="fr-FR" sz="2400" dirty="0" err="1">
                <a:solidFill>
                  <a:schemeClr val="tx1"/>
                </a:solidFill>
              </a:rPr>
              <a:t>virtually</a:t>
            </a:r>
            <a:r>
              <a:rPr lang="fr-FR" sz="2400" dirty="0">
                <a:solidFill>
                  <a:schemeClr val="tx1"/>
                </a:solidFill>
              </a:rPr>
              <a:t> all cases </a:t>
            </a:r>
          </a:p>
          <a:p>
            <a:pPr>
              <a:buFont typeface="Wingdings" pitchFamily="2" charset="2"/>
              <a:buChar char="§"/>
            </a:pPr>
            <a:endParaRPr lang="en-US" sz="2800" u="sng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02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77986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DH and celiac disease are genetic disorders strongly associated with HLA-DQ2 genotype, in which IgA </a:t>
            </a:r>
            <a:r>
              <a:rPr lang="en-US" sz="2600" dirty="0" err="1">
                <a:solidFill>
                  <a:schemeClr val="tx1"/>
                </a:solidFill>
              </a:rPr>
              <a:t>antiendomysial</a:t>
            </a:r>
            <a:r>
              <a:rPr lang="en-US" sz="2600" dirty="0">
                <a:solidFill>
                  <a:schemeClr val="tx1"/>
                </a:solidFill>
              </a:rPr>
              <a:t> antibodies are directed against tissue transglutaminases (in the skin</a:t>
            </a:r>
            <a:r>
              <a:rPr lang="en-US" sz="26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600" dirty="0">
                <a:solidFill>
                  <a:schemeClr val="tx1"/>
                </a:solidFill>
              </a:rPr>
              <a:t> epidermal transglutaminase</a:t>
            </a:r>
            <a:r>
              <a:rPr lang="en-US" sz="2800" dirty="0">
                <a:solidFill>
                  <a:schemeClr val="tx1"/>
                </a:solidFill>
              </a:rPr>
              <a:t>) </a:t>
            </a:r>
          </a:p>
          <a:p>
            <a:pPr marL="457200" lvl="1" indent="0">
              <a:buNone/>
            </a:pPr>
            <a:endParaRPr lang="fr-F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74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779866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fr-FR" sz="2800" dirty="0" err="1">
                <a:solidFill>
                  <a:srgbClr val="00B0F0"/>
                </a:solidFill>
              </a:rPr>
              <a:t>Clinical</a:t>
            </a:r>
            <a:r>
              <a:rPr lang="fr-FR" sz="2800" dirty="0">
                <a:solidFill>
                  <a:srgbClr val="00B0F0"/>
                </a:solidFill>
              </a:rPr>
              <a:t> </a:t>
            </a:r>
            <a:r>
              <a:rPr lang="fr-FR" sz="2800" dirty="0" err="1">
                <a:solidFill>
                  <a:srgbClr val="00B0F0"/>
                </a:solidFill>
              </a:rPr>
              <a:t>Features</a:t>
            </a:r>
            <a:r>
              <a:rPr lang="fr-FR" sz="2600" dirty="0">
                <a:solidFill>
                  <a:srgbClr val="00B0F0"/>
                </a:solidFill>
              </a:rPr>
              <a:t>: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Grouped ’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herpetiform</a:t>
            </a:r>
            <a:r>
              <a:rPr lang="en-US" sz="2400" dirty="0">
                <a:solidFill>
                  <a:srgbClr val="000000"/>
                </a:solidFill>
              </a:rPr>
              <a:t>’ papules/vesicles/urticarial wheals over an erythematous base, associated with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intense pruritus</a:t>
            </a:r>
            <a:r>
              <a:rPr lang="en-US" sz="2400" dirty="0">
                <a:solidFill>
                  <a:srgbClr val="000000"/>
                </a:solidFill>
              </a:rPr>
              <a:t>, burning, stinging and  excoriations</a:t>
            </a:r>
          </a:p>
          <a:p>
            <a:pPr lvl="1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Sites</a:t>
            </a:r>
            <a:r>
              <a:rPr lang="en-US" sz="2400" b="1" dirty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extensor surfaces of elbows/knees, sacrum, buttocks, scalp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Spontaneous remissions may occur, but disease often lifelong</a:t>
            </a:r>
            <a:endParaRPr lang="fr-FR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49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Dermatitis Herpetiformis: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0" name="Image 4" descr="DH 2.jpg">
            <a:extLst>
              <a:ext uri="{FF2B5EF4-FFF2-40B4-BE49-F238E27FC236}">
                <a16:creationId xmlns:a16="http://schemas.microsoft.com/office/drawing/2014/main" id="{91FEE05E-4215-264E-9E93-67122BB0F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07" y="794288"/>
            <a:ext cx="3362027" cy="5269424"/>
          </a:xfrm>
          <a:prstGeom prst="rect">
            <a:avLst/>
          </a:prstGeom>
        </p:spPr>
      </p:pic>
      <p:pic>
        <p:nvPicPr>
          <p:cNvPr id="11" name="Espace réservé du contenu 3" descr="DH.jpg">
            <a:extLst>
              <a:ext uri="{FF2B5EF4-FFF2-40B4-BE49-F238E27FC236}">
                <a16:creationId xmlns:a16="http://schemas.microsoft.com/office/drawing/2014/main" id="{EFBC8808-39B7-A34D-97B0-5F69103D8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7" b="23877"/>
          <a:stretch>
            <a:fillRect/>
          </a:stretch>
        </p:blipFill>
        <p:spPr>
          <a:xfrm>
            <a:off x="4707920" y="794288"/>
            <a:ext cx="3362027" cy="5269424"/>
          </a:xfrm>
        </p:spPr>
      </p:pic>
    </p:spTree>
    <p:extLst>
      <p:ext uri="{BB962C8B-B14F-4D97-AF65-F5344CB8AC3E}">
        <p14:creationId xmlns:p14="http://schemas.microsoft.com/office/powerpoint/2010/main" val="29201881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27" y="2873828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Dermatitis Herpetiformis: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2" name="Image 4" descr="DH 4.jpg">
            <a:extLst>
              <a:ext uri="{FF2B5EF4-FFF2-40B4-BE49-F238E27FC236}">
                <a16:creationId xmlns:a16="http://schemas.microsoft.com/office/drawing/2014/main" id="{C8F809A9-20E8-3A42-A7CF-FF26B2F52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07" y="794288"/>
            <a:ext cx="3362027" cy="5269425"/>
          </a:xfrm>
          <a:prstGeom prst="rect">
            <a:avLst/>
          </a:prstGeom>
        </p:spPr>
      </p:pic>
      <p:pic>
        <p:nvPicPr>
          <p:cNvPr id="14" name="Espace réservé du contenu 3" descr="DH 3.jpg">
            <a:extLst>
              <a:ext uri="{FF2B5EF4-FFF2-40B4-BE49-F238E27FC236}">
                <a16:creationId xmlns:a16="http://schemas.microsoft.com/office/drawing/2014/main" id="{503242B5-38D0-704D-AAAE-ABE1CB629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8803"/>
          <a:stretch>
            <a:fillRect/>
          </a:stretch>
        </p:blipFill>
        <p:spPr>
          <a:xfrm>
            <a:off x="4607852" y="794289"/>
            <a:ext cx="3483780" cy="52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829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8430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History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Physical examination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Investigations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Skin biopsy: </a:t>
            </a:r>
            <a:r>
              <a:rPr lang="en-US" sz="2400" dirty="0" err="1">
                <a:solidFill>
                  <a:schemeClr val="tx1"/>
                </a:solidFill>
              </a:rPr>
              <a:t>subepidermal</a:t>
            </a:r>
            <a:r>
              <a:rPr lang="en-US" sz="2400" dirty="0">
                <a:solidFill>
                  <a:schemeClr val="tx1"/>
                </a:solidFill>
              </a:rPr>
              <a:t> blister, with neutrophilic micro-abscesses in the papillary dermis is the hallmark of the disease </a:t>
            </a:r>
          </a:p>
          <a:p>
            <a:pPr marL="914400" lvl="2" indent="0">
              <a:buNone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73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095FD-CE2D-6145-A3E6-4FCE7A3E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71" y="693663"/>
            <a:ext cx="8761413" cy="898674"/>
          </a:xfrm>
        </p:spPr>
        <p:txBody>
          <a:bodyPr anchor="b">
            <a:normAutofit/>
          </a:bodyPr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Autoimmune Bullous Diseases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593-A01F-9E47-B946-3B4D9981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08" y="1843078"/>
            <a:ext cx="10781973" cy="58588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accent6"/>
                </a:solidFill>
              </a:rPr>
              <a:t>Dermatitis Herpetiformis: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solidFill>
                  <a:srgbClr val="00B0F0"/>
                </a:solidFill>
              </a:rPr>
              <a:t>Diagnostic Approach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Investigations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 DIF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 Granular deposits of IgA in the dermal papillae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Indirect IF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ELISA identifies IgA against transglutaminase in 80% of cases </a:t>
            </a:r>
          </a:p>
          <a:p>
            <a:pPr lvl="2">
              <a:buFont typeface="Wingdings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Jejunal Biopsy  flattening of the villi </a:t>
            </a:r>
            <a:endParaRPr lang="en-US" sz="2400" dirty="0">
              <a:solidFill>
                <a:schemeClr val="tx1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n-US" sz="2400" dirty="0">
              <a:solidFill>
                <a:srgbClr val="00B0F0"/>
              </a:solidFill>
            </a:endParaRPr>
          </a:p>
          <a:p>
            <a:pPr lvl="1"/>
            <a:endParaRPr lang="en-US" sz="2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08489B-5C10-014B-B53B-D9E628106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990" y="2873827"/>
            <a:ext cx="3661361" cy="11103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u="sng" dirty="0">
                <a:solidFill>
                  <a:schemeClr val="accent6"/>
                </a:solidFill>
              </a:rPr>
              <a:t>Dermatitis Herpetiformis: </a:t>
            </a:r>
            <a:r>
              <a:rPr lang="en-US" sz="3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0098D-1A0B-9E49-B91E-13632A8F3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340" y="1313118"/>
            <a:ext cx="5393372" cy="42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76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3631</Words>
  <Application>Microsoft Macintosh PowerPoint</Application>
  <PresentationFormat>Widescreen</PresentationFormat>
  <Paragraphs>774</Paragraphs>
  <Slides>109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5" baseType="lpstr">
      <vt:lpstr>Arial</vt:lpstr>
      <vt:lpstr>Century Gothic</vt:lpstr>
      <vt:lpstr>Lucida Grande</vt:lpstr>
      <vt:lpstr>Wingdings</vt:lpstr>
      <vt:lpstr>Wingdings 3</vt:lpstr>
      <vt:lpstr>Ion Boardroom</vt:lpstr>
      <vt:lpstr>Blistering Disorders</vt:lpstr>
      <vt:lpstr>Vesicle: an elevation that contains clear fluid ( &lt; 5cm in diameter)  Bulla: Localized fluid collection ” large vesicle” ( &gt; 5 cm in diameter)  </vt:lpstr>
      <vt:lpstr>PowerPoint Presentation</vt:lpstr>
      <vt:lpstr> Classification Of  Vesiculobullous Diseases:</vt:lpstr>
      <vt:lpstr>Blistering Disorders</vt:lpstr>
      <vt:lpstr>Blistering Disorders</vt:lpstr>
      <vt:lpstr>Dignostic tests</vt:lpstr>
      <vt:lpstr>Epidermolysis Bullosa</vt:lpstr>
      <vt:lpstr>Epidermolysis Bullosa</vt:lpstr>
      <vt:lpstr>Epidermolysis Bullosa</vt:lpstr>
      <vt:lpstr>Epidermolysis Bullosa</vt:lpstr>
      <vt:lpstr>PowerPoint Presentation</vt:lpstr>
      <vt:lpstr>Epidermolysis Bullosa</vt:lpstr>
      <vt:lpstr>Epidermolysis Bullosa</vt:lpstr>
      <vt:lpstr>PowerPoint Presentation</vt:lpstr>
      <vt:lpstr>Epidermolysis Bullosa</vt:lpstr>
      <vt:lpstr>Epidermolysis Bullosa</vt:lpstr>
      <vt:lpstr>Epidermolysis Bullosa</vt:lpstr>
      <vt:lpstr>PowerPoint Presentation</vt:lpstr>
      <vt:lpstr>PowerPoint Presentation</vt:lpstr>
      <vt:lpstr>Epidermolysis Bullosa</vt:lpstr>
      <vt:lpstr>Staphylococcal scalded skin syndrome </vt:lpstr>
      <vt:lpstr>Staphylococcal scalded skin syndrome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Pemphigus Vulgaris   </vt:lpstr>
      <vt:lpstr>Autoimmune Bullous Diseases </vt:lpstr>
      <vt:lpstr>Pemphigus Vulgaris:  Pathology   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Paraneoplastic Pemphigus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Bullous Pemphigoid</vt:lpstr>
      <vt:lpstr>Autoimmune Bullous Diseases </vt:lpstr>
      <vt:lpstr>Autoimmune Bullous Diseases </vt:lpstr>
      <vt:lpstr>Autoimmune Bullous Diseases </vt:lpstr>
      <vt:lpstr>Cicatricial Pemphigoid:  </vt:lpstr>
      <vt:lpstr>Cicatricial Pemphigoid:  </vt:lpstr>
      <vt:lpstr>Cicatricial Pemphigoid: 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  <vt:lpstr>Dermatitis Herpetiformis:  </vt:lpstr>
      <vt:lpstr>Dermatitis Herpetiformis:  </vt:lpstr>
      <vt:lpstr>Autoimmune Bullous Diseases </vt:lpstr>
      <vt:lpstr>Autoimmune Bullous Diseases </vt:lpstr>
      <vt:lpstr>Dermatitis Herpetiformis:  </vt:lpstr>
      <vt:lpstr>Autoimmune Bullous Diseases </vt:lpstr>
      <vt:lpstr>Autoimmune Bullous Diseases </vt:lpstr>
      <vt:lpstr>Linear IgA Disease</vt:lpstr>
      <vt:lpstr>Autoimmune Bullous Diseases </vt:lpstr>
      <vt:lpstr>Linear IgA Disease</vt:lpstr>
      <vt:lpstr>Autoimmune Bullous Diseases </vt:lpstr>
      <vt:lpstr>Autoimmune Bullous Diseases </vt:lpstr>
      <vt:lpstr>Autoimmune Bullous Diseases </vt:lpstr>
      <vt:lpstr>Autoimmune Bullous Diseases </vt:lpstr>
      <vt:lpstr>Autoimmune Bullous Diseases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Blistering Disorders</dc:title>
  <dc:creator>abdulelah showil</dc:creator>
  <cp:lastModifiedBy>abdulelah showil</cp:lastModifiedBy>
  <cp:revision>1</cp:revision>
  <dcterms:created xsi:type="dcterms:W3CDTF">2020-02-27T11:38:27Z</dcterms:created>
  <dcterms:modified xsi:type="dcterms:W3CDTF">2020-02-27T11:44:19Z</dcterms:modified>
</cp:coreProperties>
</file>