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el &amp; Untertitel">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Titeltext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Zitat">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–Christian Bauer</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„Zitat hier eingeben.“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Leer">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Titeltext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el - Mitte">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Titeltext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k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Titeltext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el - Oben">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Titeltext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Titeltext</a:t>
            </a:r>
          </a:p>
        </p:txBody>
      </p:sp>
      <p:sp>
        <p:nvSpPr>
          <p:cNvPr id="57" name="Shape 57"/>
          <p:cNvSpPr/>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el, Aufzählung &amp; F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Titeltext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Textebene 1</a:t>
            </a:r>
          </a:p>
          <a:p>
            <a:pPr lvl="1"/>
            <a:r>
              <a:t>Textebene 2</a:t>
            </a:r>
          </a:p>
          <a:p>
            <a:pPr lvl="2"/>
            <a:r>
              <a:t>Textebene 3</a:t>
            </a:r>
          </a:p>
          <a:p>
            <a:pPr lvl="3"/>
            <a:r>
              <a:t>Textebene 4</a:t>
            </a:r>
          </a:p>
          <a:p>
            <a:pPr lvl="4"/>
            <a:r>
              <a:t>Textebene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kte">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3 Stück">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Vertigo</a:t>
            </a:r>
          </a:p>
        </p:txBody>
      </p:sp>
      <p:sp>
        <p:nvSpPr>
          <p:cNvPr id="120" name="Shape 120"/>
          <p:cNvSpPr/>
          <p:nvPr/>
        </p:nvSpPr>
        <p:spPr>
          <a:xfrm>
            <a:off x="3480985" y="5789457"/>
            <a:ext cx="6042830" cy="231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33679">
              <a:defRPr sz="2400"/>
            </a:pPr>
            <a:r>
              <a:t>A. Alballaa</a:t>
            </a:r>
          </a:p>
          <a:p>
            <a:pPr defTabSz="233679">
              <a:defRPr sz="2400"/>
            </a:pPr>
            <a:r>
              <a:t>College of Medicine</a:t>
            </a:r>
            <a:br/>
            <a:r>
              <a:t>King Saud University</a:t>
            </a:r>
            <a:br/>
            <a:r>
              <a:t>ORL Course 432</a:t>
            </a:r>
            <a:br/>
            <a:r>
              <a:t>ORL Department</a:t>
            </a:r>
            <a:br/>
            <a:r>
              <a:t>King Abdulaziz University Hospital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body" sz="quarter" idx="1"/>
          </p:nvPr>
        </p:nvSpPr>
        <p:spPr>
          <a:xfrm>
            <a:off x="457200" y="2484437"/>
            <a:ext cx="4648200" cy="4530726"/>
          </a:xfrm>
          <a:prstGeom prst="rect">
            <a:avLst/>
          </a:prstGeom>
        </p:spPr>
        <p:txBody>
          <a:bodyPr lIns="45719" tIns="45719" rIns="45719" bIns="45719"/>
          <a:lstStyle/>
          <a:p>
            <a:pPr marL="239536" indent="-239536" algn="l" defTabSz="886968">
              <a:spcBef>
                <a:spcPts val="400"/>
              </a:spcBef>
              <a:buSzPct val="75000"/>
              <a:buChar char="•"/>
              <a:defRPr sz="2134">
                <a:latin typeface="Arial"/>
                <a:ea typeface="Arial"/>
                <a:cs typeface="Arial"/>
                <a:sym typeface="Arial"/>
              </a:defRPr>
            </a:pPr>
            <a:r>
              <a:t>Etiology: Most cases of BPPV have no identifiable etiology (48%). </a:t>
            </a:r>
          </a:p>
          <a:p>
            <a:pPr marL="239536" indent="-239536" algn="l" defTabSz="886968">
              <a:spcBef>
                <a:spcPts val="600"/>
              </a:spcBef>
              <a:buSzPct val="75000"/>
              <a:buChar char="•"/>
              <a:defRPr sz="2134">
                <a:latin typeface="Arial"/>
                <a:ea typeface="Arial"/>
                <a:cs typeface="Arial"/>
                <a:sym typeface="Arial"/>
              </a:defRPr>
            </a:pPr>
          </a:p>
          <a:p>
            <a:pPr marL="239536" indent="-239536" algn="l" defTabSz="886968">
              <a:spcBef>
                <a:spcPts val="400"/>
              </a:spcBef>
              <a:buSzPct val="75000"/>
              <a:buChar char="•"/>
              <a:defRPr sz="2134">
                <a:latin typeface="Arial"/>
                <a:ea typeface="Arial"/>
                <a:cs typeface="Arial"/>
                <a:sym typeface="Arial"/>
              </a:defRPr>
            </a:pPr>
            <a:r>
              <a:t>The most common known cause was thought to be : </a:t>
            </a:r>
          </a:p>
          <a:p>
            <a:pPr lvl="1" marL="622793" indent="-191628" algn="l" defTabSz="886968">
              <a:buSzPct val="75000"/>
              <a:buChar char="•"/>
              <a:defRPr sz="2134">
                <a:latin typeface="Arial"/>
                <a:ea typeface="Arial"/>
                <a:cs typeface="Arial"/>
                <a:sym typeface="Arial"/>
              </a:defRPr>
            </a:pPr>
            <a:r>
              <a:t>closed head injury </a:t>
            </a:r>
          </a:p>
          <a:p>
            <a:pPr lvl="1" marL="622793" indent="-191628" algn="l" defTabSz="886968">
              <a:buSzPct val="75000"/>
              <a:buChar char="•"/>
              <a:defRPr sz="2134">
                <a:latin typeface="Arial"/>
                <a:ea typeface="Arial"/>
                <a:cs typeface="Arial"/>
                <a:sym typeface="Arial"/>
              </a:defRPr>
            </a:pPr>
            <a:r>
              <a:t>followed by vestibular neuronitis. </a:t>
            </a:r>
          </a:p>
          <a:p>
            <a:pPr lvl="1" marL="622793" indent="-191628" algn="l" defTabSz="886968">
              <a:buSzPct val="75000"/>
              <a:buChar char="•"/>
              <a:defRPr sz="2134">
                <a:latin typeface="Arial"/>
                <a:ea typeface="Arial"/>
                <a:cs typeface="Arial"/>
                <a:sym typeface="Arial"/>
              </a:defRPr>
            </a:pPr>
            <a:r>
              <a:t>Post ear surgery </a:t>
            </a:r>
          </a:p>
          <a:p>
            <a:pPr marL="239536" indent="-239536" algn="l" defTabSz="886968">
              <a:spcBef>
                <a:spcPts val="600"/>
              </a:spcBef>
              <a:buSzPct val="75000"/>
              <a:buChar char="•"/>
              <a:defRPr sz="2134">
                <a:latin typeface="Arial"/>
                <a:ea typeface="Arial"/>
                <a:cs typeface="Arial"/>
                <a:sym typeface="Arial"/>
              </a:defRPr>
            </a:pPr>
          </a:p>
          <a:p>
            <a:pPr marL="239536" indent="-239536" algn="l" defTabSz="886968">
              <a:spcBef>
                <a:spcPts val="400"/>
              </a:spcBef>
              <a:buSzPct val="75000"/>
              <a:buChar char="•"/>
              <a:defRPr sz="2134">
                <a:latin typeface="Arial"/>
                <a:ea typeface="Arial"/>
                <a:cs typeface="Arial"/>
                <a:sym typeface="Arial"/>
              </a:defRPr>
            </a:pPr>
            <a:r>
              <a:t>Diagnosis</a:t>
            </a:r>
          </a:p>
          <a:p>
            <a:pPr lvl="1" marL="622793" indent="-191628" algn="l" defTabSz="886968">
              <a:buSzPct val="75000"/>
              <a:buChar char="•"/>
              <a:defRPr sz="2134">
                <a:latin typeface="Arial"/>
                <a:ea typeface="Arial"/>
                <a:cs typeface="Arial"/>
                <a:sym typeface="Arial"/>
              </a:defRPr>
            </a:pPr>
            <a:r>
              <a:t>History</a:t>
            </a:r>
          </a:p>
          <a:p>
            <a:pPr lvl="1" marL="622793" indent="-191628" algn="l" defTabSz="886968">
              <a:buSzPct val="75000"/>
              <a:buChar char="•"/>
              <a:defRPr sz="2134">
                <a:latin typeface="Arial"/>
                <a:ea typeface="Arial"/>
                <a:cs typeface="Arial"/>
                <a:sym typeface="Arial"/>
              </a:defRPr>
            </a:pPr>
            <a:r>
              <a:t>Dix-Halpike maneuver</a:t>
            </a:r>
          </a:p>
        </p:txBody>
      </p:sp>
      <p:pic>
        <p:nvPicPr>
          <p:cNvPr id="149" name="pasted-image.tiff"/>
          <p:cNvPicPr>
            <a:picLocks noChangeAspect="1"/>
          </p:cNvPicPr>
          <p:nvPr/>
        </p:nvPicPr>
        <p:blipFill>
          <a:blip r:embed="rId2">
            <a:extLst/>
          </a:blip>
          <a:stretch>
            <a:fillRect/>
          </a:stretch>
        </p:blipFill>
        <p:spPr>
          <a:xfrm>
            <a:off x="5248703" y="1916725"/>
            <a:ext cx="5406736" cy="5666150"/>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457200" y="277812"/>
            <a:ext cx="8229600" cy="1139826"/>
          </a:xfrm>
          <a:prstGeom prst="rect">
            <a:avLst/>
          </a:prstGeom>
        </p:spPr>
        <p:txBody>
          <a:bodyPr lIns="45719" tIns="45719" rIns="45719" bIns="45719" anchor="t"/>
          <a:lstStyle/>
          <a:p>
            <a:pPr algn="l" defTabSz="914400">
              <a:defRPr sz="3600">
                <a:latin typeface="Arial"/>
                <a:ea typeface="Arial"/>
                <a:cs typeface="Arial"/>
                <a:sym typeface="Arial"/>
              </a:defRPr>
            </a:pPr>
            <a:r>
              <a:t>Nystagmus in BPPV </a:t>
            </a:r>
            <a:br/>
          </a:p>
        </p:txBody>
      </p:sp>
      <p:sp>
        <p:nvSpPr>
          <p:cNvPr id="152" name="Shape 152"/>
          <p:cNvSpPr/>
          <p:nvPr>
            <p:ph type="body" sz="quarter" idx="1"/>
          </p:nvPr>
        </p:nvSpPr>
        <p:spPr>
          <a:xfrm>
            <a:off x="342900" y="2484437"/>
            <a:ext cx="5130853" cy="4784726"/>
          </a:xfrm>
          <a:prstGeom prst="rect">
            <a:avLst/>
          </a:prstGeom>
        </p:spPr>
        <p:txBody>
          <a:bodyPr lIns="45719" tIns="45719" rIns="45719" bIns="45719"/>
          <a:lstStyle/>
          <a:p>
            <a:pPr lvl="1" marL="642055" indent="-197555" algn="l" defTabSz="914400">
              <a:buSzPct val="75000"/>
              <a:buChar char="•"/>
              <a:defRPr sz="2300">
                <a:latin typeface="Arial"/>
                <a:ea typeface="Arial"/>
                <a:cs typeface="Arial"/>
                <a:sym typeface="Arial"/>
              </a:defRPr>
            </a:pPr>
            <a:r>
              <a:t>The nystagmus is a combined vertical upbeating and rotary (torsional) component beating toward the downward eye. </a:t>
            </a:r>
          </a:p>
          <a:p>
            <a:pPr lvl="1" marL="642055" indent="-197555" algn="l" defTabSz="914400">
              <a:buSzPct val="75000"/>
              <a:buChar char="•"/>
              <a:defRPr sz="2300">
                <a:latin typeface="Arial"/>
                <a:ea typeface="Arial"/>
                <a:cs typeface="Arial"/>
                <a:sym typeface="Arial"/>
              </a:defRPr>
            </a:pPr>
            <a:r>
              <a:t>There is often a latency of onset of nystagmus (seconds). </a:t>
            </a:r>
          </a:p>
          <a:p>
            <a:pPr lvl="1" marL="642055" indent="-197555" algn="l" defTabSz="914400">
              <a:buSzPct val="75000"/>
              <a:buChar char="•"/>
              <a:defRPr sz="2300">
                <a:latin typeface="Arial"/>
                <a:ea typeface="Arial"/>
                <a:cs typeface="Arial"/>
                <a:sym typeface="Arial"/>
              </a:defRPr>
            </a:pPr>
            <a:r>
              <a:t>Duration of nystagmus is short (&lt;1 minute). </a:t>
            </a:r>
          </a:p>
          <a:p>
            <a:pPr lvl="1" marL="642055" indent="-197555" algn="l" defTabSz="914400">
              <a:buSzPct val="75000"/>
              <a:buChar char="•"/>
              <a:defRPr sz="2300">
                <a:latin typeface="Arial"/>
                <a:ea typeface="Arial"/>
                <a:cs typeface="Arial"/>
                <a:sym typeface="Arial"/>
              </a:defRPr>
            </a:pPr>
            <a:r>
              <a:t>The nystagmus disappears with repeated testing (fatigable). </a:t>
            </a:r>
          </a:p>
        </p:txBody>
      </p:sp>
      <p:pic>
        <p:nvPicPr>
          <p:cNvPr id="153" name="f19_2.png" descr="f19_2"/>
          <p:cNvPicPr>
            <a:picLocks noChangeAspect="1"/>
          </p:cNvPicPr>
          <p:nvPr/>
        </p:nvPicPr>
        <p:blipFill>
          <a:blip r:embed="rId2">
            <a:extLst/>
          </a:blip>
          <a:srcRect l="0" t="0" r="0" b="5874"/>
          <a:stretch>
            <a:fillRect/>
          </a:stretch>
        </p:blipFill>
        <p:spPr>
          <a:xfrm>
            <a:off x="6121400" y="1841500"/>
            <a:ext cx="3993555" cy="5816699"/>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xfrm>
            <a:off x="457200" y="277812"/>
            <a:ext cx="8229600" cy="1139826"/>
          </a:xfrm>
          <a:prstGeom prst="rect">
            <a:avLst/>
          </a:prstGeom>
        </p:spPr>
        <p:txBody>
          <a:bodyPr lIns="45719" tIns="45719" rIns="45719" bIns="45719" anchor="t"/>
          <a:lstStyle>
            <a:lvl1pPr algn="l" defTabSz="914400">
              <a:defRPr sz="4200">
                <a:latin typeface="Arial"/>
                <a:ea typeface="Arial"/>
                <a:cs typeface="Arial"/>
                <a:sym typeface="Arial"/>
              </a:defRPr>
            </a:lvl1pPr>
          </a:lstStyle>
          <a:p>
            <a:pPr/>
            <a:r>
              <a:t>Treatment BPPV</a:t>
            </a:r>
          </a:p>
        </p:txBody>
      </p:sp>
      <p:sp>
        <p:nvSpPr>
          <p:cNvPr id="156" name="Shape 156"/>
          <p:cNvSpPr/>
          <p:nvPr>
            <p:ph type="body" sz="half" idx="1"/>
          </p:nvPr>
        </p:nvSpPr>
        <p:spPr>
          <a:xfrm>
            <a:off x="457200" y="2168450"/>
            <a:ext cx="4621085" cy="5653464"/>
          </a:xfrm>
          <a:prstGeom prst="rect">
            <a:avLst/>
          </a:prstGeom>
        </p:spPr>
        <p:txBody>
          <a:bodyPr lIns="45719" tIns="45719" rIns="45719" bIns="45719"/>
          <a:lstStyle/>
          <a:p>
            <a:pPr marL="185208" indent="-185208" algn="l" defTabSz="914400">
              <a:spcBef>
                <a:spcPts val="300"/>
              </a:spcBef>
              <a:buSzPct val="75000"/>
              <a:buChar char="•"/>
              <a:defRPr sz="2200">
                <a:latin typeface="Arial"/>
                <a:ea typeface="Arial"/>
                <a:cs typeface="Arial"/>
                <a:sym typeface="Arial"/>
              </a:defRPr>
            </a:pPr>
            <a:r>
              <a:t>BPPV posterior canal : Epley maneuvers.</a:t>
            </a:r>
          </a:p>
          <a:p>
            <a:pPr marL="185208" indent="-185208" algn="l" defTabSz="914400">
              <a:spcBef>
                <a:spcPts val="300"/>
              </a:spcBef>
              <a:buSzPct val="75000"/>
              <a:buChar char="•"/>
              <a:defRPr sz="2200">
                <a:latin typeface="Arial"/>
                <a:ea typeface="Arial"/>
                <a:cs typeface="Arial"/>
                <a:sym typeface="Arial"/>
              </a:defRPr>
            </a:pPr>
            <a:r>
              <a:t>Aim of the treatment is to move the debris (otoconia) out of the affected semicircular canal back into the vestibule. </a:t>
            </a:r>
          </a:p>
          <a:p>
            <a:pPr marL="185208" indent="-185208" algn="l" defTabSz="914400">
              <a:spcBef>
                <a:spcPts val="300"/>
              </a:spcBef>
              <a:buSzPct val="75000"/>
              <a:buChar char="•"/>
              <a:defRPr sz="2200">
                <a:latin typeface="Arial"/>
                <a:ea typeface="Arial"/>
                <a:cs typeface="Arial"/>
                <a:sym typeface="Arial"/>
              </a:defRPr>
            </a:pPr>
            <a:r>
              <a:t>Epley maneuvers:</a:t>
            </a:r>
          </a:p>
          <a:p>
            <a:pPr lvl="1" marL="629708" indent="-185208" algn="l" defTabSz="914400">
              <a:buSzPct val="75000"/>
              <a:buChar char="•"/>
              <a:defRPr sz="2200">
                <a:latin typeface="Arial"/>
                <a:ea typeface="Arial"/>
                <a:cs typeface="Arial"/>
                <a:sym typeface="Arial"/>
              </a:defRPr>
            </a:pPr>
            <a:r>
              <a:t>Placement of the head into the Dix-Hallpike position </a:t>
            </a:r>
          </a:p>
          <a:p>
            <a:pPr lvl="1" marL="629708" indent="-185208" algn="l" defTabSz="914400">
              <a:buSzPct val="75000"/>
              <a:buChar char="•"/>
              <a:defRPr sz="2200">
                <a:latin typeface="Arial"/>
                <a:ea typeface="Arial"/>
                <a:cs typeface="Arial"/>
                <a:sym typeface="Arial"/>
              </a:defRPr>
            </a:pPr>
            <a:r>
              <a:t>there is a 180-degree roll of the head to the position in which the offending ear is up.</a:t>
            </a:r>
          </a:p>
          <a:p>
            <a:pPr lvl="1" marL="629708" indent="-185208" algn="l" defTabSz="914400">
              <a:buSzPct val="75000"/>
              <a:buChar char="•"/>
              <a:defRPr sz="2200">
                <a:latin typeface="Arial"/>
                <a:ea typeface="Arial"/>
                <a:cs typeface="Arial"/>
                <a:sym typeface="Arial"/>
              </a:defRPr>
            </a:pPr>
            <a:r>
              <a:t>patient is then brought to the sitting upright position. </a:t>
            </a:r>
          </a:p>
        </p:txBody>
      </p:sp>
      <p:pic>
        <p:nvPicPr>
          <p:cNvPr id="157" name="Screen Shot 2018-08-27 at 2.png" descr="Screen Shot 2018-08-27 at 2.10.17 PM.png"/>
          <p:cNvPicPr>
            <a:picLocks noChangeAspect="1"/>
          </p:cNvPicPr>
          <p:nvPr/>
        </p:nvPicPr>
        <p:blipFill>
          <a:blip r:embed="rId2">
            <a:extLst/>
          </a:blip>
          <a:stretch>
            <a:fillRect/>
          </a:stretch>
        </p:blipFill>
        <p:spPr>
          <a:xfrm>
            <a:off x="7450869" y="2730500"/>
            <a:ext cx="1066801" cy="4038600"/>
          </a:xfrm>
          <a:prstGeom prst="rect">
            <a:avLst/>
          </a:prstGeom>
          <a:ln w="12700">
            <a:miter lim="400000"/>
          </a:ln>
        </p:spPr>
      </p:pic>
      <p:pic>
        <p:nvPicPr>
          <p:cNvPr id="158" name="Screen Shot 2018-08-27 at 2.png" descr="Screen Shot 2018-08-27 at 2.10.25 PM.png"/>
          <p:cNvPicPr>
            <a:picLocks noChangeAspect="1"/>
          </p:cNvPicPr>
          <p:nvPr/>
        </p:nvPicPr>
        <p:blipFill>
          <a:blip r:embed="rId3">
            <a:extLst/>
          </a:blip>
          <a:stretch>
            <a:fillRect/>
          </a:stretch>
        </p:blipFill>
        <p:spPr>
          <a:xfrm>
            <a:off x="8517669" y="2730500"/>
            <a:ext cx="1055688" cy="4038600"/>
          </a:xfrm>
          <a:prstGeom prst="rect">
            <a:avLst/>
          </a:prstGeom>
          <a:ln w="12700">
            <a:miter lim="400000"/>
          </a:ln>
        </p:spPr>
      </p:pic>
      <p:pic>
        <p:nvPicPr>
          <p:cNvPr id="159" name="Screen Shot 2018-08-27 at 2.png" descr="Screen Shot 2018-08-27 at 2.10.32 PM.png"/>
          <p:cNvPicPr>
            <a:picLocks noChangeAspect="1"/>
          </p:cNvPicPr>
          <p:nvPr/>
        </p:nvPicPr>
        <p:blipFill>
          <a:blip r:embed="rId4">
            <a:extLst/>
          </a:blip>
          <a:stretch>
            <a:fillRect/>
          </a:stretch>
        </p:blipFill>
        <p:spPr>
          <a:xfrm>
            <a:off x="9584469" y="2730500"/>
            <a:ext cx="1143001" cy="4038600"/>
          </a:xfrm>
          <a:prstGeom prst="rect">
            <a:avLst/>
          </a:prstGeom>
          <a:ln w="12700">
            <a:miter lim="400000"/>
          </a:ln>
        </p:spPr>
      </p:pic>
      <p:pic>
        <p:nvPicPr>
          <p:cNvPr id="160" name="Screen Shot 2018-08-27 at 2.png" descr="Screen Shot 2018-08-27 at 2.10.42 PM.png"/>
          <p:cNvPicPr>
            <a:picLocks noChangeAspect="1"/>
          </p:cNvPicPr>
          <p:nvPr/>
        </p:nvPicPr>
        <p:blipFill>
          <a:blip r:embed="rId5">
            <a:extLst/>
          </a:blip>
          <a:stretch>
            <a:fillRect/>
          </a:stretch>
        </p:blipFill>
        <p:spPr>
          <a:xfrm>
            <a:off x="10727469" y="2730500"/>
            <a:ext cx="1143001" cy="4038600"/>
          </a:xfrm>
          <a:prstGeom prst="rect">
            <a:avLst/>
          </a:prstGeom>
          <a:ln w="12700">
            <a:miter lim="400000"/>
          </a:ln>
        </p:spPr>
      </p:pic>
      <p:pic>
        <p:nvPicPr>
          <p:cNvPr id="161" name="Screen Shot 2018-08-27 at 2.png" descr="Screen Shot 2018-08-27 at 2.10.11 PM.png"/>
          <p:cNvPicPr>
            <a:picLocks noChangeAspect="1"/>
          </p:cNvPicPr>
          <p:nvPr/>
        </p:nvPicPr>
        <p:blipFill>
          <a:blip r:embed="rId6">
            <a:extLst/>
          </a:blip>
          <a:stretch>
            <a:fillRect/>
          </a:stretch>
        </p:blipFill>
        <p:spPr>
          <a:xfrm>
            <a:off x="6307869" y="2730500"/>
            <a:ext cx="1190626" cy="4038600"/>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xfrm>
            <a:off x="457200" y="277812"/>
            <a:ext cx="8229600" cy="1139826"/>
          </a:xfrm>
          <a:prstGeom prst="rect">
            <a:avLst/>
          </a:prstGeom>
        </p:spPr>
        <p:txBody>
          <a:bodyPr lIns="45719" tIns="45719" rIns="45719" bIns="45719" anchor="t"/>
          <a:lstStyle/>
          <a:p>
            <a:pPr algn="l" defTabSz="914400">
              <a:defRPr sz="3600">
                <a:latin typeface="Arial"/>
                <a:ea typeface="Arial"/>
                <a:cs typeface="Arial"/>
                <a:sym typeface="Arial"/>
              </a:defRPr>
            </a:pPr>
            <a:r>
              <a:t>Meniere</a:t>
            </a:r>
            <a:r>
              <a:t>’</a:t>
            </a:r>
            <a:r>
              <a:t>s disease</a:t>
            </a:r>
          </a:p>
        </p:txBody>
      </p:sp>
      <p:sp>
        <p:nvSpPr>
          <p:cNvPr id="164" name="Shape 164"/>
          <p:cNvSpPr/>
          <p:nvPr>
            <p:ph type="body" sz="half" idx="1"/>
          </p:nvPr>
        </p:nvSpPr>
        <p:spPr>
          <a:xfrm>
            <a:off x="368300" y="2260600"/>
            <a:ext cx="9867770" cy="3104660"/>
          </a:xfrm>
          <a:prstGeom prst="rect">
            <a:avLst/>
          </a:prstGeom>
        </p:spPr>
        <p:txBody>
          <a:bodyPr lIns="45719" tIns="45719" rIns="45719" bIns="45719"/>
          <a:lstStyle/>
          <a:p>
            <a:pPr marL="172861" indent="-172861" algn="l" defTabSz="914400">
              <a:spcBef>
                <a:spcPts val="300"/>
              </a:spcBef>
              <a:buSzPct val="75000"/>
              <a:buChar char="•"/>
              <a:defRPr b="1" sz="2200">
                <a:latin typeface="Arial"/>
                <a:ea typeface="Arial"/>
                <a:cs typeface="Arial"/>
                <a:sym typeface="Arial"/>
              </a:defRPr>
            </a:pPr>
            <a:r>
              <a:t>Idiopathic</a:t>
            </a:r>
            <a:r>
              <a:rPr b="0"/>
              <a:t> endolymphatic hydrops </a:t>
            </a:r>
          </a:p>
          <a:p>
            <a:pPr marL="172861" indent="-172861" algn="l" defTabSz="914400">
              <a:spcBef>
                <a:spcPts val="300"/>
              </a:spcBef>
              <a:buSzPct val="75000"/>
              <a:buChar char="•"/>
              <a:defRPr sz="2200">
                <a:latin typeface="Arial"/>
                <a:ea typeface="Arial"/>
                <a:cs typeface="Arial"/>
                <a:sym typeface="Arial"/>
              </a:defRPr>
            </a:pPr>
            <a:r>
              <a:t>symptoms:</a:t>
            </a:r>
          </a:p>
          <a:p>
            <a:pPr lvl="1" marL="617361" indent="-172861" algn="l" defTabSz="914400">
              <a:buSzPct val="75000"/>
              <a:buChar char="•"/>
              <a:defRPr sz="2200">
                <a:latin typeface="Arial"/>
                <a:ea typeface="Arial"/>
                <a:cs typeface="Arial"/>
                <a:sym typeface="Arial"/>
              </a:defRPr>
            </a:pPr>
            <a:r>
              <a:t>Fluctuating hearing loss (</a:t>
            </a:r>
            <a:r>
              <a:rPr b="1"/>
              <a:t>low</a:t>
            </a:r>
            <a:r>
              <a:t> frequency first )</a:t>
            </a:r>
          </a:p>
          <a:p>
            <a:pPr lvl="1" marL="617361" indent="-172861" algn="l" defTabSz="914400">
              <a:buSzPct val="75000"/>
              <a:buChar char="•"/>
              <a:defRPr sz="2200">
                <a:latin typeface="Arial"/>
                <a:ea typeface="Arial"/>
                <a:cs typeface="Arial"/>
                <a:sym typeface="Arial"/>
              </a:defRPr>
            </a:pPr>
            <a:r>
              <a:t>Episodic vertigo (usually spinning sensation; lasts 20 minutes - 5hours)</a:t>
            </a:r>
          </a:p>
          <a:p>
            <a:pPr lvl="1" marL="617361" indent="-172861" algn="l" defTabSz="914400">
              <a:buSzPct val="75000"/>
              <a:buChar char="•"/>
              <a:defRPr sz="2200">
                <a:latin typeface="Arial"/>
                <a:ea typeface="Arial"/>
                <a:cs typeface="Arial"/>
                <a:sym typeface="Arial"/>
              </a:defRPr>
            </a:pPr>
            <a:r>
              <a:t>Tinnitus (usually low-tone roaring)</a:t>
            </a:r>
          </a:p>
          <a:p>
            <a:pPr lvl="1" marL="617361" indent="-172861" algn="l" defTabSz="914400">
              <a:buSzPct val="75000"/>
              <a:buChar char="•"/>
              <a:defRPr sz="2200">
                <a:latin typeface="Arial"/>
                <a:ea typeface="Arial"/>
                <a:cs typeface="Arial"/>
                <a:sym typeface="Arial"/>
              </a:defRPr>
            </a:pPr>
            <a:r>
              <a:t>Aural fullness</a:t>
            </a:r>
          </a:p>
          <a:p>
            <a:pPr marL="172861" indent="-172861" algn="l" defTabSz="914400">
              <a:spcBef>
                <a:spcPts val="300"/>
              </a:spcBef>
              <a:buSzPct val="75000"/>
              <a:buChar char="•"/>
              <a:defRPr sz="2200">
                <a:latin typeface="Arial"/>
                <a:ea typeface="Arial"/>
                <a:cs typeface="Arial"/>
                <a:sym typeface="Arial"/>
              </a:defRPr>
            </a:pPr>
            <a:r>
              <a:t>Due to increased hydraulic pressure within the inner ear endolymphatic system</a:t>
            </a:r>
          </a:p>
        </p:txBody>
      </p:sp>
      <p:pic>
        <p:nvPicPr>
          <p:cNvPr id="165" name="meniere.jpg" descr="meniere"/>
          <p:cNvPicPr>
            <a:picLocks noChangeAspect="1"/>
          </p:cNvPicPr>
          <p:nvPr/>
        </p:nvPicPr>
        <p:blipFill>
          <a:blip r:embed="rId2">
            <a:extLst/>
          </a:blip>
          <a:srcRect l="2455" t="11999" r="3927" b="24000"/>
          <a:stretch>
            <a:fillRect/>
          </a:stretch>
        </p:blipFill>
        <p:spPr>
          <a:xfrm>
            <a:off x="1028700" y="5941218"/>
            <a:ext cx="8458201" cy="2366964"/>
          </a:xfrm>
          <a:prstGeom prst="rect">
            <a:avLst/>
          </a:prstGeom>
          <a:ln w="12700">
            <a:miter lim="400000"/>
          </a:ln>
        </p:spPr>
      </p:pic>
      <p:sp>
        <p:nvSpPr>
          <p:cNvPr id="166" name="Shape 166"/>
          <p:cNvSpPr/>
          <p:nvPr/>
        </p:nvSpPr>
        <p:spPr>
          <a:xfrm>
            <a:off x="1028700" y="5407818"/>
            <a:ext cx="8437563" cy="533401"/>
          </a:xfrm>
          <a:prstGeom prst="rect">
            <a:avLst/>
          </a:prstGeom>
          <a:solidFill>
            <a:srgbClr val="FFFFFF"/>
          </a:solidFill>
          <a:ln>
            <a:solidFill>
              <a:srgbClr val="FFFFFF"/>
            </a:solidFill>
          </a:ln>
        </p:spPr>
        <p:txBody>
          <a:bodyPr lIns="45719" rIns="45719" anchor="ctr"/>
          <a:lstStyle/>
          <a:p>
            <a:pPr algn="l" defTabSz="914400">
              <a:defRPr sz="1800">
                <a:solidFill>
                  <a:srgbClr val="FFFFFF"/>
                </a:solidFill>
                <a:latin typeface="Arial"/>
                <a:ea typeface="Arial"/>
                <a:cs typeface="Arial"/>
                <a:sym typeface="Arial"/>
              </a:defRPr>
            </a:pPr>
          </a:p>
        </p:txBody>
      </p:sp>
      <p:sp>
        <p:nvSpPr>
          <p:cNvPr id="167" name="Shape 167"/>
          <p:cNvSpPr/>
          <p:nvPr/>
        </p:nvSpPr>
        <p:spPr>
          <a:xfrm>
            <a:off x="6438900" y="5331618"/>
            <a:ext cx="320040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914400">
              <a:spcBef>
                <a:spcPts val="1000"/>
              </a:spcBef>
              <a:defRPr sz="1800">
                <a:solidFill>
                  <a:srgbClr val="5F5F5F"/>
                </a:solidFill>
                <a:latin typeface="Times New Roman"/>
                <a:ea typeface="Times New Roman"/>
                <a:cs typeface="Times New Roman"/>
                <a:sym typeface="Times New Roman"/>
              </a:defRPr>
            </a:lvl1pPr>
          </a:lstStyle>
          <a:p>
            <a:pPr/>
            <a:r>
              <a:t>Endolymphatic Sac</a:t>
            </a:r>
          </a:p>
        </p:txBody>
      </p:sp>
      <p:sp>
        <p:nvSpPr>
          <p:cNvPr id="168" name="Shape 168"/>
          <p:cNvSpPr/>
          <p:nvPr/>
        </p:nvSpPr>
        <p:spPr>
          <a:xfrm flipH="1">
            <a:off x="7658100" y="5788818"/>
            <a:ext cx="76201" cy="685801"/>
          </a:xfrm>
          <a:prstGeom prst="line">
            <a:avLst/>
          </a:prstGeom>
          <a:ln w="38100">
            <a:solidFill>
              <a:srgbClr val="5F5F5F"/>
            </a:solidFill>
            <a:tailEnd type="triangle"/>
          </a:ln>
        </p:spPr>
        <p:txBody>
          <a:bodyPr lIns="45719" rIns="45719"/>
          <a:lstStyle/>
          <a:p>
            <a:pPr algn="l" defTabSz="914400">
              <a:defRPr sz="2400">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body" sz="half" idx="1"/>
          </p:nvPr>
        </p:nvSpPr>
        <p:spPr>
          <a:xfrm>
            <a:off x="457200" y="1600200"/>
            <a:ext cx="8229600" cy="4530725"/>
          </a:xfrm>
          <a:prstGeom prst="rect">
            <a:avLst/>
          </a:prstGeom>
        </p:spPr>
        <p:txBody>
          <a:bodyPr lIns="45719" tIns="45719" rIns="45719" bIns="45719"/>
          <a:lstStyle/>
          <a:p>
            <a:pPr marL="370416" indent="-370416" algn="l" defTabSz="914400">
              <a:spcBef>
                <a:spcPts val="700"/>
              </a:spcBef>
              <a:buSzPct val="75000"/>
              <a:buChar char="•"/>
              <a:defRPr sz="2900">
                <a:latin typeface="Arial"/>
                <a:ea typeface="Arial"/>
                <a:cs typeface="Arial"/>
                <a:sym typeface="Arial"/>
              </a:defRPr>
            </a:pPr>
            <a:r>
              <a:t>Treatments: </a:t>
            </a:r>
          </a:p>
          <a:p>
            <a:pPr lvl="1" marL="765527" indent="-321027" algn="l" defTabSz="914400">
              <a:buSzPct val="75000"/>
              <a:buChar char="•"/>
              <a:defRPr sz="2900">
                <a:latin typeface="Arial"/>
                <a:ea typeface="Arial"/>
                <a:cs typeface="Arial"/>
                <a:sym typeface="Arial"/>
              </a:defRPr>
            </a:pPr>
            <a:r>
              <a:t>Decrease intake of CATS: </a:t>
            </a:r>
          </a:p>
          <a:p>
            <a:pPr lvl="2" marL="1160638" indent="-271638" algn="l" defTabSz="914400">
              <a:buSzPct val="75000"/>
              <a:buChar char="•"/>
              <a:defRPr sz="2900">
                <a:latin typeface="Arial"/>
                <a:ea typeface="Arial"/>
                <a:cs typeface="Arial"/>
                <a:sym typeface="Arial"/>
              </a:defRPr>
            </a:pPr>
            <a:r>
              <a:t>C: chocolate</a:t>
            </a:r>
          </a:p>
          <a:p>
            <a:pPr lvl="2" marL="1160638" indent="-271638" algn="l" defTabSz="914400">
              <a:buSzPct val="75000"/>
              <a:buChar char="•"/>
              <a:defRPr sz="2900">
                <a:latin typeface="Arial"/>
                <a:ea typeface="Arial"/>
                <a:cs typeface="Arial"/>
                <a:sym typeface="Arial"/>
              </a:defRPr>
            </a:pPr>
            <a:r>
              <a:t>A: alcohol</a:t>
            </a:r>
          </a:p>
          <a:p>
            <a:pPr lvl="2" marL="1160638" indent="-271638" algn="l" defTabSz="914400">
              <a:buSzPct val="75000"/>
              <a:buChar char="•"/>
              <a:defRPr sz="2900">
                <a:latin typeface="Arial"/>
                <a:ea typeface="Arial"/>
                <a:cs typeface="Arial"/>
                <a:sym typeface="Arial"/>
              </a:defRPr>
            </a:pPr>
            <a:r>
              <a:t>T: tea</a:t>
            </a:r>
          </a:p>
          <a:p>
            <a:pPr lvl="2" marL="1160638" indent="-271638" algn="l" defTabSz="914400">
              <a:buSzPct val="75000"/>
              <a:buChar char="•"/>
              <a:defRPr sz="2900">
                <a:latin typeface="Arial"/>
                <a:ea typeface="Arial"/>
                <a:cs typeface="Arial"/>
                <a:sym typeface="Arial"/>
              </a:defRPr>
            </a:pPr>
            <a:r>
              <a:t>S: salts            </a:t>
            </a:r>
          </a:p>
          <a:p>
            <a:pPr lvl="1" marL="765527" indent="-321027" algn="l" defTabSz="914400">
              <a:buSzPct val="75000"/>
              <a:buChar char="•"/>
              <a:defRPr sz="2900">
                <a:latin typeface="Arial"/>
                <a:ea typeface="Arial"/>
                <a:cs typeface="Arial"/>
                <a:sym typeface="Arial"/>
              </a:defRPr>
            </a:pPr>
            <a:r>
              <a:t>Medical treatments (diuretics, trans-tympanic injection)</a:t>
            </a:r>
          </a:p>
          <a:p>
            <a:pPr lvl="1" marL="765527" indent="-321027" algn="l" defTabSz="914400">
              <a:buSzPct val="75000"/>
              <a:buChar char="•"/>
              <a:defRPr sz="2900">
                <a:latin typeface="Arial"/>
                <a:ea typeface="Arial"/>
                <a:cs typeface="Arial"/>
                <a:sym typeface="Arial"/>
              </a:defRPr>
            </a:pPr>
            <a:r>
              <a:t>Surgeries</a:t>
            </a:r>
          </a:p>
        </p:txBody>
      </p:sp>
      <p:sp>
        <p:nvSpPr>
          <p:cNvPr id="171" name="Shape 171"/>
          <p:cNvSpPr/>
          <p:nvPr>
            <p:ph type="title"/>
          </p:nvPr>
        </p:nvSpPr>
        <p:spPr>
          <a:xfrm>
            <a:off x="457200" y="277812"/>
            <a:ext cx="8229600" cy="1139826"/>
          </a:xfrm>
          <a:prstGeom prst="rect">
            <a:avLst/>
          </a:prstGeom>
        </p:spPr>
        <p:txBody>
          <a:bodyPr lIns="45719" tIns="45719" rIns="45719" bIns="45719" anchor="t"/>
          <a:lstStyle/>
          <a:p>
            <a:pPr algn="l" defTabSz="914400">
              <a:defRPr sz="3600">
                <a:latin typeface="Arial"/>
                <a:ea typeface="Arial"/>
                <a:cs typeface="Arial"/>
                <a:sym typeface="Arial"/>
              </a:defRPr>
            </a:pPr>
            <a:r>
              <a:t>Meniere</a:t>
            </a:r>
            <a:r>
              <a:t>’</a:t>
            </a:r>
            <a:r>
              <a:t>s disease</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xfrm>
            <a:off x="457200" y="277812"/>
            <a:ext cx="8229600" cy="1139826"/>
          </a:xfrm>
          <a:prstGeom prst="rect">
            <a:avLst/>
          </a:prstGeom>
        </p:spPr>
        <p:txBody>
          <a:bodyPr lIns="45719" tIns="45719" rIns="45719" bIns="45719" anchor="t"/>
          <a:lstStyle>
            <a:lvl1pPr algn="l" defTabSz="914400">
              <a:defRPr sz="4200">
                <a:latin typeface="Arial"/>
                <a:ea typeface="Arial"/>
                <a:cs typeface="Arial"/>
                <a:sym typeface="Arial"/>
              </a:defRPr>
            </a:lvl1pPr>
          </a:lstStyle>
          <a:p>
            <a:pPr/>
            <a:r>
              <a:t>Vestibular Neuritis</a:t>
            </a:r>
          </a:p>
        </p:txBody>
      </p:sp>
      <p:sp>
        <p:nvSpPr>
          <p:cNvPr id="174" name="Shape 174"/>
          <p:cNvSpPr/>
          <p:nvPr>
            <p:ph type="body" sz="half" idx="1"/>
          </p:nvPr>
        </p:nvSpPr>
        <p:spPr>
          <a:xfrm>
            <a:off x="457200" y="1600200"/>
            <a:ext cx="8939879" cy="5434356"/>
          </a:xfrm>
          <a:prstGeom prst="rect">
            <a:avLst/>
          </a:prstGeom>
        </p:spPr>
        <p:txBody>
          <a:bodyPr lIns="45719" tIns="45719" rIns="45719" bIns="45719" anchor="t"/>
          <a:lstStyle/>
          <a:p>
            <a:pPr marL="283986" indent="-283986" defTabSz="914400">
              <a:spcBef>
                <a:spcPts val="500"/>
              </a:spcBef>
              <a:defRPr sz="2500">
                <a:latin typeface="Arial"/>
                <a:ea typeface="Arial"/>
                <a:cs typeface="Arial"/>
                <a:sym typeface="Arial"/>
              </a:defRPr>
            </a:pPr>
            <a:r>
              <a:t>Viral infection of vestibular organ</a:t>
            </a:r>
          </a:p>
          <a:p>
            <a:pPr marL="283986" indent="-283986" defTabSz="914400">
              <a:spcBef>
                <a:spcPts val="500"/>
              </a:spcBef>
              <a:defRPr sz="2500">
                <a:latin typeface="Arial"/>
                <a:ea typeface="Arial"/>
                <a:cs typeface="Arial"/>
                <a:sym typeface="Arial"/>
              </a:defRPr>
            </a:pPr>
            <a:r>
              <a:t>Affect all ages </a:t>
            </a:r>
          </a:p>
          <a:p>
            <a:pPr marL="283986" indent="-283986" defTabSz="914400">
              <a:spcBef>
                <a:spcPts val="500"/>
              </a:spcBef>
              <a:defRPr sz="2500">
                <a:latin typeface="Arial"/>
                <a:ea typeface="Arial"/>
                <a:cs typeface="Arial"/>
                <a:sym typeface="Arial"/>
              </a:defRPr>
            </a:pPr>
            <a:r>
              <a:t>patient presents acutely with </a:t>
            </a:r>
          </a:p>
          <a:p>
            <a:pPr lvl="1" marL="728486" indent="-283986" defTabSz="914400">
              <a:spcBef>
                <a:spcPts val="0"/>
              </a:spcBef>
              <a:defRPr sz="2500">
                <a:latin typeface="Arial"/>
                <a:ea typeface="Arial"/>
                <a:cs typeface="Arial"/>
                <a:sym typeface="Arial"/>
              </a:defRPr>
            </a:pPr>
            <a:r>
              <a:t>Spontaneous eye movement (nystagmus) ,</a:t>
            </a:r>
          </a:p>
          <a:p>
            <a:pPr lvl="1" marL="728486" indent="-283986" defTabSz="914400">
              <a:spcBef>
                <a:spcPts val="0"/>
              </a:spcBef>
              <a:defRPr sz="2500">
                <a:latin typeface="Arial"/>
                <a:ea typeface="Arial"/>
                <a:cs typeface="Arial"/>
                <a:sym typeface="Arial"/>
              </a:defRPr>
            </a:pPr>
            <a:r>
              <a:t>Vertigo  </a:t>
            </a:r>
          </a:p>
          <a:p>
            <a:pPr lvl="1" marL="728486" indent="-283986" defTabSz="914400">
              <a:spcBef>
                <a:spcPts val="0"/>
              </a:spcBef>
              <a:defRPr sz="2500">
                <a:latin typeface="Arial"/>
                <a:ea typeface="Arial"/>
                <a:cs typeface="Arial"/>
                <a:sym typeface="Arial"/>
              </a:defRPr>
            </a:pPr>
            <a:r>
              <a:t>Nausea &amp;vomiting</a:t>
            </a:r>
          </a:p>
          <a:p>
            <a:pPr lvl="1" marL="728486" indent="-283986" defTabSz="914400">
              <a:spcBef>
                <a:spcPts val="0"/>
              </a:spcBef>
              <a:defRPr sz="2500">
                <a:latin typeface="Arial"/>
                <a:ea typeface="Arial"/>
                <a:cs typeface="Arial"/>
                <a:sym typeface="Arial"/>
              </a:defRPr>
            </a:pPr>
            <a:r>
              <a:t>Patient is fully awake</a:t>
            </a:r>
          </a:p>
          <a:p>
            <a:pPr marL="283986" indent="-283986" defTabSz="914400">
              <a:spcBef>
                <a:spcPts val="500"/>
              </a:spcBef>
              <a:defRPr sz="2500">
                <a:latin typeface="Arial"/>
                <a:ea typeface="Arial"/>
                <a:cs typeface="Arial"/>
                <a:sym typeface="Arial"/>
              </a:defRPr>
            </a:pPr>
            <a:r>
              <a:t>Patient requires only symptomatic treatment</a:t>
            </a:r>
          </a:p>
          <a:p>
            <a:pPr marL="283986" indent="-283986" defTabSz="914400">
              <a:spcBef>
                <a:spcPts val="500"/>
              </a:spcBef>
              <a:defRPr sz="2500">
                <a:latin typeface="Arial"/>
                <a:ea typeface="Arial"/>
                <a:cs typeface="Arial"/>
                <a:sym typeface="Arial"/>
              </a:defRPr>
            </a:pPr>
            <a:r>
              <a:t>Neurological origin (stroke....)Should be eliminated. </a:t>
            </a:r>
          </a:p>
          <a:p>
            <a:pPr marL="283986" indent="-283986" defTabSz="914400">
              <a:spcBef>
                <a:spcPts val="500"/>
              </a:spcBef>
              <a:defRPr sz="2500">
                <a:latin typeface="Arial"/>
                <a:ea typeface="Arial"/>
                <a:cs typeface="Arial"/>
                <a:sym typeface="Arial"/>
              </a:defRPr>
            </a:pPr>
            <a:r>
              <a:t>Recovery from vestibular neuritis depend on the age of the patient</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nvSpPr>
        <p:spPr>
          <a:xfrm>
            <a:off x="781050" y="592925"/>
            <a:ext cx="3079515" cy="6937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914400">
              <a:defRPr sz="4200">
                <a:latin typeface="Arial"/>
                <a:ea typeface="Arial"/>
                <a:cs typeface="Arial"/>
                <a:sym typeface="Arial"/>
              </a:defRPr>
            </a:lvl1pPr>
          </a:lstStyle>
          <a:p>
            <a:pPr/>
            <a:r>
              <a:t>investigation</a:t>
            </a:r>
          </a:p>
        </p:txBody>
      </p:sp>
      <p:sp>
        <p:nvSpPr>
          <p:cNvPr id="177" name="Shape 177"/>
          <p:cNvSpPr/>
          <p:nvPr>
            <p:ph type="body" sz="half" idx="1"/>
          </p:nvPr>
        </p:nvSpPr>
        <p:spPr>
          <a:xfrm>
            <a:off x="457200" y="1600200"/>
            <a:ext cx="8229600" cy="4530725"/>
          </a:xfrm>
          <a:prstGeom prst="rect">
            <a:avLst/>
          </a:prstGeom>
        </p:spPr>
        <p:txBody>
          <a:bodyPr lIns="45719" tIns="45719" rIns="45719" bIns="45719" anchor="t"/>
          <a:lstStyle/>
          <a:p>
            <a:pPr marL="370416" indent="-370416" algn="ctr" defTabSz="914400">
              <a:spcBef>
                <a:spcPts val="700"/>
              </a:spcBef>
              <a:defRPr sz="3000">
                <a:latin typeface="Arial"/>
                <a:ea typeface="Arial"/>
                <a:cs typeface="Arial"/>
                <a:sym typeface="Arial"/>
              </a:defRPr>
            </a:pPr>
          </a:p>
          <a:p>
            <a:pPr marL="370416" indent="-370416" defTabSz="914400">
              <a:spcBef>
                <a:spcPts val="700"/>
              </a:spcBef>
              <a:defRPr sz="3000">
                <a:latin typeface="Arial"/>
                <a:ea typeface="Arial"/>
                <a:cs typeface="Arial"/>
                <a:sym typeface="Arial"/>
              </a:defRPr>
            </a:pPr>
            <a:r>
              <a:t>Audiogramme</a:t>
            </a:r>
          </a:p>
          <a:p>
            <a:pPr marL="370416" indent="-370416" defTabSz="914400">
              <a:spcBef>
                <a:spcPts val="700"/>
              </a:spcBef>
              <a:defRPr sz="3000">
                <a:latin typeface="Arial"/>
                <a:ea typeface="Arial"/>
                <a:cs typeface="Arial"/>
                <a:sym typeface="Arial"/>
              </a:defRPr>
            </a:pPr>
            <a:r>
              <a:t>VNG</a:t>
            </a:r>
          </a:p>
          <a:p>
            <a:pPr marL="370416" indent="-370416" defTabSz="914400">
              <a:spcBef>
                <a:spcPts val="700"/>
              </a:spcBef>
              <a:defRPr sz="3000">
                <a:latin typeface="Arial"/>
                <a:ea typeface="Arial"/>
                <a:cs typeface="Arial"/>
                <a:sym typeface="Arial"/>
              </a:defRPr>
            </a:pPr>
            <a:r>
              <a:t>v-HIT</a:t>
            </a:r>
          </a:p>
          <a:p>
            <a:pPr marL="370416" indent="-370416" defTabSz="914400">
              <a:spcBef>
                <a:spcPts val="700"/>
              </a:spcBef>
              <a:defRPr sz="3000">
                <a:latin typeface="Arial"/>
                <a:ea typeface="Arial"/>
                <a:cs typeface="Arial"/>
                <a:sym typeface="Arial"/>
              </a:defRPr>
            </a:pPr>
            <a:r>
              <a:t>CT Scan</a:t>
            </a:r>
          </a:p>
          <a:p>
            <a:pPr marL="370416" indent="-370416" defTabSz="914400">
              <a:spcBef>
                <a:spcPts val="700"/>
              </a:spcBef>
              <a:defRPr sz="3000">
                <a:latin typeface="Arial"/>
                <a:ea typeface="Arial"/>
                <a:cs typeface="Arial"/>
                <a:sym typeface="Arial"/>
              </a:defRPr>
            </a:pPr>
            <a:r>
              <a:t>MRI</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nvSpPr>
        <p:spPr>
          <a:xfrm>
            <a:off x="1108266" y="2491581"/>
            <a:ext cx="10456473" cy="602287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296333" indent="-296333" algn="l" defTabSz="914400">
              <a:spcBef>
                <a:spcPts val="500"/>
              </a:spcBef>
              <a:buSzPct val="75000"/>
              <a:buChar char="•"/>
              <a:defRPr sz="2600">
                <a:solidFill>
                  <a:srgbClr val="4B4B4B"/>
                </a:solidFill>
                <a:latin typeface="Arial"/>
                <a:ea typeface="Arial"/>
                <a:cs typeface="Arial"/>
                <a:sym typeface="Arial"/>
              </a:defRPr>
            </a:pPr>
            <a:r>
              <a:t>Mental stress (possibly psychotherapy)</a:t>
            </a:r>
          </a:p>
          <a:p>
            <a:pPr marL="296333" indent="-296333" algn="l" defTabSz="914400">
              <a:spcBef>
                <a:spcPts val="500"/>
              </a:spcBef>
              <a:buSzPct val="75000"/>
              <a:buChar char="•"/>
              <a:defRPr sz="2600">
                <a:solidFill>
                  <a:srgbClr val="4B4B4B"/>
                </a:solidFill>
                <a:latin typeface="Arial"/>
                <a:ea typeface="Arial"/>
                <a:cs typeface="Arial"/>
                <a:sym typeface="Arial"/>
              </a:defRPr>
            </a:pPr>
            <a:r>
              <a:t>Impairment of the quality of life</a:t>
            </a:r>
          </a:p>
          <a:p>
            <a:pPr marL="296333" indent="-296333" algn="l" defTabSz="914400">
              <a:spcBef>
                <a:spcPts val="500"/>
              </a:spcBef>
              <a:buSzPct val="75000"/>
              <a:buChar char="•"/>
              <a:defRPr sz="2600">
                <a:solidFill>
                  <a:srgbClr val="4B4B4B"/>
                </a:solidFill>
                <a:latin typeface="Arial"/>
                <a:ea typeface="Arial"/>
                <a:cs typeface="Arial"/>
                <a:sym typeface="Arial"/>
              </a:defRPr>
            </a:pPr>
            <a:r>
              <a:t>possibility  of deafness (M. Menière)</a:t>
            </a:r>
          </a:p>
          <a:p>
            <a:pPr marL="296333" indent="-296333" algn="l" defTabSz="914400">
              <a:spcBef>
                <a:spcPts val="500"/>
              </a:spcBef>
              <a:buSzPct val="75000"/>
              <a:buChar char="•"/>
              <a:defRPr sz="2600">
                <a:solidFill>
                  <a:srgbClr val="4B4B4B"/>
                </a:solidFill>
                <a:latin typeface="Arial"/>
                <a:ea typeface="Arial"/>
                <a:cs typeface="Arial"/>
                <a:sym typeface="Arial"/>
              </a:defRPr>
            </a:pPr>
            <a:r>
              <a:t>Increased danger of falling (fractures, especially older patients)</a:t>
            </a:r>
          </a:p>
          <a:p>
            <a:pPr marL="296333" indent="-296333" algn="l" defTabSz="914400">
              <a:spcBef>
                <a:spcPts val="500"/>
              </a:spcBef>
              <a:buSzPct val="75000"/>
              <a:buChar char="•"/>
              <a:defRPr sz="2600">
                <a:solidFill>
                  <a:srgbClr val="4B4B4B"/>
                </a:solidFill>
                <a:latin typeface="Arial"/>
                <a:ea typeface="Arial"/>
                <a:cs typeface="Arial"/>
                <a:sym typeface="Arial"/>
              </a:defRPr>
            </a:pPr>
            <a:r>
              <a:t>Serious health and social consequences</a:t>
            </a:r>
          </a:p>
          <a:p>
            <a:pPr marL="296333" indent="-296333" algn="l" defTabSz="914400">
              <a:spcBef>
                <a:spcPts val="500"/>
              </a:spcBef>
              <a:buSzPct val="75000"/>
              <a:buChar char="•"/>
              <a:defRPr sz="2600">
                <a:solidFill>
                  <a:srgbClr val="4B4B4B"/>
                </a:solidFill>
                <a:latin typeface="Arial"/>
                <a:ea typeface="Arial"/>
                <a:cs typeface="Arial"/>
                <a:sym typeface="Arial"/>
              </a:defRPr>
            </a:pPr>
            <a:r>
              <a:t>drive prohibition (safety issue - occupations requiring driver's license)</a:t>
            </a:r>
          </a:p>
          <a:p>
            <a:pPr marL="296333" indent="-296333" algn="l" defTabSz="914400">
              <a:spcBef>
                <a:spcPts val="500"/>
              </a:spcBef>
              <a:buSzPct val="75000"/>
              <a:buChar char="•"/>
              <a:defRPr sz="2600">
                <a:solidFill>
                  <a:srgbClr val="4B4B4B"/>
                </a:solidFill>
                <a:latin typeface="Arial"/>
                <a:ea typeface="Arial"/>
                <a:cs typeface="Arial"/>
                <a:sym typeface="Arial"/>
              </a:defRPr>
            </a:pPr>
            <a:r>
              <a:t>loss of occupations.</a:t>
            </a:r>
          </a:p>
        </p:txBody>
      </p:sp>
      <p:sp>
        <p:nvSpPr>
          <p:cNvPr id="180" name="Shape 180"/>
          <p:cNvSpPr/>
          <p:nvPr/>
        </p:nvSpPr>
        <p:spPr>
          <a:xfrm>
            <a:off x="932836" y="702792"/>
            <a:ext cx="3643512" cy="6564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914400">
              <a:spcBef>
                <a:spcPts val="500"/>
              </a:spcBef>
              <a:defRPr b="1" sz="4000">
                <a:solidFill>
                  <a:srgbClr val="4B4B4B"/>
                </a:solidFill>
                <a:latin typeface="Arial"/>
                <a:ea typeface="Arial"/>
                <a:cs typeface="Arial"/>
                <a:sym typeface="Arial"/>
              </a:defRPr>
            </a:lvl1pPr>
          </a:lstStyle>
          <a:p>
            <a:pPr/>
            <a:r>
              <a:t>consequences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79">
                                            <p:bg/>
                                          </p:spTgt>
                                        </p:tgtEl>
                                        <p:attrNameLst>
                                          <p:attrName>style.visibility</p:attrName>
                                        </p:attrNameLst>
                                      </p:cBhvr>
                                      <p:to>
                                        <p:strVal val="visible"/>
                                      </p:to>
                                    </p:set>
                                    <p:anim calcmode="lin" valueType="num">
                                      <p:cBhvr>
                                        <p:cTn id="7" dur="750" fill="hold"/>
                                        <p:tgtEl>
                                          <p:spTgt spid="179">
                                            <p:bg/>
                                          </p:spTgt>
                                        </p:tgtEl>
                                        <p:attrNameLst>
                                          <p:attrName>ppt_w</p:attrName>
                                        </p:attrNameLst>
                                      </p:cBhvr>
                                      <p:tavLst>
                                        <p:tav tm="0">
                                          <p:val>
                                            <p:fltVal val="0"/>
                                          </p:val>
                                        </p:tav>
                                        <p:tav tm="100000">
                                          <p:val>
                                            <p:strVal val="#ppt_w"/>
                                          </p:val>
                                        </p:tav>
                                      </p:tavLst>
                                    </p:anim>
                                    <p:anim calcmode="lin" valueType="num">
                                      <p:cBhvr>
                                        <p:cTn id="8" dur="750" fill="hold"/>
                                        <p:tgtEl>
                                          <p:spTgt spid="179">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79">
                                            <p:txEl>
                                              <p:pRg st="0" end="0"/>
                                            </p:txEl>
                                          </p:spTgt>
                                        </p:tgtEl>
                                        <p:attrNameLst>
                                          <p:attrName>style.visibility</p:attrName>
                                        </p:attrNameLst>
                                      </p:cBhvr>
                                      <p:to>
                                        <p:strVal val="visible"/>
                                      </p:to>
                                    </p:set>
                                    <p:anim calcmode="lin" valueType="num">
                                      <p:cBhvr>
                                        <p:cTn id="11" dur="75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12" dur="750" fill="hold"/>
                                        <p:tgtEl>
                                          <p:spTgt spid="1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179">
                                            <p:txEl>
                                              <p:pRg st="1" end="1"/>
                                            </p:txEl>
                                          </p:spTgt>
                                        </p:tgtEl>
                                        <p:attrNameLst>
                                          <p:attrName>style.visibility</p:attrName>
                                        </p:attrNameLst>
                                      </p:cBhvr>
                                      <p:to>
                                        <p:strVal val="visible"/>
                                      </p:to>
                                    </p:set>
                                    <p:anim calcmode="lin" valueType="num">
                                      <p:cBhvr>
                                        <p:cTn id="17" dur="750" fill="hold"/>
                                        <p:tgtEl>
                                          <p:spTgt spid="179">
                                            <p:txEl>
                                              <p:pRg st="1" end="1"/>
                                            </p:txEl>
                                          </p:spTgt>
                                        </p:tgtEl>
                                        <p:attrNameLst>
                                          <p:attrName>ppt_w</p:attrName>
                                        </p:attrNameLst>
                                      </p:cBhvr>
                                      <p:tavLst>
                                        <p:tav tm="0">
                                          <p:val>
                                            <p:fltVal val="0"/>
                                          </p:val>
                                        </p:tav>
                                        <p:tav tm="100000">
                                          <p:val>
                                            <p:strVal val="#ppt_w"/>
                                          </p:val>
                                        </p:tav>
                                      </p:tavLst>
                                    </p:anim>
                                    <p:anim calcmode="lin" valueType="num">
                                      <p:cBhvr>
                                        <p:cTn id="18" dur="750" fill="hold"/>
                                        <p:tgtEl>
                                          <p:spTgt spid="1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179">
                                            <p:txEl>
                                              <p:pRg st="2" end="2"/>
                                            </p:txEl>
                                          </p:spTgt>
                                        </p:tgtEl>
                                        <p:attrNameLst>
                                          <p:attrName>style.visibility</p:attrName>
                                        </p:attrNameLst>
                                      </p:cBhvr>
                                      <p:to>
                                        <p:strVal val="visible"/>
                                      </p:to>
                                    </p:set>
                                    <p:anim calcmode="lin" valueType="num">
                                      <p:cBhvr>
                                        <p:cTn id="23" dur="750" fill="hold"/>
                                        <p:tgtEl>
                                          <p:spTgt spid="179">
                                            <p:txEl>
                                              <p:pRg st="2" end="2"/>
                                            </p:txEl>
                                          </p:spTgt>
                                        </p:tgtEl>
                                        <p:attrNameLst>
                                          <p:attrName>ppt_w</p:attrName>
                                        </p:attrNameLst>
                                      </p:cBhvr>
                                      <p:tavLst>
                                        <p:tav tm="0">
                                          <p:val>
                                            <p:fltVal val="0"/>
                                          </p:val>
                                        </p:tav>
                                        <p:tav tm="100000">
                                          <p:val>
                                            <p:strVal val="#ppt_w"/>
                                          </p:val>
                                        </p:tav>
                                      </p:tavLst>
                                    </p:anim>
                                    <p:anim calcmode="lin" valueType="num">
                                      <p:cBhvr>
                                        <p:cTn id="24" dur="750" fill="hold"/>
                                        <p:tgtEl>
                                          <p:spTgt spid="1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1" fill="hold">
                                  <p:stCondLst>
                                    <p:cond delay="0"/>
                                  </p:stCondLst>
                                  <p:iterate type="el" backwards="0">
                                    <p:tmAbs val="0"/>
                                  </p:iterate>
                                  <p:childTnLst>
                                    <p:set>
                                      <p:cBhvr>
                                        <p:cTn id="28" fill="hold"/>
                                        <p:tgtEl>
                                          <p:spTgt spid="179">
                                            <p:txEl>
                                              <p:pRg st="3" end="3"/>
                                            </p:txEl>
                                          </p:spTgt>
                                        </p:tgtEl>
                                        <p:attrNameLst>
                                          <p:attrName>style.visibility</p:attrName>
                                        </p:attrNameLst>
                                      </p:cBhvr>
                                      <p:to>
                                        <p:strVal val="visible"/>
                                      </p:to>
                                    </p:set>
                                    <p:anim calcmode="lin" valueType="num">
                                      <p:cBhvr>
                                        <p:cTn id="29" dur="750" fill="hold"/>
                                        <p:tgtEl>
                                          <p:spTgt spid="179">
                                            <p:txEl>
                                              <p:pRg st="3" end="3"/>
                                            </p:txEl>
                                          </p:spTgt>
                                        </p:tgtEl>
                                        <p:attrNameLst>
                                          <p:attrName>ppt_w</p:attrName>
                                        </p:attrNameLst>
                                      </p:cBhvr>
                                      <p:tavLst>
                                        <p:tav tm="0">
                                          <p:val>
                                            <p:fltVal val="0"/>
                                          </p:val>
                                        </p:tav>
                                        <p:tav tm="100000">
                                          <p:val>
                                            <p:strVal val="#ppt_w"/>
                                          </p:val>
                                        </p:tav>
                                      </p:tavLst>
                                    </p:anim>
                                    <p:anim calcmode="lin" valueType="num">
                                      <p:cBhvr>
                                        <p:cTn id="30" dur="750" fill="hold"/>
                                        <p:tgtEl>
                                          <p:spTgt spid="17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23" grpId="1" fill="hold">
                                  <p:stCondLst>
                                    <p:cond delay="0"/>
                                  </p:stCondLst>
                                  <p:iterate type="el" backwards="0">
                                    <p:tmAbs val="0"/>
                                  </p:iterate>
                                  <p:childTnLst>
                                    <p:set>
                                      <p:cBhvr>
                                        <p:cTn id="34" fill="hold"/>
                                        <p:tgtEl>
                                          <p:spTgt spid="179">
                                            <p:txEl>
                                              <p:pRg st="4" end="4"/>
                                            </p:txEl>
                                          </p:spTgt>
                                        </p:tgtEl>
                                        <p:attrNameLst>
                                          <p:attrName>style.visibility</p:attrName>
                                        </p:attrNameLst>
                                      </p:cBhvr>
                                      <p:to>
                                        <p:strVal val="visible"/>
                                      </p:to>
                                    </p:set>
                                    <p:anim calcmode="lin" valueType="num">
                                      <p:cBhvr>
                                        <p:cTn id="35" dur="750" fill="hold"/>
                                        <p:tgtEl>
                                          <p:spTgt spid="179">
                                            <p:txEl>
                                              <p:pRg st="4" end="4"/>
                                            </p:txEl>
                                          </p:spTgt>
                                        </p:tgtEl>
                                        <p:attrNameLst>
                                          <p:attrName>ppt_w</p:attrName>
                                        </p:attrNameLst>
                                      </p:cBhvr>
                                      <p:tavLst>
                                        <p:tav tm="0">
                                          <p:val>
                                            <p:fltVal val="0"/>
                                          </p:val>
                                        </p:tav>
                                        <p:tav tm="100000">
                                          <p:val>
                                            <p:strVal val="#ppt_w"/>
                                          </p:val>
                                        </p:tav>
                                      </p:tavLst>
                                    </p:anim>
                                    <p:anim calcmode="lin" valueType="num">
                                      <p:cBhvr>
                                        <p:cTn id="36" dur="750" fill="hold"/>
                                        <p:tgtEl>
                                          <p:spTgt spid="17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6" presetID="23" grpId="1" fill="hold">
                                  <p:stCondLst>
                                    <p:cond delay="0"/>
                                  </p:stCondLst>
                                  <p:iterate type="el" backwards="0">
                                    <p:tmAbs val="0"/>
                                  </p:iterate>
                                  <p:childTnLst>
                                    <p:set>
                                      <p:cBhvr>
                                        <p:cTn id="40" fill="hold"/>
                                        <p:tgtEl>
                                          <p:spTgt spid="179">
                                            <p:txEl>
                                              <p:pRg st="5" end="5"/>
                                            </p:txEl>
                                          </p:spTgt>
                                        </p:tgtEl>
                                        <p:attrNameLst>
                                          <p:attrName>style.visibility</p:attrName>
                                        </p:attrNameLst>
                                      </p:cBhvr>
                                      <p:to>
                                        <p:strVal val="visible"/>
                                      </p:to>
                                    </p:set>
                                    <p:anim calcmode="lin" valueType="num">
                                      <p:cBhvr>
                                        <p:cTn id="41" dur="750" fill="hold"/>
                                        <p:tgtEl>
                                          <p:spTgt spid="179">
                                            <p:txEl>
                                              <p:pRg st="5" end="5"/>
                                            </p:txEl>
                                          </p:spTgt>
                                        </p:tgtEl>
                                        <p:attrNameLst>
                                          <p:attrName>ppt_w</p:attrName>
                                        </p:attrNameLst>
                                      </p:cBhvr>
                                      <p:tavLst>
                                        <p:tav tm="0">
                                          <p:val>
                                            <p:fltVal val="0"/>
                                          </p:val>
                                        </p:tav>
                                        <p:tav tm="100000">
                                          <p:val>
                                            <p:strVal val="#ppt_w"/>
                                          </p:val>
                                        </p:tav>
                                      </p:tavLst>
                                    </p:anim>
                                    <p:anim calcmode="lin" valueType="num">
                                      <p:cBhvr>
                                        <p:cTn id="42" dur="750" fill="hold"/>
                                        <p:tgtEl>
                                          <p:spTgt spid="17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6" presetID="23" grpId="1" fill="hold">
                                  <p:stCondLst>
                                    <p:cond delay="0"/>
                                  </p:stCondLst>
                                  <p:iterate type="el" backwards="0">
                                    <p:tmAbs val="0"/>
                                  </p:iterate>
                                  <p:childTnLst>
                                    <p:set>
                                      <p:cBhvr>
                                        <p:cTn id="46" fill="hold"/>
                                        <p:tgtEl>
                                          <p:spTgt spid="179">
                                            <p:txEl>
                                              <p:pRg st="6" end="6"/>
                                            </p:txEl>
                                          </p:spTgt>
                                        </p:tgtEl>
                                        <p:attrNameLst>
                                          <p:attrName>style.visibility</p:attrName>
                                        </p:attrNameLst>
                                      </p:cBhvr>
                                      <p:to>
                                        <p:strVal val="visible"/>
                                      </p:to>
                                    </p:set>
                                    <p:anim calcmode="lin" valueType="num">
                                      <p:cBhvr>
                                        <p:cTn id="47" dur="750" fill="hold"/>
                                        <p:tgtEl>
                                          <p:spTgt spid="179">
                                            <p:txEl>
                                              <p:pRg st="6" end="6"/>
                                            </p:txEl>
                                          </p:spTgt>
                                        </p:tgtEl>
                                        <p:attrNameLst>
                                          <p:attrName>ppt_w</p:attrName>
                                        </p:attrNameLst>
                                      </p:cBhvr>
                                      <p:tavLst>
                                        <p:tav tm="0">
                                          <p:val>
                                            <p:fltVal val="0"/>
                                          </p:val>
                                        </p:tav>
                                        <p:tav tm="100000">
                                          <p:val>
                                            <p:strVal val="#ppt_w"/>
                                          </p:val>
                                        </p:tav>
                                      </p:tavLst>
                                    </p:anim>
                                    <p:anim calcmode="lin" valueType="num">
                                      <p:cBhvr>
                                        <p:cTn id="48" dur="750" fill="hold"/>
                                        <p:tgtEl>
                                          <p:spTgt spid="17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9"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nvSpPr>
        <p:spPr>
          <a:xfrm>
            <a:off x="709040" y="745803"/>
            <a:ext cx="3895187" cy="7433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500">
                <a:latin typeface="Arial"/>
                <a:ea typeface="Arial"/>
                <a:cs typeface="Arial"/>
                <a:sym typeface="Arial"/>
              </a:defRPr>
            </a:lvl1pPr>
          </a:lstStyle>
          <a:p>
            <a:pPr/>
            <a:r>
              <a:t>case scenario</a:t>
            </a:r>
          </a:p>
        </p:txBody>
      </p:sp>
      <p:sp>
        <p:nvSpPr>
          <p:cNvPr id="183" name="Shape 183"/>
          <p:cNvSpPr/>
          <p:nvPr/>
        </p:nvSpPr>
        <p:spPr>
          <a:xfrm>
            <a:off x="254304" y="3187700"/>
            <a:ext cx="11103205" cy="337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pPr>
            <a:r>
              <a:t>50-year-old patient, medically free</a:t>
            </a:r>
          </a:p>
          <a:p>
            <a:pPr marL="444500" indent="-444500" algn="l">
              <a:buSzPct val="75000"/>
              <a:buChar char="•"/>
            </a:pPr>
            <a:r>
              <a:t>Sudden dizziness with head movement 3 days ago</a:t>
            </a:r>
          </a:p>
          <a:p>
            <a:pPr marL="444500" indent="-444500" algn="l">
              <a:buSzPct val="75000"/>
              <a:buChar char="•"/>
            </a:pPr>
            <a:r>
              <a:t>Horizontal Nystagmus to the left</a:t>
            </a:r>
          </a:p>
          <a:p>
            <a:pPr marL="444500" indent="-444500" algn="l">
              <a:buSzPct val="75000"/>
              <a:buChar char="•"/>
            </a:pPr>
            <a:r>
              <a:t>No problems without Head movement</a:t>
            </a:r>
          </a:p>
          <a:p>
            <a:pPr marL="444500" indent="-444500" algn="l">
              <a:buSzPct val="75000"/>
              <a:buChar char="•"/>
            </a:pPr>
            <a:r>
              <a:t>accompanying symptoms (nausea, vomitus)</a:t>
            </a:r>
          </a:p>
          <a:p>
            <a:pPr marL="444500" indent="-444500" algn="l">
              <a:buSzPct val="75000"/>
              <a:buChar char="•"/>
            </a:pPr>
            <a:r>
              <a:t>No hearing problems, no tinnitus)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nvSpPr>
        <p:spPr>
          <a:xfrm>
            <a:off x="236931" y="2914650"/>
            <a:ext cx="10894495" cy="392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algn="l">
              <a:buSzPct val="75000"/>
              <a:buChar char="•"/>
            </a:pPr>
            <a:r>
              <a:t>32-year-old female patient with recurrent episodes of vertigo</a:t>
            </a:r>
          </a:p>
          <a:p>
            <a:pPr marL="444500" indent="-444500" algn="l">
              <a:buSzPct val="75000"/>
              <a:buChar char="•"/>
            </a:pPr>
            <a:r>
              <a:t>Relapsing accompanying hearing loss, tinnitus</a:t>
            </a:r>
          </a:p>
          <a:p>
            <a:pPr marL="444500" indent="-444500" algn="l">
              <a:buSzPct val="75000"/>
              <a:buChar char="•"/>
            </a:pPr>
            <a:r>
              <a:t>Frequently nausea / vomiting</a:t>
            </a:r>
          </a:p>
          <a:p>
            <a:pPr marL="444500" indent="-444500" algn="l">
              <a:buSzPct val="75000"/>
              <a:buChar char="•"/>
            </a:pPr>
            <a:r>
              <a:t>Fall inclination both sides</a:t>
            </a:r>
          </a:p>
          <a:p>
            <a:pPr marL="444500" indent="-444500" algn="l">
              <a:buSzPct val="75000"/>
              <a:buChar char="•"/>
            </a:pPr>
            <a:r>
              <a:t>Persistent hearing loss in the interval (weeks)</a:t>
            </a:r>
          </a:p>
          <a:p>
            <a:pPr marL="444500" indent="-444500" algn="l">
              <a:buSzPct val="75000"/>
              <a:buChar char="•"/>
            </a:pPr>
            <a:r>
              <a:t>Recurrent inflammation of both eyes</a:t>
            </a:r>
          </a:p>
        </p:txBody>
      </p:sp>
      <p:sp>
        <p:nvSpPr>
          <p:cNvPr id="186" name="Shape 186"/>
          <p:cNvSpPr/>
          <p:nvPr/>
        </p:nvSpPr>
        <p:spPr>
          <a:xfrm>
            <a:off x="709040" y="745803"/>
            <a:ext cx="3895187" cy="7433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500">
                <a:latin typeface="Arial"/>
                <a:ea typeface="Arial"/>
                <a:cs typeface="Arial"/>
                <a:sym typeface="Arial"/>
              </a:defRPr>
            </a:lvl1pPr>
          </a:lstStyle>
          <a:p>
            <a:pPr/>
            <a:r>
              <a:t>case scenario</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xfrm>
            <a:off x="457200" y="277812"/>
            <a:ext cx="8229600" cy="1139826"/>
          </a:xfrm>
          <a:prstGeom prst="rect">
            <a:avLst/>
          </a:prstGeom>
        </p:spPr>
        <p:txBody>
          <a:bodyPr lIns="45719" tIns="45719" rIns="45719" bIns="45719" anchor="t"/>
          <a:lstStyle>
            <a:lvl1pPr algn="l" defTabSz="914400">
              <a:defRPr sz="4200">
                <a:latin typeface="Arial"/>
                <a:ea typeface="Arial"/>
                <a:cs typeface="Arial"/>
                <a:sym typeface="Arial"/>
              </a:defRPr>
            </a:lvl1pPr>
          </a:lstStyle>
          <a:p>
            <a:pPr/>
            <a:r>
              <a:t>Definition </a:t>
            </a:r>
          </a:p>
        </p:txBody>
      </p:sp>
      <p:sp>
        <p:nvSpPr>
          <p:cNvPr id="123" name="Shape 123"/>
          <p:cNvSpPr/>
          <p:nvPr>
            <p:ph type="body" sz="half" idx="1"/>
          </p:nvPr>
        </p:nvSpPr>
        <p:spPr>
          <a:xfrm>
            <a:off x="457200" y="1600200"/>
            <a:ext cx="8229600" cy="4530725"/>
          </a:xfrm>
          <a:prstGeom prst="rect">
            <a:avLst/>
          </a:prstGeom>
        </p:spPr>
        <p:txBody>
          <a:bodyPr lIns="45719" tIns="45719" rIns="45719" bIns="45719"/>
          <a:lstStyle/>
          <a:p>
            <a:pPr marL="345722" indent="-345722" algn="l" defTabSz="914400">
              <a:spcBef>
                <a:spcPts val="600"/>
              </a:spcBef>
              <a:buSzPct val="75000"/>
              <a:buChar char="•"/>
              <a:defRPr sz="2800">
                <a:latin typeface="Arial"/>
                <a:ea typeface="Arial"/>
                <a:cs typeface="Arial"/>
                <a:sym typeface="Arial"/>
              </a:defRPr>
            </a:pPr>
            <a:r>
              <a:t>Vertigo: It is an allusion of rotary moving. </a:t>
            </a:r>
          </a:p>
          <a:p>
            <a:pPr marL="345722" indent="-345722" algn="l" defTabSz="914400">
              <a:spcBef>
                <a:spcPts val="700"/>
              </a:spcBef>
              <a:buSzPct val="75000"/>
              <a:buChar char="•"/>
              <a:defRPr sz="2800">
                <a:latin typeface="Arial"/>
                <a:ea typeface="Arial"/>
                <a:cs typeface="Arial"/>
                <a:sym typeface="Arial"/>
              </a:defRPr>
            </a:pPr>
          </a:p>
          <a:p>
            <a:pPr marL="345722" indent="-345722" algn="l" defTabSz="914400">
              <a:spcBef>
                <a:spcPts val="600"/>
              </a:spcBef>
              <a:buSzPct val="75000"/>
              <a:buChar char="•"/>
              <a:defRPr sz="2800">
                <a:latin typeface="Arial"/>
                <a:ea typeface="Arial"/>
                <a:cs typeface="Arial"/>
                <a:sym typeface="Arial"/>
              </a:defRPr>
            </a:pPr>
            <a:r>
              <a:t>Instability : impossibility to maintain one</a:t>
            </a:r>
            <a:r>
              <a:t>’</a:t>
            </a:r>
            <a:r>
              <a:t>s  body in desire position </a:t>
            </a:r>
            <a:endParaRPr sz="2500"/>
          </a:p>
          <a:p>
            <a:pPr marL="345722" indent="-345722" algn="l" defTabSz="914400">
              <a:spcBef>
                <a:spcPts val="700"/>
              </a:spcBef>
              <a:buSzPct val="75000"/>
              <a:buChar char="•"/>
              <a:defRPr sz="2800">
                <a:latin typeface="Arial"/>
                <a:ea typeface="Arial"/>
                <a:cs typeface="Arial"/>
                <a:sym typeface="Arial"/>
              </a:defRPr>
            </a:pPr>
          </a:p>
          <a:p>
            <a:pPr marL="345722" indent="-345722" algn="l" defTabSz="914400">
              <a:spcBef>
                <a:spcPts val="600"/>
              </a:spcBef>
              <a:buSzPct val="75000"/>
              <a:buChar char="•"/>
              <a:defRPr sz="2800">
                <a:latin typeface="Arial"/>
                <a:ea typeface="Arial"/>
                <a:cs typeface="Arial"/>
                <a:sym typeface="Arial"/>
              </a:defRPr>
            </a:pPr>
            <a:r>
              <a:t>Nystagmus :</a:t>
            </a:r>
            <a:r>
              <a:rPr sz="2500"/>
              <a:t> Is an involuntary conjugated rapid repetitive eye movement.</a:t>
            </a:r>
            <a:endParaRPr sz="2500"/>
          </a:p>
          <a:p>
            <a:pPr lvl="1" marL="703791" indent="-259291" algn="l" defTabSz="914400">
              <a:buSzPct val="75000"/>
              <a:buChar char="•"/>
              <a:defRPr sz="2100">
                <a:latin typeface="Arial"/>
                <a:ea typeface="Arial"/>
                <a:cs typeface="Arial"/>
                <a:sym typeface="Arial"/>
              </a:defRPr>
            </a:pPr>
            <a:r>
              <a:t>Side to side (horizontal)</a:t>
            </a:r>
          </a:p>
          <a:p>
            <a:pPr lvl="1" marL="703791" indent="-259291" algn="l" defTabSz="914400">
              <a:buSzPct val="75000"/>
              <a:buChar char="•"/>
              <a:defRPr sz="2100">
                <a:latin typeface="Arial"/>
                <a:ea typeface="Arial"/>
                <a:cs typeface="Arial"/>
                <a:sym typeface="Arial"/>
              </a:defRPr>
            </a:pPr>
            <a:r>
              <a:t>Up and down (vertical)</a:t>
            </a:r>
          </a:p>
          <a:p>
            <a:pPr lvl="1" marL="703791" indent="-259291" algn="l" defTabSz="914400">
              <a:buSzPct val="75000"/>
              <a:buChar char="•"/>
              <a:defRPr sz="2100">
                <a:latin typeface="Arial"/>
                <a:ea typeface="Arial"/>
                <a:cs typeface="Arial"/>
                <a:sym typeface="Arial"/>
              </a:defRPr>
            </a:pPr>
            <a:r>
              <a:t>In a circle (torsional) </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nvSpPr>
        <p:spPr>
          <a:xfrm>
            <a:off x="4807458" y="3873500"/>
            <a:ext cx="3389885" cy="132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a:r>
              <a:t>Thanks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body" sz="quarter" idx="1"/>
          </p:nvPr>
        </p:nvSpPr>
        <p:spPr>
          <a:xfrm>
            <a:off x="698500" y="2611437"/>
            <a:ext cx="3962400" cy="4530726"/>
          </a:xfrm>
          <a:prstGeom prst="rect">
            <a:avLst/>
          </a:prstGeom>
        </p:spPr>
        <p:txBody>
          <a:bodyPr lIns="45719" tIns="45719" rIns="45719" bIns="45719" anchor="ctr"/>
          <a:lstStyle/>
          <a:p>
            <a:pPr algn="l" defTabSz="479044">
              <a:spcBef>
                <a:spcPts val="3400"/>
              </a:spcBef>
              <a:buClr>
                <a:srgbClr val="CC9900"/>
              </a:buClr>
              <a:buFont typeface="Wingdings"/>
              <a:defRPr sz="2952"/>
            </a:pPr>
            <a:r>
              <a:t>The vestibular system: is the apparatus of the inner ear that provides stable vision during head movements. </a:t>
            </a:r>
            <a:endParaRPr sz="1803"/>
          </a:p>
          <a:p>
            <a:pPr algn="l" defTabSz="479044">
              <a:spcBef>
                <a:spcPts val="3400"/>
              </a:spcBef>
              <a:buClr>
                <a:srgbClr val="CC9900"/>
              </a:buClr>
              <a:buSzPct val="65000"/>
              <a:buFont typeface="Wingdings"/>
              <a:buChar char="■"/>
              <a:defRPr sz="2952"/>
            </a:pPr>
            <a:endParaRPr sz="1803"/>
          </a:p>
          <a:p>
            <a:pPr algn="l" defTabSz="479044">
              <a:spcBef>
                <a:spcPts val="3400"/>
              </a:spcBef>
              <a:buClr>
                <a:srgbClr val="CC9900"/>
              </a:buClr>
              <a:buSzPct val="65000"/>
              <a:buFont typeface="Wingdings"/>
              <a:buChar char="■"/>
              <a:defRPr sz="2952"/>
            </a:pPr>
            <a:endParaRPr sz="1803"/>
          </a:p>
        </p:txBody>
      </p:sp>
      <p:pic>
        <p:nvPicPr>
          <p:cNvPr id="126" name="innerearlabyrinth.jpg" descr="innerearlabyrinth"/>
          <p:cNvPicPr>
            <a:picLocks noChangeAspect="1"/>
          </p:cNvPicPr>
          <p:nvPr/>
        </p:nvPicPr>
        <p:blipFill>
          <a:blip r:embed="rId2">
            <a:extLst/>
          </a:blip>
          <a:srcRect l="13499" t="24000" r="42750" b="28500"/>
          <a:stretch>
            <a:fillRect/>
          </a:stretch>
        </p:blipFill>
        <p:spPr>
          <a:xfrm>
            <a:off x="5918200" y="2997200"/>
            <a:ext cx="4305301" cy="3505200"/>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body" sz="half" idx="1"/>
          </p:nvPr>
        </p:nvSpPr>
        <p:spPr>
          <a:xfrm>
            <a:off x="457200" y="1600200"/>
            <a:ext cx="8229600" cy="4782226"/>
          </a:xfrm>
          <a:prstGeom prst="rect">
            <a:avLst/>
          </a:prstGeom>
        </p:spPr>
        <p:txBody>
          <a:bodyPr lIns="45719" tIns="45719" rIns="45719" bIns="45719"/>
          <a:lstStyle/>
          <a:p>
            <a:pPr marL="235584" indent="-235584" algn="l" defTabSz="309625">
              <a:spcBef>
                <a:spcPts val="2200"/>
              </a:spcBef>
              <a:buSzPct val="45000"/>
              <a:buBlip>
                <a:blip r:embed="rId2"/>
              </a:buBlip>
              <a:defRPr sz="2755"/>
            </a:pPr>
            <a:r>
              <a:t>Semi-circular</a:t>
            </a:r>
            <a:r>
              <a:rPr>
                <a:latin typeface="Arial"/>
                <a:ea typeface="Arial"/>
                <a:cs typeface="Arial"/>
                <a:sym typeface="Arial"/>
              </a:rPr>
              <a:t> </a:t>
            </a:r>
            <a:r>
              <a:t>Canals (cristae)</a:t>
            </a:r>
            <a:endParaRPr u="sng"/>
          </a:p>
          <a:p>
            <a:pPr marL="235584" indent="-235584" algn="l" defTabSz="309625">
              <a:spcBef>
                <a:spcPts val="2200"/>
              </a:spcBef>
              <a:buSzPct val="45000"/>
              <a:buBlip>
                <a:blip r:embed="rId2"/>
              </a:buBlip>
              <a:defRPr sz="2755"/>
            </a:pPr>
            <a:r>
              <a:t>       Angular Acceleration</a:t>
            </a:r>
          </a:p>
          <a:p>
            <a:pPr marL="235584" indent="-235584" algn="l" defTabSz="309625">
              <a:spcBef>
                <a:spcPts val="2200"/>
              </a:spcBef>
              <a:buSzPct val="45000"/>
              <a:buBlip>
                <a:blip r:embed="rId2"/>
              </a:buBlip>
              <a:defRPr sz="2755"/>
            </a:pPr>
            <a:endParaRPr i="1" u="sng">
              <a:latin typeface="Arial"/>
              <a:ea typeface="Arial"/>
              <a:cs typeface="Arial"/>
              <a:sym typeface="Arial"/>
            </a:endParaRPr>
          </a:p>
          <a:p>
            <a:pPr marL="235584" indent="-235584" algn="l" defTabSz="309625">
              <a:spcBef>
                <a:spcPts val="2200"/>
              </a:spcBef>
              <a:buSzPct val="45000"/>
              <a:buBlip>
                <a:blip r:embed="rId2"/>
              </a:buBlip>
              <a:defRPr sz="2755"/>
            </a:pPr>
            <a:r>
              <a:t>Utricle &amp; Saccule</a:t>
            </a:r>
            <a:r>
              <a:rPr>
                <a:latin typeface="Arial"/>
                <a:ea typeface="Arial"/>
                <a:cs typeface="Arial"/>
                <a:sym typeface="Arial"/>
              </a:rPr>
              <a:t>:</a:t>
            </a:r>
            <a:endParaRPr>
              <a:latin typeface="Arial"/>
              <a:ea typeface="Arial"/>
              <a:cs typeface="Arial"/>
              <a:sym typeface="Arial"/>
            </a:endParaRPr>
          </a:p>
          <a:p>
            <a:pPr lvl="1" marL="471169" indent="-235584" algn="l" defTabSz="309625">
              <a:spcBef>
                <a:spcPts val="2200"/>
              </a:spcBef>
              <a:buSzPct val="45000"/>
              <a:buBlip>
                <a:blip r:embed="rId2"/>
              </a:buBlip>
              <a:defRPr sz="2755"/>
            </a:pPr>
            <a:r>
              <a:t>Macule of the utricle : plan horizontal</a:t>
            </a:r>
          </a:p>
          <a:p>
            <a:pPr lvl="1" marL="471169" indent="-235584" algn="l" defTabSz="309625">
              <a:spcBef>
                <a:spcPts val="2200"/>
              </a:spcBef>
              <a:buSzPct val="45000"/>
              <a:buBlip>
                <a:blip r:embed="rId2"/>
              </a:buBlip>
              <a:defRPr sz="2755"/>
            </a:pPr>
            <a:r>
              <a:t>Macule of the saccule: plan vertical</a:t>
            </a:r>
          </a:p>
          <a:p>
            <a:pPr marL="235584" indent="-235584" algn="l" defTabSz="309625">
              <a:spcBef>
                <a:spcPts val="2200"/>
              </a:spcBef>
              <a:buSzPct val="45000"/>
              <a:buBlip>
                <a:blip r:embed="rId2"/>
              </a:buBlip>
              <a:defRPr sz="2755"/>
            </a:pPr>
            <a:r>
              <a:t>Linear acceleration horizontal &amp; Vertical (gravity)</a:t>
            </a:r>
          </a:p>
        </p:txBody>
      </p:sp>
      <p:pic>
        <p:nvPicPr>
          <p:cNvPr id="129" name="image.png"/>
          <p:cNvPicPr>
            <a:picLocks noChangeAspect="1"/>
          </p:cNvPicPr>
          <p:nvPr/>
        </p:nvPicPr>
        <p:blipFill>
          <a:blip r:embed="rId3">
            <a:extLst/>
          </a:blip>
          <a:stretch>
            <a:fillRect/>
          </a:stretch>
        </p:blipFill>
        <p:spPr>
          <a:xfrm>
            <a:off x="8693690" y="1760219"/>
            <a:ext cx="2895601" cy="1737362"/>
          </a:xfrm>
          <a:prstGeom prst="rect">
            <a:avLst/>
          </a:prstGeom>
          <a:ln w="12700">
            <a:miter lim="400000"/>
          </a:ln>
        </p:spPr>
      </p:pic>
      <p:pic>
        <p:nvPicPr>
          <p:cNvPr id="130" name="image.png"/>
          <p:cNvPicPr>
            <a:picLocks noChangeAspect="1"/>
          </p:cNvPicPr>
          <p:nvPr/>
        </p:nvPicPr>
        <p:blipFill>
          <a:blip r:embed="rId4">
            <a:extLst/>
          </a:blip>
          <a:stretch>
            <a:fillRect/>
          </a:stretch>
        </p:blipFill>
        <p:spPr>
          <a:xfrm>
            <a:off x="8693690" y="4463119"/>
            <a:ext cx="2895601" cy="2160588"/>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body" sz="half" idx="1"/>
          </p:nvPr>
        </p:nvSpPr>
        <p:spPr>
          <a:xfrm>
            <a:off x="457200" y="1600200"/>
            <a:ext cx="8229600" cy="4530725"/>
          </a:xfrm>
          <a:prstGeom prst="rect">
            <a:avLst/>
          </a:prstGeom>
        </p:spPr>
        <p:txBody>
          <a:bodyPr lIns="45719" tIns="45719" rIns="45719" bIns="45719"/>
          <a:lstStyle/>
          <a:p>
            <a:pPr lvl="1" marL="666750" indent="-333375" algn="l" defTabSz="438150">
              <a:spcBef>
                <a:spcPts val="3100"/>
              </a:spcBef>
              <a:buSzPct val="45000"/>
              <a:buBlip>
                <a:blip r:embed="rId2"/>
              </a:buBlip>
              <a:defRPr sz="2700"/>
            </a:pPr>
            <a:r>
              <a:t>Inner ear</a:t>
            </a:r>
            <a:endParaRPr sz="1950"/>
          </a:p>
          <a:p>
            <a:pPr lvl="2" marL="1000125" indent="-333375" algn="l" defTabSz="438150">
              <a:spcBef>
                <a:spcPts val="3100"/>
              </a:spcBef>
              <a:buSzPct val="45000"/>
              <a:buBlip>
                <a:blip r:embed="rId2"/>
              </a:buBlip>
              <a:defRPr sz="2700"/>
            </a:pPr>
            <a:r>
              <a:t>3 semicircular canals </a:t>
            </a:r>
            <a:endParaRPr sz="1650"/>
          </a:p>
          <a:p>
            <a:pPr lvl="2" marL="1000125" indent="-333375" algn="l" defTabSz="438150">
              <a:spcBef>
                <a:spcPts val="3100"/>
              </a:spcBef>
              <a:buSzPct val="45000"/>
              <a:buBlip>
                <a:blip r:embed="rId2"/>
              </a:buBlip>
              <a:defRPr sz="2700"/>
            </a:pPr>
            <a:r>
              <a:t>Otolith organ </a:t>
            </a:r>
            <a:endParaRPr sz="1650"/>
          </a:p>
          <a:p>
            <a:pPr lvl="1" marL="666750" indent="-333375" algn="l" defTabSz="438150">
              <a:spcBef>
                <a:spcPts val="3100"/>
              </a:spcBef>
              <a:buSzPct val="45000"/>
              <a:buBlip>
                <a:blip r:embed="rId2"/>
              </a:buBlip>
              <a:defRPr sz="2700"/>
            </a:pPr>
            <a:r>
              <a:t>Cerebellum </a:t>
            </a:r>
            <a:endParaRPr sz="1950"/>
          </a:p>
          <a:p>
            <a:pPr lvl="1" marL="666750" indent="-333375" algn="l" defTabSz="438150">
              <a:spcBef>
                <a:spcPts val="3100"/>
              </a:spcBef>
              <a:buSzPct val="45000"/>
              <a:buBlip>
                <a:blip r:embed="rId2"/>
              </a:buBlip>
              <a:defRPr sz="2700"/>
            </a:pPr>
            <a:r>
              <a:t>Vision (VOR) </a:t>
            </a:r>
            <a:endParaRPr sz="1950"/>
          </a:p>
          <a:p>
            <a:pPr lvl="1" marL="666750" indent="-333375" algn="l" defTabSz="438150">
              <a:spcBef>
                <a:spcPts val="3100"/>
              </a:spcBef>
              <a:buSzPct val="45000"/>
              <a:buBlip>
                <a:blip r:embed="rId2"/>
              </a:buBlip>
              <a:defRPr sz="2700"/>
            </a:pPr>
            <a:r>
              <a:t>Proprioception </a:t>
            </a:r>
          </a:p>
        </p:txBody>
      </p:sp>
      <p:sp>
        <p:nvSpPr>
          <p:cNvPr id="133" name="Shape 133"/>
          <p:cNvSpPr/>
          <p:nvPr>
            <p:ph type="title"/>
          </p:nvPr>
        </p:nvSpPr>
        <p:spPr>
          <a:xfrm>
            <a:off x="457200" y="277812"/>
            <a:ext cx="8229600" cy="1139826"/>
          </a:xfrm>
          <a:prstGeom prst="rect">
            <a:avLst/>
          </a:prstGeom>
        </p:spPr>
        <p:txBody>
          <a:bodyPr lIns="45719" tIns="45719" rIns="45719" bIns="45719" anchor="t"/>
          <a:lstStyle/>
          <a:p>
            <a:pPr algn="l" defTabSz="804672">
              <a:defRPr sz="3696">
                <a:latin typeface="Arial"/>
                <a:ea typeface="Arial"/>
                <a:cs typeface="Arial"/>
                <a:sym typeface="Arial"/>
              </a:defRPr>
            </a:pPr>
            <a:r>
              <a:t>What are the balance organs? </a:t>
            </a:r>
            <a:br/>
          </a:p>
        </p:txBody>
      </p:sp>
      <p:pic>
        <p:nvPicPr>
          <p:cNvPr id="134" name="image.png"/>
          <p:cNvPicPr>
            <a:picLocks noChangeAspect="1"/>
          </p:cNvPicPr>
          <p:nvPr/>
        </p:nvPicPr>
        <p:blipFill>
          <a:blip r:embed="rId3">
            <a:extLst/>
          </a:blip>
          <a:srcRect l="17172" t="27247" r="12887" b="23687"/>
          <a:stretch>
            <a:fillRect/>
          </a:stretch>
        </p:blipFill>
        <p:spPr>
          <a:xfrm>
            <a:off x="1039018" y="1766490"/>
            <a:ext cx="10926827" cy="5966802"/>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nvSpPr>
        <p:spPr>
          <a:xfrm>
            <a:off x="60451" y="1549400"/>
            <a:ext cx="12486982" cy="665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algn="l">
              <a:buSzPct val="75000"/>
              <a:buChar char="•"/>
            </a:pPr>
            <a:r>
              <a:t>(Pre- / underlying diseases, possible triggers, symptoms, time interval Sx, medications)</a:t>
            </a:r>
          </a:p>
          <a:p>
            <a:pPr marL="444500" indent="-444500" algn="l">
              <a:buSzPct val="75000"/>
              <a:buChar char="•"/>
            </a:pPr>
            <a:r>
              <a:t>Physical examination (including blood pressure, pulse, eye movements)</a:t>
            </a:r>
          </a:p>
          <a:p>
            <a:pPr marL="444500" indent="-444500" algn="l">
              <a:buSzPct val="75000"/>
              <a:buChar char="•"/>
            </a:pPr>
            <a:r>
              <a:t>Orientative balance tests: (Romberg- / Unterberger tread test, finger-nose-pointing test)</a:t>
            </a:r>
          </a:p>
          <a:p>
            <a:pPr marL="444500" indent="-444500" algn="l">
              <a:buSzPct val="75000"/>
              <a:buChar char="•"/>
            </a:pPr>
            <a:r>
              <a:t>Vestibular examination: Caloric (ENG), swivel chair</a:t>
            </a:r>
          </a:p>
          <a:p>
            <a:pPr marL="444500" indent="-444500" algn="l">
              <a:buSzPct val="75000"/>
              <a:buChar char="•"/>
            </a:pPr>
            <a:r>
              <a:t>Hearing test: Tone audio / speech audiogram (vestibulocochlear nerve)</a:t>
            </a:r>
          </a:p>
          <a:p>
            <a:pPr marL="444500" indent="-444500" algn="l">
              <a:buSzPct val="75000"/>
              <a:buChar char="•"/>
            </a:pPr>
            <a:r>
              <a:t>Consultative: Neurology, Ophthalmology, Internal Medicine, Orthopedics, Psychiatry</a:t>
            </a:r>
          </a:p>
          <a:p>
            <a:pPr marL="444500" indent="-444500" algn="l">
              <a:buSzPct val="75000"/>
              <a:buChar char="•"/>
            </a:pPr>
            <a:r>
              <a:t>Imaging: CT, MRI, Duplex sonography cervicals</a:t>
            </a:r>
          </a:p>
        </p:txBody>
      </p:sp>
      <p:sp>
        <p:nvSpPr>
          <p:cNvPr id="137" name="Shape 137"/>
          <p:cNvSpPr/>
          <p:nvPr/>
        </p:nvSpPr>
        <p:spPr>
          <a:xfrm>
            <a:off x="200108" y="353719"/>
            <a:ext cx="5474792" cy="6200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Arial"/>
                <a:ea typeface="Arial"/>
                <a:cs typeface="Arial"/>
                <a:sym typeface="Arial"/>
              </a:defRPr>
            </a:lvl1pPr>
          </a:lstStyle>
          <a:p>
            <a:pPr/>
            <a:r>
              <a:t>History and Examination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36">
                                            <p:bg/>
                                          </p:spTgt>
                                        </p:tgtEl>
                                        <p:attrNameLst>
                                          <p:attrName>style.visibility</p:attrName>
                                        </p:attrNameLst>
                                      </p:cBhvr>
                                      <p:to>
                                        <p:strVal val="visible"/>
                                      </p:to>
                                    </p:set>
                                    <p:anim calcmode="lin" valueType="num">
                                      <p:cBhvr>
                                        <p:cTn id="7" dur="750" fill="hold"/>
                                        <p:tgtEl>
                                          <p:spTgt spid="136">
                                            <p:bg/>
                                          </p:spTgt>
                                        </p:tgtEl>
                                        <p:attrNameLst>
                                          <p:attrName>ppt_w</p:attrName>
                                        </p:attrNameLst>
                                      </p:cBhvr>
                                      <p:tavLst>
                                        <p:tav tm="0">
                                          <p:val>
                                            <p:fltVal val="0"/>
                                          </p:val>
                                        </p:tav>
                                        <p:tav tm="100000">
                                          <p:val>
                                            <p:strVal val="#ppt_w"/>
                                          </p:val>
                                        </p:tav>
                                      </p:tavLst>
                                    </p:anim>
                                    <p:anim calcmode="lin" valueType="num">
                                      <p:cBhvr>
                                        <p:cTn id="8" dur="750" fill="hold"/>
                                        <p:tgtEl>
                                          <p:spTgt spid="136">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36">
                                            <p:txEl>
                                              <p:pRg st="0" end="0"/>
                                            </p:txEl>
                                          </p:spTgt>
                                        </p:tgtEl>
                                        <p:attrNameLst>
                                          <p:attrName>style.visibility</p:attrName>
                                        </p:attrNameLst>
                                      </p:cBhvr>
                                      <p:to>
                                        <p:strVal val="visible"/>
                                      </p:to>
                                    </p:set>
                                    <p:anim calcmode="lin" valueType="num">
                                      <p:cBhvr>
                                        <p:cTn id="11" dur="750" fill="hold"/>
                                        <p:tgtEl>
                                          <p:spTgt spid="136">
                                            <p:txEl>
                                              <p:pRg st="0" end="0"/>
                                            </p:txEl>
                                          </p:spTgt>
                                        </p:tgtEl>
                                        <p:attrNameLst>
                                          <p:attrName>ppt_w</p:attrName>
                                        </p:attrNameLst>
                                      </p:cBhvr>
                                      <p:tavLst>
                                        <p:tav tm="0">
                                          <p:val>
                                            <p:fltVal val="0"/>
                                          </p:val>
                                        </p:tav>
                                        <p:tav tm="100000">
                                          <p:val>
                                            <p:strVal val="#ppt_w"/>
                                          </p:val>
                                        </p:tav>
                                      </p:tavLst>
                                    </p:anim>
                                    <p:anim calcmode="lin" valueType="num">
                                      <p:cBhvr>
                                        <p:cTn id="12" dur="750" fill="hold"/>
                                        <p:tgtEl>
                                          <p:spTgt spid="13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136">
                                            <p:txEl>
                                              <p:pRg st="1" end="1"/>
                                            </p:txEl>
                                          </p:spTgt>
                                        </p:tgtEl>
                                        <p:attrNameLst>
                                          <p:attrName>style.visibility</p:attrName>
                                        </p:attrNameLst>
                                      </p:cBhvr>
                                      <p:to>
                                        <p:strVal val="visible"/>
                                      </p:to>
                                    </p:set>
                                    <p:anim calcmode="lin" valueType="num">
                                      <p:cBhvr>
                                        <p:cTn id="17" dur="750" fill="hold"/>
                                        <p:tgtEl>
                                          <p:spTgt spid="136">
                                            <p:txEl>
                                              <p:pRg st="1" end="1"/>
                                            </p:txEl>
                                          </p:spTgt>
                                        </p:tgtEl>
                                        <p:attrNameLst>
                                          <p:attrName>ppt_w</p:attrName>
                                        </p:attrNameLst>
                                      </p:cBhvr>
                                      <p:tavLst>
                                        <p:tav tm="0">
                                          <p:val>
                                            <p:fltVal val="0"/>
                                          </p:val>
                                        </p:tav>
                                        <p:tav tm="100000">
                                          <p:val>
                                            <p:strVal val="#ppt_w"/>
                                          </p:val>
                                        </p:tav>
                                      </p:tavLst>
                                    </p:anim>
                                    <p:anim calcmode="lin" valueType="num">
                                      <p:cBhvr>
                                        <p:cTn id="18" dur="750" fill="hold"/>
                                        <p:tgtEl>
                                          <p:spTgt spid="13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136">
                                            <p:txEl>
                                              <p:pRg st="2" end="2"/>
                                            </p:txEl>
                                          </p:spTgt>
                                        </p:tgtEl>
                                        <p:attrNameLst>
                                          <p:attrName>style.visibility</p:attrName>
                                        </p:attrNameLst>
                                      </p:cBhvr>
                                      <p:to>
                                        <p:strVal val="visible"/>
                                      </p:to>
                                    </p:set>
                                    <p:anim calcmode="lin" valueType="num">
                                      <p:cBhvr>
                                        <p:cTn id="23" dur="750" fill="hold"/>
                                        <p:tgtEl>
                                          <p:spTgt spid="136">
                                            <p:txEl>
                                              <p:pRg st="2" end="2"/>
                                            </p:txEl>
                                          </p:spTgt>
                                        </p:tgtEl>
                                        <p:attrNameLst>
                                          <p:attrName>ppt_w</p:attrName>
                                        </p:attrNameLst>
                                      </p:cBhvr>
                                      <p:tavLst>
                                        <p:tav tm="0">
                                          <p:val>
                                            <p:fltVal val="0"/>
                                          </p:val>
                                        </p:tav>
                                        <p:tav tm="100000">
                                          <p:val>
                                            <p:strVal val="#ppt_w"/>
                                          </p:val>
                                        </p:tav>
                                      </p:tavLst>
                                    </p:anim>
                                    <p:anim calcmode="lin" valueType="num">
                                      <p:cBhvr>
                                        <p:cTn id="24" dur="750" fill="hold"/>
                                        <p:tgtEl>
                                          <p:spTgt spid="13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1" fill="hold">
                                  <p:stCondLst>
                                    <p:cond delay="0"/>
                                  </p:stCondLst>
                                  <p:iterate type="el" backwards="0">
                                    <p:tmAbs val="0"/>
                                  </p:iterate>
                                  <p:childTnLst>
                                    <p:set>
                                      <p:cBhvr>
                                        <p:cTn id="28" fill="hold"/>
                                        <p:tgtEl>
                                          <p:spTgt spid="136">
                                            <p:txEl>
                                              <p:pRg st="3" end="3"/>
                                            </p:txEl>
                                          </p:spTgt>
                                        </p:tgtEl>
                                        <p:attrNameLst>
                                          <p:attrName>style.visibility</p:attrName>
                                        </p:attrNameLst>
                                      </p:cBhvr>
                                      <p:to>
                                        <p:strVal val="visible"/>
                                      </p:to>
                                    </p:set>
                                    <p:anim calcmode="lin" valueType="num">
                                      <p:cBhvr>
                                        <p:cTn id="29" dur="750" fill="hold"/>
                                        <p:tgtEl>
                                          <p:spTgt spid="136">
                                            <p:txEl>
                                              <p:pRg st="3" end="3"/>
                                            </p:txEl>
                                          </p:spTgt>
                                        </p:tgtEl>
                                        <p:attrNameLst>
                                          <p:attrName>ppt_w</p:attrName>
                                        </p:attrNameLst>
                                      </p:cBhvr>
                                      <p:tavLst>
                                        <p:tav tm="0">
                                          <p:val>
                                            <p:fltVal val="0"/>
                                          </p:val>
                                        </p:tav>
                                        <p:tav tm="100000">
                                          <p:val>
                                            <p:strVal val="#ppt_w"/>
                                          </p:val>
                                        </p:tav>
                                      </p:tavLst>
                                    </p:anim>
                                    <p:anim calcmode="lin" valueType="num">
                                      <p:cBhvr>
                                        <p:cTn id="30" dur="750" fill="hold"/>
                                        <p:tgtEl>
                                          <p:spTgt spid="13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23" grpId="1" fill="hold">
                                  <p:stCondLst>
                                    <p:cond delay="0"/>
                                  </p:stCondLst>
                                  <p:iterate type="el" backwards="0">
                                    <p:tmAbs val="0"/>
                                  </p:iterate>
                                  <p:childTnLst>
                                    <p:set>
                                      <p:cBhvr>
                                        <p:cTn id="34" fill="hold"/>
                                        <p:tgtEl>
                                          <p:spTgt spid="136">
                                            <p:txEl>
                                              <p:pRg st="4" end="4"/>
                                            </p:txEl>
                                          </p:spTgt>
                                        </p:tgtEl>
                                        <p:attrNameLst>
                                          <p:attrName>style.visibility</p:attrName>
                                        </p:attrNameLst>
                                      </p:cBhvr>
                                      <p:to>
                                        <p:strVal val="visible"/>
                                      </p:to>
                                    </p:set>
                                    <p:anim calcmode="lin" valueType="num">
                                      <p:cBhvr>
                                        <p:cTn id="35" dur="750" fill="hold"/>
                                        <p:tgtEl>
                                          <p:spTgt spid="136">
                                            <p:txEl>
                                              <p:pRg st="4" end="4"/>
                                            </p:txEl>
                                          </p:spTgt>
                                        </p:tgtEl>
                                        <p:attrNameLst>
                                          <p:attrName>ppt_w</p:attrName>
                                        </p:attrNameLst>
                                      </p:cBhvr>
                                      <p:tavLst>
                                        <p:tav tm="0">
                                          <p:val>
                                            <p:fltVal val="0"/>
                                          </p:val>
                                        </p:tav>
                                        <p:tav tm="100000">
                                          <p:val>
                                            <p:strVal val="#ppt_w"/>
                                          </p:val>
                                        </p:tav>
                                      </p:tavLst>
                                    </p:anim>
                                    <p:anim calcmode="lin" valueType="num">
                                      <p:cBhvr>
                                        <p:cTn id="36" dur="750" fill="hold"/>
                                        <p:tgtEl>
                                          <p:spTgt spid="13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6" presetID="23" grpId="1" fill="hold">
                                  <p:stCondLst>
                                    <p:cond delay="0"/>
                                  </p:stCondLst>
                                  <p:iterate type="el" backwards="0">
                                    <p:tmAbs val="0"/>
                                  </p:iterate>
                                  <p:childTnLst>
                                    <p:set>
                                      <p:cBhvr>
                                        <p:cTn id="40" fill="hold"/>
                                        <p:tgtEl>
                                          <p:spTgt spid="136">
                                            <p:txEl>
                                              <p:pRg st="5" end="5"/>
                                            </p:txEl>
                                          </p:spTgt>
                                        </p:tgtEl>
                                        <p:attrNameLst>
                                          <p:attrName>style.visibility</p:attrName>
                                        </p:attrNameLst>
                                      </p:cBhvr>
                                      <p:to>
                                        <p:strVal val="visible"/>
                                      </p:to>
                                    </p:set>
                                    <p:anim calcmode="lin" valueType="num">
                                      <p:cBhvr>
                                        <p:cTn id="41" dur="750" fill="hold"/>
                                        <p:tgtEl>
                                          <p:spTgt spid="136">
                                            <p:txEl>
                                              <p:pRg st="5" end="5"/>
                                            </p:txEl>
                                          </p:spTgt>
                                        </p:tgtEl>
                                        <p:attrNameLst>
                                          <p:attrName>ppt_w</p:attrName>
                                        </p:attrNameLst>
                                      </p:cBhvr>
                                      <p:tavLst>
                                        <p:tav tm="0">
                                          <p:val>
                                            <p:fltVal val="0"/>
                                          </p:val>
                                        </p:tav>
                                        <p:tav tm="100000">
                                          <p:val>
                                            <p:strVal val="#ppt_w"/>
                                          </p:val>
                                        </p:tav>
                                      </p:tavLst>
                                    </p:anim>
                                    <p:anim calcmode="lin" valueType="num">
                                      <p:cBhvr>
                                        <p:cTn id="42" dur="750" fill="hold"/>
                                        <p:tgtEl>
                                          <p:spTgt spid="13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6" presetID="23" grpId="1" fill="hold">
                                  <p:stCondLst>
                                    <p:cond delay="0"/>
                                  </p:stCondLst>
                                  <p:iterate type="el" backwards="0">
                                    <p:tmAbs val="0"/>
                                  </p:iterate>
                                  <p:childTnLst>
                                    <p:set>
                                      <p:cBhvr>
                                        <p:cTn id="46" fill="hold"/>
                                        <p:tgtEl>
                                          <p:spTgt spid="136">
                                            <p:txEl>
                                              <p:pRg st="6" end="6"/>
                                            </p:txEl>
                                          </p:spTgt>
                                        </p:tgtEl>
                                        <p:attrNameLst>
                                          <p:attrName>style.visibility</p:attrName>
                                        </p:attrNameLst>
                                      </p:cBhvr>
                                      <p:to>
                                        <p:strVal val="visible"/>
                                      </p:to>
                                    </p:set>
                                    <p:anim calcmode="lin" valueType="num">
                                      <p:cBhvr>
                                        <p:cTn id="47" dur="750" fill="hold"/>
                                        <p:tgtEl>
                                          <p:spTgt spid="136">
                                            <p:txEl>
                                              <p:pRg st="6" end="6"/>
                                            </p:txEl>
                                          </p:spTgt>
                                        </p:tgtEl>
                                        <p:attrNameLst>
                                          <p:attrName>ppt_w</p:attrName>
                                        </p:attrNameLst>
                                      </p:cBhvr>
                                      <p:tavLst>
                                        <p:tav tm="0">
                                          <p:val>
                                            <p:fltVal val="0"/>
                                          </p:val>
                                        </p:tav>
                                        <p:tav tm="100000">
                                          <p:val>
                                            <p:strVal val="#ppt_w"/>
                                          </p:val>
                                        </p:tav>
                                      </p:tavLst>
                                    </p:anim>
                                    <p:anim calcmode="lin" valueType="num">
                                      <p:cBhvr>
                                        <p:cTn id="48" dur="750" fill="hold"/>
                                        <p:tgtEl>
                                          <p:spTgt spid="13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457200" y="277812"/>
            <a:ext cx="8229600" cy="1139826"/>
          </a:xfrm>
          <a:prstGeom prst="rect">
            <a:avLst/>
          </a:prstGeom>
        </p:spPr>
        <p:txBody>
          <a:bodyPr lIns="45719" tIns="45719" rIns="45719" bIns="45719" anchor="t"/>
          <a:lstStyle>
            <a:lvl1pPr algn="l" defTabSz="914400">
              <a:defRPr sz="4200">
                <a:latin typeface="Arial"/>
                <a:ea typeface="Arial"/>
                <a:cs typeface="Arial"/>
                <a:sym typeface="Arial"/>
              </a:defRPr>
            </a:lvl1pPr>
          </a:lstStyle>
          <a:p>
            <a:pPr/>
            <a:r>
              <a:t>Vestibulo-ocular reflex (VOR)</a:t>
            </a:r>
          </a:p>
        </p:txBody>
      </p:sp>
      <p:sp>
        <p:nvSpPr>
          <p:cNvPr id="140" name="Shape 140"/>
          <p:cNvSpPr/>
          <p:nvPr>
            <p:ph type="body" sz="half" idx="1"/>
          </p:nvPr>
        </p:nvSpPr>
        <p:spPr>
          <a:xfrm>
            <a:off x="457200" y="1600200"/>
            <a:ext cx="7957890" cy="5661770"/>
          </a:xfrm>
          <a:prstGeom prst="rect">
            <a:avLst/>
          </a:prstGeom>
        </p:spPr>
        <p:txBody>
          <a:bodyPr lIns="45719" tIns="45719" rIns="45719" bIns="45719"/>
          <a:lstStyle/>
          <a:p>
            <a:pPr marL="246944" indent="-246944" algn="l" defTabSz="914400">
              <a:spcBef>
                <a:spcPts val="400"/>
              </a:spcBef>
              <a:buSzPct val="75000"/>
              <a:buChar char="•"/>
              <a:defRPr sz="2500">
                <a:latin typeface="Arial"/>
                <a:ea typeface="Arial"/>
                <a:cs typeface="Arial"/>
                <a:sym typeface="Arial"/>
              </a:defRPr>
            </a:pPr>
            <a:r>
              <a:t>VOR Function: is to stabilize images on the retina during head movement by moving the eye in direction opposite to the direction of the head, thus keeping image on the center of the visual field. </a:t>
            </a:r>
          </a:p>
          <a:p>
            <a:pPr marL="246944" indent="-246944" algn="l" defTabSz="914400">
              <a:spcBef>
                <a:spcPts val="700"/>
              </a:spcBef>
              <a:buSzPct val="75000"/>
              <a:buChar char="•"/>
              <a:defRPr sz="2500">
                <a:latin typeface="Arial"/>
                <a:ea typeface="Arial"/>
                <a:cs typeface="Arial"/>
                <a:sym typeface="Arial"/>
              </a:defRPr>
            </a:pPr>
          </a:p>
          <a:p>
            <a:pPr marL="246944" indent="-246944" algn="l" defTabSz="914400">
              <a:spcBef>
                <a:spcPts val="400"/>
              </a:spcBef>
              <a:buSzPct val="75000"/>
              <a:buChar char="•"/>
              <a:defRPr sz="2500">
                <a:latin typeface="Arial"/>
                <a:ea typeface="Arial"/>
                <a:cs typeface="Arial"/>
                <a:sym typeface="Arial"/>
              </a:defRPr>
            </a:pPr>
            <a:r>
              <a:t>The anatomical component of VOR are: </a:t>
            </a:r>
          </a:p>
          <a:p>
            <a:pPr lvl="1" marL="691444" indent="-246944" algn="l" defTabSz="914400">
              <a:buSzPct val="75000"/>
              <a:buChar char="•"/>
              <a:defRPr sz="2500">
                <a:latin typeface="Arial"/>
                <a:ea typeface="Arial"/>
                <a:cs typeface="Arial"/>
                <a:sym typeface="Arial"/>
              </a:defRPr>
            </a:pPr>
            <a:r>
              <a:t>Semicircular canals.</a:t>
            </a:r>
          </a:p>
          <a:p>
            <a:pPr lvl="1" marL="691444" indent="-246944" algn="l" defTabSz="914400">
              <a:buSzPct val="75000"/>
              <a:buChar char="•"/>
              <a:defRPr sz="2500">
                <a:latin typeface="Arial"/>
                <a:ea typeface="Arial"/>
                <a:cs typeface="Arial"/>
                <a:sym typeface="Arial"/>
              </a:defRPr>
            </a:pPr>
            <a:r>
              <a:t>Vestibular and ocular motor nuclei in the brainstem </a:t>
            </a:r>
          </a:p>
          <a:p>
            <a:pPr lvl="1" marL="691444" indent="-246944" algn="l" defTabSz="914400">
              <a:buSzPct val="75000"/>
              <a:buChar char="•"/>
              <a:defRPr sz="2500">
                <a:latin typeface="Arial"/>
                <a:ea typeface="Arial"/>
                <a:cs typeface="Arial"/>
                <a:sym typeface="Arial"/>
              </a:defRPr>
            </a:pPr>
            <a:r>
              <a:t>Extra-ocular muscles.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457200" y="277812"/>
            <a:ext cx="8229600" cy="1139826"/>
          </a:xfrm>
          <a:prstGeom prst="rect">
            <a:avLst/>
          </a:prstGeom>
        </p:spPr>
        <p:txBody>
          <a:bodyPr lIns="45719" tIns="45719" rIns="45719" bIns="45719" anchor="t"/>
          <a:lstStyle>
            <a:lvl1pPr algn="l" defTabSz="914400">
              <a:defRPr sz="4200">
                <a:latin typeface="Arial"/>
                <a:ea typeface="Arial"/>
                <a:cs typeface="Arial"/>
                <a:sym typeface="Arial"/>
              </a:defRPr>
            </a:lvl1pPr>
          </a:lstStyle>
          <a:p>
            <a:pPr/>
            <a:r>
              <a:t>What type of Nystagmus??</a:t>
            </a:r>
          </a:p>
        </p:txBody>
      </p:sp>
      <p:pic>
        <p:nvPicPr>
          <p:cNvPr id="143" name="image.png"/>
          <p:cNvPicPr>
            <a:picLocks noChangeAspect="1"/>
          </p:cNvPicPr>
          <p:nvPr/>
        </p:nvPicPr>
        <p:blipFill>
          <a:blip r:embed="rId2">
            <a:extLst/>
          </a:blip>
          <a:stretch>
            <a:fillRect/>
          </a:stretch>
        </p:blipFill>
        <p:spPr>
          <a:xfrm>
            <a:off x="1997075" y="2308225"/>
            <a:ext cx="5149850" cy="3862388"/>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457200" y="277812"/>
            <a:ext cx="8229600" cy="1139826"/>
          </a:xfrm>
          <a:prstGeom prst="rect">
            <a:avLst/>
          </a:prstGeom>
        </p:spPr>
        <p:txBody>
          <a:bodyPr lIns="45719" tIns="45719" rIns="45719" bIns="45719" anchor="t"/>
          <a:lstStyle/>
          <a:p>
            <a:pPr algn="l" defTabSz="896111">
              <a:defRPr b="1" sz="3528">
                <a:latin typeface="Arial"/>
                <a:ea typeface="Arial"/>
                <a:cs typeface="Arial"/>
                <a:sym typeface="Arial"/>
              </a:defRPr>
            </a:pPr>
            <a:r>
              <a:t>Benign Paroxysmal Positional Vertigo</a:t>
            </a:r>
            <a:br/>
            <a:r>
              <a:rPr b="0"/>
              <a:t> (BPPV) </a:t>
            </a:r>
          </a:p>
        </p:txBody>
      </p:sp>
      <p:sp>
        <p:nvSpPr>
          <p:cNvPr id="146" name="Shape 146"/>
          <p:cNvSpPr/>
          <p:nvPr>
            <p:ph type="body" sz="half" idx="1"/>
          </p:nvPr>
        </p:nvSpPr>
        <p:spPr>
          <a:xfrm>
            <a:off x="457200" y="2108200"/>
            <a:ext cx="8877088" cy="5148253"/>
          </a:xfrm>
          <a:prstGeom prst="rect">
            <a:avLst/>
          </a:prstGeom>
        </p:spPr>
        <p:txBody>
          <a:bodyPr lIns="45719" tIns="45719" rIns="45719" bIns="45719" anchor="t"/>
          <a:lstStyle/>
          <a:p>
            <a:pPr marL="232251" indent="-232251" defTabSz="905255">
              <a:spcBef>
                <a:spcPts val="400"/>
              </a:spcBef>
              <a:defRPr sz="2178">
                <a:latin typeface="Arial"/>
                <a:ea typeface="Arial"/>
                <a:cs typeface="Arial"/>
                <a:sym typeface="Arial"/>
              </a:defRPr>
            </a:pPr>
            <a:r>
              <a:t>BPPV is the most common cause of vertigo seen by otolaryngologists.</a:t>
            </a:r>
          </a:p>
          <a:p>
            <a:pPr marL="232251" indent="-232251" defTabSz="905255">
              <a:spcBef>
                <a:spcPts val="400"/>
              </a:spcBef>
              <a:defRPr sz="2178">
                <a:latin typeface="Arial"/>
                <a:ea typeface="Arial"/>
                <a:cs typeface="Arial"/>
                <a:sym typeface="Arial"/>
              </a:defRPr>
            </a:pPr>
            <a:r>
              <a:t>Represent  20% to 40% of patients with peripheral vestibular disease.</a:t>
            </a:r>
            <a:r>
              <a:t> </a:t>
            </a:r>
          </a:p>
          <a:p>
            <a:pPr marL="232251" indent="-232251" defTabSz="905255">
              <a:spcBef>
                <a:spcPts val="700"/>
              </a:spcBef>
              <a:defRPr sz="2178">
                <a:latin typeface="Arial"/>
                <a:ea typeface="Arial"/>
                <a:cs typeface="Arial"/>
                <a:sym typeface="Arial"/>
              </a:defRPr>
            </a:pPr>
          </a:p>
          <a:p>
            <a:pPr marL="232251" indent="-232251" defTabSz="905255">
              <a:spcBef>
                <a:spcPts val="400"/>
              </a:spcBef>
              <a:defRPr sz="2178">
                <a:latin typeface="Arial"/>
                <a:ea typeface="Arial"/>
                <a:cs typeface="Arial"/>
                <a:sym typeface="Arial"/>
              </a:defRPr>
            </a:pPr>
            <a:r>
              <a:t>Posterior semicircular canal (Post SCC ) is mostly affected in BPPV.</a:t>
            </a:r>
          </a:p>
          <a:p>
            <a:pPr marL="232251" indent="-232251" defTabSz="905255">
              <a:spcBef>
                <a:spcPts val="700"/>
              </a:spcBef>
              <a:defRPr sz="2178">
                <a:latin typeface="Arial"/>
                <a:ea typeface="Arial"/>
                <a:cs typeface="Arial"/>
                <a:sym typeface="Arial"/>
              </a:defRPr>
            </a:pPr>
          </a:p>
          <a:p>
            <a:pPr marL="232251" indent="-232251" defTabSz="905255">
              <a:spcBef>
                <a:spcPts val="400"/>
              </a:spcBef>
              <a:defRPr sz="2178">
                <a:latin typeface="Arial"/>
                <a:ea typeface="Arial"/>
                <a:cs typeface="Arial"/>
                <a:sym typeface="Arial"/>
              </a:defRPr>
            </a:pPr>
            <a:r>
              <a:t>Vertigo  of post SCC initiated with:  </a:t>
            </a:r>
          </a:p>
          <a:p>
            <a:pPr lvl="1" marL="672306" indent="-232251" defTabSz="905255">
              <a:spcBef>
                <a:spcPts val="0"/>
              </a:spcBef>
              <a:defRPr sz="2178">
                <a:latin typeface="Arial"/>
                <a:ea typeface="Arial"/>
                <a:cs typeface="Arial"/>
                <a:sym typeface="Arial"/>
              </a:defRPr>
            </a:pPr>
            <a:r>
              <a:t>Change in head position; </a:t>
            </a:r>
          </a:p>
          <a:p>
            <a:pPr lvl="1" marL="672306" indent="-232251" defTabSz="905255">
              <a:spcBef>
                <a:spcPts val="0"/>
              </a:spcBef>
              <a:defRPr sz="2178">
                <a:latin typeface="Arial"/>
                <a:ea typeface="Arial"/>
                <a:cs typeface="Arial"/>
                <a:sym typeface="Arial"/>
              </a:defRPr>
            </a:pPr>
            <a:r>
              <a:t>Rolling over or getting into bed, </a:t>
            </a:r>
          </a:p>
          <a:p>
            <a:pPr lvl="1" marL="672306" indent="-232251" defTabSz="905255">
              <a:spcBef>
                <a:spcPts val="0"/>
              </a:spcBef>
              <a:defRPr sz="2178">
                <a:latin typeface="Arial"/>
                <a:ea typeface="Arial"/>
                <a:cs typeface="Arial"/>
                <a:sym typeface="Arial"/>
              </a:defRPr>
            </a:pPr>
            <a:r>
              <a:t>Looking up to take an object off a shelf, </a:t>
            </a:r>
          </a:p>
          <a:p>
            <a:pPr lvl="1" marL="672306" indent="-232251" defTabSz="905255">
              <a:spcBef>
                <a:spcPts val="0"/>
              </a:spcBef>
              <a:defRPr sz="2178">
                <a:latin typeface="Arial"/>
                <a:ea typeface="Arial"/>
                <a:cs typeface="Arial"/>
                <a:sym typeface="Arial"/>
              </a:defRPr>
            </a:pPr>
            <a:r>
              <a:t>Tilting the head back to shave, </a:t>
            </a:r>
          </a:p>
          <a:p>
            <a:pPr lvl="1" marL="672306" indent="-232251" defTabSz="905255">
              <a:spcBef>
                <a:spcPts val="0"/>
              </a:spcBef>
              <a:defRPr sz="2178">
                <a:latin typeface="Arial"/>
                <a:ea typeface="Arial"/>
                <a:cs typeface="Arial"/>
                <a:sym typeface="Arial"/>
              </a:defRPr>
            </a:pPr>
            <a:r>
              <a:t>Getting a haircut.</a:t>
            </a:r>
          </a:p>
          <a:p>
            <a:pPr lvl="1" marL="672306" indent="-232251" defTabSz="905255">
              <a:spcBef>
                <a:spcPts val="0"/>
              </a:spcBef>
              <a:defRPr sz="2178">
                <a:latin typeface="Arial"/>
                <a:ea typeface="Arial"/>
                <a:cs typeface="Arial"/>
                <a:sym typeface="Arial"/>
              </a:defRPr>
            </a:pPr>
          </a:p>
          <a:p>
            <a:pPr marL="232251" indent="-232251" defTabSz="905255">
              <a:spcBef>
                <a:spcPts val="400"/>
              </a:spcBef>
              <a:defRPr sz="2178">
                <a:latin typeface="Arial"/>
                <a:ea typeface="Arial"/>
                <a:cs typeface="Arial"/>
                <a:sym typeface="Arial"/>
              </a:defRPr>
            </a:pPr>
            <a:r>
              <a:t>Symptoms occur suddenly and last in the order of seconds</a:t>
            </a:r>
            <a:r>
              <a:t> </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