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–Christian Bauer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„Zitat hier eingeben.“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Titeltext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Mi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- O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el, Aufzählung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Titeltext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Relationship Id="rId3" Type="http://schemas.openxmlformats.org/officeDocument/2006/relationships/image" Target="../media/image5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Relationship Id="rId3" Type="http://schemas.openxmlformats.org/officeDocument/2006/relationships/image" Target="../media/image6.jpeg"/><Relationship Id="rId4" Type="http://schemas.openxmlformats.org/officeDocument/2006/relationships/image" Target="../media/image7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9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9" Type="http://schemas.openxmlformats.org/officeDocument/2006/relationships/image" Target="../media/image39.png"/><Relationship Id="rId10" Type="http://schemas.openxmlformats.org/officeDocument/2006/relationships/image" Target="../media/image40.png"/><Relationship Id="rId11" Type="http://schemas.openxmlformats.org/officeDocument/2006/relationships/image" Target="../media/image41.png"/><Relationship Id="rId12" Type="http://schemas.openxmlformats.org/officeDocument/2006/relationships/image" Target="../media/image42.png"/><Relationship Id="rId13" Type="http://schemas.openxmlformats.org/officeDocument/2006/relationships/image" Target="../media/image43.png"/><Relationship Id="rId14" Type="http://schemas.openxmlformats.org/officeDocument/2006/relationships/image" Target="../media/image44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Relationship Id="rId3" Type="http://schemas.openxmlformats.org/officeDocument/2006/relationships/image" Target="../media/image45.png"/><Relationship Id="rId4" Type="http://schemas.openxmlformats.org/officeDocument/2006/relationships/image" Target="../media/image16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xfrm>
            <a:off x="1270000" y="1638300"/>
            <a:ext cx="10464800" cy="2026141"/>
          </a:xfrm>
          <a:prstGeom prst="rect">
            <a:avLst/>
          </a:prstGeom>
        </p:spPr>
        <p:txBody>
          <a:bodyPr/>
          <a:lstStyle>
            <a:lvl1pPr defTabSz="457200">
              <a:defRPr sz="6800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Hearing loss </a:t>
            </a:r>
          </a:p>
        </p:txBody>
      </p:sp>
      <p:sp>
        <p:nvSpPr>
          <p:cNvPr id="120" name="Shape 120"/>
          <p:cNvSpPr/>
          <p:nvPr>
            <p:ph type="subTitle" sz="half" idx="1"/>
          </p:nvPr>
        </p:nvSpPr>
        <p:spPr>
          <a:xfrm>
            <a:off x="1270000" y="5029200"/>
            <a:ext cx="10464800" cy="2957343"/>
          </a:xfrm>
          <a:prstGeom prst="rect">
            <a:avLst/>
          </a:prstGeom>
        </p:spPr>
        <p:txBody>
          <a:bodyPr/>
          <a:lstStyle/>
          <a:p>
            <a:pPr defTabSz="126186">
              <a:defRPr sz="3132"/>
            </a:pPr>
            <a:r>
              <a:t>A. Alballaa</a:t>
            </a:r>
          </a:p>
          <a:p>
            <a:pPr defTabSz="126186">
              <a:defRPr sz="3132"/>
            </a:pPr>
            <a:r>
              <a:t>College of Medicine</a:t>
            </a:r>
            <a:br/>
            <a:r>
              <a:t>King Saud University</a:t>
            </a:r>
            <a:br/>
            <a:r>
              <a:t>ORL Course 432</a:t>
            </a:r>
            <a:br/>
            <a:r>
              <a:t>ORL Department</a:t>
            </a:r>
            <a:br/>
            <a:r>
              <a:t>King Abdulaziz University Hospital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27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5694" t="0" r="25694" b="0"/>
          <a:stretch>
            <a:fillRect/>
          </a:stretch>
        </p:blipFill>
        <p:spPr>
          <a:xfrm>
            <a:off x="7908924" y="1024466"/>
            <a:ext cx="2952678" cy="4555559"/>
          </a:xfrm>
          <a:prstGeom prst="rect">
            <a:avLst/>
          </a:prstGeom>
        </p:spPr>
      </p:pic>
      <p:sp>
        <p:nvSpPr>
          <p:cNvPr id="203" name="Shape 2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marL="308680" indent="-308680" algn="l" defTabSz="457200">
              <a:buSzPct val="75000"/>
              <a:buChar char="•"/>
              <a:defRPr sz="2200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chronic otitis media</a:t>
            </a:r>
          </a:p>
        </p:txBody>
      </p:sp>
      <p:sp>
        <p:nvSpPr>
          <p:cNvPr id="204" name="Shape 204"/>
          <p:cNvSpPr/>
          <p:nvPr/>
        </p:nvSpPr>
        <p:spPr>
          <a:xfrm>
            <a:off x="5110276" y="74083"/>
            <a:ext cx="278424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middle ear</a:t>
            </a:r>
          </a:p>
        </p:txBody>
      </p:sp>
      <p:sp>
        <p:nvSpPr>
          <p:cNvPr id="205" name="Shape 205"/>
          <p:cNvSpPr/>
          <p:nvPr/>
        </p:nvSpPr>
        <p:spPr>
          <a:xfrm>
            <a:off x="978662" y="1710266"/>
            <a:ext cx="251307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inflammatory</a:t>
            </a:r>
          </a:p>
        </p:txBody>
      </p:sp>
      <p:pic>
        <p:nvPicPr>
          <p:cNvPr id="206" name="page10image364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53934" y="5848845"/>
            <a:ext cx="3310732" cy="294541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9380934" y="7092949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pic>
        <p:nvPicPr>
          <p:cNvPr id="208" name="image35.jpg" descr="dscn545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64337" y="5714045"/>
            <a:ext cx="2411761" cy="3215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asted-image.tiff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7592" t="0" r="17592" b="0"/>
          <a:stretch>
            <a:fillRect/>
          </a:stretch>
        </p:blipFill>
        <p:spPr>
          <a:xfrm>
            <a:off x="8326702" y="364066"/>
            <a:ext cx="3471874" cy="5356605"/>
          </a:xfrm>
          <a:prstGeom prst="rect">
            <a:avLst/>
          </a:prstGeom>
        </p:spPr>
      </p:pic>
      <p:sp>
        <p:nvSpPr>
          <p:cNvPr id="211" name="Shape 2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1638" indent="-271638" algn="l"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Barotrauma</a:t>
            </a:r>
          </a:p>
          <a:p>
            <a:pPr marL="271638" indent="-271638" algn="l"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Penetrating injuries of the TM</a:t>
            </a:r>
          </a:p>
          <a:p>
            <a:pPr marL="271638" indent="-271638" algn="l"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Disrupted trauma to the ossicles </a:t>
            </a:r>
          </a:p>
        </p:txBody>
      </p:sp>
      <p:sp>
        <p:nvSpPr>
          <p:cNvPr id="212" name="Shape 212"/>
          <p:cNvSpPr/>
          <p:nvPr/>
        </p:nvSpPr>
        <p:spPr>
          <a:xfrm>
            <a:off x="850900" y="1187383"/>
            <a:ext cx="1947863" cy="60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sz="3300"/>
            </a:lvl1pPr>
          </a:lstStyle>
          <a:p>
            <a:pPr/>
            <a:r>
              <a:t>Trauma</a:t>
            </a:r>
          </a:p>
        </p:txBody>
      </p:sp>
      <p:pic>
        <p:nvPicPr>
          <p:cNvPr id="213" name="page11image277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26702" y="5876416"/>
            <a:ext cx="3471863" cy="324641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Shape 214"/>
          <p:cNvSpPr/>
          <p:nvPr/>
        </p:nvSpPr>
        <p:spPr>
          <a:xfrm>
            <a:off x="4546600" y="2933699"/>
            <a:ext cx="1905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215" name="Shape 215"/>
          <p:cNvSpPr/>
          <p:nvPr/>
        </p:nvSpPr>
        <p:spPr>
          <a:xfrm>
            <a:off x="5110276" y="74083"/>
            <a:ext cx="278424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middle ear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63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5035" t="0" r="15035" b="0"/>
          <a:stretch>
            <a:fillRect/>
          </a:stretch>
        </p:blipFill>
        <p:spPr>
          <a:xfrm>
            <a:off x="6718300" y="635000"/>
            <a:ext cx="2728113" cy="4209088"/>
          </a:xfrm>
          <a:prstGeom prst="rect">
            <a:avLst/>
          </a:prstGeom>
        </p:spPr>
      </p:pic>
      <p:sp>
        <p:nvSpPr>
          <p:cNvPr id="218" name="Shape 21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1638" indent="-271638" algn="l" defTabSz="457200">
              <a:lnSpc>
                <a:spcPts val="6900"/>
              </a:lnSpc>
              <a:spcBef>
                <a:spcPts val="1200"/>
              </a:spcBef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Fixation (otosclerosis)</a:t>
            </a:r>
          </a:p>
          <a:p>
            <a:pPr marL="271638" indent="-271638" algn="l" defTabSz="457200">
              <a:lnSpc>
                <a:spcPts val="6900"/>
              </a:lnSpc>
              <a:spcBef>
                <a:spcPts val="1200"/>
              </a:spcBef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Ossicular chains absent or erosion</a:t>
            </a:r>
            <a:br/>
            <a:endParaRPr sz="1200"/>
          </a:p>
          <a:p>
            <a:pPr algn="l" defTabSz="457200">
              <a:lnSpc>
                <a:spcPts val="69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</a:p>
          <a:p>
            <a:pPr algn="l" defTabSz="457200">
              <a:lnSpc>
                <a:spcPts val="69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219" name="Shape 219"/>
          <p:cNvSpPr/>
          <p:nvPr/>
        </p:nvSpPr>
        <p:spPr>
          <a:xfrm>
            <a:off x="1193331" y="1117556"/>
            <a:ext cx="253660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Malformation</a:t>
            </a:r>
          </a:p>
        </p:txBody>
      </p:sp>
      <p:pic>
        <p:nvPicPr>
          <p:cNvPr id="220" name="image66.jpg" descr="640px-Stapes_prothese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2201" y="5485206"/>
            <a:ext cx="2536609" cy="308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65.jpg" descr="float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0943" y="5533439"/>
            <a:ext cx="3486649" cy="2991064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5110276" y="74083"/>
            <a:ext cx="278424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middle ear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/>
        </p:nvSpPr>
        <p:spPr>
          <a:xfrm>
            <a:off x="1094950" y="1435100"/>
            <a:ext cx="151935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Tumors</a:t>
            </a:r>
          </a:p>
        </p:txBody>
      </p:sp>
      <p:grpSp>
        <p:nvGrpSpPr>
          <p:cNvPr id="227" name="Group 227"/>
          <p:cNvGrpSpPr/>
          <p:nvPr/>
        </p:nvGrpSpPr>
        <p:grpSpPr>
          <a:xfrm>
            <a:off x="5584887" y="5062186"/>
            <a:ext cx="6545970" cy="3515428"/>
            <a:chOff x="0" y="0"/>
            <a:chExt cx="6545968" cy="3515427"/>
          </a:xfrm>
        </p:grpSpPr>
        <p:pic>
          <p:nvPicPr>
            <p:cNvPr id="225" name="image8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12014"/>
              <a:ext cx="3364028" cy="348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6" name="image83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04995" y="0"/>
              <a:ext cx="3140974" cy="35154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8" name="image8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68494" y="2168169"/>
            <a:ext cx="2587883" cy="2587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8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81013" y="2168170"/>
            <a:ext cx="2587884" cy="258788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878410" y="4940299"/>
            <a:ext cx="3390975" cy="190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Paraganglioma</a:t>
            </a:r>
          </a:p>
          <a:p>
            <a:pPr algn="l" defTabSz="457200">
              <a:defRPr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Squamous cell carcinoma</a:t>
            </a:r>
          </a:p>
          <a:p>
            <a:pPr algn="l" defTabSz="457200">
              <a:defRPr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schwannoma</a:t>
            </a:r>
          </a:p>
          <a:p>
            <a:pPr algn="l" defTabSz="457200">
              <a:defRPr sz="2880">
                <a:solidFill>
                  <a:srgbClr val="232323"/>
                </a:solidFill>
                <a:latin typeface="Georgia"/>
                <a:ea typeface="Georgia"/>
                <a:cs typeface="Georgia"/>
                <a:sym typeface="Georgia"/>
              </a:defRPr>
            </a:pPr>
          </a:p>
        </p:txBody>
      </p:sp>
      <p:sp>
        <p:nvSpPr>
          <p:cNvPr id="231" name="Shape 231"/>
          <p:cNvSpPr/>
          <p:nvPr/>
        </p:nvSpPr>
        <p:spPr>
          <a:xfrm>
            <a:off x="5110276" y="74083"/>
            <a:ext cx="278424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middle ear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ts val="8800"/>
              </a:lnSpc>
              <a:spcBef>
                <a:spcPts val="1200"/>
              </a:spcBef>
              <a:buSzTx/>
              <a:buNone/>
              <a:defRPr sz="3300">
                <a:latin typeface="Arial"/>
                <a:ea typeface="Arial"/>
                <a:cs typeface="Arial"/>
                <a:sym typeface="Arial"/>
              </a:defRPr>
            </a:pPr>
            <a:r>
              <a:t>Two types : </a:t>
            </a:r>
          </a:p>
          <a:p>
            <a:pPr marL="271638" indent="-271638" defTabSz="457200">
              <a:lnSpc>
                <a:spcPts val="6800"/>
              </a:lnSpc>
              <a:spcBef>
                <a:spcPts val="1200"/>
              </a:spcBef>
              <a:defRPr sz="3300">
                <a:latin typeface="Arial"/>
                <a:ea typeface="Arial"/>
                <a:cs typeface="Arial"/>
                <a:sym typeface="Arial"/>
              </a:defRPr>
            </a:pPr>
            <a:r>
              <a:t>Sensory (the pathology is within hair cells in cochlea)</a:t>
            </a:r>
            <a:br/>
            <a:r>
              <a:t>Neural (the pathology is with in the auditory nerve and it’s connection)</a:t>
            </a:r>
          </a:p>
        </p:txBody>
      </p:sp>
      <p:sp>
        <p:nvSpPr>
          <p:cNvPr id="234" name="Shape 234"/>
          <p:cNvSpPr/>
          <p:nvPr/>
        </p:nvSpPr>
        <p:spPr>
          <a:xfrm>
            <a:off x="4612915" y="1136649"/>
            <a:ext cx="3778970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sz="4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sensorineural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roup 239"/>
          <p:cNvGrpSpPr/>
          <p:nvPr/>
        </p:nvGrpSpPr>
        <p:grpSpPr>
          <a:xfrm rot="10789122">
            <a:off x="3414344" y="2447902"/>
            <a:ext cx="5528412" cy="328638"/>
            <a:chOff x="0" y="0"/>
            <a:chExt cx="5528411" cy="328637"/>
          </a:xfrm>
        </p:grpSpPr>
        <p:sp>
          <p:nvSpPr>
            <p:cNvPr id="236" name="Shape 236"/>
            <p:cNvSpPr/>
            <p:nvPr/>
          </p:nvSpPr>
          <p:spPr>
            <a:xfrm>
              <a:off x="0" y="317475"/>
              <a:ext cx="552841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37" name="Shape 237"/>
            <p:cNvSpPr/>
            <p:nvPr/>
          </p:nvSpPr>
          <p:spPr>
            <a:xfrm flipV="1">
              <a:off x="9778" y="-1"/>
              <a:ext cx="1" cy="32863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38" name="Shape 238"/>
            <p:cNvSpPr/>
            <p:nvPr/>
          </p:nvSpPr>
          <p:spPr>
            <a:xfrm flipV="1">
              <a:off x="5521578" y="-1"/>
              <a:ext cx="1" cy="32863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240" name="Shape 240"/>
          <p:cNvSpPr/>
          <p:nvPr/>
        </p:nvSpPr>
        <p:spPr>
          <a:xfrm flipV="1">
            <a:off x="6178550" y="2166266"/>
            <a:ext cx="1" cy="30388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41" name="Shape 241"/>
          <p:cNvSpPr/>
          <p:nvPr/>
        </p:nvSpPr>
        <p:spPr>
          <a:xfrm>
            <a:off x="2641346" y="2724150"/>
            <a:ext cx="1588009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Congenital</a:t>
            </a:r>
            <a:br/>
            <a:endParaRPr sz="1200"/>
          </a:p>
        </p:txBody>
      </p:sp>
      <p:sp>
        <p:nvSpPr>
          <p:cNvPr id="242" name="Shape 242"/>
          <p:cNvSpPr/>
          <p:nvPr/>
        </p:nvSpPr>
        <p:spPr>
          <a:xfrm>
            <a:off x="8151723" y="2813050"/>
            <a:ext cx="148925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Acquired </a:t>
            </a:r>
            <a:endParaRPr sz="1200"/>
          </a:p>
        </p:txBody>
      </p:sp>
      <p:sp>
        <p:nvSpPr>
          <p:cNvPr id="243" name="Shape 243"/>
          <p:cNvSpPr/>
          <p:nvPr/>
        </p:nvSpPr>
        <p:spPr>
          <a:xfrm>
            <a:off x="10318406" y="3744931"/>
            <a:ext cx="8653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trauma</a:t>
            </a:r>
          </a:p>
        </p:txBody>
      </p:sp>
      <p:sp>
        <p:nvSpPr>
          <p:cNvPr id="244" name="Shape 244"/>
          <p:cNvSpPr/>
          <p:nvPr/>
        </p:nvSpPr>
        <p:spPr>
          <a:xfrm>
            <a:off x="2680868" y="3609465"/>
            <a:ext cx="1508964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Malformation</a:t>
            </a:r>
          </a:p>
        </p:txBody>
      </p:sp>
      <p:sp>
        <p:nvSpPr>
          <p:cNvPr id="245" name="Shape 245"/>
          <p:cNvSpPr/>
          <p:nvPr/>
        </p:nvSpPr>
        <p:spPr>
          <a:xfrm>
            <a:off x="6743193" y="3744931"/>
            <a:ext cx="7311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tumor</a:t>
            </a:r>
          </a:p>
        </p:txBody>
      </p:sp>
      <p:grpSp>
        <p:nvGrpSpPr>
          <p:cNvPr id="249" name="Group 249"/>
          <p:cNvGrpSpPr/>
          <p:nvPr/>
        </p:nvGrpSpPr>
        <p:grpSpPr>
          <a:xfrm rot="10789122">
            <a:off x="7102142" y="3496976"/>
            <a:ext cx="3588416" cy="214515"/>
            <a:chOff x="69" y="22623"/>
            <a:chExt cx="3588414" cy="214514"/>
          </a:xfrm>
        </p:grpSpPr>
        <p:sp>
          <p:nvSpPr>
            <p:cNvPr id="246" name="Shape 246"/>
            <p:cNvSpPr/>
            <p:nvPr/>
          </p:nvSpPr>
          <p:spPr>
            <a:xfrm>
              <a:off x="69" y="227921"/>
              <a:ext cx="3588415" cy="1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47" name="Shape 247"/>
            <p:cNvSpPr/>
            <p:nvPr/>
          </p:nvSpPr>
          <p:spPr>
            <a:xfrm flipH="1" flipV="1">
              <a:off x="6353" y="22623"/>
              <a:ext cx="66" cy="2133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248" name="Shape 248"/>
            <p:cNvSpPr/>
            <p:nvPr/>
          </p:nvSpPr>
          <p:spPr>
            <a:xfrm flipH="1" flipV="1">
              <a:off x="3583990" y="23823"/>
              <a:ext cx="65" cy="2133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250" name="Shape 250"/>
          <p:cNvSpPr/>
          <p:nvPr/>
        </p:nvSpPr>
        <p:spPr>
          <a:xfrm flipV="1">
            <a:off x="8896350" y="3491299"/>
            <a:ext cx="1" cy="1927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1" name="Shape 251"/>
          <p:cNvSpPr/>
          <p:nvPr/>
        </p:nvSpPr>
        <p:spPr>
          <a:xfrm>
            <a:off x="5206695" y="1665816"/>
            <a:ext cx="19437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sensorineural</a:t>
            </a:r>
          </a:p>
        </p:txBody>
      </p:sp>
      <p:sp>
        <p:nvSpPr>
          <p:cNvPr id="252" name="Shape 252"/>
          <p:cNvSpPr/>
          <p:nvPr/>
        </p:nvSpPr>
        <p:spPr>
          <a:xfrm flipV="1">
            <a:off x="3435349" y="3270088"/>
            <a:ext cx="1" cy="30388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253" name="Shape 253"/>
          <p:cNvSpPr/>
          <p:nvPr/>
        </p:nvSpPr>
        <p:spPr>
          <a:xfrm>
            <a:off x="8155241" y="3744931"/>
            <a:ext cx="14822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inflammation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/>
          <p:nvPr/>
        </p:nvSpPr>
        <p:spPr>
          <a:xfrm>
            <a:off x="810700" y="4665470"/>
            <a:ext cx="2785245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Mondini malformation</a:t>
            </a:r>
          </a:p>
        </p:txBody>
      </p:sp>
      <p:sp>
        <p:nvSpPr>
          <p:cNvPr id="256" name="Shape 256"/>
          <p:cNvSpPr/>
          <p:nvPr/>
        </p:nvSpPr>
        <p:spPr>
          <a:xfrm>
            <a:off x="348985" y="1337733"/>
            <a:ext cx="278606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rPr sz="4400">
                <a:latin typeface="Arial"/>
                <a:ea typeface="Arial"/>
                <a:cs typeface="Arial"/>
                <a:sym typeface="Arial"/>
              </a:rPr>
              <a:t>Congenital</a:t>
            </a:r>
            <a:br/>
            <a:endParaRPr sz="1200"/>
          </a:p>
        </p:txBody>
      </p:sp>
      <p:pic>
        <p:nvPicPr>
          <p:cNvPr id="25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19124" y="3518632"/>
            <a:ext cx="6530543" cy="2462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/>
        </p:nvSpPr>
        <p:spPr>
          <a:xfrm>
            <a:off x="1348950" y="1638300"/>
            <a:ext cx="151935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Tumors</a:t>
            </a:r>
          </a:p>
        </p:txBody>
      </p:sp>
      <p:pic>
        <p:nvPicPr>
          <p:cNvPr id="260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2368" y="647170"/>
            <a:ext cx="4494928" cy="4522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5902" y="5320201"/>
            <a:ext cx="5503292" cy="3439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14605" y="5320201"/>
            <a:ext cx="5009790" cy="3439558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1101050" y="3903470"/>
            <a:ext cx="3065191" cy="422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200">
                <a:solidFill>
                  <a:srgbClr val="232323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Vestibular schwannoma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/>
        </p:nvSpPr>
        <p:spPr>
          <a:xfrm>
            <a:off x="952500" y="635000"/>
            <a:ext cx="5334000" cy="19715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inflammatory</a:t>
            </a:r>
          </a:p>
        </p:txBody>
      </p:sp>
      <p:sp>
        <p:nvSpPr>
          <p:cNvPr id="266" name="Shape 266"/>
          <p:cNvSpPr/>
          <p:nvPr/>
        </p:nvSpPr>
        <p:spPr>
          <a:xfrm>
            <a:off x="888535" y="3376420"/>
            <a:ext cx="4345835" cy="3000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71638" indent="-271638" algn="l" defTabSz="457200">
              <a:lnSpc>
                <a:spcPts val="5700"/>
              </a:lnSpc>
              <a:spcBef>
                <a:spcPts val="1200"/>
              </a:spcBef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labyrinthitis ,meningitis</a:t>
            </a:r>
          </a:p>
          <a:p>
            <a:pPr marL="271638" indent="-271638" algn="l" defTabSz="457200">
              <a:lnSpc>
                <a:spcPts val="5700"/>
              </a:lnSpc>
              <a:spcBef>
                <a:spcPts val="1200"/>
              </a:spcBef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Autoimmune (Cogan syndrome)</a:t>
            </a:r>
            <a:br/>
          </a:p>
          <a:p>
            <a:pPr algn="l" defTabSz="457200">
              <a:lnSpc>
                <a:spcPts val="57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  <a:p>
            <a:pPr algn="l" defTabSz="457200">
              <a:lnSpc>
                <a:spcPts val="57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267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49079" y="1042597"/>
            <a:ext cx="4482213" cy="3172606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/>
        </p:nvSpPr>
        <p:spPr>
          <a:xfrm>
            <a:off x="850900" y="1187383"/>
            <a:ext cx="1947863" cy="60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sz="3300"/>
            </a:lvl1pPr>
          </a:lstStyle>
          <a:p>
            <a:pPr/>
            <a:r>
              <a:t>Trauma</a:t>
            </a:r>
          </a:p>
        </p:txBody>
      </p:sp>
      <p:sp>
        <p:nvSpPr>
          <p:cNvPr id="270" name="Shape 270"/>
          <p:cNvSpPr/>
          <p:nvPr/>
        </p:nvSpPr>
        <p:spPr>
          <a:xfrm>
            <a:off x="802360" y="3497070"/>
            <a:ext cx="4937084" cy="3369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Temporal bone fracture</a:t>
            </a:r>
          </a:p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Longitudinal fracture or Transeverse fracture </a:t>
            </a:r>
            <a:endParaRPr sz="1200"/>
          </a:p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271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2970" y="501815"/>
            <a:ext cx="4347345" cy="425417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272" name="image74.jpg" descr="0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8208" y="4915063"/>
            <a:ext cx="4356869" cy="4568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body" sz="quarter" idx="1"/>
          </p:nvPr>
        </p:nvSpPr>
        <p:spPr>
          <a:xfrm>
            <a:off x="1270000" y="7035800"/>
            <a:ext cx="10464800" cy="1130300"/>
          </a:xfrm>
          <a:prstGeom prst="rect">
            <a:avLst/>
          </a:prstGeom>
        </p:spPr>
        <p:txBody>
          <a:bodyPr/>
          <a:lstStyle>
            <a:lvl1pPr defTabSz="246888">
              <a:lnSpc>
                <a:spcPts val="7300"/>
              </a:lnSpc>
              <a:spcBef>
                <a:spcPts val="600"/>
              </a:spcBef>
              <a:defRPr sz="2808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degree of hearing impairment </a:t>
            </a:r>
            <a:endParaRPr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23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8568" y="414401"/>
            <a:ext cx="7045664" cy="6359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/>
        </p:nvSpPr>
        <p:spPr>
          <a:xfrm>
            <a:off x="850900" y="1187383"/>
            <a:ext cx="1947863" cy="60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sz="3300"/>
            </a:lvl1pPr>
          </a:lstStyle>
          <a:p>
            <a:pPr/>
            <a:r>
              <a:t>Trauma</a:t>
            </a:r>
          </a:p>
        </p:txBody>
      </p:sp>
      <p:sp>
        <p:nvSpPr>
          <p:cNvPr id="275" name="Shape 275"/>
          <p:cNvSpPr/>
          <p:nvPr/>
        </p:nvSpPr>
        <p:spPr>
          <a:xfrm>
            <a:off x="386308" y="2726603"/>
            <a:ext cx="3220306" cy="3521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Ototoxic drugs:</a:t>
            </a:r>
          </a:p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Aminoglycosides groups</a:t>
            </a:r>
          </a:p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Loop diuretics</a:t>
            </a:r>
          </a:p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Cisplatin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850900" y="1187383"/>
            <a:ext cx="1947863" cy="607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>
            <a:lvl1pPr>
              <a:defRPr sz="3300"/>
            </a:lvl1pPr>
          </a:lstStyle>
          <a:p>
            <a:pPr/>
            <a:r>
              <a:t>Trauma</a:t>
            </a:r>
          </a:p>
        </p:txBody>
      </p:sp>
      <p:sp>
        <p:nvSpPr>
          <p:cNvPr id="278" name="Shape 278"/>
          <p:cNvSpPr/>
          <p:nvPr/>
        </p:nvSpPr>
        <p:spPr>
          <a:xfrm>
            <a:off x="997259" y="4500370"/>
            <a:ext cx="2567645" cy="752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22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Noise exposure </a:t>
            </a:r>
            <a:endParaRPr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 defTabSz="457200">
              <a:defRPr sz="2200">
                <a:solidFill>
                  <a:srgbClr val="212121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(acutely or chronic)</a:t>
            </a:r>
          </a:p>
        </p:txBody>
      </p:sp>
      <p:pic>
        <p:nvPicPr>
          <p:cNvPr id="279" name="page16image15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4850" y="2661708"/>
            <a:ext cx="38101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page16image127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4850" y="2661708"/>
            <a:ext cx="254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page16image1537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4850" y="2661708"/>
            <a:ext cx="38101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page16image1521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14850" y="2661708"/>
            <a:ext cx="38101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page16image1367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4850" y="2661708"/>
            <a:ext cx="38101" cy="2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age16image1489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14850" y="2661708"/>
            <a:ext cx="38101" cy="38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page16image1473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14850" y="2661708"/>
            <a:ext cx="38101" cy="2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page16image1431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14850" y="2661708"/>
            <a:ext cx="50801" cy="8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page16image127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4850" y="2661708"/>
            <a:ext cx="254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age16image13992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14850" y="2661708"/>
            <a:ext cx="381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page16image1367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4850" y="2661708"/>
            <a:ext cx="38101" cy="2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age16image1367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14850" y="2661708"/>
            <a:ext cx="38101" cy="25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age16image127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4850" y="2661708"/>
            <a:ext cx="254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page16image127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4850" y="2661708"/>
            <a:ext cx="254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3" name="page16image13192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514850" y="2661708"/>
            <a:ext cx="254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page16image127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4850" y="2661708"/>
            <a:ext cx="254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ge16image1287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514850" y="2661708"/>
            <a:ext cx="254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page16image1271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14850" y="2661708"/>
            <a:ext cx="25401" cy="12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page16image12288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514850" y="2661708"/>
            <a:ext cx="63501" cy="7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page16image11864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514850" y="2661708"/>
            <a:ext cx="50801" cy="76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page16image11704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514850" y="2661708"/>
            <a:ext cx="38101" cy="5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age16image10008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14850" y="2661708"/>
            <a:ext cx="38101" cy="5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page16image10008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14850" y="2661708"/>
            <a:ext cx="38101" cy="5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page16image10008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14850" y="2661708"/>
            <a:ext cx="38101" cy="5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page16image10008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14850" y="2661708"/>
            <a:ext cx="38101" cy="50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page16image10008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514850" y="2661708"/>
            <a:ext cx="38101" cy="5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page28image13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0092" y="1007123"/>
            <a:ext cx="9704616" cy="5268794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1650092" y="-620184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age29image17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8650" y="1094316"/>
            <a:ext cx="9207500" cy="6032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Shape 310"/>
          <p:cNvSpPr/>
          <p:nvPr/>
        </p:nvSpPr>
        <p:spPr>
          <a:xfrm>
            <a:off x="1898650" y="-150284"/>
            <a:ext cx="190500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9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29374" y="1412875"/>
            <a:ext cx="2156732" cy="3527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3" name="image9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4557" y="1557338"/>
            <a:ext cx="3389886" cy="2259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9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37687" y="816504"/>
            <a:ext cx="2479529" cy="37415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9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012" y="4149725"/>
            <a:ext cx="2957314" cy="2467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age9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325129" y="5652558"/>
            <a:ext cx="4295176" cy="2416037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Shape 317"/>
          <p:cNvSpPr/>
          <p:nvPr/>
        </p:nvSpPr>
        <p:spPr>
          <a:xfrm>
            <a:off x="2583829" y="390907"/>
            <a:ext cx="78371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Management of hearing impairment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32308">
              <a:defRPr sz="5920"/>
            </a:pPr>
          </a:p>
        </p:txBody>
      </p:sp>
      <p:sp>
        <p:nvSpPr>
          <p:cNvPr id="320" name="Shape 3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hape 321"/>
          <p:cNvSpPr/>
          <p:nvPr/>
        </p:nvSpPr>
        <p:spPr>
          <a:xfrm>
            <a:off x="2583829" y="390907"/>
            <a:ext cx="78371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Management of hearing impairment</a:t>
            </a:r>
          </a:p>
        </p:txBody>
      </p:sp>
      <p:sp>
        <p:nvSpPr>
          <p:cNvPr id="322" name="Shape 322"/>
          <p:cNvSpPr/>
          <p:nvPr/>
        </p:nvSpPr>
        <p:spPr>
          <a:xfrm>
            <a:off x="2215356" y="7537450"/>
            <a:ext cx="8837613" cy="6286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23" name="Cochlear(TM) Baha(R) 5 SuperPower Sound Processor.jpg" descr="Cochlear(TM) Baha(R) 5 SuperPower Sound Processo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20193" y="6867525"/>
            <a:ext cx="1443039" cy="1443038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Shape 324"/>
          <p:cNvSpPr/>
          <p:nvPr/>
        </p:nvSpPr>
        <p:spPr>
          <a:xfrm>
            <a:off x="3909218" y="7667625"/>
            <a:ext cx="239871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 defTabSz="914400"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Baha super power</a:t>
            </a:r>
          </a:p>
        </p:txBody>
      </p:sp>
      <p:pic>
        <p:nvPicPr>
          <p:cNvPr id="325" name="baha-attract-system.jpeg" descr="http://www.cochlear.com/wps/wcm/connect/4c380de3-e5bf-4cd9-b101-2494c26b1eb8/baha-attract-system.jpg?MOD=AJPERES&amp;CACHEID=4c380de3-e5bf-4cd9-b101-2494c26b1eb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75868" y="4268787"/>
            <a:ext cx="1657351" cy="1101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70812-8855381.jpg" descr="http://img.medicalexpo.de/images_me/photo-mg/70812-885538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12168" y="4294187"/>
            <a:ext cx="1614489" cy="1076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77768" y="3411537"/>
            <a:ext cx="1365251" cy="1027114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Shape 328"/>
          <p:cNvSpPr/>
          <p:nvPr/>
        </p:nvSpPr>
        <p:spPr>
          <a:xfrm>
            <a:off x="1786731" y="3154362"/>
            <a:ext cx="1989138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457200" algn="l" defTabSz="914400">
              <a:spcBef>
                <a:spcPts val="1000"/>
              </a:spcBef>
              <a:defRPr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≈ç</a:t>
            </a:r>
          </a:p>
        </p:txBody>
      </p:sp>
      <p:sp>
        <p:nvSpPr>
          <p:cNvPr id="329" name="Shape 329"/>
          <p:cNvSpPr/>
          <p:nvPr/>
        </p:nvSpPr>
        <p:spPr>
          <a:xfrm>
            <a:off x="2215356" y="1443037"/>
            <a:ext cx="8531226" cy="4862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2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implantable hearing aids</a:t>
            </a:r>
          </a:p>
        </p:txBody>
      </p:sp>
      <p:sp>
        <p:nvSpPr>
          <p:cNvPr id="330" name="Shape 330"/>
          <p:cNvSpPr/>
          <p:nvPr/>
        </p:nvSpPr>
        <p:spPr>
          <a:xfrm>
            <a:off x="5787231" y="2449512"/>
            <a:ext cx="2903538" cy="4526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457200" algn="l" defTabSz="914400">
              <a:spcBef>
                <a:spcPts val="1000"/>
              </a:spcBef>
              <a:defRPr sz="1800">
                <a:solidFill>
                  <a:srgbClr val="279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aktiv</a:t>
            </a:r>
          </a:p>
          <a:p>
            <a:pPr lvl="1" indent="457200" algn="l" defTabSz="914400">
              <a:spcBef>
                <a:spcPts val="1000"/>
              </a:spcBef>
              <a:defRPr sz="12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Bonebridge</a:t>
            </a: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Vibrant Soundbridge</a:t>
            </a:r>
          </a:p>
          <a:p>
            <a:pPr lvl="1" indent="457200" algn="l" defTabSz="914400">
              <a:spcBef>
                <a:spcPts val="1000"/>
              </a:spcBef>
              <a:defRPr sz="12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20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MET</a:t>
            </a: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1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CODACS	</a:t>
            </a:r>
          </a:p>
        </p:txBody>
      </p:sp>
      <p:sp>
        <p:nvSpPr>
          <p:cNvPr id="331" name="Shape 331"/>
          <p:cNvSpPr/>
          <p:nvPr/>
        </p:nvSpPr>
        <p:spPr>
          <a:xfrm>
            <a:off x="8606631" y="2428875"/>
            <a:ext cx="2408238" cy="2369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457200" algn="l" defTabSz="914400">
              <a:spcBef>
                <a:spcPts val="1000"/>
              </a:spcBef>
              <a:defRPr sz="1800">
                <a:solidFill>
                  <a:srgbClr val="279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aktiv</a:t>
            </a:r>
          </a:p>
          <a:p>
            <a:pPr lvl="1" indent="457200" algn="l" defTabSz="914400">
              <a:spcBef>
                <a:spcPts val="1000"/>
              </a:spcBef>
              <a:defRPr sz="14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Carina </a:t>
            </a: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22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Esteem	</a:t>
            </a:r>
          </a:p>
        </p:txBody>
      </p:sp>
      <p:sp>
        <p:nvSpPr>
          <p:cNvPr id="332" name="Shape 332"/>
          <p:cNvSpPr/>
          <p:nvPr/>
        </p:nvSpPr>
        <p:spPr>
          <a:xfrm flipH="1">
            <a:off x="3671093" y="2251075"/>
            <a:ext cx="666751" cy="284163"/>
          </a:xfrm>
          <a:prstGeom prst="line">
            <a:avLst/>
          </a:prstGeom>
          <a:ln w="28575">
            <a:solidFill>
              <a:srgbClr val="4B4B4B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3" name="Shape 333"/>
          <p:cNvSpPr/>
          <p:nvPr/>
        </p:nvSpPr>
        <p:spPr>
          <a:xfrm>
            <a:off x="5352256" y="2251075"/>
            <a:ext cx="719138" cy="263525"/>
          </a:xfrm>
          <a:prstGeom prst="line">
            <a:avLst/>
          </a:prstGeom>
          <a:ln w="28575">
            <a:solidFill>
              <a:srgbClr val="4B4B4B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4" name="Shape 334"/>
          <p:cNvSpPr/>
          <p:nvPr/>
        </p:nvSpPr>
        <p:spPr>
          <a:xfrm>
            <a:off x="9367043" y="2232025"/>
            <a:ext cx="1" cy="293688"/>
          </a:xfrm>
          <a:prstGeom prst="line">
            <a:avLst/>
          </a:prstGeom>
          <a:ln w="28575">
            <a:solidFill>
              <a:srgbClr val="4B4B4B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5" name="Shape 335"/>
          <p:cNvSpPr/>
          <p:nvPr/>
        </p:nvSpPr>
        <p:spPr>
          <a:xfrm flipH="1">
            <a:off x="2872581" y="2813050"/>
            <a:ext cx="523876" cy="390525"/>
          </a:xfrm>
          <a:prstGeom prst="line">
            <a:avLst/>
          </a:prstGeom>
          <a:ln w="28575">
            <a:solidFill>
              <a:srgbClr val="4B4B4B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36" name="Shape 336"/>
          <p:cNvSpPr/>
          <p:nvPr/>
        </p:nvSpPr>
        <p:spPr>
          <a:xfrm>
            <a:off x="3464718" y="3173412"/>
            <a:ext cx="2339976" cy="3518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457200" algn="l" defTabSz="914400">
              <a:spcBef>
                <a:spcPts val="1000"/>
              </a:spcBef>
              <a:defRPr sz="18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transcutan</a:t>
            </a:r>
          </a:p>
          <a:p>
            <a:pPr lvl="1" indent="457200" algn="l" defTabSz="914400">
              <a:spcBef>
                <a:spcPts val="1000"/>
              </a:spcBef>
              <a:defRPr sz="14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Baha Attract</a:t>
            </a: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Sophono</a:t>
            </a: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	</a:t>
            </a:r>
          </a:p>
        </p:txBody>
      </p:sp>
      <p:sp>
        <p:nvSpPr>
          <p:cNvPr id="337" name="Shape 337"/>
          <p:cNvSpPr/>
          <p:nvPr/>
        </p:nvSpPr>
        <p:spPr>
          <a:xfrm>
            <a:off x="3271043" y="2470150"/>
            <a:ext cx="75210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l" defTabSz="914400">
              <a:defRPr sz="1800">
                <a:solidFill>
                  <a:srgbClr val="2793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passiv</a:t>
            </a:r>
          </a:p>
        </p:txBody>
      </p:sp>
      <p:sp>
        <p:nvSpPr>
          <p:cNvPr id="338" name="Shape 338"/>
          <p:cNvSpPr/>
          <p:nvPr/>
        </p:nvSpPr>
        <p:spPr>
          <a:xfrm>
            <a:off x="3909218" y="2803525"/>
            <a:ext cx="533401" cy="409575"/>
          </a:xfrm>
          <a:prstGeom prst="line">
            <a:avLst/>
          </a:prstGeom>
          <a:ln w="28575">
            <a:solidFill>
              <a:srgbClr val="4B4B4B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39" name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29606" y="6067425"/>
            <a:ext cx="1276351" cy="895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48868" y="6057900"/>
            <a:ext cx="1376364" cy="1030288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Shape 341"/>
          <p:cNvSpPr/>
          <p:nvPr/>
        </p:nvSpPr>
        <p:spPr>
          <a:xfrm>
            <a:off x="2494756" y="3536950"/>
            <a:ext cx="1" cy="293688"/>
          </a:xfrm>
          <a:prstGeom prst="line">
            <a:avLst/>
          </a:prstGeom>
          <a:ln w="28575">
            <a:solidFill>
              <a:srgbClr val="4B4B4B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2" name="Shape 342"/>
          <p:cNvSpPr/>
          <p:nvPr/>
        </p:nvSpPr>
        <p:spPr>
          <a:xfrm>
            <a:off x="4660106" y="3522662"/>
            <a:ext cx="1" cy="293689"/>
          </a:xfrm>
          <a:prstGeom prst="line">
            <a:avLst/>
          </a:prstGeom>
          <a:ln w="28575">
            <a:solidFill>
              <a:srgbClr val="4B4B4B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43" name="image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33306" y="4886325"/>
            <a:ext cx="1851026" cy="7810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age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142831" y="5953125"/>
            <a:ext cx="1400176" cy="762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773318" y="5035550"/>
            <a:ext cx="1860551" cy="774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image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084468" y="3478212"/>
            <a:ext cx="1238251" cy="979489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Shape 347"/>
          <p:cNvSpPr/>
          <p:nvPr/>
        </p:nvSpPr>
        <p:spPr>
          <a:xfrm>
            <a:off x="6557168" y="2851150"/>
            <a:ext cx="1" cy="260351"/>
          </a:xfrm>
          <a:prstGeom prst="line">
            <a:avLst/>
          </a:prstGeom>
          <a:ln w="28575">
            <a:solidFill>
              <a:srgbClr val="4B4B4B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48" name="Shape 348"/>
          <p:cNvSpPr/>
          <p:nvPr/>
        </p:nvSpPr>
        <p:spPr>
          <a:xfrm>
            <a:off x="9367043" y="2784475"/>
            <a:ext cx="1" cy="293688"/>
          </a:xfrm>
          <a:prstGeom prst="line">
            <a:avLst/>
          </a:prstGeom>
          <a:ln w="28575">
            <a:solidFill>
              <a:srgbClr val="4B4B4B"/>
            </a:solidFill>
            <a:tailEnd type="triangle"/>
          </a:ln>
        </p:spPr>
        <p:txBody>
          <a:bodyPr lIns="45719" rIns="45719"/>
          <a:lstStyle/>
          <a:p>
            <a:pPr algn="l" defTabSz="914400"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49" name="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301581" y="7088187"/>
            <a:ext cx="1209676" cy="1077914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hape 350"/>
          <p:cNvSpPr/>
          <p:nvPr/>
        </p:nvSpPr>
        <p:spPr>
          <a:xfrm>
            <a:off x="5787231" y="2449512"/>
            <a:ext cx="2903538" cy="4526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1" indent="457200" algn="l" defTabSz="914400">
              <a:spcBef>
                <a:spcPts val="1000"/>
              </a:spcBef>
              <a:defRPr sz="1800">
                <a:solidFill>
                  <a:srgbClr val="279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aktiv</a:t>
            </a:r>
          </a:p>
          <a:p>
            <a:pPr lvl="1" indent="457200" algn="l" defTabSz="914400">
              <a:spcBef>
                <a:spcPts val="1000"/>
              </a:spcBef>
              <a:defRPr sz="12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Bonebridge</a:t>
            </a: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Vibrant Soundbridge</a:t>
            </a:r>
          </a:p>
          <a:p>
            <a:pPr lvl="1" indent="457200" algn="l" defTabSz="914400">
              <a:spcBef>
                <a:spcPts val="1000"/>
              </a:spcBef>
              <a:defRPr sz="12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20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MET</a:t>
            </a: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1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lvl="1" indent="457200" algn="l" defTabSz="914400">
              <a:spcBef>
                <a:spcPts val="1000"/>
              </a:spcBef>
              <a:defRPr sz="1800">
                <a:solidFill>
                  <a:srgbClr val="4B4B4B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CODACS	</a:t>
            </a:r>
          </a:p>
        </p:txBody>
      </p:sp>
      <p:sp>
        <p:nvSpPr>
          <p:cNvPr id="351" name="Shape 351"/>
          <p:cNvSpPr/>
          <p:nvPr/>
        </p:nvSpPr>
        <p:spPr>
          <a:xfrm>
            <a:off x="1951831" y="3213100"/>
            <a:ext cx="3957638" cy="50482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2" name="Shape 352"/>
          <p:cNvSpPr/>
          <p:nvPr/>
        </p:nvSpPr>
        <p:spPr>
          <a:xfrm>
            <a:off x="5909468" y="3213100"/>
            <a:ext cx="2505076" cy="49768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sp>
        <p:nvSpPr>
          <p:cNvPr id="353" name="Shape 353"/>
          <p:cNvSpPr/>
          <p:nvPr/>
        </p:nvSpPr>
        <p:spPr>
          <a:xfrm>
            <a:off x="8641556" y="2859087"/>
            <a:ext cx="2124076" cy="495935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defTabSz="914400">
              <a:defRPr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</a:p>
        </p:txBody>
      </p:sp>
      <p:pic>
        <p:nvPicPr>
          <p:cNvPr id="354" name="image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055018" y="3187700"/>
            <a:ext cx="5943601" cy="501015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Shape 355"/>
          <p:cNvSpPr/>
          <p:nvPr/>
        </p:nvSpPr>
        <p:spPr>
          <a:xfrm>
            <a:off x="2215356" y="1919287"/>
            <a:ext cx="9028113" cy="276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 fontScale="100000" lnSpcReduction="0"/>
          </a:bodyPr>
          <a:lstStyle>
            <a:lvl1pPr algn="l" defTabSz="704087">
              <a:defRPr sz="1386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	       partly implantable hearing aids		      		fully implantable hearing aids</a:t>
            </a:r>
          </a:p>
        </p:txBody>
      </p:sp>
      <p:pic>
        <p:nvPicPr>
          <p:cNvPr id="356" name="image96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477829" y="7345538"/>
            <a:ext cx="3183278" cy="2357263"/>
          </a:xfrm>
          <a:prstGeom prst="rect">
            <a:avLst/>
          </a:prstGeom>
          <a:ln w="12700">
            <a:solidFill>
              <a:srgbClr val="767778"/>
            </a:solidFill>
            <a:miter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2" grpId="2"/>
      <p:bldP build="whole" bldLvl="1" animBg="1" rev="0" advAuto="0" spid="351" grpId="1"/>
      <p:bldP build="whole" bldLvl="1" animBg="1" rev="0" advAuto="0" spid="353" grpId="3"/>
      <p:bldP build="whole" bldLvl="1" animBg="1" rev="0" advAuto="0" spid="354" grpId="4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2583829" y="390907"/>
            <a:ext cx="78371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Management of hearing impairment</a:t>
            </a:r>
          </a:p>
        </p:txBody>
      </p:sp>
      <p:pic>
        <p:nvPicPr>
          <p:cNvPr id="359" name="image53.jpg" descr="DSCN015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12878" y="5034399"/>
            <a:ext cx="3402062" cy="4535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image5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5991" y="926149"/>
            <a:ext cx="4152901" cy="4121151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hape 361"/>
          <p:cNvSpPr/>
          <p:nvPr/>
        </p:nvSpPr>
        <p:spPr>
          <a:xfrm>
            <a:off x="436095" y="1907453"/>
            <a:ext cx="6092615" cy="2746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Myringplasty &amp; tympanoplasty in case of CSOM</a:t>
            </a:r>
          </a:p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Ossiculoplassty </a:t>
            </a:r>
            <a:endParaRPr sz="1200"/>
          </a:p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</a:t>
            </a:r>
          </a:p>
        </p:txBody>
      </p:sp>
      <p:pic>
        <p:nvPicPr>
          <p:cNvPr id="362" name="image56.jpg" descr="DSCN482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61066" y="5508767"/>
            <a:ext cx="4781699" cy="3586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/>
        </p:nvSpPr>
        <p:spPr>
          <a:xfrm>
            <a:off x="454833" y="4051676"/>
            <a:ext cx="6015944" cy="2598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- prelingual children and postlingual adult </a:t>
            </a:r>
          </a:p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-it pass by the external ,middle and inner ear to</a:t>
            </a:r>
          </a:p>
          <a:p>
            <a:pPr algn="l" defTabSz="457200">
              <a:lnSpc>
                <a:spcPts val="7500"/>
              </a:lnSpc>
              <a:spcBef>
                <a:spcPts val="1200"/>
              </a:spcBef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stimulate auditory nerve directly </a:t>
            </a:r>
            <a:endParaRPr sz="1200"/>
          </a:p>
        </p:txBody>
      </p:sp>
      <p:sp>
        <p:nvSpPr>
          <p:cNvPr id="365" name="Shape 365"/>
          <p:cNvSpPr/>
          <p:nvPr/>
        </p:nvSpPr>
        <p:spPr>
          <a:xfrm>
            <a:off x="583719" y="1164672"/>
            <a:ext cx="3491862" cy="1345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8800"/>
              </a:lnSpc>
              <a:spcBef>
                <a:spcPts val="1200"/>
              </a:spcBef>
              <a:defRPr sz="33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Cochlear implant </a:t>
            </a:r>
          </a:p>
        </p:txBody>
      </p:sp>
      <p:pic>
        <p:nvPicPr>
          <p:cNvPr id="366" name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53866" y="6430321"/>
            <a:ext cx="4602813" cy="2986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24032" y="1554356"/>
            <a:ext cx="5322536" cy="318062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0" name="Group 370" descr="H:\Graf Max Video\4_0001.jpg"/>
          <p:cNvGrpSpPr/>
          <p:nvPr/>
        </p:nvGrpSpPr>
        <p:grpSpPr>
          <a:xfrm>
            <a:off x="1672898" y="6368898"/>
            <a:ext cx="4675666" cy="3109046"/>
            <a:chOff x="0" y="0"/>
            <a:chExt cx="4675665" cy="3109045"/>
          </a:xfrm>
        </p:grpSpPr>
        <p:sp>
          <p:nvSpPr>
            <p:cNvPr id="368" name="Shape 368"/>
            <p:cNvSpPr/>
            <p:nvPr/>
          </p:nvSpPr>
          <p:spPr>
            <a:xfrm>
              <a:off x="0" y="0"/>
              <a:ext cx="4675666" cy="310904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 defTabSz="91440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pic>
          <p:nvPicPr>
            <p:cNvPr id="369" name="4_0001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21459" t="19274" r="9539" b="19631"/>
            <a:stretch>
              <a:fillRect/>
            </a:stretch>
          </p:blipFill>
          <p:spPr>
            <a:xfrm>
              <a:off x="0" y="0"/>
              <a:ext cx="4675666" cy="3109046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round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/>
          <p:nvPr>
            <p:ph type="body" idx="14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„Thanks“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909" r="0" b="7909"/>
          <a:stretch>
            <a:fillRect/>
          </a:stretch>
        </p:blipFill>
        <p:spPr>
          <a:prstGeom prst="rect">
            <a:avLst/>
          </a:prstGeom>
        </p:spPr>
      </p:pic>
      <p:grpSp>
        <p:nvGrpSpPr>
          <p:cNvPr id="129" name="Group 129"/>
          <p:cNvGrpSpPr/>
          <p:nvPr/>
        </p:nvGrpSpPr>
        <p:grpSpPr>
          <a:xfrm>
            <a:off x="3277661" y="6664302"/>
            <a:ext cx="5528413" cy="328638"/>
            <a:chOff x="0" y="0"/>
            <a:chExt cx="5528411" cy="328637"/>
          </a:xfrm>
        </p:grpSpPr>
        <p:sp>
          <p:nvSpPr>
            <p:cNvPr id="126" name="Shape 126"/>
            <p:cNvSpPr/>
            <p:nvPr/>
          </p:nvSpPr>
          <p:spPr>
            <a:xfrm>
              <a:off x="0" y="317475"/>
              <a:ext cx="552841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7" name="Shape 127"/>
            <p:cNvSpPr/>
            <p:nvPr/>
          </p:nvSpPr>
          <p:spPr>
            <a:xfrm flipV="1">
              <a:off x="9778" y="-1"/>
              <a:ext cx="1" cy="32863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28" name="Shape 128"/>
            <p:cNvSpPr/>
            <p:nvPr/>
          </p:nvSpPr>
          <p:spPr>
            <a:xfrm flipV="1">
              <a:off x="5521578" y="-1"/>
              <a:ext cx="1" cy="32863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grpSp>
        <p:nvGrpSpPr>
          <p:cNvPr id="133" name="Group 133"/>
          <p:cNvGrpSpPr/>
          <p:nvPr/>
        </p:nvGrpSpPr>
        <p:grpSpPr>
          <a:xfrm>
            <a:off x="8891061" y="6676679"/>
            <a:ext cx="1668303" cy="303885"/>
            <a:chOff x="0" y="0"/>
            <a:chExt cx="1668301" cy="303883"/>
          </a:xfrm>
        </p:grpSpPr>
        <p:sp>
          <p:nvSpPr>
            <p:cNvPr id="130" name="Shape 130"/>
            <p:cNvSpPr/>
            <p:nvPr/>
          </p:nvSpPr>
          <p:spPr>
            <a:xfrm>
              <a:off x="0" y="292393"/>
              <a:ext cx="166830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1" name="Shape 131"/>
            <p:cNvSpPr/>
            <p:nvPr/>
          </p:nvSpPr>
          <p:spPr>
            <a:xfrm flipV="1">
              <a:off x="9005" y="0"/>
              <a:ext cx="1" cy="3026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32" name="Shape 132"/>
            <p:cNvSpPr/>
            <p:nvPr/>
          </p:nvSpPr>
          <p:spPr>
            <a:xfrm flipV="1">
              <a:off x="1656356" y="1210"/>
              <a:ext cx="1" cy="30267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34" name="Shape 134"/>
          <p:cNvSpPr/>
          <p:nvPr/>
        </p:nvSpPr>
        <p:spPr>
          <a:xfrm>
            <a:off x="5500827" y="7357269"/>
            <a:ext cx="16221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conductive</a:t>
            </a:r>
          </a:p>
        </p:txBody>
      </p:sp>
      <p:sp>
        <p:nvSpPr>
          <p:cNvPr id="135" name="Shape 135"/>
          <p:cNvSpPr/>
          <p:nvPr/>
        </p:nvSpPr>
        <p:spPr>
          <a:xfrm>
            <a:off x="8753357" y="7357269"/>
            <a:ext cx="19437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sensorineural</a:t>
            </a:r>
          </a:p>
        </p:txBody>
      </p:sp>
      <p:sp>
        <p:nvSpPr>
          <p:cNvPr id="136" name="Shape 136"/>
          <p:cNvSpPr/>
          <p:nvPr/>
        </p:nvSpPr>
        <p:spPr>
          <a:xfrm flipH="1" flipV="1">
            <a:off x="6311899" y="6979565"/>
            <a:ext cx="1" cy="30388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37" name="Shape 137"/>
          <p:cNvSpPr/>
          <p:nvPr/>
        </p:nvSpPr>
        <p:spPr>
          <a:xfrm flipV="1">
            <a:off x="9725212" y="6979565"/>
            <a:ext cx="1" cy="30388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roup 142"/>
          <p:cNvGrpSpPr/>
          <p:nvPr/>
        </p:nvGrpSpPr>
        <p:grpSpPr>
          <a:xfrm rot="10789122">
            <a:off x="3414344" y="2447902"/>
            <a:ext cx="5528412" cy="328638"/>
            <a:chOff x="0" y="0"/>
            <a:chExt cx="5528411" cy="328637"/>
          </a:xfrm>
        </p:grpSpPr>
        <p:sp>
          <p:nvSpPr>
            <p:cNvPr id="139" name="Shape 139"/>
            <p:cNvSpPr/>
            <p:nvPr/>
          </p:nvSpPr>
          <p:spPr>
            <a:xfrm>
              <a:off x="0" y="317475"/>
              <a:ext cx="5528412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0" name="Shape 140"/>
            <p:cNvSpPr/>
            <p:nvPr/>
          </p:nvSpPr>
          <p:spPr>
            <a:xfrm flipV="1">
              <a:off x="9778" y="-1"/>
              <a:ext cx="1" cy="32863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1" name="Shape 141"/>
            <p:cNvSpPr/>
            <p:nvPr/>
          </p:nvSpPr>
          <p:spPr>
            <a:xfrm flipV="1">
              <a:off x="5521578" y="-1"/>
              <a:ext cx="1" cy="32863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43" name="Shape 143"/>
          <p:cNvSpPr/>
          <p:nvPr/>
        </p:nvSpPr>
        <p:spPr>
          <a:xfrm>
            <a:off x="5367477" y="1606549"/>
            <a:ext cx="162214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conductive</a:t>
            </a:r>
          </a:p>
        </p:txBody>
      </p:sp>
      <p:sp>
        <p:nvSpPr>
          <p:cNvPr id="144" name="Shape 144"/>
          <p:cNvSpPr/>
          <p:nvPr/>
        </p:nvSpPr>
        <p:spPr>
          <a:xfrm flipV="1">
            <a:off x="6178550" y="2166266"/>
            <a:ext cx="1" cy="30388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45" name="Shape 145"/>
          <p:cNvSpPr/>
          <p:nvPr/>
        </p:nvSpPr>
        <p:spPr>
          <a:xfrm>
            <a:off x="2768295" y="2901949"/>
            <a:ext cx="133411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outer ear</a:t>
            </a:r>
          </a:p>
        </p:txBody>
      </p:sp>
      <p:sp>
        <p:nvSpPr>
          <p:cNvPr id="146" name="Shape 146"/>
          <p:cNvSpPr/>
          <p:nvPr/>
        </p:nvSpPr>
        <p:spPr>
          <a:xfrm>
            <a:off x="8111032" y="2901949"/>
            <a:ext cx="157063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/>
            <a:r>
              <a:t>middle ear</a:t>
            </a:r>
          </a:p>
        </p:txBody>
      </p:sp>
      <p:grpSp>
        <p:nvGrpSpPr>
          <p:cNvPr id="150" name="Group 150"/>
          <p:cNvGrpSpPr/>
          <p:nvPr/>
        </p:nvGrpSpPr>
        <p:grpSpPr>
          <a:xfrm rot="10789122">
            <a:off x="1895142" y="3818368"/>
            <a:ext cx="3588416" cy="214516"/>
            <a:chOff x="69" y="22623"/>
            <a:chExt cx="3588414" cy="214514"/>
          </a:xfrm>
        </p:grpSpPr>
        <p:sp>
          <p:nvSpPr>
            <p:cNvPr id="147" name="Shape 147"/>
            <p:cNvSpPr/>
            <p:nvPr/>
          </p:nvSpPr>
          <p:spPr>
            <a:xfrm>
              <a:off x="69" y="227921"/>
              <a:ext cx="3588415" cy="1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8" name="Shape 148"/>
            <p:cNvSpPr/>
            <p:nvPr/>
          </p:nvSpPr>
          <p:spPr>
            <a:xfrm flipH="1" flipV="1">
              <a:off x="6353" y="22623"/>
              <a:ext cx="66" cy="2133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49" name="Shape 149"/>
            <p:cNvSpPr/>
            <p:nvPr/>
          </p:nvSpPr>
          <p:spPr>
            <a:xfrm flipH="1" flipV="1">
              <a:off x="3583989" y="23823"/>
              <a:ext cx="66" cy="2133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51" name="Shape 151"/>
          <p:cNvSpPr/>
          <p:nvPr/>
        </p:nvSpPr>
        <p:spPr>
          <a:xfrm flipV="1">
            <a:off x="3435350" y="3538617"/>
            <a:ext cx="1" cy="30388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52" name="Shape 152"/>
          <p:cNvSpPr/>
          <p:nvPr/>
        </p:nvSpPr>
        <p:spPr>
          <a:xfrm>
            <a:off x="1167017" y="4152999"/>
            <a:ext cx="1482217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inflammation</a:t>
            </a:r>
          </a:p>
        </p:txBody>
      </p:sp>
      <p:sp>
        <p:nvSpPr>
          <p:cNvPr id="153" name="Shape 153"/>
          <p:cNvSpPr/>
          <p:nvPr/>
        </p:nvSpPr>
        <p:spPr>
          <a:xfrm>
            <a:off x="2680633" y="4155224"/>
            <a:ext cx="150943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foreign body</a:t>
            </a:r>
          </a:p>
        </p:txBody>
      </p:sp>
      <p:sp>
        <p:nvSpPr>
          <p:cNvPr id="154" name="Shape 154"/>
          <p:cNvSpPr/>
          <p:nvPr/>
        </p:nvSpPr>
        <p:spPr>
          <a:xfrm>
            <a:off x="4221466" y="4155224"/>
            <a:ext cx="8653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trauma</a:t>
            </a:r>
          </a:p>
        </p:txBody>
      </p:sp>
      <p:sp>
        <p:nvSpPr>
          <p:cNvPr id="155" name="Shape 155"/>
          <p:cNvSpPr/>
          <p:nvPr/>
        </p:nvSpPr>
        <p:spPr>
          <a:xfrm>
            <a:off x="5118165" y="4155224"/>
            <a:ext cx="150896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Malformation</a:t>
            </a:r>
          </a:p>
        </p:txBody>
      </p:sp>
      <p:sp>
        <p:nvSpPr>
          <p:cNvPr id="156" name="Shape 156"/>
          <p:cNvSpPr/>
          <p:nvPr/>
        </p:nvSpPr>
        <p:spPr>
          <a:xfrm>
            <a:off x="6658526" y="4152999"/>
            <a:ext cx="731101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tumor</a:t>
            </a:r>
          </a:p>
        </p:txBody>
      </p:sp>
      <p:grpSp>
        <p:nvGrpSpPr>
          <p:cNvPr id="160" name="Group 160"/>
          <p:cNvGrpSpPr/>
          <p:nvPr/>
        </p:nvGrpSpPr>
        <p:grpSpPr>
          <a:xfrm rot="10789122">
            <a:off x="3431842" y="3818368"/>
            <a:ext cx="3588416" cy="214516"/>
            <a:chOff x="69" y="22623"/>
            <a:chExt cx="3588414" cy="214514"/>
          </a:xfrm>
        </p:grpSpPr>
        <p:sp>
          <p:nvSpPr>
            <p:cNvPr id="157" name="Shape 157"/>
            <p:cNvSpPr/>
            <p:nvPr/>
          </p:nvSpPr>
          <p:spPr>
            <a:xfrm>
              <a:off x="69" y="227921"/>
              <a:ext cx="3588415" cy="1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8" name="Shape 158"/>
            <p:cNvSpPr/>
            <p:nvPr/>
          </p:nvSpPr>
          <p:spPr>
            <a:xfrm flipH="1" flipV="1">
              <a:off x="6353" y="22623"/>
              <a:ext cx="66" cy="2133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59" name="Shape 159"/>
            <p:cNvSpPr/>
            <p:nvPr/>
          </p:nvSpPr>
          <p:spPr>
            <a:xfrm flipH="1" flipV="1">
              <a:off x="3583990" y="23823"/>
              <a:ext cx="65" cy="2133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61" name="Shape 161"/>
          <p:cNvSpPr/>
          <p:nvPr/>
        </p:nvSpPr>
        <p:spPr>
          <a:xfrm flipV="1">
            <a:off x="4598729" y="3829256"/>
            <a:ext cx="1" cy="19274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grpSp>
        <p:nvGrpSpPr>
          <p:cNvPr id="165" name="Group 165"/>
          <p:cNvGrpSpPr/>
          <p:nvPr/>
        </p:nvGrpSpPr>
        <p:grpSpPr>
          <a:xfrm rot="10789122">
            <a:off x="7102142" y="5368534"/>
            <a:ext cx="3588416" cy="214516"/>
            <a:chOff x="69" y="22623"/>
            <a:chExt cx="3588414" cy="214514"/>
          </a:xfrm>
        </p:grpSpPr>
        <p:sp>
          <p:nvSpPr>
            <p:cNvPr id="162" name="Shape 162"/>
            <p:cNvSpPr/>
            <p:nvPr/>
          </p:nvSpPr>
          <p:spPr>
            <a:xfrm>
              <a:off x="69" y="227921"/>
              <a:ext cx="3588415" cy="120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3" name="Shape 163"/>
            <p:cNvSpPr/>
            <p:nvPr/>
          </p:nvSpPr>
          <p:spPr>
            <a:xfrm flipH="1" flipV="1">
              <a:off x="6353" y="22623"/>
              <a:ext cx="66" cy="2133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64" name="Shape 164"/>
            <p:cNvSpPr/>
            <p:nvPr/>
          </p:nvSpPr>
          <p:spPr>
            <a:xfrm flipH="1" flipV="1">
              <a:off x="3583990" y="23823"/>
              <a:ext cx="65" cy="2133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66" name="Shape 166"/>
          <p:cNvSpPr/>
          <p:nvPr/>
        </p:nvSpPr>
        <p:spPr>
          <a:xfrm flipH="1" flipV="1">
            <a:off x="8974087" y="3486288"/>
            <a:ext cx="2" cy="191605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</a:p>
        </p:txBody>
      </p:sp>
      <p:sp>
        <p:nvSpPr>
          <p:cNvPr id="167" name="Shape 167"/>
          <p:cNvSpPr/>
          <p:nvPr/>
        </p:nvSpPr>
        <p:spPr>
          <a:xfrm>
            <a:off x="6658526" y="5712840"/>
            <a:ext cx="1482218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inflammation</a:t>
            </a:r>
          </a:p>
        </p:txBody>
      </p:sp>
      <p:sp>
        <p:nvSpPr>
          <p:cNvPr id="168" name="Shape 168"/>
          <p:cNvSpPr/>
          <p:nvPr/>
        </p:nvSpPr>
        <p:spPr>
          <a:xfrm>
            <a:off x="8541438" y="5712840"/>
            <a:ext cx="8653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trauma</a:t>
            </a:r>
          </a:p>
        </p:txBody>
      </p:sp>
      <p:sp>
        <p:nvSpPr>
          <p:cNvPr id="169" name="Shape 169"/>
          <p:cNvSpPr/>
          <p:nvPr/>
        </p:nvSpPr>
        <p:spPr>
          <a:xfrm>
            <a:off x="9998665" y="5712840"/>
            <a:ext cx="1508963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Malformation</a:t>
            </a:r>
          </a:p>
        </p:txBody>
      </p:sp>
      <p:sp>
        <p:nvSpPr>
          <p:cNvPr id="170" name="Shape 170"/>
          <p:cNvSpPr/>
          <p:nvPr/>
        </p:nvSpPr>
        <p:spPr>
          <a:xfrm>
            <a:off x="12146783" y="5712840"/>
            <a:ext cx="73110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9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tumor</a:t>
            </a:r>
          </a:p>
        </p:txBody>
      </p:sp>
      <p:grpSp>
        <p:nvGrpSpPr>
          <p:cNvPr id="174" name="Group 174"/>
          <p:cNvGrpSpPr/>
          <p:nvPr/>
        </p:nvGrpSpPr>
        <p:grpSpPr>
          <a:xfrm rot="10789122">
            <a:off x="8972012" y="5362764"/>
            <a:ext cx="3660499" cy="220172"/>
            <a:chOff x="148" y="48458"/>
            <a:chExt cx="3660497" cy="220170"/>
          </a:xfrm>
        </p:grpSpPr>
        <p:sp>
          <p:nvSpPr>
            <p:cNvPr id="171" name="Shape 171"/>
            <p:cNvSpPr/>
            <p:nvPr/>
          </p:nvSpPr>
          <p:spPr>
            <a:xfrm>
              <a:off x="148" y="257016"/>
              <a:ext cx="3660498" cy="25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2" name="Shape 172"/>
            <p:cNvSpPr/>
            <p:nvPr/>
          </p:nvSpPr>
          <p:spPr>
            <a:xfrm flipH="1" flipV="1">
              <a:off x="6502" y="48458"/>
              <a:ext cx="126" cy="2176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  <p:sp>
          <p:nvSpPr>
            <p:cNvPr id="173" name="Shape 173"/>
            <p:cNvSpPr/>
            <p:nvPr/>
          </p:nvSpPr>
          <p:spPr>
            <a:xfrm flipH="1" flipV="1">
              <a:off x="3656010" y="51030"/>
              <a:ext cx="126" cy="2176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</a:p>
          </p:txBody>
        </p:sp>
      </p:grpSp>
      <p:sp>
        <p:nvSpPr>
          <p:cNvPr id="175" name="Shape 175"/>
          <p:cNvSpPr/>
          <p:nvPr/>
        </p:nvSpPr>
        <p:spPr>
          <a:xfrm>
            <a:off x="4814688" y="452900"/>
            <a:ext cx="337542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4400">
                <a:solidFill>
                  <a:srgbClr val="232323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Hearing loss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3871" t="0" r="23871" b="0"/>
          <a:stretch>
            <a:fillRect/>
          </a:stretch>
        </p:blipFill>
        <p:spPr>
          <a:xfrm>
            <a:off x="7391598" y="1278466"/>
            <a:ext cx="3987361" cy="6151928"/>
          </a:xfrm>
          <a:prstGeom prst="rect">
            <a:avLst/>
          </a:prstGeom>
        </p:spPr>
      </p:pic>
      <p:sp>
        <p:nvSpPr>
          <p:cNvPr id="178" name="Shape 178"/>
          <p:cNvSpPr/>
          <p:nvPr>
            <p:ph type="title"/>
          </p:nvPr>
        </p:nvSpPr>
        <p:spPr>
          <a:xfrm>
            <a:off x="952500" y="635000"/>
            <a:ext cx="5334000" cy="1971543"/>
          </a:xfrm>
          <a:prstGeom prst="rect">
            <a:avLst/>
          </a:prstGeom>
        </p:spPr>
        <p:txBody>
          <a:bodyPr/>
          <a:lstStyle>
            <a:lvl1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inflammatory</a:t>
            </a:r>
          </a:p>
        </p:txBody>
      </p:sp>
      <p:sp>
        <p:nvSpPr>
          <p:cNvPr id="179" name="Shape 179"/>
          <p:cNvSpPr/>
          <p:nvPr>
            <p:ph type="body" sz="quarter" idx="1"/>
          </p:nvPr>
        </p:nvSpPr>
        <p:spPr>
          <a:xfrm>
            <a:off x="833966" y="3119966"/>
            <a:ext cx="5334001" cy="4102101"/>
          </a:xfrm>
          <a:prstGeom prst="rect">
            <a:avLst/>
          </a:prstGeom>
        </p:spPr>
        <p:txBody>
          <a:bodyPr/>
          <a:lstStyle/>
          <a:p>
            <a:pPr marL="172861" indent="-172861" algn="l" defTabSz="457200"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herpes zoster optics</a:t>
            </a:r>
          </a:p>
          <a:p>
            <a:pPr marL="172861" indent="-172861" algn="l" defTabSz="457200"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Acute otitis externa </a:t>
            </a:r>
          </a:p>
          <a:p>
            <a:pPr marL="172861" indent="-172861" algn="l" defTabSz="457200"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auricular perichondritis</a:t>
            </a:r>
          </a:p>
        </p:txBody>
      </p:sp>
      <p:sp>
        <p:nvSpPr>
          <p:cNvPr id="180" name="Shape 180"/>
          <p:cNvSpPr/>
          <p:nvPr/>
        </p:nvSpPr>
        <p:spPr>
          <a:xfrm>
            <a:off x="4936059" y="226483"/>
            <a:ext cx="313268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outer ear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age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238" r="0" b="6238"/>
          <a:stretch>
            <a:fillRect/>
          </a:stretch>
        </p:blipFill>
        <p:spPr>
          <a:xfrm>
            <a:off x="7479704" y="1936948"/>
            <a:ext cx="3811024" cy="5879864"/>
          </a:xfrm>
          <a:prstGeom prst="rect">
            <a:avLst/>
          </a:prstGeom>
        </p:spPr>
      </p:pic>
      <p:sp>
        <p:nvSpPr>
          <p:cNvPr id="183" name="Shape 183"/>
          <p:cNvSpPr/>
          <p:nvPr>
            <p:ph type="body" sz="quarter" idx="1"/>
          </p:nvPr>
        </p:nvSpPr>
        <p:spPr>
          <a:xfrm>
            <a:off x="410633" y="2825750"/>
            <a:ext cx="5334001" cy="4102101"/>
          </a:xfrm>
          <a:prstGeom prst="rect">
            <a:avLst/>
          </a:prstGeom>
        </p:spPr>
        <p:txBody>
          <a:bodyPr/>
          <a:lstStyle/>
          <a:p>
            <a:pPr marL="395111" indent="-395111" algn="l">
              <a:buSzPct val="75000"/>
              <a:buChar char="•"/>
            </a:pPr>
          </a:p>
          <a:p>
            <a:pPr marL="395111" indent="-395111" algn="l"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insekt </a:t>
            </a:r>
          </a:p>
          <a:p>
            <a:pPr marL="395111" indent="-395111" algn="l"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Q-tips</a:t>
            </a:r>
          </a:p>
        </p:txBody>
      </p:sp>
      <p:sp>
        <p:nvSpPr>
          <p:cNvPr id="184" name="Shape 184"/>
          <p:cNvSpPr/>
          <p:nvPr/>
        </p:nvSpPr>
        <p:spPr>
          <a:xfrm>
            <a:off x="959783" y="1739900"/>
            <a:ext cx="2420988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foreign body</a:t>
            </a:r>
          </a:p>
        </p:txBody>
      </p:sp>
      <p:sp>
        <p:nvSpPr>
          <p:cNvPr id="185" name="Shape 185"/>
          <p:cNvSpPr/>
          <p:nvPr/>
        </p:nvSpPr>
        <p:spPr>
          <a:xfrm>
            <a:off x="4936059" y="345016"/>
            <a:ext cx="313268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outer ear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44500" indent="-444500" algn="l">
              <a:spcBef>
                <a:spcPts val="4200"/>
              </a:spcBef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Microtia &amp; Atresia</a:t>
            </a:r>
          </a:p>
          <a:p>
            <a:pPr marL="444500" indent="-444500" algn="l">
              <a:spcBef>
                <a:spcPts val="4200"/>
              </a:spcBef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Stenosis</a:t>
            </a:r>
          </a:p>
        </p:txBody>
      </p:sp>
      <p:sp>
        <p:nvSpPr>
          <p:cNvPr id="188" name="Shape 188"/>
          <p:cNvSpPr/>
          <p:nvPr/>
        </p:nvSpPr>
        <p:spPr>
          <a:xfrm>
            <a:off x="1230952" y="1502833"/>
            <a:ext cx="2536609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Malformation</a:t>
            </a:r>
          </a:p>
        </p:txBody>
      </p:sp>
      <p:pic>
        <p:nvPicPr>
          <p:cNvPr id="189" name="0016.png" descr="00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9976" y="2371394"/>
            <a:ext cx="6381090" cy="4756812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Shape 190"/>
          <p:cNvSpPr/>
          <p:nvPr/>
        </p:nvSpPr>
        <p:spPr>
          <a:xfrm>
            <a:off x="4936059" y="226483"/>
            <a:ext cx="313268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outer ear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71638" indent="-271638" algn="l" defTabSz="457200">
              <a:lnSpc>
                <a:spcPts val="7500"/>
              </a:lnSpc>
              <a:spcBef>
                <a:spcPts val="1200"/>
              </a:spcBef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Osteoma </a:t>
            </a:r>
          </a:p>
          <a:p>
            <a:pPr marL="271638" indent="-271638" algn="l" defTabSz="457200">
              <a:lnSpc>
                <a:spcPts val="7500"/>
              </a:lnSpc>
              <a:spcBef>
                <a:spcPts val="1200"/>
              </a:spcBef>
              <a:buSzPct val="75000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pPr>
            <a:r>
              <a:t> exostosis </a:t>
            </a:r>
            <a:endParaRPr sz="1200"/>
          </a:p>
        </p:txBody>
      </p:sp>
      <p:sp>
        <p:nvSpPr>
          <p:cNvPr id="193" name="Shape 193"/>
          <p:cNvSpPr/>
          <p:nvPr/>
        </p:nvSpPr>
        <p:spPr>
          <a:xfrm>
            <a:off x="1348950" y="1638300"/>
            <a:ext cx="151935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3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Tumors</a:t>
            </a:r>
          </a:p>
        </p:txBody>
      </p:sp>
      <p:pic>
        <p:nvPicPr>
          <p:cNvPr id="194" name="page9image197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68940" y="2093760"/>
            <a:ext cx="4734677" cy="4281641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hape 195"/>
          <p:cNvSpPr/>
          <p:nvPr/>
        </p:nvSpPr>
        <p:spPr>
          <a:xfrm>
            <a:off x="5234516" y="25399"/>
            <a:ext cx="190501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/>
            <a:r>
              <a:t> </a:t>
            </a:r>
          </a:p>
        </p:txBody>
      </p:sp>
      <p:sp>
        <p:nvSpPr>
          <p:cNvPr id="196" name="Shape 196"/>
          <p:cNvSpPr/>
          <p:nvPr/>
        </p:nvSpPr>
        <p:spPr>
          <a:xfrm>
            <a:off x="4936059" y="226483"/>
            <a:ext cx="313268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outer ear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Trauma Oh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125" t="0" r="1125" b="0"/>
          <a:stretch>
            <a:fillRect/>
          </a:stretch>
        </p:blipFill>
        <p:spPr>
          <a:xfrm>
            <a:off x="7008614" y="1412337"/>
            <a:ext cx="4753343" cy="7333730"/>
          </a:xfrm>
          <a:prstGeom prst="rect">
            <a:avLst/>
          </a:prstGeom>
        </p:spPr>
      </p:pic>
      <p:sp>
        <p:nvSpPr>
          <p:cNvPr id="199" name="Shape 199"/>
          <p:cNvSpPr/>
          <p:nvPr>
            <p:ph type="title"/>
          </p:nvPr>
        </p:nvSpPr>
        <p:spPr>
          <a:xfrm>
            <a:off x="850899" y="1187383"/>
            <a:ext cx="1947864" cy="607551"/>
          </a:xfrm>
          <a:prstGeom prst="rect">
            <a:avLst/>
          </a:prstGeom>
        </p:spPr>
        <p:txBody>
          <a:bodyPr/>
          <a:lstStyle>
            <a:lvl1pPr>
              <a:defRPr sz="3300"/>
            </a:lvl1pPr>
          </a:lstStyle>
          <a:p>
            <a:pPr/>
            <a:r>
              <a:t>Trauma</a:t>
            </a:r>
          </a:p>
        </p:txBody>
      </p:sp>
      <p:sp>
        <p:nvSpPr>
          <p:cNvPr id="200" name="Shape 200"/>
          <p:cNvSpPr/>
          <p:nvPr/>
        </p:nvSpPr>
        <p:spPr>
          <a:xfrm>
            <a:off x="4936059" y="226483"/>
            <a:ext cx="313268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outer ear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