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2" r:id="rId3"/>
    <p:sldId id="264" r:id="rId4"/>
    <p:sldId id="266" r:id="rId5"/>
    <p:sldId id="268" r:id="rId6"/>
    <p:sldId id="270" r:id="rId7"/>
    <p:sldId id="271" r:id="rId8"/>
    <p:sldId id="273" r:id="rId9"/>
    <p:sldId id="260" r:id="rId10"/>
    <p:sldId id="261" r:id="rId11"/>
    <p:sldId id="277" r:id="rId12"/>
    <p:sldId id="274" r:id="rId13"/>
    <p:sldId id="258" r:id="rId14"/>
    <p:sldId id="278" r:id="rId15"/>
    <p:sldId id="275" r:id="rId16"/>
    <p:sldId id="279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195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23/10/1434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شكل بيضاوي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23/10/1434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23/10/1434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23/10/1434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23/10/1434</a:t>
            </a:fld>
            <a:endParaRPr lang="ar-SA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23/10/1434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عنصر نائب للمحتوى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23/10/1434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عنصر نائب للمحتوى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محتوى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شكل بيضاوي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شكل بيضاوي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عنوان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23/10/1434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23/10/1434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عنصر نائب للمحتوى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23/10/1434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رابط مستقيم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شكل بيضاوي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23/10/1434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23/10/1434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1.bp.blogspot.com/_0pNcEP9SNCI/SHeZu0R8jyI/AAAAAAAAAaw/pmNPSa__yHI/s1600-h/congenital+cataract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47106" y="2204864"/>
            <a:ext cx="563706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/>
              <a:t>AMBLYOPIA</a:t>
            </a:r>
            <a:endParaRPr lang="ar-SA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Tx/>
              <a:buNone/>
            </a:pPr>
            <a:r>
              <a:rPr lang="en-US"/>
              <a:t>2- Deprivation amblyopia</a:t>
            </a:r>
          </a:p>
        </p:txBody>
      </p:sp>
      <p:pic>
        <p:nvPicPr>
          <p:cNvPr id="13317" name="Picture 5" descr="ptosisk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362200"/>
            <a:ext cx="1638300" cy="1485900"/>
          </a:xfrm>
          <a:prstGeom prst="rect">
            <a:avLst/>
          </a:prstGeom>
          <a:noFill/>
        </p:spPr>
      </p:pic>
      <p:pic>
        <p:nvPicPr>
          <p:cNvPr id="13319" name="Picture 7" descr="Patch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971800"/>
            <a:ext cx="2333625" cy="1681163"/>
          </a:xfrm>
          <a:prstGeom prst="rect">
            <a:avLst/>
          </a:prstGeom>
          <a:noFill/>
        </p:spPr>
      </p:pic>
      <p:pic>
        <p:nvPicPr>
          <p:cNvPr id="13321" name="Picture 9" descr="congenital+catarac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828800"/>
            <a:ext cx="2667000" cy="1773238"/>
          </a:xfrm>
          <a:prstGeom prst="rect">
            <a:avLst/>
          </a:prstGeom>
          <a:noFill/>
        </p:spPr>
      </p:pic>
      <p:pic>
        <p:nvPicPr>
          <p:cNvPr id="13322" name="Picture 10" descr="PICT01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267200"/>
            <a:ext cx="2538413" cy="2182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0" y="3322638"/>
            <a:ext cx="51054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 rt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  <a:latin typeface="Constantia" pitchFamily="18" charset="0"/>
                <a:ea typeface="Majalla UI"/>
                <a:cs typeface="Majalla UI"/>
              </a:rPr>
              <a:t> Results in more severe visual 	impairment than </a:t>
            </a:r>
            <a:r>
              <a:rPr lang="en-US" sz="2000" b="1" dirty="0" err="1">
                <a:solidFill>
                  <a:srgbClr val="002060"/>
                </a:solidFill>
                <a:latin typeface="Constantia" pitchFamily="18" charset="0"/>
                <a:ea typeface="Majalla UI"/>
                <a:cs typeface="Majalla UI"/>
              </a:rPr>
              <a:t>strabismic</a:t>
            </a:r>
            <a:r>
              <a:rPr lang="en-US" sz="2000" b="1" dirty="0">
                <a:solidFill>
                  <a:srgbClr val="002060"/>
                </a:solidFill>
                <a:latin typeface="Constantia" pitchFamily="18" charset="0"/>
                <a:ea typeface="Majalla UI"/>
                <a:cs typeface="Majalla UI"/>
              </a:rPr>
              <a:t> or 	refractive </a:t>
            </a:r>
            <a:r>
              <a:rPr lang="en-US" sz="2000" b="1" dirty="0" err="1">
                <a:solidFill>
                  <a:srgbClr val="002060"/>
                </a:solidFill>
                <a:latin typeface="Constantia" pitchFamily="18" charset="0"/>
                <a:ea typeface="Majalla UI"/>
                <a:cs typeface="Majalla UI"/>
              </a:rPr>
              <a:t>amblyopia</a:t>
            </a:r>
            <a:endParaRPr lang="en-US" sz="2000" b="1" dirty="0">
              <a:solidFill>
                <a:srgbClr val="002060"/>
              </a:solidFill>
              <a:latin typeface="Constantia" pitchFamily="18" charset="0"/>
              <a:ea typeface="Majalla UI"/>
              <a:cs typeface="Majalla UI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428625" y="1000125"/>
            <a:ext cx="4214813" cy="5238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+mn-cs"/>
              </a:rPr>
              <a:t>CONG CATARACT    </a:t>
            </a:r>
          </a:p>
        </p:txBody>
      </p:sp>
      <p:pic>
        <p:nvPicPr>
          <p:cNvPr id="9221" name="Picture 5" descr="C:\Documents and Settings\BISITA\My Documents\My Pictures\New Folder\461981_20080712_100736_Slit_R_0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8424" y="1479804"/>
            <a:ext cx="2246376" cy="14919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-828600" y="1828800"/>
            <a:ext cx="56886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0">
              <a:buFont typeface="Wingdings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  <a:latin typeface="Constantia" pitchFamily="18" charset="0"/>
                <a:ea typeface="Majalla UI"/>
                <a:cs typeface="Majalla UI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Constantia" pitchFamily="18" charset="0"/>
                <a:ea typeface="Majalla UI"/>
                <a:cs typeface="Majalla UI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Constantia" pitchFamily="18" charset="0"/>
                <a:ea typeface="Majalla UI"/>
                <a:cs typeface="Majalla UI"/>
              </a:rPr>
              <a:t> Cataracts </a:t>
            </a:r>
            <a:r>
              <a:rPr lang="en-US" sz="2000" b="1" dirty="0">
                <a:solidFill>
                  <a:srgbClr val="002060"/>
                </a:solidFill>
                <a:latin typeface="Constantia" pitchFamily="18" charset="0"/>
                <a:ea typeface="Majalla UI"/>
                <a:cs typeface="Majalla UI"/>
              </a:rPr>
              <a:t>and corneal opacities</a:t>
            </a:r>
            <a:r>
              <a:rPr lang="en-US" sz="2000" b="1" dirty="0" smtClean="0">
                <a:solidFill>
                  <a:srgbClr val="002060"/>
                </a:solidFill>
                <a:latin typeface="Constantia" pitchFamily="18" charset="0"/>
                <a:ea typeface="Majalla UI"/>
                <a:cs typeface="Majalla UI"/>
              </a:rPr>
              <a:t>.</a:t>
            </a:r>
          </a:p>
          <a:p>
            <a:pPr algn="r" rtl="0">
              <a:buFont typeface="Wingdings" pitchFamily="2" charset="2"/>
              <a:buChar char="q"/>
            </a:pPr>
            <a:endParaRPr lang="en-US" sz="2000" b="1" dirty="0" smtClean="0">
              <a:solidFill>
                <a:srgbClr val="002060"/>
              </a:solidFill>
              <a:latin typeface="Constantia" pitchFamily="18" charset="0"/>
              <a:ea typeface="Majalla UI"/>
              <a:cs typeface="Majalla UI"/>
            </a:endParaRPr>
          </a:p>
          <a:p>
            <a:pPr algn="r" rtl="0"/>
            <a:endParaRPr lang="en-US" sz="2000" dirty="0">
              <a:solidFill>
                <a:srgbClr val="002060"/>
              </a:solidFill>
              <a:latin typeface="Constantia" pitchFamily="18" charset="0"/>
              <a:ea typeface="Majalla UI"/>
              <a:cs typeface="Majalla UI"/>
            </a:endParaRPr>
          </a:p>
        </p:txBody>
      </p:sp>
      <p:sp>
        <p:nvSpPr>
          <p:cNvPr id="9222" name="TextBox 8"/>
          <p:cNvSpPr txBox="1">
            <a:spLocks noChangeArrowheads="1"/>
          </p:cNvSpPr>
          <p:nvPr/>
        </p:nvSpPr>
        <p:spPr bwMode="auto">
          <a:xfrm>
            <a:off x="0" y="2474913"/>
            <a:ext cx="5486400" cy="50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 rt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2060"/>
                </a:solidFill>
                <a:latin typeface="Constantia" pitchFamily="18" charset="0"/>
                <a:ea typeface="Majalla UI"/>
                <a:cs typeface="Majalla UI"/>
              </a:rPr>
              <a:t>  </a:t>
            </a:r>
            <a:r>
              <a:rPr lang="en-US" sz="2000" b="1" dirty="0">
                <a:solidFill>
                  <a:srgbClr val="002060"/>
                </a:solidFill>
                <a:latin typeface="Constantia" pitchFamily="18" charset="0"/>
                <a:ea typeface="Majalla UI"/>
                <a:cs typeface="Majalla UI"/>
              </a:rPr>
              <a:t>Eyelid </a:t>
            </a:r>
            <a:r>
              <a:rPr lang="en-US" sz="2000" b="1" dirty="0" err="1">
                <a:solidFill>
                  <a:srgbClr val="002060"/>
                </a:solidFill>
                <a:latin typeface="Constantia" pitchFamily="18" charset="0"/>
                <a:ea typeface="Majalla UI"/>
                <a:cs typeface="Majalla UI"/>
              </a:rPr>
              <a:t>ptosis</a:t>
            </a:r>
            <a:r>
              <a:rPr lang="en-US" sz="2000" b="1" dirty="0">
                <a:solidFill>
                  <a:srgbClr val="002060"/>
                </a:solidFill>
                <a:latin typeface="Constantia" pitchFamily="18" charset="0"/>
                <a:ea typeface="Majalla UI"/>
                <a:cs typeface="Majalla UI"/>
              </a:rPr>
              <a:t>, eyelid </a:t>
            </a:r>
            <a:r>
              <a:rPr lang="en-US" sz="2000" b="1" dirty="0" err="1">
                <a:solidFill>
                  <a:srgbClr val="002060"/>
                </a:solidFill>
                <a:latin typeface="Constantia" pitchFamily="18" charset="0"/>
                <a:ea typeface="Majalla UI"/>
                <a:cs typeface="Majalla UI"/>
              </a:rPr>
              <a:t>hemangioma</a:t>
            </a:r>
            <a:endParaRPr lang="en-US" sz="2000" b="1" dirty="0">
              <a:solidFill>
                <a:srgbClr val="002060"/>
              </a:solidFill>
              <a:latin typeface="Constantia" pitchFamily="18" charset="0"/>
              <a:ea typeface="Majalla UI"/>
              <a:cs typeface="Majalla UI"/>
            </a:endParaRPr>
          </a:p>
        </p:txBody>
      </p:sp>
      <p:pic>
        <p:nvPicPr>
          <p:cNvPr id="4" name="Picture 6" descr="C:\Documents and Settings\BISITA\My Documents\My Pictures\New Folder\DSCN096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86392" y="3380842"/>
            <a:ext cx="2742103" cy="12673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223" name="Picture 7" descr="C:\Documents and Settings\BISITA\My Documents\My Pictures\New Folder\DSCN8829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5791200" y="5029200"/>
            <a:ext cx="2286000" cy="1524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224" name="Picture 8" descr="C:\Documents and Settings\BISITA\My Documents\My Pictures\New Folder\hem-j3mo-cort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105400"/>
            <a:ext cx="2209800" cy="1447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226" name="Picture 10" descr="G:\amblyopia1\٢٥١٠٢٠٠٨٠٨٥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 l="10714" r="17857" b="21815"/>
          <a:stretch>
            <a:fillRect/>
          </a:stretch>
        </p:blipFill>
        <p:spPr bwMode="auto">
          <a:xfrm>
            <a:off x="3276600" y="5105400"/>
            <a:ext cx="1752600" cy="1447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مربع نص 11"/>
          <p:cNvSpPr txBox="1"/>
          <p:nvPr/>
        </p:nvSpPr>
        <p:spPr>
          <a:xfrm>
            <a:off x="1403648" y="404664"/>
            <a:ext cx="64807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err="1" smtClean="0"/>
              <a:t>Deprivational</a:t>
            </a:r>
            <a:r>
              <a:rPr lang="en-US" sz="2400" dirty="0" smtClean="0"/>
              <a:t> </a:t>
            </a:r>
            <a:r>
              <a:rPr lang="en-US" sz="2400" dirty="0" err="1" smtClean="0"/>
              <a:t>Amblyopia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lide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Types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Tx/>
              <a:buNone/>
            </a:pPr>
            <a:r>
              <a:rPr lang="en-US" dirty="0"/>
              <a:t>3- </a:t>
            </a:r>
            <a:r>
              <a:rPr lang="en-US" dirty="0" err="1"/>
              <a:t>Anisometropic</a:t>
            </a:r>
            <a:r>
              <a:rPr lang="en-US" dirty="0"/>
              <a:t> </a:t>
            </a:r>
            <a:r>
              <a:rPr lang="en-US" dirty="0" err="1"/>
              <a:t>amblyopia</a:t>
            </a:r>
            <a:r>
              <a:rPr lang="en-US" dirty="0"/>
              <a:t> ( refractive </a:t>
            </a:r>
            <a:r>
              <a:rPr lang="en-US" dirty="0" err="1"/>
              <a:t>amblyopia</a:t>
            </a:r>
            <a:r>
              <a:rPr lang="en-US" dirty="0"/>
              <a:t>)</a:t>
            </a:r>
          </a:p>
          <a:p>
            <a:pPr algn="l" rtl="0">
              <a:buFontTx/>
              <a:buChar char="-"/>
            </a:pPr>
            <a:r>
              <a:rPr lang="en-US" dirty="0"/>
              <a:t>More common with </a:t>
            </a:r>
            <a:r>
              <a:rPr lang="en-US" dirty="0" err="1"/>
              <a:t>hypermetropic</a:t>
            </a:r>
            <a:r>
              <a:rPr lang="en-US" dirty="0"/>
              <a:t> </a:t>
            </a:r>
            <a:r>
              <a:rPr lang="en-US" dirty="0" err="1" smtClean="0"/>
              <a:t>anisometropia</a:t>
            </a:r>
            <a:endParaRPr lang="en-US" dirty="0"/>
          </a:p>
          <a:p>
            <a:pPr algn="l" rtl="0">
              <a:buFontTx/>
              <a:buChar char="-"/>
            </a:pPr>
            <a:r>
              <a:rPr lang="en-US" dirty="0"/>
              <a:t>( Astigmatic ( </a:t>
            </a:r>
            <a:r>
              <a:rPr lang="en-US" dirty="0" err="1"/>
              <a:t>Meridional</a:t>
            </a:r>
            <a:r>
              <a:rPr lang="en-US" dirty="0"/>
              <a:t>) </a:t>
            </a:r>
            <a:r>
              <a:rPr lang="en-US" dirty="0" err="1"/>
              <a:t>amblyopia</a:t>
            </a:r>
            <a:r>
              <a:rPr lang="en-US" dirty="0" smtClean="0"/>
              <a:t>=</a:t>
            </a:r>
          </a:p>
          <a:p>
            <a:pPr algn="l" rtl="0">
              <a:buFontTx/>
              <a:buChar char="-"/>
            </a:pPr>
            <a:endParaRPr lang="en-US" dirty="0"/>
          </a:p>
          <a:p>
            <a:pPr algn="l" rtl="0">
              <a:buFontTx/>
              <a:buChar char="-"/>
            </a:pPr>
            <a:endParaRPr lang="en-US" dirty="0"/>
          </a:p>
        </p:txBody>
      </p:sp>
      <p:pic>
        <p:nvPicPr>
          <p:cNvPr id="4" name="صورة 3" descr="hypermetropia 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284984"/>
            <a:ext cx="2524125" cy="2232248"/>
          </a:xfrm>
          <a:prstGeom prst="rect">
            <a:avLst/>
          </a:prstGeom>
        </p:spPr>
      </p:pic>
      <p:pic>
        <p:nvPicPr>
          <p:cNvPr id="5" name="صورة 4" descr="Diagram-my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356992"/>
            <a:ext cx="3027947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259632" y="764704"/>
            <a:ext cx="59046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/>
              <a:t>TREATMENT</a:t>
            </a:r>
            <a:endParaRPr lang="ar-SA" sz="28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1043608" y="1916832"/>
            <a:ext cx="7128792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2400" dirty="0" smtClean="0"/>
              <a:t>Treat the cause of </a:t>
            </a:r>
            <a:r>
              <a:rPr lang="en-US" sz="2400" dirty="0" err="1" smtClean="0"/>
              <a:t>amblyopia</a:t>
            </a:r>
            <a:r>
              <a:rPr lang="en-US" sz="2400" dirty="0" smtClean="0"/>
              <a:t>: correct the </a:t>
            </a:r>
            <a:r>
              <a:rPr lang="en-US" sz="2400" dirty="0" err="1" smtClean="0"/>
              <a:t>rfractive</a:t>
            </a:r>
            <a:r>
              <a:rPr lang="en-US" sz="2400" dirty="0" smtClean="0"/>
              <a:t> error , remove the media opacity surgically .</a:t>
            </a:r>
          </a:p>
          <a:p>
            <a:pPr algn="l" rtl="0">
              <a:buFont typeface="Arial" pitchFamily="34" charset="0"/>
              <a:buChar char="•"/>
            </a:pPr>
            <a:endParaRPr lang="en-US" dirty="0" smtClean="0"/>
          </a:p>
          <a:p>
            <a:pPr algn="l" rtl="0">
              <a:buFont typeface="Arial" pitchFamily="34" charset="0"/>
              <a:buChar char="•"/>
            </a:pPr>
            <a:r>
              <a:rPr lang="en-US" sz="2400" dirty="0" smtClean="0"/>
              <a:t> The younger the child , the better out come of </a:t>
            </a:r>
            <a:r>
              <a:rPr lang="en-US" sz="2400" dirty="0" err="1" smtClean="0"/>
              <a:t>amblyopia</a:t>
            </a:r>
            <a:r>
              <a:rPr lang="en-US" sz="2400" dirty="0" smtClean="0"/>
              <a:t> therapy .</a:t>
            </a:r>
          </a:p>
          <a:p>
            <a:pPr algn="l" rtl="0">
              <a:buFont typeface="Arial" pitchFamily="34" charset="0"/>
              <a:buChar char="•"/>
            </a:pPr>
            <a:endParaRPr lang="en-US" dirty="0" smtClean="0"/>
          </a:p>
          <a:p>
            <a:pPr algn="l" rtl="0">
              <a:buFont typeface="Arial" pitchFamily="34" charset="0"/>
              <a:buChar char="•"/>
            </a:pPr>
            <a:r>
              <a:rPr lang="en-US" sz="2400" dirty="0" smtClean="0"/>
              <a:t> The first five years of child age is the sensitive period where </a:t>
            </a:r>
            <a:r>
              <a:rPr lang="en-US" sz="2400" dirty="0" err="1" smtClean="0"/>
              <a:t>amblyopia</a:t>
            </a:r>
            <a:r>
              <a:rPr lang="en-US" sz="2400" dirty="0" smtClean="0"/>
              <a:t> can be reversed , after that it become more difficult </a:t>
            </a:r>
            <a:r>
              <a:rPr lang="en-US" dirty="0" smtClean="0"/>
              <a:t>.</a:t>
            </a:r>
          </a:p>
          <a:p>
            <a:pPr algn="l"/>
            <a:endParaRPr lang="en-US" dirty="0" smtClean="0"/>
          </a:p>
          <a:p>
            <a:pPr algn="l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4B5E1-E27A-434B-9F2C-993909A470AD}" type="slidenum">
              <a:rPr lang="fa-IR"/>
              <a:pPr>
                <a:defRPr/>
              </a:pPr>
              <a:t>15</a:t>
            </a:fld>
            <a:endParaRPr lang="en-US"/>
          </a:p>
        </p:txBody>
      </p:sp>
      <p:pic>
        <p:nvPicPr>
          <p:cNvPr id="31747" name="Picture 4" descr="Slide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>
                <a:solidFill>
                  <a:srgbClr val="FF3300"/>
                </a:solidFill>
              </a:rPr>
              <a:t>Amblyopia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Decrease in visual acuity of one eye without the presence of an organic cause that explains that decrease in visual acuity.</a:t>
            </a:r>
          </a:p>
          <a:p>
            <a:pPr algn="l" rtl="0"/>
            <a:r>
              <a:rPr lang="en-US"/>
              <a:t>Cortical ignorance of one eye.</a:t>
            </a:r>
          </a:p>
          <a:p>
            <a:pPr algn="l" rtl="0"/>
            <a:r>
              <a:rPr lang="en-US"/>
              <a:t>Lazy eye.</a:t>
            </a:r>
          </a:p>
          <a:p>
            <a:pPr algn="l" rtl="0"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2-4% of the general population.</a:t>
            </a:r>
          </a:p>
          <a:p>
            <a:pPr algn="l" rtl="0">
              <a:buFontTx/>
              <a:buNone/>
            </a:pPr>
            <a:endParaRPr lang="en-US"/>
          </a:p>
          <a:p>
            <a:pPr algn="l" rtl="0"/>
            <a:r>
              <a:rPr lang="en-US"/>
              <a:t>The most common cause of visual loss under 20 years of life.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Binocular Vision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  .</a:t>
            </a:r>
            <a:endParaRPr lang="en-US" dirty="0"/>
          </a:p>
        </p:txBody>
      </p:sp>
      <p:pic>
        <p:nvPicPr>
          <p:cNvPr id="9221" name="Picture 5" descr="b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060848"/>
            <a:ext cx="2771800" cy="3305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What if images were totally different or grossly </a:t>
            </a:r>
            <a:r>
              <a:rPr lang="en-US" sz="2400" dirty="0" err="1"/>
              <a:t>differnet</a:t>
            </a:r>
            <a:r>
              <a:rPr lang="en-US" sz="2400" dirty="0"/>
              <a:t> 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err="1"/>
              <a:t>Diplopia</a:t>
            </a:r>
            <a:r>
              <a:rPr lang="en-US" dirty="0" smtClean="0"/>
              <a:t>.</a:t>
            </a:r>
            <a:endParaRPr lang="en-US" dirty="0"/>
          </a:p>
          <a:p>
            <a:pPr algn="l" rtl="0"/>
            <a:r>
              <a:rPr lang="en-US" dirty="0"/>
              <a:t>Confusion.</a:t>
            </a:r>
          </a:p>
          <a:p>
            <a:pPr algn="l" rtl="0"/>
            <a:r>
              <a:rPr lang="en-US" dirty="0"/>
              <a:t>Suppression.</a:t>
            </a:r>
          </a:p>
          <a:p>
            <a:pPr algn="l" rtl="0"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Why fusion may fail 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significant </a:t>
            </a:r>
            <a:r>
              <a:rPr lang="en-US" dirty="0" err="1"/>
              <a:t>anisometropia</a:t>
            </a:r>
            <a:r>
              <a:rPr lang="en-US" dirty="0"/>
              <a:t>.</a:t>
            </a:r>
          </a:p>
          <a:p>
            <a:pPr algn="l" rtl="0"/>
            <a:r>
              <a:rPr lang="en-US" dirty="0"/>
              <a:t>significant </a:t>
            </a:r>
            <a:r>
              <a:rPr lang="en-US" dirty="0" err="1" smtClean="0"/>
              <a:t>aniseikonia</a:t>
            </a:r>
            <a:r>
              <a:rPr lang="en-US" dirty="0"/>
              <a:t> </a:t>
            </a:r>
            <a:r>
              <a:rPr lang="en-US" dirty="0" smtClean="0"/>
              <a:t>(difference in image size)</a:t>
            </a:r>
            <a:endParaRPr lang="en-US" dirty="0"/>
          </a:p>
          <a:p>
            <a:pPr algn="l" rtl="0"/>
            <a:r>
              <a:rPr lang="en-US" dirty="0"/>
              <a:t>Strabismus.</a:t>
            </a:r>
          </a:p>
          <a:p>
            <a:pPr algn="l" rtl="0"/>
            <a:r>
              <a:rPr lang="en-US" dirty="0"/>
              <a:t>Higher cortical problems ( </a:t>
            </a:r>
            <a:r>
              <a:rPr lang="en-US" dirty="0" err="1"/>
              <a:t>e.g</a:t>
            </a:r>
            <a:r>
              <a:rPr lang="en-US" dirty="0"/>
              <a:t>: head trauma, alcohol intake , drugs , … etc).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lide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0DFD-1E00-4E21-9489-009F281FBA8E}" type="slidenum">
              <a:rPr lang="fa-IR"/>
              <a:pPr>
                <a:defRPr/>
              </a:pPr>
              <a:t>8</a:t>
            </a:fld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91513" cy="5073650"/>
          </a:xfrm>
          <a:solidFill>
            <a:schemeClr val="accent1"/>
          </a:solidFill>
          <a:ln>
            <a:solidFill>
              <a:schemeClr val="tx1"/>
            </a:solidFill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just" eaLnBrk="1" hangingPunct="1">
              <a:defRPr/>
            </a:pPr>
            <a:r>
              <a:rPr lang="en-US" b="1" i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Mild hyperopic or astigmatic anisometropia (1-2D) </a:t>
            </a:r>
            <a:r>
              <a:rPr lang="en-US" b="1" i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mild </a:t>
            </a:r>
            <a:r>
              <a:rPr lang="en-US" b="1" i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amblyopia</a:t>
            </a:r>
          </a:p>
          <a:p>
            <a:pPr algn="just" eaLnBrk="1" hangingPunct="1">
              <a:defRPr/>
            </a:pPr>
            <a:r>
              <a:rPr lang="en-US" b="1" i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Mild myopia anisometropia (less than -3D) usually doesn't cause amblyopia</a:t>
            </a:r>
          </a:p>
          <a:p>
            <a:pPr algn="just" eaLnBrk="1" hangingPunct="1">
              <a:defRPr/>
            </a:pPr>
            <a:r>
              <a:rPr lang="en-US" b="1" i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unilateral high myopia (-6D) </a:t>
            </a:r>
            <a:r>
              <a:rPr lang="en-US" b="1" i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sever </a:t>
            </a:r>
            <a:r>
              <a:rPr lang="en-US" b="1" i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amblyopia visual loss.</a:t>
            </a:r>
          </a:p>
          <a:p>
            <a:pPr algn="just" eaLnBrk="1" hangingPunct="1">
              <a:defRPr/>
            </a:pPr>
            <a:r>
              <a:rPr lang="en-US" b="1" i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The eye s of a child with anisometropic amblyopia look normaly to the family and primary care physician.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/>
              <a:t>Types of amblyopia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Tx/>
              <a:buNone/>
            </a:pPr>
            <a:r>
              <a:rPr lang="en-US"/>
              <a:t>1- Strabismic</a:t>
            </a:r>
          </a:p>
          <a:p>
            <a:pPr algn="l" rtl="0"/>
            <a:endParaRPr lang="en-US"/>
          </a:p>
          <a:p>
            <a:pPr algn="l" rtl="0"/>
            <a:endParaRPr lang="en-US"/>
          </a:p>
          <a:p>
            <a:pPr algn="l" rtl="0"/>
            <a:endParaRPr lang="en-US"/>
          </a:p>
          <a:p>
            <a:pPr algn="l" rtl="0">
              <a:buFontTx/>
              <a:buNone/>
            </a:pPr>
            <a:endParaRPr lang="en-US"/>
          </a:p>
          <a:p>
            <a:pPr algn="l" rtl="0"/>
            <a:endParaRPr lang="en-US"/>
          </a:p>
        </p:txBody>
      </p:sp>
      <p:pic>
        <p:nvPicPr>
          <p:cNvPr id="6149" name="Picture 5" descr="Esotropia of the left ey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066800"/>
            <a:ext cx="2857500" cy="2247900"/>
          </a:xfrm>
          <a:prstGeom prst="rect">
            <a:avLst/>
          </a:prstGeom>
          <a:noFill/>
        </p:spPr>
      </p:pic>
      <p:pic>
        <p:nvPicPr>
          <p:cNvPr id="6151" name="Picture 7" descr="Intermittent Exotro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810000"/>
            <a:ext cx="1666875" cy="1543050"/>
          </a:xfrm>
          <a:prstGeom prst="rect">
            <a:avLst/>
          </a:prstGeom>
          <a:noFill/>
        </p:spPr>
      </p:pic>
      <p:pic>
        <p:nvPicPr>
          <p:cNvPr id="6153" name="Picture 9" descr="Intermittent Exotrop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819400"/>
            <a:ext cx="1790700" cy="1543050"/>
          </a:xfrm>
          <a:prstGeom prst="rect">
            <a:avLst/>
          </a:prstGeom>
          <a:noFill/>
        </p:spPr>
      </p:pic>
      <p:pic>
        <p:nvPicPr>
          <p:cNvPr id="6158" name="Picture 14" descr="Cross%20fix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6238" y="2860675"/>
            <a:ext cx="4957762" cy="399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دني">
  <a:themeElements>
    <a:clrScheme name="مدني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مدني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دني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52</TotalTime>
  <Words>276</Words>
  <Application>Microsoft Office PowerPoint</Application>
  <PresentationFormat>عرض على الشاشة (3:4)‏</PresentationFormat>
  <Paragraphs>48</Paragraphs>
  <Slides>16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مدني</vt:lpstr>
      <vt:lpstr>الشريحة 1</vt:lpstr>
      <vt:lpstr>Amblyopia</vt:lpstr>
      <vt:lpstr>Incidence</vt:lpstr>
      <vt:lpstr>Binocular Vision</vt:lpstr>
      <vt:lpstr>What if images were totally different or grossly differnet ?</vt:lpstr>
      <vt:lpstr>Why fusion may fail ?</vt:lpstr>
      <vt:lpstr>الشريحة 7</vt:lpstr>
      <vt:lpstr>الشريحة 8</vt:lpstr>
      <vt:lpstr>Types of amblyopia</vt:lpstr>
      <vt:lpstr>Types</vt:lpstr>
      <vt:lpstr>الشريحة 11</vt:lpstr>
      <vt:lpstr>الشريحة 12</vt:lpstr>
      <vt:lpstr>Types</vt:lpstr>
      <vt:lpstr>الشريحة 14</vt:lpstr>
      <vt:lpstr>الشريحة 15</vt:lpstr>
      <vt:lpstr>الشريحة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sony  vaio</dc:creator>
  <cp:lastModifiedBy>sony  vaio</cp:lastModifiedBy>
  <cp:revision>4</cp:revision>
  <dcterms:created xsi:type="dcterms:W3CDTF">2013-03-05T22:46:25Z</dcterms:created>
  <dcterms:modified xsi:type="dcterms:W3CDTF">2013-08-29T18:01:05Z</dcterms:modified>
</cp:coreProperties>
</file>