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8" r:id="rId4"/>
    <p:sldId id="259" r:id="rId5"/>
    <p:sldId id="260" r:id="rId6"/>
    <p:sldId id="261" r:id="rId7"/>
    <p:sldId id="294" r:id="rId8"/>
    <p:sldId id="296" r:id="rId9"/>
    <p:sldId id="297" r:id="rId10"/>
    <p:sldId id="298" r:id="rId11"/>
    <p:sldId id="347" r:id="rId12"/>
    <p:sldId id="302" r:id="rId13"/>
    <p:sldId id="303" r:id="rId14"/>
    <p:sldId id="339" r:id="rId15"/>
    <p:sldId id="369" r:id="rId16"/>
    <p:sldId id="370" r:id="rId17"/>
    <p:sldId id="371" r:id="rId18"/>
    <p:sldId id="372" r:id="rId19"/>
    <p:sldId id="373" r:id="rId20"/>
    <p:sldId id="355" r:id="rId21"/>
    <p:sldId id="354" r:id="rId22"/>
    <p:sldId id="340" r:id="rId23"/>
    <p:sldId id="341" r:id="rId24"/>
    <p:sldId id="304" r:id="rId25"/>
    <p:sldId id="366" r:id="rId26"/>
    <p:sldId id="356" r:id="rId27"/>
    <p:sldId id="365" r:id="rId28"/>
    <p:sldId id="342" r:id="rId29"/>
    <p:sldId id="357" r:id="rId30"/>
    <p:sldId id="343" r:id="rId31"/>
    <p:sldId id="344" r:id="rId32"/>
    <p:sldId id="345" r:id="rId33"/>
    <p:sldId id="367" r:id="rId34"/>
    <p:sldId id="368" r:id="rId35"/>
    <p:sldId id="348" r:id="rId36"/>
    <p:sldId id="349" r:id="rId37"/>
    <p:sldId id="350" r:id="rId38"/>
    <p:sldId id="351" r:id="rId39"/>
    <p:sldId id="352" r:id="rId40"/>
    <p:sldId id="359" r:id="rId41"/>
    <p:sldId id="360" r:id="rId42"/>
    <p:sldId id="374" r:id="rId43"/>
    <p:sldId id="380" r:id="rId44"/>
    <p:sldId id="381" r:id="rId45"/>
    <p:sldId id="382" r:id="rId46"/>
    <p:sldId id="383" r:id="rId47"/>
    <p:sldId id="375" r:id="rId48"/>
    <p:sldId id="376" r:id="rId49"/>
    <p:sldId id="377" r:id="rId50"/>
    <p:sldId id="378" r:id="rId51"/>
    <p:sldId id="37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8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6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6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C508-785A-417B-BC93-C716FC1585C2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2132-F834-462B-8694-9AC8659A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9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5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Faisal </a:t>
            </a:r>
            <a:r>
              <a:rPr lang="en-US" dirty="0" err="1"/>
              <a:t>Almobarak</a:t>
            </a:r>
            <a:endParaRPr lang="en-US" dirty="0"/>
          </a:p>
          <a:p>
            <a:r>
              <a:rPr lang="en-US" smtClean="0"/>
              <a:t>Associate </a:t>
            </a:r>
            <a:r>
              <a:rPr lang="en-US" dirty="0"/>
              <a:t>Professor and Consultant</a:t>
            </a:r>
          </a:p>
          <a:p>
            <a:r>
              <a:rPr lang="en-US" dirty="0"/>
              <a:t>Department of Ophthalmology</a:t>
            </a:r>
          </a:p>
          <a:p>
            <a:r>
              <a:rPr lang="en-US" dirty="0"/>
              <a:t>College of Medicine</a:t>
            </a:r>
          </a:p>
          <a:p>
            <a:r>
              <a:rPr lang="en-US" dirty="0"/>
              <a:t>King Saud University</a:t>
            </a:r>
          </a:p>
        </p:txBody>
      </p:sp>
    </p:spTree>
    <p:extLst>
      <p:ext uri="{BB962C8B-B14F-4D97-AF65-F5344CB8AC3E}">
        <p14:creationId xmlns:p14="http://schemas.microsoft.com/office/powerpoint/2010/main" val="326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Lens</a:t>
            </a:r>
          </a:p>
          <a:p>
            <a:r>
              <a:rPr lang="en-US" altLang="en-US" dirty="0"/>
              <a:t>Gradual onset</a:t>
            </a:r>
          </a:p>
          <a:p>
            <a:r>
              <a:rPr lang="en-US" altLang="en-US" dirty="0"/>
              <a:t>VA: worsening of existing myopia, correction of hyperopia </a:t>
            </a:r>
          </a:p>
          <a:p>
            <a:r>
              <a:rPr lang="en-US" altLang="en-US" dirty="0"/>
              <a:t>Loss of contrast sensitivity in low light</a:t>
            </a:r>
          </a:p>
          <a:p>
            <a:r>
              <a:rPr lang="en-US" altLang="en-US" dirty="0"/>
              <a:t>Glare in bright light (scatter of light)</a:t>
            </a:r>
          </a:p>
        </p:txBody>
      </p:sp>
    </p:spTree>
    <p:extLst>
      <p:ext uri="{BB962C8B-B14F-4D97-AF65-F5344CB8AC3E}">
        <p14:creationId xmlns:p14="http://schemas.microsoft.com/office/powerpoint/2010/main" val="179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Lens</a:t>
            </a:r>
          </a:p>
          <a:p>
            <a:r>
              <a:rPr lang="en-US" dirty="0"/>
              <a:t>Management: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Congenital: lens </a:t>
            </a:r>
            <a:r>
              <a:rPr lang="en-US" dirty="0" err="1"/>
              <a:t>aspitation</a:t>
            </a:r>
            <a:r>
              <a:rPr lang="en-US" dirty="0"/>
              <a:t> ± IOL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Acquired: ECCE + PCIOL / </a:t>
            </a:r>
            <a:r>
              <a:rPr lang="en-US" dirty="0" err="1"/>
              <a:t>Phaco</a:t>
            </a:r>
            <a:r>
              <a:rPr lang="en-US" dirty="0"/>
              <a:t> + PCIOL</a:t>
            </a:r>
          </a:p>
        </p:txBody>
      </p:sp>
    </p:spTree>
    <p:extLst>
      <p:ext uri="{BB962C8B-B14F-4D97-AF65-F5344CB8AC3E}">
        <p14:creationId xmlns:p14="http://schemas.microsoft.com/office/powerpoint/2010/main" val="21614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Vitreous</a:t>
            </a:r>
          </a:p>
          <a:p>
            <a:r>
              <a:rPr lang="en-US" dirty="0"/>
              <a:t>Vitreous </a:t>
            </a:r>
            <a:r>
              <a:rPr lang="en-US" dirty="0" err="1"/>
              <a:t>Hge</a:t>
            </a:r>
            <a:r>
              <a:rPr lang="en-US" dirty="0"/>
              <a:t>: trauma, PDR, uveitis, PR</a:t>
            </a:r>
          </a:p>
          <a:p>
            <a:r>
              <a:rPr lang="en-US" dirty="0"/>
              <a:t>Vitreous condensation, </a:t>
            </a:r>
            <a:r>
              <a:rPr lang="en-US" dirty="0" err="1"/>
              <a:t>opacification</a:t>
            </a:r>
            <a:endParaRPr lang="en-US" dirty="0"/>
          </a:p>
          <a:p>
            <a:r>
              <a:rPr lang="en-US" dirty="0" err="1"/>
              <a:t>Vitritis</a:t>
            </a:r>
            <a:r>
              <a:rPr lang="en-US" dirty="0"/>
              <a:t>: uveitis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>
          <a:xfrm>
            <a:off x="6324600" y="3124200"/>
            <a:ext cx="2638425" cy="16110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 b="7433"/>
          <a:stretch/>
        </p:blipFill>
        <p:spPr>
          <a:xfrm>
            <a:off x="3276600" y="3907971"/>
            <a:ext cx="2638425" cy="161108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00600"/>
            <a:ext cx="2638425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Vitreous</a:t>
            </a:r>
          </a:p>
          <a:p>
            <a:r>
              <a:rPr lang="en-US" dirty="0"/>
              <a:t>Rx: underlying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r>
              <a:rPr lang="en-US" dirty="0"/>
              <a:t>Second leading cause of blindness</a:t>
            </a:r>
          </a:p>
          <a:p>
            <a:r>
              <a:rPr lang="en-US" dirty="0"/>
              <a:t>Early diagnosis is crucial to prevent loss of vision</a:t>
            </a:r>
          </a:p>
          <a:p>
            <a:r>
              <a:rPr lang="en-US" dirty="0"/>
              <a:t>High IOP + Characteristic optic nerve head changes + visual field loss secondary to nerve fiber layer loss</a:t>
            </a:r>
          </a:p>
          <a:p>
            <a:r>
              <a:rPr lang="en-US" dirty="0"/>
              <a:t>IOP is the single factor to be controlled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rgbClr val="FFFF00"/>
                </a:solidFill>
              </a:rPr>
              <a:t>Glaucoma</a:t>
            </a:r>
          </a:p>
          <a:p>
            <a:pPr marL="0" indent="0" algn="ctr">
              <a:buNone/>
            </a:pPr>
            <a:r>
              <a:rPr lang="en-US" sz="3500" dirty="0">
                <a:solidFill>
                  <a:srgbClr val="FFFF00"/>
                </a:solidFill>
              </a:rPr>
              <a:t>Aqueous Humor</a:t>
            </a:r>
          </a:p>
          <a:p>
            <a:pPr>
              <a:lnSpc>
                <a:spcPct val="120000"/>
              </a:lnSpc>
              <a:defRPr/>
            </a:pPr>
            <a:r>
              <a:rPr lang="en-US" sz="3500" dirty="0">
                <a:cs typeface="Times New Roman" pitchFamily="18" charset="0"/>
              </a:rPr>
              <a:t>Active secretion: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500" dirty="0">
                <a:cs typeface="Times New Roman" pitchFamily="18" charset="0"/>
              </a:rPr>
              <a:t>Na/K ATPase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500" dirty="0">
                <a:cs typeface="Times New Roman" pitchFamily="18" charset="0"/>
              </a:rPr>
              <a:t>Cl secretion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500" dirty="0">
                <a:cs typeface="Times New Roman" pitchFamily="18" charset="0"/>
              </a:rPr>
              <a:t>Carbonic anhydrase</a:t>
            </a:r>
          </a:p>
          <a:p>
            <a:pPr>
              <a:lnSpc>
                <a:spcPct val="120000"/>
              </a:lnSpc>
              <a:defRPr/>
            </a:pPr>
            <a:r>
              <a:rPr lang="en-US" sz="3500" dirty="0">
                <a:cs typeface="Times New Roman" pitchFamily="18" charset="0"/>
              </a:rPr>
              <a:t>Passive secretion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500" dirty="0">
                <a:cs typeface="Times New Roman" pitchFamily="18" charset="0"/>
              </a:rPr>
              <a:t>Ultrafiltration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3500" dirty="0">
                <a:cs typeface="Times New Roman" pitchFamily="18" charset="0"/>
              </a:rPr>
              <a:t>Diffusion</a:t>
            </a:r>
          </a:p>
          <a:p>
            <a:pPr>
              <a:lnSpc>
                <a:spcPct val="120000"/>
              </a:lnSpc>
              <a:defRPr/>
            </a:pPr>
            <a:endParaRPr lang="en-US" sz="3500" dirty="0">
              <a:cs typeface="Times New Roman" pitchFamily="18" charset="0"/>
            </a:endParaRPr>
          </a:p>
          <a:p>
            <a:endParaRPr lang="en-US" sz="3500" dirty="0"/>
          </a:p>
        </p:txBody>
      </p:sp>
      <p:pic>
        <p:nvPicPr>
          <p:cNvPr id="4" name="Picture 23" descr="C:\My Documents\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20831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My Documents\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91896"/>
            <a:ext cx="220831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pPr marL="0" indent="0" algn="ctr">
              <a:buNone/>
            </a:pPr>
            <a:r>
              <a:rPr lang="en-US" altLang="en-US" dirty="0" err="1">
                <a:solidFill>
                  <a:srgbClr val="FFFF00"/>
                </a:solidFill>
              </a:rPr>
              <a:t>Gonioscopy</a:t>
            </a:r>
            <a:endParaRPr lang="en-US" altLang="en-US" dirty="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endParaRPr lang="en-US" sz="3600" dirty="0">
              <a:solidFill>
                <a:srgbClr val="FFFF00"/>
              </a:solidFill>
            </a:endParaRPr>
          </a:p>
          <a:p>
            <a:endParaRPr lang="en-US" sz="35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509963" cy="33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799"/>
            <a:ext cx="3509963" cy="33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352800" y="990600"/>
            <a:ext cx="2438400" cy="15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Is the iris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00113" y="2620963"/>
            <a:ext cx="2952750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+mn-lt"/>
              </a:rPr>
              <a:t>Covering TM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291138" y="2620963"/>
            <a:ext cx="2952750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+mn-lt"/>
              </a:rPr>
              <a:t>Not covering TM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00113" y="5651500"/>
            <a:ext cx="2952750" cy="3698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+mn-lt"/>
              </a:rPr>
              <a:t>CLOSED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295900" y="5651500"/>
            <a:ext cx="2952750" cy="3698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+mn-lt"/>
              </a:rPr>
              <a:t>OPEN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284538"/>
            <a:ext cx="315436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:\My Documents\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284538"/>
            <a:ext cx="31543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100" dirty="0">
                <a:solidFill>
                  <a:srgbClr val="FFFF00"/>
                </a:solidFill>
              </a:rPr>
              <a:t>Glaucoma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4100" dirty="0">
                <a:solidFill>
                  <a:srgbClr val="FFFF00"/>
                </a:solidFill>
                <a:cs typeface="Times New Roman" pitchFamily="18" charset="0"/>
              </a:rPr>
              <a:t>ONH complex evaluation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>
                <a:cs typeface="Times New Roman" pitchFamily="18" charset="0"/>
              </a:rPr>
              <a:t>Disc margin and disc diameter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 err="1">
                <a:cs typeface="Times New Roman" pitchFamily="18" charset="0"/>
              </a:rPr>
              <a:t>Neuroretinal</a:t>
            </a:r>
            <a:r>
              <a:rPr lang="en-US" sz="4100" dirty="0">
                <a:cs typeface="Times New Roman" pitchFamily="18" charset="0"/>
              </a:rPr>
              <a:t> rim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>
                <a:cs typeface="Times New Roman" pitchFamily="18" charset="0"/>
              </a:rPr>
              <a:t>Cup/disc ratio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>
                <a:cs typeface="Times New Roman" pitchFamily="18" charset="0"/>
              </a:rPr>
              <a:t>Disc size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>
                <a:cs typeface="Times New Roman" pitchFamily="18" charset="0"/>
              </a:rPr>
              <a:t>PPA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>
                <a:cs typeface="Times New Roman" pitchFamily="18" charset="0"/>
              </a:rPr>
              <a:t>NFL defect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>
                <a:cs typeface="Times New Roman" pitchFamily="18" charset="0"/>
              </a:rPr>
              <a:t>Optic disc </a:t>
            </a:r>
            <a:r>
              <a:rPr lang="en-US" sz="4100" dirty="0" err="1">
                <a:cs typeface="Times New Roman" pitchFamily="18" charset="0"/>
              </a:rPr>
              <a:t>haemorrhage</a:t>
            </a:r>
            <a:endParaRPr lang="en-US" sz="41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8" t="12234" r="19366" b="27951"/>
          <a:stretch>
            <a:fillRect/>
          </a:stretch>
        </p:blipFill>
        <p:spPr bwMode="auto">
          <a:xfrm>
            <a:off x="6880889" y="1077629"/>
            <a:ext cx="2174875" cy="191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t="18443" r="21896" b="36543"/>
          <a:stretch>
            <a:fillRect/>
          </a:stretch>
        </p:blipFill>
        <p:spPr bwMode="auto">
          <a:xfrm>
            <a:off x="6880889" y="2991327"/>
            <a:ext cx="2180893" cy="19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einreb_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07" y="4906228"/>
            <a:ext cx="2174875" cy="191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39750" y="3094038"/>
            <a:ext cx="2952750" cy="120173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>
                <a:latin typeface="+mn-lt"/>
              </a:rPr>
              <a:t>Primary</a:t>
            </a:r>
          </a:p>
          <a:p>
            <a:pPr marL="285750" indent="-285750" algn="l" rtl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latin typeface="+mn-lt"/>
              </a:rPr>
              <a:t>No detectable reason</a:t>
            </a:r>
          </a:p>
          <a:p>
            <a:pPr marL="285750" indent="-285750" algn="l" rtl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latin typeface="+mn-lt"/>
              </a:rPr>
              <a:t>Often bilateral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08625" y="3095625"/>
            <a:ext cx="2952750" cy="120173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>
                <a:latin typeface="+mn-lt"/>
              </a:rPr>
              <a:t>Secondary</a:t>
            </a:r>
          </a:p>
          <a:p>
            <a:pPr marL="285750" indent="-285750" algn="l" rtl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latin typeface="+mn-lt"/>
              </a:rPr>
              <a:t>Predisposing factor</a:t>
            </a:r>
          </a:p>
          <a:p>
            <a:pPr marL="285750" indent="-285750" algn="l" rtl="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latin typeface="+mn-lt"/>
              </a:rPr>
              <a:t>Often unilateral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657601" y="1676400"/>
            <a:ext cx="1752600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FF00"/>
                </a:solidFill>
                <a:latin typeface="+mn-lt"/>
                <a:cs typeface="Times New Roman" pitchFamily="18" charset="0"/>
              </a:rPr>
              <a:t>Aetiology</a:t>
            </a:r>
            <a:endParaRPr lang="en-US" altLang="en-US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95540" y="4419600"/>
            <a:ext cx="1154483" cy="6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1313" indent="-341313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Angle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39750" y="5756275"/>
            <a:ext cx="2952750" cy="36988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n-lt"/>
              </a:rPr>
              <a:t>Open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508625" y="5761038"/>
            <a:ext cx="2952750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n-lt"/>
              </a:rPr>
              <a:t>Closed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59113" y="6337300"/>
            <a:ext cx="2952750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mpd="thinThick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+mn-lt"/>
              </a:rPr>
              <a:t>Combined Mechanism</a:t>
            </a:r>
          </a:p>
        </p:txBody>
      </p:sp>
      <p:sp>
        <p:nvSpPr>
          <p:cNvPr id="12" name="AutoShape 3"/>
          <p:cNvSpPr>
            <a:spLocks noChangeAspect="1" noChangeArrowheads="1"/>
          </p:cNvSpPr>
          <p:nvPr/>
        </p:nvSpPr>
        <p:spPr bwMode="auto">
          <a:xfrm flipV="1">
            <a:off x="5146675" y="2347913"/>
            <a:ext cx="720725" cy="612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26 h 21600"/>
              <a:gd name="T14" fmla="*/ 19613 w 21600"/>
              <a:gd name="T15" fmla="*/ 75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288" y="0"/>
                </a:lnTo>
                <a:lnTo>
                  <a:pt x="13288" y="4626"/>
                </a:lnTo>
                <a:lnTo>
                  <a:pt x="12427" y="4626"/>
                </a:lnTo>
                <a:cubicBezTo>
                  <a:pt x="5564" y="4626"/>
                  <a:pt x="0" y="7998"/>
                  <a:pt x="0" y="12158"/>
                </a:cubicBezTo>
                <a:lnTo>
                  <a:pt x="0" y="21600"/>
                </a:lnTo>
                <a:lnTo>
                  <a:pt x="2970" y="21600"/>
                </a:lnTo>
                <a:lnTo>
                  <a:pt x="2970" y="12158"/>
                </a:lnTo>
                <a:cubicBezTo>
                  <a:pt x="2970" y="9603"/>
                  <a:pt x="7204" y="7532"/>
                  <a:pt x="12427" y="7532"/>
                </a:cubicBezTo>
                <a:lnTo>
                  <a:pt x="13288" y="7532"/>
                </a:lnTo>
                <a:lnTo>
                  <a:pt x="1328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 flipH="1" flipV="1">
            <a:off x="3059113" y="2347913"/>
            <a:ext cx="792162" cy="612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26 h 21600"/>
              <a:gd name="T14" fmla="*/ 19613 w 21600"/>
              <a:gd name="T15" fmla="*/ 75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288" y="0"/>
                </a:lnTo>
                <a:lnTo>
                  <a:pt x="13288" y="4626"/>
                </a:lnTo>
                <a:lnTo>
                  <a:pt x="12427" y="4626"/>
                </a:lnTo>
                <a:cubicBezTo>
                  <a:pt x="5564" y="4626"/>
                  <a:pt x="0" y="7998"/>
                  <a:pt x="0" y="12158"/>
                </a:cubicBezTo>
                <a:lnTo>
                  <a:pt x="0" y="21600"/>
                </a:lnTo>
                <a:lnTo>
                  <a:pt x="2970" y="21600"/>
                </a:lnTo>
                <a:lnTo>
                  <a:pt x="2970" y="12158"/>
                </a:lnTo>
                <a:cubicBezTo>
                  <a:pt x="2970" y="9603"/>
                  <a:pt x="7204" y="7532"/>
                  <a:pt x="12427" y="7532"/>
                </a:cubicBezTo>
                <a:lnTo>
                  <a:pt x="13288" y="7532"/>
                </a:lnTo>
                <a:lnTo>
                  <a:pt x="1328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4" name="AutoShape 3"/>
          <p:cNvSpPr>
            <a:spLocks noChangeAspect="1" noChangeArrowheads="1"/>
          </p:cNvSpPr>
          <p:nvPr/>
        </p:nvSpPr>
        <p:spPr bwMode="auto">
          <a:xfrm flipV="1">
            <a:off x="5146675" y="5013325"/>
            <a:ext cx="720725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26 h 21600"/>
              <a:gd name="T14" fmla="*/ 19613 w 21600"/>
              <a:gd name="T15" fmla="*/ 75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288" y="0"/>
                </a:lnTo>
                <a:lnTo>
                  <a:pt x="13288" y="4626"/>
                </a:lnTo>
                <a:lnTo>
                  <a:pt x="12427" y="4626"/>
                </a:lnTo>
                <a:cubicBezTo>
                  <a:pt x="5564" y="4626"/>
                  <a:pt x="0" y="7998"/>
                  <a:pt x="0" y="12158"/>
                </a:cubicBezTo>
                <a:lnTo>
                  <a:pt x="0" y="21600"/>
                </a:lnTo>
                <a:lnTo>
                  <a:pt x="2970" y="21600"/>
                </a:lnTo>
                <a:lnTo>
                  <a:pt x="2970" y="12158"/>
                </a:lnTo>
                <a:cubicBezTo>
                  <a:pt x="2970" y="9603"/>
                  <a:pt x="7204" y="7532"/>
                  <a:pt x="12427" y="7532"/>
                </a:cubicBezTo>
                <a:lnTo>
                  <a:pt x="13288" y="7532"/>
                </a:lnTo>
                <a:lnTo>
                  <a:pt x="1328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 flipH="1" flipV="1">
            <a:off x="3059113" y="5013325"/>
            <a:ext cx="792162" cy="6111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26 h 21600"/>
              <a:gd name="T14" fmla="*/ 19613 w 21600"/>
              <a:gd name="T15" fmla="*/ 753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288" y="0"/>
                </a:lnTo>
                <a:lnTo>
                  <a:pt x="13288" y="4626"/>
                </a:lnTo>
                <a:lnTo>
                  <a:pt x="12427" y="4626"/>
                </a:lnTo>
                <a:cubicBezTo>
                  <a:pt x="5564" y="4626"/>
                  <a:pt x="0" y="7998"/>
                  <a:pt x="0" y="12158"/>
                </a:cubicBezTo>
                <a:lnTo>
                  <a:pt x="0" y="21600"/>
                </a:lnTo>
                <a:lnTo>
                  <a:pt x="2970" y="21600"/>
                </a:lnTo>
                <a:lnTo>
                  <a:pt x="2970" y="12158"/>
                </a:lnTo>
                <a:cubicBezTo>
                  <a:pt x="2970" y="9603"/>
                  <a:pt x="7204" y="7532"/>
                  <a:pt x="12427" y="7532"/>
                </a:cubicBezTo>
                <a:lnTo>
                  <a:pt x="13288" y="7532"/>
                </a:lnTo>
                <a:lnTo>
                  <a:pt x="13288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Vision: </a:t>
            </a:r>
          </a:p>
          <a:p>
            <a:pPr marL="0" indent="0">
              <a:buNone/>
            </a:pPr>
            <a:r>
              <a:rPr lang="en-US" dirty="0"/>
              <a:t>1- Quantity: VA</a:t>
            </a:r>
          </a:p>
          <a:p>
            <a:pPr marL="0" indent="0">
              <a:buNone/>
            </a:pPr>
            <a:r>
              <a:rPr lang="en-US" dirty="0"/>
              <a:t>2- Quality: VF, clarity of vision, color     </a:t>
            </a:r>
          </a:p>
          <a:p>
            <a:pPr marL="0" indent="0">
              <a:buNone/>
            </a:pPr>
            <a:r>
              <a:rPr lang="en-US" dirty="0"/>
              <a:t>                       vision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0686" r="5783" b="7085"/>
          <a:stretch/>
        </p:blipFill>
        <p:spPr>
          <a:xfrm>
            <a:off x="6977743" y="1219200"/>
            <a:ext cx="1719944" cy="192677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37213"/>
            <a:ext cx="1719944" cy="19267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r="26870"/>
          <a:stretch/>
        </p:blipFill>
        <p:spPr>
          <a:xfrm>
            <a:off x="5486400" y="3352800"/>
            <a:ext cx="1719944" cy="192677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2"/>
          <a:stretch/>
        </p:blipFill>
        <p:spPr>
          <a:xfrm>
            <a:off x="762000" y="4316186"/>
            <a:ext cx="2476500" cy="19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r>
              <a:rPr lang="en-US" dirty="0"/>
              <a:t>Start with peripheral (navigational) vision involvement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3" r="26870"/>
          <a:stretch/>
        </p:blipFill>
        <p:spPr>
          <a:xfrm>
            <a:off x="6019800" y="2971800"/>
            <a:ext cx="1719944" cy="19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r>
              <a:rPr lang="en-US" altLang="en-US" dirty="0"/>
              <a:t>Initially asymptomatic</a:t>
            </a:r>
          </a:p>
          <a:p>
            <a:r>
              <a:rPr lang="en-US" altLang="en-US" dirty="0"/>
              <a:t>Usually detected on routine examination</a:t>
            </a:r>
          </a:p>
          <a:p>
            <a:r>
              <a:rPr lang="en-US" altLang="en-US" dirty="0"/>
              <a:t>Risk factors: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 Family history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DM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myopia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r>
              <a:rPr lang="en-US" dirty="0"/>
              <a:t>Signs: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High IOP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Gonioscopy</a:t>
            </a:r>
            <a:r>
              <a:rPr lang="en-US" dirty="0"/>
              <a:t>: open or closed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Optic nerve head damage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Visual field loss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4" t="12379" r="37163" b="34117"/>
          <a:stretch/>
        </p:blipFill>
        <p:spPr>
          <a:xfrm>
            <a:off x="6909265" y="1828800"/>
            <a:ext cx="1473488" cy="14478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218"/>
            <a:ext cx="2338019" cy="32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Rx: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Antiglaucoma</a:t>
            </a:r>
            <a:r>
              <a:rPr lang="en-US" dirty="0"/>
              <a:t> medications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Lasers: SLT, PI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Glaucoma surgery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FF00"/>
                </a:solidFill>
              </a:rPr>
              <a:t>Glaucoma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Impaired central vision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Peripheral vision preserved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Leading cause of legal blindness in developed world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Multifactorial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Age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Smoking, vascular disease, UV light, diet, </a:t>
            </a:r>
            <a:r>
              <a:rPr lang="en-US" altLang="en-US" dirty="0" err="1"/>
              <a:t>FHx</a:t>
            </a:r>
            <a:endParaRPr lang="en-US" altLang="en-US" dirty="0"/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pPr marL="0" indent="0">
              <a:buNone/>
            </a:pPr>
            <a:r>
              <a:rPr lang="fr-CA" dirty="0"/>
              <a:t>Complaints:</a:t>
            </a:r>
          </a:p>
          <a:p>
            <a:r>
              <a:rPr lang="fr-CA" dirty="0" err="1">
                <a:solidFill>
                  <a:srgbClr val="FFFF00"/>
                </a:solidFill>
              </a:rPr>
              <a:t>Metamorphopsia</a:t>
            </a:r>
            <a:r>
              <a:rPr lang="fr-CA" dirty="0">
                <a:solidFill>
                  <a:srgbClr val="FFFF00"/>
                </a:solidFill>
              </a:rPr>
              <a:t>: </a:t>
            </a:r>
            <a:r>
              <a:rPr lang="fr-CA" dirty="0" err="1"/>
              <a:t>distorted</a:t>
            </a:r>
            <a:r>
              <a:rPr lang="fr-CA" dirty="0"/>
              <a:t> vision </a:t>
            </a:r>
          </a:p>
          <a:p>
            <a:r>
              <a:rPr lang="fr-CA" dirty="0" err="1">
                <a:solidFill>
                  <a:srgbClr val="FFFF00"/>
                </a:solidFill>
              </a:rPr>
              <a:t>Micropsia</a:t>
            </a:r>
            <a:r>
              <a:rPr lang="fr-CA" dirty="0">
                <a:solidFill>
                  <a:srgbClr val="FFFF00"/>
                </a:solidFill>
              </a:rPr>
              <a:t>:</a:t>
            </a:r>
            <a:r>
              <a:rPr lang="fr-CA" dirty="0"/>
              <a:t> </a:t>
            </a:r>
            <a:r>
              <a:rPr lang="fr-CA" dirty="0" err="1"/>
              <a:t>reduction</a:t>
            </a:r>
            <a:r>
              <a:rPr lang="fr-CA" dirty="0"/>
              <a:t> of size of </a:t>
            </a:r>
            <a:r>
              <a:rPr lang="fr-CA" dirty="0" err="1"/>
              <a:t>objects</a:t>
            </a:r>
            <a:endParaRPr lang="fr-CA" dirty="0"/>
          </a:p>
          <a:p>
            <a:r>
              <a:rPr lang="fr-CA" dirty="0" err="1">
                <a:solidFill>
                  <a:srgbClr val="FFFF00"/>
                </a:solidFill>
              </a:rPr>
              <a:t>Macropsia</a:t>
            </a:r>
            <a:r>
              <a:rPr lang="fr-CA" dirty="0">
                <a:solidFill>
                  <a:srgbClr val="FFFF00"/>
                </a:solidFill>
              </a:rPr>
              <a:t>:</a:t>
            </a:r>
            <a:r>
              <a:rPr lang="fr-CA" dirty="0"/>
              <a:t> </a:t>
            </a:r>
            <a:r>
              <a:rPr lang="fr-CA" dirty="0" err="1"/>
              <a:t>enlargement</a:t>
            </a:r>
            <a:r>
              <a:rPr lang="fr-CA" dirty="0"/>
              <a:t> of size of </a:t>
            </a:r>
            <a:r>
              <a:rPr lang="fr-CA" dirty="0" err="1"/>
              <a:t>objects</a:t>
            </a:r>
            <a:r>
              <a:rPr lang="fr-CA" dirty="0"/>
              <a:t> </a:t>
            </a:r>
          </a:p>
          <a:p>
            <a:r>
              <a:rPr lang="fr-CA" dirty="0" err="1">
                <a:solidFill>
                  <a:srgbClr val="FFFF00"/>
                </a:solidFill>
              </a:rPr>
              <a:t>Scotoma</a:t>
            </a:r>
            <a:r>
              <a:rPr lang="fr-CA" dirty="0">
                <a:solidFill>
                  <a:srgbClr val="FFFF00"/>
                </a:solidFill>
              </a:rPr>
              <a:t>: </a:t>
            </a:r>
            <a:r>
              <a:rPr lang="fr-CA" dirty="0"/>
              <a:t>VF </a:t>
            </a:r>
            <a:r>
              <a:rPr lang="fr-CA" dirty="0" err="1"/>
              <a:t>loss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r>
              <a:rPr lang="en-US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t>Macular involvement: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Outer retinal layer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Retinal pigment epithelium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Bruch’s membrane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choriocapillaris</a:t>
            </a:r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59" y="4019550"/>
            <a:ext cx="4942241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5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pPr>
              <a:defRPr/>
            </a:pPr>
            <a:r>
              <a:rPr lang="fr-CA" dirty="0" err="1"/>
              <a:t>Drusens</a:t>
            </a:r>
            <a:r>
              <a:rPr lang="fr-CA" dirty="0"/>
              <a:t>: </a:t>
            </a:r>
            <a:r>
              <a:rPr lang="fr-CA" dirty="0" err="1"/>
              <a:t>lipid</a:t>
            </a:r>
            <a:r>
              <a:rPr lang="fr-CA" dirty="0"/>
              <a:t> </a:t>
            </a:r>
            <a:r>
              <a:rPr lang="fr-CA" dirty="0" err="1"/>
              <a:t>products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photoreceptor</a:t>
            </a:r>
            <a:r>
              <a:rPr lang="fr-CA" dirty="0"/>
              <a:t> </a:t>
            </a:r>
            <a:r>
              <a:rPr lang="fr-CA" dirty="0" err="1"/>
              <a:t>outer</a:t>
            </a:r>
            <a:r>
              <a:rPr lang="fr-CA" dirty="0"/>
              <a:t> segments, </a:t>
            </a:r>
            <a:r>
              <a:rPr lang="fr-CA" dirty="0" err="1"/>
              <a:t>found</a:t>
            </a:r>
            <a:r>
              <a:rPr lang="fr-CA" dirty="0"/>
              <a:t> </a:t>
            </a:r>
            <a:r>
              <a:rPr lang="fr-CA" dirty="0" err="1"/>
              <a:t>under</a:t>
            </a:r>
            <a:r>
              <a:rPr lang="fr-CA" dirty="0"/>
              <a:t> </a:t>
            </a:r>
            <a:r>
              <a:rPr lang="fr-CA" dirty="0" err="1"/>
              <a:t>retina</a:t>
            </a:r>
            <a:r>
              <a:rPr lang="fr-CA" dirty="0"/>
              <a:t> </a:t>
            </a:r>
          </a:p>
          <a:p>
            <a:pPr>
              <a:defRPr/>
            </a:pPr>
            <a:r>
              <a:rPr lang="fr-CA" dirty="0"/>
              <a:t>new </a:t>
            </a:r>
            <a:r>
              <a:rPr lang="fr-CA" dirty="0" err="1"/>
              <a:t>vessels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choroid</a:t>
            </a:r>
            <a:r>
              <a:rPr lang="fr-CA" dirty="0"/>
              <a:t> </a:t>
            </a:r>
            <a:r>
              <a:rPr lang="fr-CA" dirty="0" err="1"/>
              <a:t>grow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the </a:t>
            </a:r>
            <a:r>
              <a:rPr lang="fr-CA" dirty="0" err="1"/>
              <a:t>sub-retinal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 </a:t>
            </a:r>
            <a:r>
              <a:rPr lang="fr-CA" dirty="0" err="1"/>
              <a:t>forming</a:t>
            </a:r>
            <a:r>
              <a:rPr lang="fr-CA" dirty="0"/>
              <a:t> </a:t>
            </a:r>
            <a:r>
              <a:rPr lang="fr-CA" dirty="0" err="1"/>
              <a:t>subretinal</a:t>
            </a:r>
            <a:r>
              <a:rPr lang="fr-CA" dirty="0"/>
              <a:t> </a:t>
            </a:r>
            <a:r>
              <a:rPr lang="fr-CA" dirty="0" err="1"/>
              <a:t>neovascular</a:t>
            </a:r>
            <a:r>
              <a:rPr lang="fr-CA" dirty="0"/>
              <a:t> membrane</a:t>
            </a:r>
            <a:endParaRPr lang="fr-CA" u="sng" dirty="0"/>
          </a:p>
          <a:p>
            <a:pPr>
              <a:defRPr/>
            </a:pPr>
            <a:r>
              <a:rPr lang="fr-CA" dirty="0" err="1"/>
              <a:t>Hemorrhage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</a:t>
            </a:r>
            <a:r>
              <a:rPr lang="fr-CA" dirty="0" err="1"/>
              <a:t>subretinal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 or </a:t>
            </a:r>
            <a:r>
              <a:rPr lang="fr-CA" dirty="0" err="1"/>
              <a:t>even</a:t>
            </a:r>
            <a:r>
              <a:rPr lang="fr-CA" dirty="0"/>
              <a:t> </a:t>
            </a:r>
            <a:r>
              <a:rPr lang="fr-CA" dirty="0" err="1"/>
              <a:t>through</a:t>
            </a:r>
            <a:r>
              <a:rPr lang="fr-CA" dirty="0"/>
              <a:t> the </a:t>
            </a:r>
            <a:r>
              <a:rPr lang="fr-CA" dirty="0" err="1"/>
              <a:t>retina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the </a:t>
            </a:r>
          </a:p>
          <a:p>
            <a:pPr marL="0" indent="0">
              <a:buNone/>
              <a:defRPr/>
            </a:pPr>
            <a:r>
              <a:rPr lang="fr-CA" dirty="0"/>
              <a:t>    </a:t>
            </a:r>
            <a:r>
              <a:rPr lang="fr-CA" dirty="0" err="1"/>
              <a:t>vitreous</a:t>
            </a:r>
            <a:r>
              <a:rPr lang="fr-CA" dirty="0"/>
              <a:t> (</a:t>
            </a:r>
            <a:r>
              <a:rPr lang="fr-CA" dirty="0" err="1"/>
              <a:t>significant</a:t>
            </a:r>
            <a:r>
              <a:rPr lang="fr-CA" dirty="0"/>
              <a:t> </a:t>
            </a:r>
            <a:r>
              <a:rPr lang="fr-CA" dirty="0" err="1"/>
              <a:t>loss</a:t>
            </a:r>
            <a:endParaRPr lang="fr-CA" dirty="0"/>
          </a:p>
          <a:p>
            <a:pPr marL="0" indent="0">
              <a:buNone/>
              <a:defRPr/>
            </a:pPr>
            <a:r>
              <a:rPr lang="fr-CA" dirty="0"/>
              <a:t>    of vision)</a:t>
            </a:r>
          </a:p>
          <a:p>
            <a:pPr>
              <a:defRPr/>
            </a:pPr>
            <a:endParaRPr lang="fr-CA" dirty="0"/>
          </a:p>
          <a:p>
            <a:endParaRPr lang="en-US" dirty="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87728"/>
            <a:ext cx="3505200" cy="201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9"/>
          <p:cNvSpPr txBox="1">
            <a:spLocks/>
          </p:cNvSpPr>
          <p:nvPr/>
        </p:nvSpPr>
        <p:spPr>
          <a:xfrm>
            <a:off x="631825" y="1828800"/>
            <a:ext cx="3567113" cy="83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b="1" u="sng" dirty="0">
                <a:solidFill>
                  <a:srgbClr val="FFFF00"/>
                </a:solidFill>
              </a:rPr>
              <a:t>Atrophic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76201" y="2286000"/>
            <a:ext cx="4122738" cy="348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/>
              <a:t>Often asymptomatic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Gradual over years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Signs: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err="1"/>
              <a:t>Drusen</a:t>
            </a:r>
            <a:endParaRPr lang="en-US" alt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Geographic atrophy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Photoreceptor degeneration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/>
              <a:t>scotoma</a:t>
            </a:r>
            <a:r>
              <a:rPr lang="en-US" altLang="en-US" sz="2000" dirty="0"/>
              <a:t> when light adapting</a:t>
            </a: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4945063" y="1828800"/>
            <a:ext cx="3567112" cy="8318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b="1" u="sng" dirty="0">
                <a:solidFill>
                  <a:srgbClr val="FFFF00"/>
                </a:solidFill>
              </a:rPr>
              <a:t>Exudative 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0" y="2286000"/>
            <a:ext cx="4122737" cy="348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/>
              <a:t>Rapidly progressive (weeks)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Signs: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err="1"/>
              <a:t>Choroidal</a:t>
            </a:r>
            <a:r>
              <a:rPr lang="en-US" altLang="en-US" sz="2000" dirty="0"/>
              <a:t> (sub-retinal) </a:t>
            </a:r>
            <a:r>
              <a:rPr lang="en-US" altLang="en-US" sz="2000" dirty="0" err="1"/>
              <a:t>neovascularisation</a:t>
            </a: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Pre-retinal hemorrhage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Elevation of retina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err="1"/>
              <a:t>Subretinal</a:t>
            </a:r>
            <a:r>
              <a:rPr lang="en-US" altLang="en-US" sz="2000" dirty="0"/>
              <a:t> fibrosis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err="1"/>
              <a:t>Metamorphopsia</a:t>
            </a:r>
            <a:endParaRPr lang="en-US" alt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Central </a:t>
            </a:r>
            <a:r>
              <a:rPr lang="en-US" altLang="en-US" sz="2000" dirty="0" err="1"/>
              <a:t>scotoma</a:t>
            </a:r>
            <a:endParaRPr lang="en-US" altLang="en-US" sz="2000" dirty="0"/>
          </a:p>
        </p:txBody>
      </p:sp>
      <p:cxnSp>
        <p:nvCxnSpPr>
          <p:cNvPr id="9" name="رابط مستقيم 8"/>
          <p:cNvCxnSpPr/>
          <p:nvPr/>
        </p:nvCxnSpPr>
        <p:spPr>
          <a:xfrm>
            <a:off x="4495800" y="2492375"/>
            <a:ext cx="0" cy="413702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50" t="13920" b="18125"/>
          <a:stretch/>
        </p:blipFill>
        <p:spPr>
          <a:xfrm>
            <a:off x="2590800" y="2682421"/>
            <a:ext cx="1682423" cy="109410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8420" r="12052" b="17568"/>
          <a:stretch/>
        </p:blipFill>
        <p:spPr>
          <a:xfrm>
            <a:off x="7391400" y="2682421"/>
            <a:ext cx="1550129" cy="109410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2049" r="20493"/>
          <a:stretch/>
        </p:blipFill>
        <p:spPr>
          <a:xfrm>
            <a:off x="7391400" y="4028281"/>
            <a:ext cx="1550129" cy="109410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9667" b="13429"/>
          <a:stretch/>
        </p:blipFill>
        <p:spPr>
          <a:xfrm>
            <a:off x="2723094" y="4114800"/>
            <a:ext cx="1550129" cy="109410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5334000"/>
            <a:ext cx="1550129" cy="109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r>
              <a:rPr lang="en-US" dirty="0"/>
              <a:t>Diagnosis:</a:t>
            </a: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latin typeface="Calibri" pitchFamily="34" charset="0"/>
              </a:rPr>
              <a:t>Visual acuity</a:t>
            </a: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en-US" sz="3000" dirty="0" err="1">
                <a:latin typeface="Calibri" pitchFamily="34" charset="0"/>
              </a:rPr>
              <a:t>Amsler</a:t>
            </a:r>
            <a:r>
              <a:rPr lang="en-US" sz="3000" dirty="0">
                <a:latin typeface="Calibri" pitchFamily="34" charset="0"/>
              </a:rPr>
              <a:t> grid </a:t>
            </a: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en-US" sz="3000" dirty="0">
                <a:latin typeface="Calibri" pitchFamily="34" charset="0"/>
              </a:rPr>
              <a:t>Ophthalmoscopy</a:t>
            </a: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Fluorescein angiography</a:t>
            </a: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ICG</a:t>
            </a: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Calibri" pitchFamily="34" charset="0"/>
              </a:rPr>
              <a:t>OCT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3011" r="5616" b="22487"/>
          <a:stretch/>
        </p:blipFill>
        <p:spPr>
          <a:xfrm>
            <a:off x="6172200" y="2057398"/>
            <a:ext cx="2321034" cy="95217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7142" r="3199" b="6378"/>
          <a:stretch/>
        </p:blipFill>
        <p:spPr>
          <a:xfrm>
            <a:off x="6188528" y="5257800"/>
            <a:ext cx="2288377" cy="952173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27130" r="11104" b="11967"/>
          <a:stretch/>
        </p:blipFill>
        <p:spPr>
          <a:xfrm>
            <a:off x="6172200" y="3124200"/>
            <a:ext cx="2288377" cy="95217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24915" r="18760" b="22764"/>
          <a:stretch/>
        </p:blipFill>
        <p:spPr>
          <a:xfrm>
            <a:off x="6172199" y="4201886"/>
            <a:ext cx="2288377" cy="9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/>
        </p:blipFill>
        <p:spPr>
          <a:xfrm>
            <a:off x="4278085" y="1143000"/>
            <a:ext cx="3586163" cy="287178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Causes: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Refractive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Cornea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Vitreous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Retina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Optic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Neurologic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6" y="3810000"/>
            <a:ext cx="3586163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Rx Dry Macular Degeneration</a:t>
            </a:r>
          </a:p>
          <a:p>
            <a:r>
              <a:rPr lang="en-US" altLang="en-US" dirty="0"/>
              <a:t>Lifestyle</a:t>
            </a:r>
          </a:p>
          <a:p>
            <a:r>
              <a:rPr lang="en-US" altLang="en-US" dirty="0"/>
              <a:t>Stop smoking, reduce UV exposure, Zinc &amp; antioxidants</a:t>
            </a:r>
          </a:p>
          <a:p>
            <a:r>
              <a:rPr lang="en-US" altLang="en-US" dirty="0"/>
              <a:t>Low vision aids</a:t>
            </a:r>
          </a:p>
          <a:p>
            <a:r>
              <a:rPr lang="en-US" altLang="en-US" dirty="0"/>
              <a:t>Monitoring with </a:t>
            </a:r>
            <a:r>
              <a:rPr lang="en-US" altLang="en-US" dirty="0" err="1"/>
              <a:t>Amsler</a:t>
            </a:r>
            <a:r>
              <a:rPr lang="en-US" altLang="en-US" dirty="0"/>
              <a:t> chart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3011" r="5616" b="22487"/>
          <a:stretch/>
        </p:blipFill>
        <p:spPr>
          <a:xfrm>
            <a:off x="2690649" y="5381871"/>
            <a:ext cx="3481551" cy="14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Macular Degeneration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Observation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Laser photocoagulation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Anti-VEGF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Verteporfin</a:t>
            </a:r>
            <a:r>
              <a:rPr lang="en-US" altLang="en-US" dirty="0"/>
              <a:t> photodynamic therapy (PDT): </a:t>
            </a:r>
            <a:r>
              <a:rPr lang="fr-CA" dirty="0"/>
              <a:t>injection of </a:t>
            </a:r>
            <a:r>
              <a:rPr lang="fr-CA" dirty="0" err="1"/>
              <a:t>photosensitizer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</a:t>
            </a:r>
            <a:r>
              <a:rPr lang="fr-CA" dirty="0" err="1"/>
              <a:t>systemic</a:t>
            </a:r>
            <a:r>
              <a:rPr lang="fr-CA" dirty="0"/>
              <a:t> circulation </a:t>
            </a:r>
            <a:r>
              <a:rPr lang="fr-CA" dirty="0" err="1"/>
              <a:t>followed</a:t>
            </a:r>
            <a:r>
              <a:rPr lang="fr-CA" dirty="0"/>
              <a:t> </a:t>
            </a:r>
            <a:r>
              <a:rPr lang="fr-CA" dirty="0" err="1"/>
              <a:t>immediately</a:t>
            </a:r>
            <a:r>
              <a:rPr lang="fr-CA" dirty="0"/>
              <a:t> by laser </a:t>
            </a:r>
            <a:r>
              <a:rPr lang="fr-CA" dirty="0" err="1"/>
              <a:t>targeting</a:t>
            </a:r>
            <a:r>
              <a:rPr lang="fr-CA" dirty="0"/>
              <a:t> new </a:t>
            </a:r>
            <a:r>
              <a:rPr lang="fr-CA" dirty="0" err="1"/>
              <a:t>vessels</a:t>
            </a:r>
            <a:r>
              <a:rPr lang="fr-CA" dirty="0"/>
              <a:t> in </a:t>
            </a:r>
            <a:r>
              <a:rPr lang="fr-CA" dirty="0" err="1"/>
              <a:t>macular</a:t>
            </a:r>
            <a:r>
              <a:rPr lang="fr-CA" dirty="0"/>
              <a:t> area</a:t>
            </a:r>
            <a:endParaRPr lang="en-US" altLang="en-US" dirty="0"/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>
              <a:lnSpc>
                <a:spcPct val="80000"/>
              </a:lnSpc>
              <a:defRPr/>
            </a:pPr>
            <a:r>
              <a:rPr lang="en-GB" dirty="0" err="1">
                <a:cs typeface="Times New Roman" pitchFamily="18" charset="0"/>
              </a:rPr>
              <a:t>Microangiopathy</a:t>
            </a:r>
            <a:r>
              <a:rPr lang="en-GB" dirty="0">
                <a:cs typeface="Times New Roman" pitchFamily="18" charset="0"/>
              </a:rPr>
              <a:t> which involves pre-capillary arterioles, capillaries and post-capillary </a:t>
            </a:r>
            <a:r>
              <a:rPr lang="en-GB" dirty="0" err="1">
                <a:cs typeface="Times New Roman" pitchFamily="18" charset="0"/>
              </a:rPr>
              <a:t>venules</a:t>
            </a:r>
            <a:endParaRPr lang="en-GB" dirty="0"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Microvascular occlusion</a:t>
            </a:r>
          </a:p>
          <a:p>
            <a:pPr>
              <a:lnSpc>
                <a:spcPct val="80000"/>
              </a:lnSpc>
              <a:defRPr/>
            </a:pP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Microvascular leakage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2988469" cy="23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Microvascular Occlusion</a:t>
            </a:r>
          </a:p>
          <a:p>
            <a:pPr marL="514350" indent="-514350">
              <a:buFont typeface="+mj-lt"/>
              <a:buAutoNum type="alphaUcPeriod"/>
            </a:pPr>
            <a:endParaRPr lang="en-US" altLang="en-US" dirty="0">
              <a:cs typeface="Majalla UI"/>
            </a:endParaRPr>
          </a:p>
          <a:p>
            <a:pPr>
              <a:lnSpc>
                <a:spcPct val="80000"/>
              </a:lnSpc>
              <a:defRPr/>
            </a:pPr>
            <a:endParaRPr lang="en-GB" sz="32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04800" y="2514600"/>
            <a:ext cx="2209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Thick capillary basement membrane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284934" y="2514600"/>
            <a:ext cx="2209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Capillary endothelial cell damage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324600" y="2514600"/>
            <a:ext cx="22098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Changes in red blood cells</a:t>
            </a:r>
          </a:p>
        </p:txBody>
      </p:sp>
      <p:sp>
        <p:nvSpPr>
          <p:cNvPr id="9" name="سهم للأسفل 8"/>
          <p:cNvSpPr/>
          <p:nvPr/>
        </p:nvSpPr>
        <p:spPr>
          <a:xfrm>
            <a:off x="4267200" y="4876800"/>
            <a:ext cx="304800" cy="381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3276600" y="5334000"/>
            <a:ext cx="220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Retinal ischemia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276600" y="6248400"/>
            <a:ext cx="220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 shunts and NVs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97" y="3276600"/>
            <a:ext cx="2408873" cy="1543050"/>
          </a:xfrm>
          <a:prstGeom prst="rect">
            <a:avLst/>
          </a:prstGeom>
        </p:spPr>
      </p:pic>
      <p:sp>
        <p:nvSpPr>
          <p:cNvPr id="14" name="سهم للأسفل 13"/>
          <p:cNvSpPr/>
          <p:nvPr/>
        </p:nvSpPr>
        <p:spPr>
          <a:xfrm>
            <a:off x="4267200" y="5791200"/>
            <a:ext cx="304800" cy="381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14885" r="14985" b="13607"/>
          <a:stretch/>
        </p:blipFill>
        <p:spPr>
          <a:xfrm>
            <a:off x="304801" y="4473569"/>
            <a:ext cx="2209800" cy="214416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1" t="36540" r="9081" b="7716"/>
          <a:stretch/>
        </p:blipFill>
        <p:spPr>
          <a:xfrm>
            <a:off x="6324600" y="4473569"/>
            <a:ext cx="2209800" cy="21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  <a:cs typeface="Times New Roman" pitchFamily="18" charset="0"/>
              </a:rPr>
              <a:t>Microvascular Leakage</a:t>
            </a:r>
          </a:p>
          <a:p>
            <a:pPr marL="514350" indent="-514350">
              <a:buFont typeface="+mj-lt"/>
              <a:buAutoNum type="alphaUcPeriod"/>
            </a:pPr>
            <a:endParaRPr lang="en-US" altLang="en-US" dirty="0">
              <a:cs typeface="Majalla UI"/>
            </a:endParaRPr>
          </a:p>
          <a:p>
            <a:pPr>
              <a:lnSpc>
                <a:spcPct val="80000"/>
              </a:lnSpc>
              <a:defRPr/>
            </a:pPr>
            <a:endParaRPr lang="en-GB" sz="3200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14600" y="2514600"/>
            <a:ext cx="381000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Loss of </a:t>
            </a:r>
            <a:r>
              <a:rPr lang="en-US" dirty="0" err="1"/>
              <a:t>pericytes</a:t>
            </a:r>
            <a:r>
              <a:rPr lang="en-US" dirty="0"/>
              <a:t> between endothelial cells</a:t>
            </a:r>
          </a:p>
        </p:txBody>
      </p:sp>
      <p:sp>
        <p:nvSpPr>
          <p:cNvPr id="9" name="سهم للأسفل 8"/>
          <p:cNvSpPr/>
          <p:nvPr/>
        </p:nvSpPr>
        <p:spPr>
          <a:xfrm>
            <a:off x="4267200" y="4876800"/>
            <a:ext cx="304800" cy="381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ربع نص 9"/>
          <p:cNvSpPr txBox="1"/>
          <p:nvPr/>
        </p:nvSpPr>
        <p:spPr>
          <a:xfrm>
            <a:off x="3276600" y="5334000"/>
            <a:ext cx="220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Leakage into retina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3276600" y="6248400"/>
            <a:ext cx="220980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Exudates and edema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2209800" cy="1543050"/>
          </a:xfrm>
          <a:prstGeom prst="rect">
            <a:avLst/>
          </a:prstGeom>
        </p:spPr>
      </p:pic>
      <p:sp>
        <p:nvSpPr>
          <p:cNvPr id="14" name="سهم للأسفل 13"/>
          <p:cNvSpPr/>
          <p:nvPr/>
        </p:nvSpPr>
        <p:spPr>
          <a:xfrm>
            <a:off x="4267200" y="5791200"/>
            <a:ext cx="304800" cy="381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صورة 16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0766" b="22800"/>
          <a:stretch/>
        </p:blipFill>
        <p:spPr>
          <a:xfrm>
            <a:off x="457201" y="4343400"/>
            <a:ext cx="2057400" cy="22734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0439" r="9980" b="14287"/>
          <a:stretch/>
        </p:blipFill>
        <p:spPr>
          <a:xfrm>
            <a:off x="6324600" y="4343400"/>
            <a:ext cx="2343954" cy="22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Risk Factors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Duration 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poor metabolic control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Pregnancy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HTN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Nephropathy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Smoking</a:t>
            </a:r>
          </a:p>
          <a:p>
            <a:pPr>
              <a:lnSpc>
                <a:spcPct val="80000"/>
              </a:lnSpc>
              <a:defRPr/>
            </a:pPr>
            <a:r>
              <a:rPr lang="en-GB" dirty="0">
                <a:cs typeface="Times New Roman" pitchFamily="18" charset="0"/>
              </a:rPr>
              <a:t>Obesity</a:t>
            </a:r>
          </a:p>
          <a:p>
            <a:pPr>
              <a:lnSpc>
                <a:spcPct val="80000"/>
              </a:lnSpc>
              <a:defRPr/>
            </a:pPr>
            <a:r>
              <a:rPr lang="en-GB" dirty="0" err="1">
                <a:cs typeface="Times New Roman" pitchFamily="18" charset="0"/>
              </a:rPr>
              <a:t>hyperlipidemia</a:t>
            </a:r>
            <a:endParaRPr lang="en-GB" dirty="0"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Classified clinically to two types:</a:t>
            </a:r>
            <a:endParaRPr lang="en-US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NPDR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US" dirty="0"/>
              <a:t>Mild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US" dirty="0"/>
              <a:t>Moderate</a:t>
            </a:r>
          </a:p>
          <a:p>
            <a:pPr marL="514350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US" dirty="0"/>
              <a:t>Sever</a:t>
            </a:r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FF00"/>
                </a:solidFill>
              </a:rPr>
              <a:t>PDR</a:t>
            </a:r>
          </a:p>
          <a:p>
            <a:pPr marL="514350" lvl="1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US" sz="3200" dirty="0"/>
              <a:t>Early</a:t>
            </a:r>
          </a:p>
          <a:p>
            <a:pPr marL="514350" lvl="1" indent="-514350">
              <a:lnSpc>
                <a:spcPct val="80000"/>
              </a:lnSpc>
              <a:buFont typeface="+mj-lt"/>
              <a:buAutoNum type="alphaUcPeriod"/>
              <a:defRPr/>
            </a:pPr>
            <a:r>
              <a:rPr lang="en-US" sz="3200" dirty="0"/>
              <a:t>Advance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11081" r="14286" b="10463"/>
          <a:stretch/>
        </p:blipFill>
        <p:spPr>
          <a:xfrm>
            <a:off x="2971800" y="2895600"/>
            <a:ext cx="1719944" cy="138248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t="6320" r="4112"/>
          <a:stretch/>
        </p:blipFill>
        <p:spPr>
          <a:xfrm>
            <a:off x="4800600" y="2895600"/>
            <a:ext cx="1719944" cy="13824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14057" r="9082" b="7716"/>
          <a:stretch/>
        </p:blipFill>
        <p:spPr>
          <a:xfrm>
            <a:off x="6629400" y="2895600"/>
            <a:ext cx="1719944" cy="13824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724400"/>
            <a:ext cx="1719944" cy="138248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8764" r="5874" b="9352"/>
          <a:stretch/>
        </p:blipFill>
        <p:spPr>
          <a:xfrm>
            <a:off x="4800600" y="4724400"/>
            <a:ext cx="1719944" cy="13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NPDR</a:t>
            </a:r>
          </a:p>
          <a:p>
            <a:pPr>
              <a:defRPr/>
            </a:pPr>
            <a:r>
              <a:rPr lang="en-US" dirty="0"/>
              <a:t>Asymptomatic</a:t>
            </a:r>
          </a:p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Decreased visual acuity: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/>
              <a:t>CSME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/>
              <a:t>macular ischemia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صورة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71800"/>
            <a:ext cx="1719072" cy="138074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8502" r="8305" b="11032"/>
          <a:stretch/>
        </p:blipFill>
        <p:spPr>
          <a:xfrm>
            <a:off x="6650736" y="4648200"/>
            <a:ext cx="1719072" cy="138074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28" y="4648201"/>
            <a:ext cx="1719072" cy="1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PDR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Symptomatic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Can also cause macular ischemia and/or edema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PDR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Neovascularization</a:t>
            </a:r>
            <a:endParaRPr lang="en-US" dirty="0"/>
          </a:p>
          <a:p>
            <a:pPr marL="457200" lvl="1" indent="0"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NVD:</a:t>
            </a:r>
            <a:r>
              <a:rPr lang="en-US" sz="3200" dirty="0"/>
              <a:t> neovascularization of the disc</a:t>
            </a:r>
          </a:p>
          <a:p>
            <a:pPr marL="457200" lvl="1" indent="0">
              <a:buNone/>
              <a:defRPr/>
            </a:pPr>
            <a:r>
              <a:rPr lang="en-US" sz="3200" dirty="0">
                <a:solidFill>
                  <a:srgbClr val="FFFF00"/>
                </a:solidFill>
              </a:rPr>
              <a:t>NVE:</a:t>
            </a:r>
            <a:r>
              <a:rPr lang="en-US" sz="3200" dirty="0"/>
              <a:t> neovascularization elsewhere</a:t>
            </a:r>
          </a:p>
          <a:p>
            <a:pPr>
              <a:defRPr/>
            </a:pPr>
            <a:r>
              <a:rPr lang="en-US" dirty="0"/>
              <a:t>Fragile (intra-retinal or </a:t>
            </a:r>
          </a:p>
          <a:p>
            <a:pPr marL="0" indent="0">
              <a:buNone/>
              <a:defRPr/>
            </a:pPr>
            <a:r>
              <a:rPr lang="en-US" dirty="0"/>
              <a:t>    vitreous hemorrhage)</a:t>
            </a:r>
          </a:p>
          <a:p>
            <a:pPr>
              <a:defRPr/>
            </a:pPr>
            <a:r>
              <a:rPr lang="en-US" dirty="0"/>
              <a:t>Associated with fibrous </a:t>
            </a:r>
          </a:p>
          <a:p>
            <a:pPr marL="0" indent="0">
              <a:buNone/>
              <a:defRPr/>
            </a:pPr>
            <a:r>
              <a:rPr lang="en-US" dirty="0"/>
              <a:t>    proliferation TRD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15405" r="12185"/>
          <a:stretch/>
        </p:blipFill>
        <p:spPr>
          <a:xfrm>
            <a:off x="4953000" y="5170714"/>
            <a:ext cx="1719072" cy="13824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8764" r="5874" b="9352"/>
          <a:stretch/>
        </p:blipFill>
        <p:spPr>
          <a:xfrm>
            <a:off x="6813584" y="5170714"/>
            <a:ext cx="1719944" cy="138248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 t="11905" r="35093" b="26893"/>
          <a:stretch/>
        </p:blipFill>
        <p:spPr>
          <a:xfrm>
            <a:off x="7434071" y="2438399"/>
            <a:ext cx="1099457" cy="10668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14885" r="14985" b="13607"/>
          <a:stretch/>
        </p:blipFill>
        <p:spPr>
          <a:xfrm>
            <a:off x="7434071" y="3505200"/>
            <a:ext cx="109945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Refractive</a:t>
            </a:r>
          </a:p>
          <a:p>
            <a:r>
              <a:rPr lang="en-US" dirty="0"/>
              <a:t>Mostly in young patients</a:t>
            </a:r>
          </a:p>
          <a:p>
            <a:r>
              <a:rPr lang="en-US" dirty="0"/>
              <a:t>Myopia, hyperopia or </a:t>
            </a:r>
          </a:p>
          <a:p>
            <a:pPr marL="0" indent="0">
              <a:buNone/>
            </a:pPr>
            <a:r>
              <a:rPr lang="en-US" dirty="0"/>
              <a:t>    astigmatism</a:t>
            </a:r>
          </a:p>
          <a:p>
            <a:r>
              <a:rPr lang="en-US" dirty="0"/>
              <a:t>Amblyopia !!</a:t>
            </a:r>
          </a:p>
          <a:p>
            <a:r>
              <a:rPr lang="en-US" dirty="0"/>
              <a:t>Signs: Normal exam. Refraction needed to show errors</a:t>
            </a:r>
          </a:p>
          <a:p>
            <a:r>
              <a:rPr lang="en-US" dirty="0"/>
              <a:t>Rx: Glasses, CL, Refractive surgery</a:t>
            </a:r>
          </a:p>
          <a:p>
            <a:r>
              <a:rPr lang="en-US" dirty="0"/>
              <a:t>NB: lenticular causes needs cataract surgery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"/>
          <a:stretch/>
        </p:blipFill>
        <p:spPr>
          <a:xfrm>
            <a:off x="5867400" y="1676400"/>
            <a:ext cx="2970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Macular Edema</a:t>
            </a:r>
          </a:p>
          <a:p>
            <a:pPr>
              <a:lnSpc>
                <a:spcPct val="80000"/>
              </a:lnSpc>
              <a:defRPr/>
            </a:pPr>
            <a:endParaRPr lang="en-US" sz="3000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Retinal edema threatening or involving the macula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/>
              <a:t>Evaluate: location of retinal thickening relative to the fovea and the presence and location of exudates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4445" r="11817" b="12064"/>
          <a:stretch/>
        </p:blipFill>
        <p:spPr>
          <a:xfrm>
            <a:off x="1981200" y="5105400"/>
            <a:ext cx="1922994" cy="16100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5817" r="6756" b="6996"/>
          <a:stretch/>
        </p:blipFill>
        <p:spPr>
          <a:xfrm>
            <a:off x="5105400" y="5105400"/>
            <a:ext cx="1922994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Diabetic Retinopathy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Rx: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Laser</a:t>
            </a:r>
            <a:endParaRPr lang="en-US" sz="3600" dirty="0"/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intravitreal</a:t>
            </a:r>
            <a:r>
              <a:rPr lang="en-US" dirty="0"/>
              <a:t> steroid injection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intravitreal</a:t>
            </a:r>
            <a:r>
              <a:rPr lang="en-US" dirty="0"/>
              <a:t> anti-VEGF injection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pars </a:t>
            </a:r>
            <a:r>
              <a:rPr lang="en-US" dirty="0" err="1"/>
              <a:t>plana</a:t>
            </a:r>
            <a:r>
              <a:rPr lang="en-US" dirty="0"/>
              <a:t> </a:t>
            </a:r>
            <a:r>
              <a:rPr lang="en-US" dirty="0" err="1"/>
              <a:t>vitrectomy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Group of genetic disorders affect the retina ability to respond to light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Slow loss of vision: nyctalopia, loss of peripheral vision, blindness</a:t>
            </a:r>
            <a:endParaRPr lang="en-US" sz="3600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Most are legally bling by 40s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Central visual field of less than 20 degrees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XR: males: more often and more severe   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          females: carry the genes and experience 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          vision loss less frequently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Target photoreceptors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Associated with pigmentary changes in the RPE, which may be primary or secondary to the photoreceptor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Symptoms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Nyctalopia (loss of night vision)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Tunnel vision (loss of peripheral vision)</a:t>
            </a:r>
          </a:p>
        </p:txBody>
      </p:sp>
    </p:spTree>
    <p:extLst>
      <p:ext uri="{BB962C8B-B14F-4D97-AF65-F5344CB8AC3E}">
        <p14:creationId xmlns:p14="http://schemas.microsoft.com/office/powerpoint/2010/main" val="15131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Signs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VA: 20/20 - NLP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+- APD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PSCC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RPE hyperpigmentation (bone spicules) alternate with atrophic regions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Attenuation of the arterioles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Waxy pallor of the optic nerve head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CME ( severe cases of RP)</a:t>
            </a:r>
          </a:p>
        </p:txBody>
      </p:sp>
    </p:spTree>
    <p:extLst>
      <p:ext uri="{BB962C8B-B14F-4D97-AF65-F5344CB8AC3E}">
        <p14:creationId xmlns:p14="http://schemas.microsoft.com/office/powerpoint/2010/main" val="316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</p:txBody>
      </p:sp>
      <p:pic>
        <p:nvPicPr>
          <p:cNvPr id="6" name="Picture 4" descr="Hereditary RD 2">
            <a:extLst>
              <a:ext uri="{FF2B5EF4-FFF2-40B4-BE49-F238E27FC236}">
                <a16:creationId xmlns="" xmlns:a16="http://schemas.microsoft.com/office/drawing/2014/main" id="{B60EAFD2-AE28-4F26-9146-08B11F25D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4114800" cy="27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reditary RD 4">
            <a:extLst>
              <a:ext uri="{FF2B5EF4-FFF2-40B4-BE49-F238E27FC236}">
                <a16:creationId xmlns="" xmlns:a16="http://schemas.microsoft.com/office/drawing/2014/main" id="{20557AA2-4D87-442D-99F5-1F043618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92" y="1905000"/>
            <a:ext cx="4114800" cy="27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ereditary RD 3">
            <a:extLst>
              <a:ext uri="{FF2B5EF4-FFF2-40B4-BE49-F238E27FC236}">
                <a16:creationId xmlns="" xmlns:a16="http://schemas.microsoft.com/office/drawing/2014/main" id="{48D8D1E3-21B7-47AA-BE77-AE510C51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03253"/>
            <a:ext cx="4114800" cy="23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ereditary RD 5">
            <a:extLst>
              <a:ext uri="{FF2B5EF4-FFF2-40B4-BE49-F238E27FC236}">
                <a16:creationId xmlns="" xmlns:a16="http://schemas.microsoft.com/office/drawing/2014/main" id="{7DB2EDC4-C458-45DD-9CBF-36E3A59C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92" y="4646770"/>
            <a:ext cx="4114800" cy="21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Investigations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VF test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Color testing (mild blue-yellow axis color defects)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Dark adaptation study (reduced contrast sensitivity relative to VA)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Genetic subtyping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Investigations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OCT (CME)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FFA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ERG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EOG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Systemic Associations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hearing loss and RP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Usher syndrome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Alport syndrome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Refsum</a:t>
            </a:r>
            <a:r>
              <a:rPr lang="en-US" dirty="0"/>
              <a:t> disease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• Kearns-Sayre syndrome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External ophthalmoplegia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Lid ptosis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Heart block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Pigmentary retinopathy</a:t>
            </a:r>
          </a:p>
        </p:txBody>
      </p:sp>
    </p:spTree>
    <p:extLst>
      <p:ext uri="{BB962C8B-B14F-4D97-AF65-F5344CB8AC3E}">
        <p14:creationId xmlns:p14="http://schemas.microsoft.com/office/powerpoint/2010/main" val="23156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Cornea</a:t>
            </a:r>
          </a:p>
          <a:p>
            <a:r>
              <a:rPr lang="en-US" dirty="0"/>
              <a:t>Scar: trauma, infection</a:t>
            </a:r>
          </a:p>
          <a:p>
            <a:r>
              <a:rPr lang="en-US" dirty="0"/>
              <a:t>Hereditary: corneal dystrophies, </a:t>
            </a:r>
            <a:r>
              <a:rPr lang="en-US" dirty="0" err="1"/>
              <a:t>keratoconus</a:t>
            </a:r>
            <a:endParaRPr lang="en-US" dirty="0"/>
          </a:p>
          <a:p>
            <a:r>
              <a:rPr lang="en-US" dirty="0"/>
              <a:t>Signs: corneal scar, bulging corneal, stromal opacities. Might have some conjunctival injection with chronicity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14186" r="10592" b="10501"/>
          <a:stretch/>
        </p:blipFill>
        <p:spPr>
          <a:xfrm>
            <a:off x="6248399" y="4841969"/>
            <a:ext cx="2076991" cy="18679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41969"/>
            <a:ext cx="2076991" cy="18679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r="13412" b="19692"/>
          <a:stretch/>
        </p:blipFill>
        <p:spPr>
          <a:xfrm>
            <a:off x="914400" y="4841969"/>
            <a:ext cx="2076991" cy="18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Systemic Associations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Abetalipoproteinemia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Mucopolysaccharidoses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Bardet-Biedl syndrome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Neuronal ceroid lipofuscinosis</a:t>
            </a:r>
          </a:p>
        </p:txBody>
      </p:sp>
    </p:spTree>
    <p:extLst>
      <p:ext uri="{BB962C8B-B14F-4D97-AF65-F5344CB8AC3E}">
        <p14:creationId xmlns:p14="http://schemas.microsoft.com/office/powerpoint/2010/main" val="4098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1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Retinitis Pigmentosa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Treatment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CAI: CME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Vitamins ??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Cataract: surgery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Low vision aids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Gene therapy !!</a:t>
            </a:r>
          </a:p>
        </p:txBody>
      </p:sp>
    </p:spTree>
    <p:extLst>
      <p:ext uri="{BB962C8B-B14F-4D97-AF65-F5344CB8AC3E}">
        <p14:creationId xmlns:p14="http://schemas.microsoft.com/office/powerpoint/2010/main" val="12043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Cornea</a:t>
            </a:r>
          </a:p>
          <a:p>
            <a:r>
              <a:rPr lang="en-US" dirty="0"/>
              <a:t>Rx: Refraction, CL (soft or hard), corneal cross linking, </a:t>
            </a:r>
            <a:r>
              <a:rPr lang="en-US" dirty="0" err="1"/>
              <a:t>keratoplasty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874" b="5154"/>
          <a:stretch/>
        </p:blipFill>
        <p:spPr>
          <a:xfrm>
            <a:off x="4724400" y="3472543"/>
            <a:ext cx="2637182" cy="2133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19389" r="15720" b="10203"/>
          <a:stretch/>
        </p:blipFill>
        <p:spPr>
          <a:xfrm>
            <a:off x="1524000" y="3472543"/>
            <a:ext cx="263718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Lens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/>
              <a:t>Disorganization of lens proteins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</a:t>
            </a:r>
            <a:r>
              <a:rPr lang="en-US" dirty="0" err="1"/>
              <a:t>Opacification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81200"/>
            <a:ext cx="2857500" cy="2800350"/>
          </a:xfrm>
          <a:prstGeom prst="rect">
            <a:avLst/>
          </a:prstGeom>
        </p:spPr>
      </p:pic>
      <p:sp>
        <p:nvSpPr>
          <p:cNvPr id="3" name="سهم إلى اليمين 2"/>
          <p:cNvSpPr/>
          <p:nvPr/>
        </p:nvSpPr>
        <p:spPr>
          <a:xfrm rot="5400000">
            <a:off x="4191000" y="5540829"/>
            <a:ext cx="571500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Lens</a:t>
            </a:r>
          </a:p>
          <a:p>
            <a:r>
              <a:rPr lang="en-US" dirty="0"/>
              <a:t>Causes: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Age related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Metabolic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Traumatic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Congenital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Drugs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Inflammation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Ocular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Chronic Visual Loss</a:t>
            </a:r>
          </a:p>
        </p:txBody>
      </p:sp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Lens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Clinical Classification: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Maturity: immature, mature,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hypermature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Anatomic: nuclear,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</a:rPr>
              <a:t>subcapsular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, cortical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Age: congenital, infantile, pre-senile, senile</a:t>
            </a:r>
          </a:p>
          <a:p>
            <a:endParaRPr lang="en-US" dirty="0"/>
          </a:p>
        </p:txBody>
      </p:sp>
      <p:pic>
        <p:nvPicPr>
          <p:cNvPr id="4" name="Picture 5" descr="fig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5" r="-13145" b="33810"/>
          <a:stretch/>
        </p:blipFill>
        <p:spPr>
          <a:xfrm>
            <a:off x="1180006" y="4343400"/>
            <a:ext cx="6820994" cy="2416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1197</Words>
  <Application>Microsoft Office PowerPoint</Application>
  <PresentationFormat>عرض على الشاشة (3:4)‏</PresentationFormat>
  <Paragraphs>408</Paragraphs>
  <Slides>51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8" baseType="lpstr">
      <vt:lpstr>Arial</vt:lpstr>
      <vt:lpstr>Calibri</vt:lpstr>
      <vt:lpstr>Majalla UI</vt:lpstr>
      <vt:lpstr>Palatino Linotype</vt:lpstr>
      <vt:lpstr>Times New Roman</vt:lpstr>
      <vt:lpstr>Wingdings</vt:lpstr>
      <vt:lpstr>نسق Office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  <vt:lpstr>Chronic Visual Loss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Visual Loss</dc:title>
  <dc:creator>Dr.Faisal</dc:creator>
  <cp:lastModifiedBy>Home</cp:lastModifiedBy>
  <cp:revision>74</cp:revision>
  <dcterms:created xsi:type="dcterms:W3CDTF">2014-09-04T17:33:09Z</dcterms:created>
  <dcterms:modified xsi:type="dcterms:W3CDTF">2018-11-18T10:38:11Z</dcterms:modified>
</cp:coreProperties>
</file>