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hVv6cxcLdeiaIbkknaAVeW/4uH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rnora@ksu.edu.sa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49757" y="0"/>
            <a:ext cx="9144000" cy="9124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 u="sng"/>
              <a:t>Family Physician Desirable Competency </a:t>
            </a:r>
            <a:endParaRPr sz="4400" u="sng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56573" y="4275786"/>
            <a:ext cx="9144000" cy="2582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>
                <a:solidFill>
                  <a:schemeClr val="dk1"/>
                </a:solidFill>
              </a:rPr>
              <a:t>Dr. Norah Alshehri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>
                <a:solidFill>
                  <a:schemeClr val="dk1"/>
                </a:solidFill>
              </a:rPr>
              <a:t>MBBS, SBFM, ABFM, MSc in Diabetes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>
                <a:solidFill>
                  <a:schemeClr val="dk1"/>
                </a:solidFill>
              </a:rPr>
              <a:t>Assistant Professor and Consultant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>
                <a:solidFill>
                  <a:schemeClr val="dk1"/>
                </a:solidFill>
              </a:rPr>
              <a:t>Postgraduate trainer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>
                <a:solidFill>
                  <a:schemeClr val="dk1"/>
                </a:solidFill>
              </a:rPr>
              <a:t>Family and Community Medicine Department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>
                <a:solidFill>
                  <a:schemeClr val="dk1"/>
                </a:solidFill>
              </a:rPr>
              <a:t> King Saud University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drnora@ksu.edu.sa</a:t>
            </a:r>
            <a:r>
              <a:rPr lang="en-US" sz="33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http://www.healthcareworkersalary.com/wp-content/uploads/2014/05/family-physician.jp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89" y="850005"/>
            <a:ext cx="11809927" cy="3284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748048" y="8545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How does Family Physicians differ from other physicians</a:t>
            </a:r>
            <a:endParaRPr/>
          </a:p>
        </p:txBody>
      </p:sp>
      <p:pic>
        <p:nvPicPr>
          <p:cNvPr descr="https://community.uservoice.com/wp-content/uploads/benefits-of-effective-questions-800x448-300x168.jpg" id="144" name="Google Shape;1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3803" y="2888424"/>
            <a:ext cx="7212169" cy="2804038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How does Family Physicians differ from other physicians</a:t>
            </a:r>
            <a:endParaRPr b="1" u="sng"/>
          </a:p>
        </p:txBody>
      </p:sp>
      <p:sp>
        <p:nvSpPr>
          <p:cNvPr id="150" name="Google Shape;150;p11"/>
          <p:cNvSpPr txBox="1"/>
          <p:nvPr>
            <p:ph idx="1" type="body"/>
          </p:nvPr>
        </p:nvSpPr>
        <p:spPr>
          <a:xfrm>
            <a:off x="838200" y="1825625"/>
            <a:ext cx="10515600" cy="2926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first contact and gate of health care system.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Provide continuity of care.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Provides comprehensive care.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holistic approach.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Shared care.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Patient centred approach.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The core competencies of the family physician</a:t>
            </a:r>
            <a:endParaRPr/>
          </a:p>
        </p:txBody>
      </p:sp>
      <p:pic>
        <p:nvPicPr>
          <p:cNvPr descr="http://www.mylifestyle360.com/sites/default/files/users/u9/family%20medicine_home2.jpg" id="156" name="Google Shape;1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552163"/>
            <a:ext cx="76200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The core competencies of the family physician</a:t>
            </a:r>
            <a:endParaRPr/>
          </a:p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definition of the discipline of family medicine and of the specialist family doctor must lead directly the core competencies of the family doctor.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Core means essential to the discipline, irrespective of the health care system in which they are applied. </a:t>
            </a:r>
            <a:endParaRPr/>
          </a:p>
        </p:txBody>
      </p:sp>
      <p:pic>
        <p:nvPicPr>
          <p:cNvPr descr="http://www.bu.edu/familymed/files/2016/01/Family-Doc1.jpg" id="163" name="Google Shape;1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7636" y="4102099"/>
            <a:ext cx="3333750" cy="220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244699" y="128789"/>
            <a:ext cx="11758411" cy="6581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The core competencies of the family physician</a:t>
            </a:r>
            <a:endParaRPr/>
          </a:p>
        </p:txBody>
      </p:sp>
      <p:sp>
        <p:nvSpPr>
          <p:cNvPr id="174" name="Google Shape;174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1. Primary Care Management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2. Person-centred Care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3. Specific Problem Solving Skills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4. Comprehensive Approach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5. Community Orientation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6. Holistic Approach    </a:t>
            </a: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6259132" y="1491691"/>
            <a:ext cx="5718220" cy="50192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/>
          <p:nvPr>
            <p:ph type="title"/>
          </p:nvPr>
        </p:nvSpPr>
        <p:spPr>
          <a:xfrm>
            <a:off x="838200" y="1909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1. Primary Care Management </a:t>
            </a:r>
            <a:endParaRPr b="1" u="sng"/>
          </a:p>
        </p:txBody>
      </p:sp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838200" y="1516532"/>
            <a:ext cx="10515600" cy="3351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Includes the ability: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to manage primary contact with patients, dealing with unselected problems.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to cover the full range of health conditions.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to co-ordinate care with other professionals in primary care and with other specialists.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to master effective and appropriate care provision and health service utilization.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to make available to the patient the appropriate services within the health care system.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to act as advocate for the patient - to continuously monitor, asses and improve quality and safety of care. 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https://pbs.twimg.com/profile_images/560082138435833856/st1dI78P.jpeg" id="182" name="Google Shape;1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0637" y="4456090"/>
            <a:ext cx="7288324" cy="224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type="title"/>
          </p:nvPr>
        </p:nvSpPr>
        <p:spPr>
          <a:xfrm>
            <a:off x="696532" y="120428"/>
            <a:ext cx="10515600" cy="10129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2. Person-centred Care </a:t>
            </a:r>
            <a:endParaRPr b="1" u="sng"/>
          </a:p>
        </p:txBody>
      </p:sp>
      <p:sp>
        <p:nvSpPr>
          <p:cNvPr id="188" name="Google Shape;188;p17"/>
          <p:cNvSpPr txBox="1"/>
          <p:nvPr>
            <p:ph idx="1" type="body"/>
          </p:nvPr>
        </p:nvSpPr>
        <p:spPr>
          <a:xfrm>
            <a:off x="580622" y="1323348"/>
            <a:ext cx="10515600" cy="3055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adopt a person-centred approach in dealing with patients and problems in the context of patient’s circumstances;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develop and apply the general practice consultation to bring about an effective doctor-patient relationship, with respect for the patient’s autonomy;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communicate, set priorities and act in partnership;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promote the goals of patient empowerment;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provide longitudinal continuity of care as determined by the needs of the patient, referring to continuing and co-ordinated care management.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www.1000livesplus.wales.nhs.uk/sitesplus/gallery/1011/dignitymain.JPG" id="189" name="Google Shape;1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4282" y="4623516"/>
            <a:ext cx="5775057" cy="213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4. Comprehensive Approach </a:t>
            </a:r>
            <a:endParaRPr b="1" u="sng"/>
          </a:p>
        </p:txBody>
      </p:sp>
      <p:sp>
        <p:nvSpPr>
          <p:cNvPr id="195" name="Google Shape;195;p19"/>
          <p:cNvSpPr txBox="1"/>
          <p:nvPr>
            <p:ph idx="1" type="body"/>
          </p:nvPr>
        </p:nvSpPr>
        <p:spPr>
          <a:xfrm>
            <a:off x="838200" y="1825625"/>
            <a:ext cx="10515600" cy="1922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To manage simultaneously multiple complaints and pathologies, both acute and chronic health problems in the individual.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To promote health and well being by applying health promotion and disease prevention strategies appropriately.</a:t>
            </a:r>
            <a:endParaRPr/>
          </a:p>
        </p:txBody>
      </p:sp>
      <p:pic>
        <p:nvPicPr>
          <p:cNvPr descr="https://usercontent1.hubstatic.com/12612606_f260.jpg" id="196" name="Google Shape;1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265" y="3681726"/>
            <a:ext cx="2476500" cy="247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3. Specific Problem Solving Skills </a:t>
            </a:r>
            <a:endParaRPr b="1" u="sng"/>
          </a:p>
        </p:txBody>
      </p:sp>
      <p:sp>
        <p:nvSpPr>
          <p:cNvPr id="202" name="Google Shape;20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relate specific decision making processes to the prevalence and incidence of illness in the community.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selectively gather and interpret information from history-taking, physical examination, and investigations and apply it to an appropriate management plan in collaboration with the patient.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manage conditions which may present early and in an undifferentiated way.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make effective and efficient use of diagnostic and therapeutic interventions.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manjishadhikari.files.wordpress.com/2015/08/repairmen.jpg?w=832" id="203" name="Google Shape;2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9236" y="5396247"/>
            <a:ext cx="7924800" cy="136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76837" y="3293816"/>
            <a:ext cx="10515600" cy="1935007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be aware of the history of Family Medicine.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understand the concepts of Family Medicine, including its definition.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• To be familiar with the desirable qualities of a Family Physician.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iwmptripura.in/wp-content/uploads/2016/06/career-objective-resume.jp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190" y="141668"/>
            <a:ext cx="8572500" cy="2791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5. Community Orientation </a:t>
            </a:r>
            <a:endParaRPr b="1" u="sng"/>
          </a:p>
        </p:txBody>
      </p:sp>
      <p:sp>
        <p:nvSpPr>
          <p:cNvPr id="209" name="Google Shape;209;p20"/>
          <p:cNvSpPr txBox="1"/>
          <p:nvPr>
            <p:ph idx="1" type="body"/>
          </p:nvPr>
        </p:nvSpPr>
        <p:spPr>
          <a:xfrm>
            <a:off x="838200" y="1825625"/>
            <a:ext cx="10515600" cy="1935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Includes the ability: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to reconcile the health needs of individual patients and the health needs of the community in which they live in balance with available resources. </a:t>
            </a:r>
            <a:endParaRPr/>
          </a:p>
        </p:txBody>
      </p:sp>
      <p:pic>
        <p:nvPicPr>
          <p:cNvPr descr="http://www.reednepal.org/wp-content/uploads/2015/03/Community-orientation-program-_Bung.jpg" id="210" name="Google Shape;2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8423" y="3586475"/>
            <a:ext cx="5168347" cy="276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6. Holistic Approach </a:t>
            </a:r>
            <a:endParaRPr b="1" u="sng"/>
          </a:p>
        </p:txBody>
      </p:sp>
      <p:sp>
        <p:nvSpPr>
          <p:cNvPr id="216" name="Google Shape;216;p21"/>
          <p:cNvSpPr txBox="1"/>
          <p:nvPr>
            <p:ph idx="1" type="body"/>
          </p:nvPr>
        </p:nvSpPr>
        <p:spPr>
          <a:xfrm>
            <a:off x="838200" y="1825625"/>
            <a:ext cx="10515600" cy="1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Includes the ability: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to use a bio-psycho-social model taking into account cultural and existential dimensions. </a:t>
            </a:r>
            <a:endParaRPr/>
          </a:p>
        </p:txBody>
      </p:sp>
      <p:pic>
        <p:nvPicPr>
          <p:cNvPr descr="http://www.physio-pedia.com/images/thumb/c/cb/Biopsychosocial-model-of-health.PNG/400px-Biopsychosocial-model-of-health.PNG"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5164" y="3188258"/>
            <a:ext cx="3810000" cy="321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1236372" y="2635875"/>
            <a:ext cx="10515600" cy="21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competencies represent an ideal to which all family doctors can aspire.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 of the elements in this definition are not unique to family doctors but are generally applicable to the profession as a whole.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pbs.twimg.com/profile_images/1108485469/clippy_400x400.png" id="223" name="Google Shape;2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124"/>
            <a:ext cx="2472744" cy="225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>
            <a:off x="244699" y="128789"/>
            <a:ext cx="11758411" cy="6581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 ESSENTIAL APPLICATION FEATURES </a:t>
            </a:r>
            <a:endParaRPr b="1" u="sng"/>
          </a:p>
        </p:txBody>
      </p:sp>
      <p:sp>
        <p:nvSpPr>
          <p:cNvPr id="234" name="Google Shape;234;p24"/>
          <p:cNvSpPr txBox="1"/>
          <p:nvPr>
            <p:ph idx="1" type="body"/>
          </p:nvPr>
        </p:nvSpPr>
        <p:spPr>
          <a:xfrm>
            <a:off x="1585175" y="2044566"/>
            <a:ext cx="4776988" cy="1806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1. Contextual Aspects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2. Attitudinal Aspects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3. Scientific Aspects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azure.microsoft.com/svghandler/application-insights/?width=600&amp;height=315" id="235" name="Google Shape;2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2616982"/>
            <a:ext cx="5126865" cy="300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/>
          <p:nvPr>
            <p:ph type="title"/>
          </p:nvPr>
        </p:nvSpPr>
        <p:spPr>
          <a:xfrm>
            <a:off x="490471" y="532550"/>
            <a:ext cx="10515600" cy="84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u="sng"/>
              <a:t>1. Contextual Aspects  </a:t>
            </a:r>
            <a:br>
              <a:rPr b="1" lang="en-US" u="sng"/>
            </a:br>
            <a:endParaRPr b="1" u="sng"/>
          </a:p>
        </p:txBody>
      </p:sp>
      <p:sp>
        <p:nvSpPr>
          <p:cNvPr id="241" name="Google Shape;241;p25"/>
          <p:cNvSpPr txBox="1"/>
          <p:nvPr>
            <p:ph idx="1" type="body"/>
          </p:nvPr>
        </p:nvSpPr>
        <p:spPr>
          <a:xfrm>
            <a:off x="838200" y="1825625"/>
            <a:ext cx="10515600" cy="1522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Understanding the context of doctors themselves and the environment in which they work, including their working conditions, community, culture, financial and regulatory frameworks.</a:t>
            </a:r>
            <a:endParaRPr/>
          </a:p>
        </p:txBody>
      </p:sp>
      <p:pic>
        <p:nvPicPr>
          <p:cNvPr descr="نتيجة بحث الصور عن ‪1. Contextual Aspects‬‏" id="242" name="Google Shape;2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7902" y="358193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2. Attitudinal Aspects  </a:t>
            </a:r>
            <a:br>
              <a:rPr b="1" lang="en-US" u="sng"/>
            </a:br>
            <a:endParaRPr b="1" u="sng"/>
          </a:p>
        </p:txBody>
      </p:sp>
      <p:sp>
        <p:nvSpPr>
          <p:cNvPr id="248" name="Google Shape;248;p26"/>
          <p:cNvSpPr txBox="1"/>
          <p:nvPr>
            <p:ph idx="1" type="body"/>
          </p:nvPr>
        </p:nvSpPr>
        <p:spPr>
          <a:xfrm>
            <a:off x="838200" y="1207439"/>
            <a:ext cx="10515600" cy="188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Based on the doctor's professional capabilities, values, feelings and ethics.</a:t>
            </a:r>
            <a:endParaRPr/>
          </a:p>
        </p:txBody>
      </p:sp>
      <p:pic>
        <p:nvPicPr>
          <p:cNvPr descr="https://s-media-cache-ak0.pinimg.com/736x/73/0e/41/730e41d815da9b2435206042ad144b6f.jpg" id="249" name="Google Shape;2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9113" y="3013657"/>
            <a:ext cx="28575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>
            <p:ph type="title"/>
          </p:nvPr>
        </p:nvSpPr>
        <p:spPr>
          <a:xfrm>
            <a:off x="619259" y="360609"/>
            <a:ext cx="10515600" cy="1237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3. Scientific Aspects  </a:t>
            </a:r>
            <a:br>
              <a:rPr b="1" lang="en-US" u="sng"/>
            </a:br>
            <a:endParaRPr b="1" u="sng"/>
          </a:p>
        </p:txBody>
      </p:sp>
      <p:sp>
        <p:nvSpPr>
          <p:cNvPr id="255" name="Google Shape;255;p27"/>
          <p:cNvSpPr txBox="1"/>
          <p:nvPr>
            <p:ph idx="1" type="body"/>
          </p:nvPr>
        </p:nvSpPr>
        <p:spPr>
          <a:xfrm>
            <a:off x="735169" y="1207439"/>
            <a:ext cx="10515600" cy="2025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Adopting a critical and research based approach to practice and maintaining this through continuing learning and quality improvement.  </a:t>
            </a:r>
            <a:endParaRPr/>
          </a:p>
        </p:txBody>
      </p:sp>
      <p:pic>
        <p:nvPicPr>
          <p:cNvPr descr="http://www.ced.uga.edu/wp-content/uploads/2015/12/Continuing-Ed.jpg" id="256" name="Google Shape;2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7166" y="3322749"/>
            <a:ext cx="3988918" cy="20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CONCLUSION </a:t>
            </a:r>
            <a:endParaRPr/>
          </a:p>
        </p:txBody>
      </p:sp>
      <p:sp>
        <p:nvSpPr>
          <p:cNvPr id="262" name="Google Shape;262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4Cs</a:t>
            </a:r>
            <a:endParaRPr u="sng"/>
          </a:p>
        </p:txBody>
      </p:sp>
      <p:sp>
        <p:nvSpPr>
          <p:cNvPr id="263" name="Google Shape;263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Community Orientation.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Continuity of Care.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Comprehensive Care.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Coordination of Care.</a:t>
            </a:r>
            <a:endParaRPr/>
          </a:p>
        </p:txBody>
      </p:sp>
      <p:sp>
        <p:nvSpPr>
          <p:cNvPr id="264" name="Google Shape;264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4Ps</a:t>
            </a:r>
            <a:endParaRPr u="sng"/>
          </a:p>
        </p:txBody>
      </p:sp>
      <p:sp>
        <p:nvSpPr>
          <p:cNvPr id="265" name="Google Shape;265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Primary at First Contact Care.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Personalized Care.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Preventive Care.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Patient Oriented Care.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نتيجة بحث الصور عن ‪thank you any questions‬‏" id="270" name="Google Shape;2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199" y="622702"/>
            <a:ext cx="10515600" cy="2674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What is the family medicine?</a:t>
            </a:r>
            <a:br>
              <a:rPr b="1" lang="en-US"/>
            </a:br>
            <a:br>
              <a:rPr b="1" lang="en-US"/>
            </a:br>
            <a:r>
              <a:rPr b="1" lang="en-US"/>
              <a:t>Does Family Physicians differ from other physicians?</a:t>
            </a:r>
            <a:br>
              <a:rPr b="1" lang="en-US" u="sng"/>
            </a:br>
            <a:r>
              <a:rPr b="1" lang="en-US" u="sng"/>
              <a:t> </a:t>
            </a:r>
            <a:endParaRPr/>
          </a:p>
        </p:txBody>
      </p:sp>
      <p:pic>
        <p:nvPicPr>
          <p:cNvPr descr="http://combiboilersleeds.com/images/discussion/discussion-4.jpg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907" y="3726062"/>
            <a:ext cx="5190185" cy="267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The history of family medicine </a:t>
            </a:r>
            <a:endParaRPr/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838200" y="1825625"/>
            <a:ext cx="10515600" cy="2166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17th and 18th centuries, Relatively </a:t>
            </a:r>
            <a:r>
              <a:rPr lang="en-US">
                <a:solidFill>
                  <a:srgbClr val="FF0000"/>
                </a:solidFill>
              </a:rPr>
              <a:t>few physicians </a:t>
            </a:r>
            <a:r>
              <a:rPr lang="en-US"/>
              <a:t>were available.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19th Century, Most physicians were “</a:t>
            </a:r>
            <a:r>
              <a:rPr lang="en-US">
                <a:solidFill>
                  <a:srgbClr val="FF0000"/>
                </a:solidFill>
              </a:rPr>
              <a:t>General Practitioners</a:t>
            </a:r>
            <a:r>
              <a:rPr lang="en-US"/>
              <a:t>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growing shift towards </a:t>
            </a:r>
            <a:r>
              <a:rPr lang="en-US">
                <a:solidFill>
                  <a:srgbClr val="FF0000"/>
                </a:solidFill>
              </a:rPr>
              <a:t>specialization</a:t>
            </a:r>
            <a:r>
              <a:rPr lang="en-US"/>
              <a:t> took place throughout the 1920s and 1930s“General Practitioners” declined from 83% to 18.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d1pbog36rugm0t.cloudfront.net/-/media/medicine/departments/family-medicine/images/carousel-images/october-2016-carousel.jpg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6096" y="4371270"/>
            <a:ext cx="5803006" cy="2364381"/>
          </a:xfrm>
          <a:prstGeom prst="rect">
            <a:avLst/>
          </a:prstGeom>
          <a:noFill/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657896" y="453571"/>
            <a:ext cx="10515600" cy="75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The history of family medicine 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865031" y="1653973"/>
            <a:ext cx="10515600" cy="3613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Many people felt like the trend toward specialization had fragmented patient care and </a:t>
            </a:r>
            <a:r>
              <a:rPr lang="en-US">
                <a:solidFill>
                  <a:srgbClr val="FF0000"/>
                </a:solidFill>
              </a:rPr>
              <a:t>weakened the patient-physician relationship.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1940s, Generalist began to initiate steps to elevate general practice to </a:t>
            </a:r>
            <a:r>
              <a:rPr lang="en-US">
                <a:solidFill>
                  <a:srgbClr val="FF0000"/>
                </a:solidFill>
              </a:rPr>
              <a:t>“specialty” status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1960s, WHO (1963) report: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"</a:t>
            </a:r>
            <a:r>
              <a:rPr i="1" lang="en-US">
                <a:solidFill>
                  <a:srgbClr val="FF0000"/>
                </a:solidFill>
              </a:rPr>
              <a:t>Training of Physicians for Family Practice</a:t>
            </a:r>
            <a:r>
              <a:rPr i="1" lang="en-US"/>
              <a:t>" </a:t>
            </a:r>
            <a:r>
              <a:rPr lang="en-US"/>
              <a:t>which</a:t>
            </a:r>
            <a:r>
              <a:rPr i="1" lang="en-US"/>
              <a:t> </a:t>
            </a:r>
            <a:r>
              <a:rPr lang="en-US"/>
              <a:t>recommended a postgraduate study program specifically designed to meet the needs of the General Practitioner.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d1pbog36rugm0t.cloudfront.net/-/media/medicine/departments/family-medicine/images/carousel-images/october-2016-carousel.jpg"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499" y="4967617"/>
            <a:ext cx="4231783" cy="1780913"/>
          </a:xfrm>
          <a:prstGeom prst="rect">
            <a:avLst/>
          </a:prstGeom>
          <a:noFill/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2030 vision in Saudi Arabia </a:t>
            </a:r>
            <a:endParaRPr b="1" u="sng"/>
          </a:p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838200" y="1825625"/>
            <a:ext cx="10515600" cy="2450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Char char="•"/>
            </a:pPr>
            <a:r>
              <a:rPr lang="en-US">
                <a:solidFill>
                  <a:srgbClr val="CC0000"/>
                </a:solidFill>
              </a:rPr>
              <a:t>VISION 2030 </a:t>
            </a:r>
            <a:r>
              <a:rPr lang="en-US"/>
              <a:t>: 15 STRATEGIC GOALS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u="sng"/>
              <a:t>7: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PRIMARY CARE AND COMMUNITY CARE</a:t>
            </a:r>
            <a:r>
              <a:rPr lang="en-US"/>
              <a:t>: DEVELOP QUALITY SERVICES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u="sng"/>
              <a:t>13: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PUBLIC HEALTH</a:t>
            </a:r>
            <a:r>
              <a:rPr lang="en-US"/>
              <a:t>: TACKLE OBESITY AND SMOKING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vid.alarabiya.net/images/2016/04/26/ab3a7303-d074-4cb3-82df-4f156eb2a7d1/ab3a7303-d074-4cb3-82df-4f156eb2a7d1_16x9_788x442.jpg"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8318" y="4885609"/>
            <a:ext cx="7486650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748048" y="12151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What is the family medicine?</a:t>
            </a:r>
            <a:br>
              <a:rPr b="1" lang="en-US"/>
            </a:br>
            <a:endParaRPr/>
          </a:p>
        </p:txBody>
      </p:sp>
      <p:pic>
        <p:nvPicPr>
          <p:cNvPr descr="https://community.uservoice.com/wp-content/uploads/benefits-of-effective-questions-800x448-300x168.jpg"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3803" y="2888424"/>
            <a:ext cx="7212169" cy="2804038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1287886" y="1104900"/>
            <a:ext cx="8628847" cy="510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n-US" u="sng"/>
            </a:br>
            <a:br>
              <a:rPr b="1" lang="en-US" u="sng"/>
            </a:br>
            <a:r>
              <a:rPr b="1" lang="en-US" u="sng"/>
              <a:t>Definition of Family Medicine</a:t>
            </a:r>
            <a:br>
              <a:rPr b="1" lang="en-US" u="sng"/>
            </a:br>
            <a:br>
              <a:rPr b="1" lang="en-US" u="sng"/>
            </a:br>
            <a:endParaRPr b="1" u="sng"/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360607" y="2506662"/>
            <a:ext cx="11526592" cy="337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Family medicine is the medical specialty which provides </a:t>
            </a:r>
            <a:r>
              <a:rPr lang="en-US">
                <a:solidFill>
                  <a:srgbClr val="FF0000"/>
                </a:solidFill>
              </a:rPr>
              <a:t>continuing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comprehensive</a:t>
            </a:r>
            <a:r>
              <a:rPr lang="en-US"/>
              <a:t> health care for the </a:t>
            </a:r>
            <a:r>
              <a:rPr lang="en-US">
                <a:solidFill>
                  <a:srgbClr val="FF0000"/>
                </a:solidFill>
              </a:rPr>
              <a:t>individual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family</a:t>
            </a:r>
            <a:r>
              <a:rPr lang="en-US"/>
              <a:t>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It is a specialty in breadth that integrates the </a:t>
            </a:r>
            <a:r>
              <a:rPr lang="en-US">
                <a:solidFill>
                  <a:srgbClr val="FF0000"/>
                </a:solidFill>
              </a:rPr>
              <a:t>biological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clinical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behavioral</a:t>
            </a:r>
            <a:r>
              <a:rPr lang="en-US"/>
              <a:t> sciences.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The scope of family medicine encompasses </a:t>
            </a:r>
            <a:r>
              <a:rPr lang="en-US">
                <a:solidFill>
                  <a:srgbClr val="FF0000"/>
                </a:solidFill>
              </a:rPr>
              <a:t>ALL </a:t>
            </a:r>
            <a:r>
              <a:rPr lang="en-US"/>
              <a:t>ages, both sexes, each organ system and every disease entity.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US"/>
              <a:t>(1984) (2016 COD)</a:t>
            </a:r>
            <a:endParaRPr/>
          </a:p>
        </p:txBody>
      </p:sp>
      <p:pic>
        <p:nvPicPr>
          <p:cNvPr descr="http://www.bu.edu/familymed/files/2016/01/Family-Doc1.jpg"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8250" y="115910"/>
            <a:ext cx="3333750" cy="220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Principles of Family Medicine</a:t>
            </a:r>
            <a:endParaRPr b="1" u="sng"/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838200" y="1825625"/>
            <a:ext cx="5601237" cy="3596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Continuity of care.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Comprehensive care.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Coordinated care.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Community &amp; family based care.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Central Patient doctor relationship.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Care as Evidence based.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Care for ALL.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2017-02-20T15:03:29Z</dcterms:created>
  <dc:creator>Dr.Norah Alshehri</dc:creator>
</cp:coreProperties>
</file>