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60"/>
  </p:notesMasterIdLst>
  <p:sldIdLst>
    <p:sldId id="256" r:id="rId2"/>
    <p:sldId id="284" r:id="rId3"/>
    <p:sldId id="258" r:id="rId4"/>
    <p:sldId id="295" r:id="rId5"/>
    <p:sldId id="285" r:id="rId6"/>
    <p:sldId id="286" r:id="rId7"/>
    <p:sldId id="287" r:id="rId8"/>
    <p:sldId id="290" r:id="rId9"/>
    <p:sldId id="289" r:id="rId10"/>
    <p:sldId id="297" r:id="rId11"/>
    <p:sldId id="288" r:id="rId12"/>
    <p:sldId id="339" r:id="rId13"/>
    <p:sldId id="296" r:id="rId14"/>
    <p:sldId id="340" r:id="rId15"/>
    <p:sldId id="298" r:id="rId16"/>
    <p:sldId id="299" r:id="rId17"/>
    <p:sldId id="294" r:id="rId18"/>
    <p:sldId id="308" r:id="rId19"/>
    <p:sldId id="309" r:id="rId20"/>
    <p:sldId id="310" r:id="rId21"/>
    <p:sldId id="311" r:id="rId22"/>
    <p:sldId id="312" r:id="rId23"/>
    <p:sldId id="300" r:id="rId24"/>
    <p:sldId id="313" r:id="rId25"/>
    <p:sldId id="315" r:id="rId26"/>
    <p:sldId id="306" r:id="rId27"/>
    <p:sldId id="341" r:id="rId28"/>
    <p:sldId id="314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01" r:id="rId37"/>
    <p:sldId id="302" r:id="rId38"/>
    <p:sldId id="303" r:id="rId39"/>
    <p:sldId id="304" r:id="rId40"/>
    <p:sldId id="305" r:id="rId41"/>
    <p:sldId id="323" r:id="rId42"/>
    <p:sldId id="324" r:id="rId43"/>
    <p:sldId id="325" r:id="rId44"/>
    <p:sldId id="326" r:id="rId45"/>
    <p:sldId id="327" r:id="rId46"/>
    <p:sldId id="328" r:id="rId47"/>
    <p:sldId id="331" r:id="rId48"/>
    <p:sldId id="329" r:id="rId49"/>
    <p:sldId id="330" r:id="rId50"/>
    <p:sldId id="332" r:id="rId51"/>
    <p:sldId id="333" r:id="rId52"/>
    <p:sldId id="337" r:id="rId53"/>
    <p:sldId id="338" r:id="rId54"/>
    <p:sldId id="342" r:id="rId55"/>
    <p:sldId id="343" r:id="rId56"/>
    <p:sldId id="344" r:id="rId57"/>
    <p:sldId id="345" r:id="rId58"/>
    <p:sldId id="334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7264" autoAdjust="0"/>
  </p:normalViewPr>
  <p:slideViewPr>
    <p:cSldViewPr snapToGrid="0">
      <p:cViewPr varScale="1">
        <p:scale>
          <a:sx n="60" d="100"/>
          <a:sy n="60" d="100"/>
        </p:scale>
        <p:origin x="65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8F53799-0D2B-48C6-8387-87961718A2F8}" type="datetimeFigureOut">
              <a:rPr lang="ar-SA" smtClean="0"/>
              <a:t>01/02/1443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FA4BC96-CFBA-4CF1-85F1-B2630733206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5637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Babies born to hepatitis B +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mothers are immunized &lt;24h after birth ± HBIG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4BC96-CFBA-4CF1-85F1-B2630733206A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9028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answer is a.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(ACIP, 2011.)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Hepatitis B vaccination is recommended for adults in various risk categories. Behavioral risk categories include sexually</a:t>
            </a:r>
          </a:p>
          <a:p>
            <a:pPr algn="l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active persons with more than one sex partner in the last 6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months,persons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seeking evaluation or treatment for a sexually transmitted disease,</a:t>
            </a:r>
          </a:p>
          <a:p>
            <a:pPr algn="l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 or recent injection-drug users, and men who have sex with men. Occupational risk categories include health care personnel and public</a:t>
            </a:r>
          </a:p>
          <a:p>
            <a:pPr algn="l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safety workers who may be exposed to blood or body fluids. Medical risk categories include persons with end-stage renal disease, persons with HIV</a:t>
            </a:r>
          </a:p>
          <a:p>
            <a:pPr algn="l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infection, and persons with chronic liver disease. In this question, having a positive surface antibody means that the patient is immune. If the patient</a:t>
            </a:r>
          </a:p>
          <a:p>
            <a:pPr algn="l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 to be surface antibody negative, the immunization schedule would be one injection at time 0, one between 1 and 2 months after that, and a third</a:t>
            </a:r>
          </a:p>
          <a:p>
            <a:pPr algn="l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injection between 4 and 6 months after the second.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4BC96-CFBA-4CF1-85F1-B2630733206A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7921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answer is a.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(ACIP, 2011.)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Hepatitis B vaccination is recommended for adults in various risk categories. Behavioral risk categories include sexually</a:t>
            </a:r>
          </a:p>
          <a:p>
            <a:pPr algn="l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active persons with more than one sex partner in the last 6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months,persons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seeking evaluation or treatment for a sexually transmitted disease,</a:t>
            </a:r>
          </a:p>
          <a:p>
            <a:pPr algn="l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 or recent injection-drug users, and men who have sex with men. Occupational risk categories include health care personnel and public</a:t>
            </a:r>
          </a:p>
          <a:p>
            <a:pPr algn="l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safety workers who may be exposed to blood or body fluids. Medical risk categories include persons with end-stage renal disease, persons with HIV</a:t>
            </a:r>
          </a:p>
          <a:p>
            <a:pPr algn="l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infection, and persons with chronic liver disease. In this question, having a positive surface antibody means that the patient is immune. If the patient</a:t>
            </a:r>
          </a:p>
          <a:p>
            <a:pPr algn="l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 to be surface antibody negative, the immunization schedule would be one injection at time 0, one between 1 and 2 months after that, and a third</a:t>
            </a:r>
          </a:p>
          <a:p>
            <a:pPr algn="l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injection between 4 and 6 months after the second.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4BC96-CFBA-4CF1-85F1-B2630733206A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2234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229.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answer is e.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(McPhee,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644-647.)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positivity of the anti- HBs indicates either exposure with immunity, recovery phase, or vaccination.</a:t>
            </a:r>
          </a:p>
          <a:p>
            <a:pPr algn="l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anti-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HBc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negative, there is no evidence of past exposure or infection.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4BC96-CFBA-4CF1-85F1-B2630733206A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6950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229.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answer is e.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(McPhee,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644-647.)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positivity of the anti- HBs indicates either exposure with immunity, recovery phase, or vaccination.</a:t>
            </a:r>
          </a:p>
          <a:p>
            <a:pPr algn="l"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anti-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HBc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negative, there is no evidence of past exposure or infection.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4BC96-CFBA-4CF1-85F1-B2630733206A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7778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altLang="en-US" sz="1200" dirty="0" smtClean="0">
                <a:cs typeface="Arial" panose="020B0604020202020204" pitchFamily="34" charset="0"/>
              </a:rPr>
              <a:t>Answer </a:t>
            </a:r>
            <a:r>
              <a:rPr lang="en-US" altLang="en-US" sz="1200" dirty="0" smtClean="0">
                <a:solidFill>
                  <a:srgbClr val="A50021"/>
                </a:solidFill>
                <a:cs typeface="Arial" panose="020B0604020202020204" pitchFamily="34" charset="0"/>
              </a:rPr>
              <a:t>   </a:t>
            </a:r>
            <a:r>
              <a:rPr lang="en-US" altLang="en-US" sz="1400" dirty="0" smtClean="0">
                <a:solidFill>
                  <a:srgbClr val="A50021"/>
                </a:solidFill>
                <a:cs typeface="Arial" panose="020B0604020202020204" pitchFamily="34" charset="0"/>
              </a:rPr>
              <a:t>D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4BC96-CFBA-4CF1-85F1-B2630733206A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7000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altLang="en-US" sz="1200" dirty="0" smtClean="0">
                <a:cs typeface="Arial" panose="020B0604020202020204" pitchFamily="34" charset="0"/>
              </a:rPr>
              <a:t>Answer </a:t>
            </a:r>
            <a:r>
              <a:rPr lang="en-US" altLang="en-US" sz="1200" dirty="0" smtClean="0">
                <a:solidFill>
                  <a:srgbClr val="A50021"/>
                </a:solidFill>
                <a:cs typeface="Arial" panose="020B0604020202020204" pitchFamily="34" charset="0"/>
              </a:rPr>
              <a:t>   </a:t>
            </a:r>
            <a:r>
              <a:rPr lang="en-US" altLang="en-US" sz="1400" dirty="0" smtClean="0">
                <a:solidFill>
                  <a:srgbClr val="A50021"/>
                </a:solidFill>
                <a:cs typeface="Arial" panose="020B0604020202020204" pitchFamily="34" charset="0"/>
              </a:rPr>
              <a:t>D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4BC96-CFBA-4CF1-85F1-B2630733206A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0199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C70A8D93-5C36-4FFD-9B50-BBE78437E3D7}" type="slidenum">
              <a:rPr lang="ar-SA" altLang="en-US"/>
              <a:pPr algn="l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325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CE08864-40F1-4086-BD86-FCB83E0120A8}" type="slidenum">
              <a:rPr lang="en-US" altLang="en-US"/>
              <a:pPr algn="l">
                <a:spcBef>
                  <a:spcPct val="0"/>
                </a:spcBef>
              </a:pPr>
              <a:t>55</a:t>
            </a:fld>
            <a:endParaRPr lang="en-US" altLang="en-US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91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57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73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718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046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92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957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62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631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427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3201" y="6477001"/>
            <a:ext cx="10278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Copyrights apply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2742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2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35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26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14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75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8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18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04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52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5093" y="1738050"/>
            <a:ext cx="8915399" cy="299720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Interpretation II</a:t>
            </a:r>
            <a:b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ar-SA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774" y="3660727"/>
            <a:ext cx="8915399" cy="3390899"/>
          </a:xfrm>
        </p:spPr>
        <p:txBody>
          <a:bodyPr>
            <a:noAutofit/>
          </a:bodyPr>
          <a:lstStyle/>
          <a:p>
            <a:pPr algn="ctr"/>
            <a:r>
              <a:rPr lang="en-US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alt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Muath</a:t>
            </a:r>
            <a:r>
              <a:rPr lang="en-US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Alsaidan</a:t>
            </a:r>
            <a:r>
              <a:rPr lang="en-US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 </a:t>
            </a:r>
          </a:p>
          <a:p>
            <a:pPr algn="ctr"/>
            <a:r>
              <a:rPr lang="en-US" altLang="en-US" sz="1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</a:t>
            </a:r>
            <a:r>
              <a:rPr lang="en-US" alt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Medicine</a:t>
            </a:r>
          </a:p>
          <a:p>
            <a:pPr algn="ctr"/>
            <a:r>
              <a:rPr lang="en-US" alt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Saud University</a:t>
            </a:r>
          </a:p>
          <a:p>
            <a:endParaRPr lang="ar-SA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77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Cases</a:t>
            </a:r>
            <a:r>
              <a:rPr lang="en-US" dirty="0" smtClean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2161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4155" y="1452623"/>
            <a:ext cx="9675812" cy="5000467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1800" b="1" dirty="0">
                <a:cs typeface="+mj-cs"/>
              </a:rPr>
              <a:t>A patient that you follow has recently started volunteering at a </a:t>
            </a:r>
            <a:r>
              <a:rPr lang="en-US" sz="1800" b="1" dirty="0" smtClean="0">
                <a:cs typeface="+mj-cs"/>
              </a:rPr>
              <a:t>drug treatment </a:t>
            </a:r>
            <a:r>
              <a:rPr lang="en-US" sz="1800" b="1" dirty="0">
                <a:cs typeface="+mj-cs"/>
              </a:rPr>
              <a:t>hospital and requires hepatitis B vaccination. You find that he </a:t>
            </a:r>
            <a:r>
              <a:rPr lang="en-US" sz="1800" b="1" dirty="0" smtClean="0">
                <a:cs typeface="+mj-cs"/>
              </a:rPr>
              <a:t>is hepatitis </a:t>
            </a:r>
            <a:r>
              <a:rPr lang="en-US" sz="1800" b="1" dirty="0">
                <a:cs typeface="+mj-cs"/>
              </a:rPr>
              <a:t>B surface antibody positive. Which of the following would be </a:t>
            </a:r>
            <a:r>
              <a:rPr lang="en-US" sz="1800" b="1" dirty="0" smtClean="0">
                <a:cs typeface="+mj-cs"/>
              </a:rPr>
              <a:t>the best </a:t>
            </a:r>
            <a:r>
              <a:rPr lang="en-US" sz="1800" b="1" dirty="0">
                <a:cs typeface="+mj-cs"/>
              </a:rPr>
              <a:t>guideline to follow in this case?</a:t>
            </a:r>
          </a:p>
          <a:p>
            <a:pPr marL="0" indent="0" algn="l" rtl="0">
              <a:buNone/>
            </a:pPr>
            <a:r>
              <a:rPr lang="en-US" sz="1800" dirty="0">
                <a:cs typeface="+mj-cs"/>
              </a:rPr>
              <a:t>a. No vaccination is necessary based on his laboratory evaluation.</a:t>
            </a:r>
          </a:p>
          <a:p>
            <a:pPr marL="0" indent="0" algn="l" rtl="0">
              <a:buNone/>
            </a:pPr>
            <a:r>
              <a:rPr lang="en-US" sz="1800" dirty="0">
                <a:cs typeface="+mj-cs"/>
              </a:rPr>
              <a:t>b. Administer one dose of hepatitis B vaccine.</a:t>
            </a:r>
          </a:p>
          <a:p>
            <a:pPr marL="0" indent="0" algn="l" rtl="0">
              <a:buNone/>
            </a:pPr>
            <a:r>
              <a:rPr lang="en-US" sz="1800" dirty="0">
                <a:cs typeface="+mj-cs"/>
              </a:rPr>
              <a:t>c. Administer two doses of hepatitis B vaccine, at least 1 month apart.</a:t>
            </a:r>
          </a:p>
          <a:p>
            <a:pPr marL="0" indent="0" algn="l" rtl="0">
              <a:buNone/>
            </a:pPr>
            <a:r>
              <a:rPr lang="en-US" sz="1800" dirty="0">
                <a:cs typeface="+mj-cs"/>
              </a:rPr>
              <a:t>d. Administer two doses of hepatitis B vaccine, at least 6 months apart.</a:t>
            </a:r>
          </a:p>
          <a:p>
            <a:pPr marL="0" indent="0" algn="l" rtl="0">
              <a:buNone/>
            </a:pPr>
            <a:r>
              <a:rPr lang="en-US" sz="1800" dirty="0">
                <a:cs typeface="+mj-cs"/>
              </a:rPr>
              <a:t>e. Administer three doses of hepatitis B vaccine at the appropriate time interval.</a:t>
            </a:r>
            <a:endParaRPr lang="ar-SA" sz="1800" dirty="0"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844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4155" y="1452623"/>
            <a:ext cx="9675812" cy="5000467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1800" b="1" dirty="0">
                <a:cs typeface="+mj-cs"/>
              </a:rPr>
              <a:t>A patient that you follow has recently started volunteering at a </a:t>
            </a:r>
            <a:r>
              <a:rPr lang="en-US" sz="1800" b="1" dirty="0" smtClean="0">
                <a:cs typeface="+mj-cs"/>
              </a:rPr>
              <a:t>drug treatment </a:t>
            </a:r>
            <a:r>
              <a:rPr lang="en-US" sz="1800" b="1" dirty="0">
                <a:cs typeface="+mj-cs"/>
              </a:rPr>
              <a:t>hospital and requires hepatitis B vaccination. You find that he </a:t>
            </a:r>
            <a:r>
              <a:rPr lang="en-US" sz="1800" b="1" dirty="0" smtClean="0">
                <a:cs typeface="+mj-cs"/>
              </a:rPr>
              <a:t>is hepatitis </a:t>
            </a:r>
            <a:r>
              <a:rPr lang="en-US" sz="1800" b="1" dirty="0">
                <a:cs typeface="+mj-cs"/>
              </a:rPr>
              <a:t>B surface antibody positive. Which of the following would be </a:t>
            </a:r>
            <a:r>
              <a:rPr lang="en-US" sz="1800" b="1" dirty="0" smtClean="0">
                <a:cs typeface="+mj-cs"/>
              </a:rPr>
              <a:t>the best </a:t>
            </a:r>
            <a:r>
              <a:rPr lang="en-US" sz="1800" b="1" dirty="0">
                <a:cs typeface="+mj-cs"/>
              </a:rPr>
              <a:t>guideline to follow in this case?</a:t>
            </a:r>
          </a:p>
          <a:p>
            <a:pPr marL="0" indent="0" algn="l" rtl="0">
              <a:buNone/>
            </a:pPr>
            <a:r>
              <a:rPr lang="en-US" sz="1800" dirty="0">
                <a:cs typeface="+mj-cs"/>
              </a:rPr>
              <a:t>a. No vaccination is necessary based on his laboratory evaluation.</a:t>
            </a:r>
          </a:p>
          <a:p>
            <a:pPr marL="0" indent="0" algn="l" rtl="0">
              <a:buNone/>
            </a:pPr>
            <a:r>
              <a:rPr lang="en-US" sz="1800" dirty="0">
                <a:cs typeface="+mj-cs"/>
              </a:rPr>
              <a:t>b. Administer one dose of hepatitis B vaccine.</a:t>
            </a:r>
          </a:p>
          <a:p>
            <a:pPr marL="0" indent="0" algn="l" rtl="0">
              <a:buNone/>
            </a:pPr>
            <a:r>
              <a:rPr lang="en-US" sz="1800" dirty="0">
                <a:cs typeface="+mj-cs"/>
              </a:rPr>
              <a:t>c. Administer two doses of hepatitis B vaccine, at least 1 month apart.</a:t>
            </a:r>
          </a:p>
          <a:p>
            <a:pPr marL="0" indent="0" algn="l" rtl="0">
              <a:buNone/>
            </a:pPr>
            <a:r>
              <a:rPr lang="en-US" sz="1800" dirty="0">
                <a:cs typeface="+mj-cs"/>
              </a:rPr>
              <a:t>d. Administer two doses of hepatitis B vaccine, at least 6 months apart.</a:t>
            </a:r>
          </a:p>
          <a:p>
            <a:pPr marL="0" indent="0" algn="l" rtl="0">
              <a:buNone/>
            </a:pPr>
            <a:r>
              <a:rPr lang="en-US" sz="1800" dirty="0">
                <a:cs typeface="+mj-cs"/>
              </a:rPr>
              <a:t>e. Administer three doses of hepatitis B vaccine at the appropriate time interval</a:t>
            </a:r>
            <a:r>
              <a:rPr lang="en-US" sz="1800" dirty="0" smtClean="0">
                <a:cs typeface="+mj-cs"/>
              </a:rPr>
              <a:t>.</a:t>
            </a:r>
          </a:p>
          <a:p>
            <a:pPr marL="0" indent="0" algn="l" rtl="0">
              <a:buNone/>
            </a:pPr>
            <a:endParaRPr lang="en-US" sz="1800" dirty="0">
              <a:latin typeface="Arial" panose="020B0604020202020204" pitchFamily="34" charset="0"/>
              <a:cs typeface="+mj-cs"/>
            </a:endParaRPr>
          </a:p>
          <a:p>
            <a:pPr marL="0" indent="0" algn="l" rtl="0">
              <a:buNone/>
            </a:pPr>
            <a:endParaRPr lang="en-US" sz="1800" dirty="0" smtClean="0">
              <a:latin typeface="Arial" panose="020B0604020202020204" pitchFamily="34" charset="0"/>
              <a:cs typeface="+mj-cs"/>
            </a:endParaRPr>
          </a:p>
          <a:p>
            <a:pPr marL="0" indent="0" algn="l" rtl="0">
              <a:buNone/>
            </a:pPr>
            <a:endParaRPr lang="en-US" sz="1800" dirty="0">
              <a:latin typeface="Arial" panose="020B0604020202020204" pitchFamily="34" charset="0"/>
              <a:cs typeface="+mj-cs"/>
            </a:endParaRPr>
          </a:p>
          <a:p>
            <a:pPr marL="0" indent="0" algn="l" rtl="0">
              <a:buNone/>
            </a:pPr>
            <a:r>
              <a:rPr lang="en-US" sz="1800" dirty="0">
                <a:solidFill>
                  <a:srgbClr val="00B050"/>
                </a:solidFill>
              </a:rPr>
              <a:t>The answer is a</a:t>
            </a:r>
            <a:endParaRPr lang="ar-SA" sz="1800" dirty="0">
              <a:solidFill>
                <a:srgbClr val="00B050"/>
              </a:solidFill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678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4155" y="1094109"/>
            <a:ext cx="9675812" cy="5358981"/>
          </a:xfrm>
        </p:spPr>
        <p:txBody>
          <a:bodyPr>
            <a:normAutofit/>
          </a:bodyPr>
          <a:lstStyle/>
          <a:p>
            <a:pPr algn="l" rtl="0"/>
            <a:endParaRPr lang="ar-S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294960" y="961970"/>
            <a:ext cx="9624985" cy="50529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chemeClr val="tx1"/>
                </a:solidFill>
              </a:rPr>
              <a:t>You </a:t>
            </a:r>
            <a:r>
              <a:rPr lang="en-US" dirty="0">
                <a:solidFill>
                  <a:schemeClr val="tx1"/>
                </a:solidFill>
              </a:rPr>
              <a:t>check </a:t>
            </a:r>
            <a:r>
              <a:rPr lang="en-US" dirty="0" err="1">
                <a:solidFill>
                  <a:schemeClr val="tx1"/>
                </a:solidFill>
              </a:rPr>
              <a:t>serologies</a:t>
            </a:r>
            <a:r>
              <a:rPr lang="en-US" dirty="0">
                <a:solidFill>
                  <a:schemeClr val="tx1"/>
                </a:solidFill>
              </a:rPr>
              <a:t> on a patient exposed to hepatitis B. His </a:t>
            </a:r>
            <a:r>
              <a:rPr lang="en-US" dirty="0" err="1">
                <a:solidFill>
                  <a:schemeClr val="tx1"/>
                </a:solidFill>
              </a:rPr>
              <a:t>serologies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are shown below:</a:t>
            </a:r>
          </a:p>
          <a:p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en-US" dirty="0" err="1">
                <a:solidFill>
                  <a:schemeClr val="tx1"/>
                </a:solidFill>
              </a:rPr>
              <a:t>HBsAg</a:t>
            </a:r>
            <a:r>
              <a:rPr lang="en-US" dirty="0">
                <a:solidFill>
                  <a:schemeClr val="tx1"/>
                </a:solidFill>
              </a:rPr>
              <a:t>: Negative</a:t>
            </a:r>
          </a:p>
          <a:p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en-US" dirty="0" err="1">
                <a:solidFill>
                  <a:schemeClr val="tx1"/>
                </a:solidFill>
              </a:rPr>
              <a:t>HBeAg</a:t>
            </a:r>
            <a:r>
              <a:rPr lang="en-US" dirty="0">
                <a:solidFill>
                  <a:schemeClr val="tx1"/>
                </a:solidFill>
              </a:rPr>
              <a:t>: Negative</a:t>
            </a:r>
          </a:p>
          <a:p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en-US" dirty="0" err="1">
                <a:solidFill>
                  <a:schemeClr val="tx1"/>
                </a:solidFill>
              </a:rPr>
              <a:t>IgM</a:t>
            </a:r>
            <a:r>
              <a:rPr lang="en-US" dirty="0">
                <a:solidFill>
                  <a:schemeClr val="tx1"/>
                </a:solidFill>
              </a:rPr>
              <a:t> anti-</a:t>
            </a:r>
            <a:r>
              <a:rPr lang="en-US" dirty="0" err="1">
                <a:solidFill>
                  <a:schemeClr val="tx1"/>
                </a:solidFill>
              </a:rPr>
              <a:t>HBc</a:t>
            </a:r>
            <a:r>
              <a:rPr lang="en-US" dirty="0">
                <a:solidFill>
                  <a:schemeClr val="tx1"/>
                </a:solidFill>
              </a:rPr>
              <a:t>: Negative</a:t>
            </a:r>
          </a:p>
          <a:p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en-US" dirty="0" err="1">
                <a:solidFill>
                  <a:schemeClr val="tx1"/>
                </a:solidFill>
              </a:rPr>
              <a:t>IgG</a:t>
            </a:r>
            <a:r>
              <a:rPr lang="en-US" dirty="0">
                <a:solidFill>
                  <a:schemeClr val="tx1"/>
                </a:solidFill>
              </a:rPr>
              <a:t> anti-</a:t>
            </a:r>
            <a:r>
              <a:rPr lang="en-US" dirty="0" err="1">
                <a:solidFill>
                  <a:schemeClr val="tx1"/>
                </a:solidFill>
              </a:rPr>
              <a:t>HBc</a:t>
            </a:r>
            <a:r>
              <a:rPr lang="en-US" dirty="0">
                <a:solidFill>
                  <a:schemeClr val="tx1"/>
                </a:solidFill>
              </a:rPr>
              <a:t>: Negative</a:t>
            </a:r>
          </a:p>
          <a:p>
            <a:r>
              <a:rPr lang="en-US" dirty="0">
                <a:solidFill>
                  <a:schemeClr val="tx1"/>
                </a:solidFill>
              </a:rPr>
              <a:t>• Anti-HBs: Positive</a:t>
            </a:r>
          </a:p>
          <a:p>
            <a:r>
              <a:rPr lang="en-US" dirty="0">
                <a:solidFill>
                  <a:schemeClr val="tx1"/>
                </a:solidFill>
              </a:rPr>
              <a:t>• Anti-</a:t>
            </a:r>
            <a:r>
              <a:rPr lang="en-US" dirty="0" err="1">
                <a:solidFill>
                  <a:schemeClr val="tx1"/>
                </a:solidFill>
              </a:rPr>
              <a:t>HBe</a:t>
            </a:r>
            <a:r>
              <a:rPr lang="en-US" dirty="0">
                <a:solidFill>
                  <a:schemeClr val="tx1"/>
                </a:solidFill>
              </a:rPr>
              <a:t>: Negative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Which </a:t>
            </a:r>
            <a:r>
              <a:rPr lang="en-US" dirty="0">
                <a:solidFill>
                  <a:schemeClr val="tx1"/>
                </a:solidFill>
              </a:rPr>
              <a:t>of the following terms best describes his disease status?</a:t>
            </a:r>
          </a:p>
          <a:p>
            <a:r>
              <a:rPr lang="en-US" dirty="0">
                <a:solidFill>
                  <a:schemeClr val="tx1"/>
                </a:solidFill>
              </a:rPr>
              <a:t>a. Acute infection, early phase</a:t>
            </a:r>
          </a:p>
          <a:p>
            <a:r>
              <a:rPr lang="en-US" dirty="0">
                <a:solidFill>
                  <a:schemeClr val="tx1"/>
                </a:solidFill>
              </a:rPr>
              <a:t>b. Acute infection, window phase</a:t>
            </a:r>
          </a:p>
          <a:p>
            <a:r>
              <a:rPr lang="en-US" dirty="0">
                <a:solidFill>
                  <a:schemeClr val="tx1"/>
                </a:solidFill>
              </a:rPr>
              <a:t>c. Acute infection, recovery phase</a:t>
            </a:r>
          </a:p>
          <a:p>
            <a:r>
              <a:rPr lang="en-US" dirty="0">
                <a:solidFill>
                  <a:schemeClr val="tx1"/>
                </a:solidFill>
              </a:rPr>
              <a:t>d. Previous exposure with immunity</a:t>
            </a:r>
          </a:p>
          <a:p>
            <a:r>
              <a:rPr lang="en-US" dirty="0">
                <a:solidFill>
                  <a:schemeClr val="tx1"/>
                </a:solidFill>
              </a:rPr>
              <a:t>e. Vaccination</a:t>
            </a:r>
            <a:endParaRPr lang="ar-S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95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4155" y="1094109"/>
            <a:ext cx="9675812" cy="5358981"/>
          </a:xfrm>
        </p:spPr>
        <p:txBody>
          <a:bodyPr>
            <a:normAutofit/>
          </a:bodyPr>
          <a:lstStyle/>
          <a:p>
            <a:pPr algn="l" rtl="0"/>
            <a:endParaRPr lang="ar-S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294960" y="961970"/>
            <a:ext cx="9624985" cy="50529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chemeClr val="tx1"/>
                </a:solidFill>
              </a:rPr>
              <a:t>You </a:t>
            </a:r>
            <a:r>
              <a:rPr lang="en-US" dirty="0">
                <a:solidFill>
                  <a:schemeClr val="tx1"/>
                </a:solidFill>
              </a:rPr>
              <a:t>check </a:t>
            </a:r>
            <a:r>
              <a:rPr lang="en-US" dirty="0" err="1">
                <a:solidFill>
                  <a:schemeClr val="tx1"/>
                </a:solidFill>
              </a:rPr>
              <a:t>serologies</a:t>
            </a:r>
            <a:r>
              <a:rPr lang="en-US" dirty="0">
                <a:solidFill>
                  <a:schemeClr val="tx1"/>
                </a:solidFill>
              </a:rPr>
              <a:t> on a patient exposed to hepatitis B. His </a:t>
            </a:r>
            <a:r>
              <a:rPr lang="en-US" dirty="0" err="1">
                <a:solidFill>
                  <a:schemeClr val="tx1"/>
                </a:solidFill>
              </a:rPr>
              <a:t>serologies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are shown below:</a:t>
            </a:r>
          </a:p>
          <a:p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en-US" dirty="0" err="1">
                <a:solidFill>
                  <a:schemeClr val="tx1"/>
                </a:solidFill>
              </a:rPr>
              <a:t>HBsAg</a:t>
            </a:r>
            <a:r>
              <a:rPr lang="en-US" dirty="0">
                <a:solidFill>
                  <a:schemeClr val="tx1"/>
                </a:solidFill>
              </a:rPr>
              <a:t>: Negative</a:t>
            </a:r>
          </a:p>
          <a:p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en-US" dirty="0" err="1">
                <a:solidFill>
                  <a:schemeClr val="tx1"/>
                </a:solidFill>
              </a:rPr>
              <a:t>HBeAg</a:t>
            </a:r>
            <a:r>
              <a:rPr lang="en-US" dirty="0">
                <a:solidFill>
                  <a:schemeClr val="tx1"/>
                </a:solidFill>
              </a:rPr>
              <a:t>: Negative</a:t>
            </a:r>
          </a:p>
          <a:p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en-US" dirty="0" err="1">
                <a:solidFill>
                  <a:schemeClr val="tx1"/>
                </a:solidFill>
              </a:rPr>
              <a:t>IgM</a:t>
            </a:r>
            <a:r>
              <a:rPr lang="en-US" dirty="0">
                <a:solidFill>
                  <a:schemeClr val="tx1"/>
                </a:solidFill>
              </a:rPr>
              <a:t> anti-</a:t>
            </a:r>
            <a:r>
              <a:rPr lang="en-US" dirty="0" err="1">
                <a:solidFill>
                  <a:schemeClr val="tx1"/>
                </a:solidFill>
              </a:rPr>
              <a:t>HBc</a:t>
            </a:r>
            <a:r>
              <a:rPr lang="en-US" dirty="0">
                <a:solidFill>
                  <a:schemeClr val="tx1"/>
                </a:solidFill>
              </a:rPr>
              <a:t>: Negative</a:t>
            </a:r>
          </a:p>
          <a:p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en-US" dirty="0" err="1">
                <a:solidFill>
                  <a:schemeClr val="tx1"/>
                </a:solidFill>
              </a:rPr>
              <a:t>IgG</a:t>
            </a:r>
            <a:r>
              <a:rPr lang="en-US" dirty="0">
                <a:solidFill>
                  <a:schemeClr val="tx1"/>
                </a:solidFill>
              </a:rPr>
              <a:t> anti-</a:t>
            </a:r>
            <a:r>
              <a:rPr lang="en-US" dirty="0" err="1">
                <a:solidFill>
                  <a:schemeClr val="tx1"/>
                </a:solidFill>
              </a:rPr>
              <a:t>HBc</a:t>
            </a:r>
            <a:r>
              <a:rPr lang="en-US" dirty="0">
                <a:solidFill>
                  <a:schemeClr val="tx1"/>
                </a:solidFill>
              </a:rPr>
              <a:t>: Negative</a:t>
            </a:r>
          </a:p>
          <a:p>
            <a:r>
              <a:rPr lang="en-US" dirty="0">
                <a:solidFill>
                  <a:schemeClr val="tx1"/>
                </a:solidFill>
              </a:rPr>
              <a:t>• Anti-HBs: Positive</a:t>
            </a:r>
          </a:p>
          <a:p>
            <a:r>
              <a:rPr lang="en-US" dirty="0">
                <a:solidFill>
                  <a:schemeClr val="tx1"/>
                </a:solidFill>
              </a:rPr>
              <a:t>• Anti-</a:t>
            </a:r>
            <a:r>
              <a:rPr lang="en-US" dirty="0" err="1">
                <a:solidFill>
                  <a:schemeClr val="tx1"/>
                </a:solidFill>
              </a:rPr>
              <a:t>HBe</a:t>
            </a:r>
            <a:r>
              <a:rPr lang="en-US" dirty="0">
                <a:solidFill>
                  <a:schemeClr val="tx1"/>
                </a:solidFill>
              </a:rPr>
              <a:t>: Negative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Which </a:t>
            </a:r>
            <a:r>
              <a:rPr lang="en-US" dirty="0">
                <a:solidFill>
                  <a:schemeClr val="tx1"/>
                </a:solidFill>
              </a:rPr>
              <a:t>of the following terms best describes his disease status?</a:t>
            </a:r>
          </a:p>
          <a:p>
            <a:r>
              <a:rPr lang="en-US" dirty="0">
                <a:solidFill>
                  <a:schemeClr val="tx1"/>
                </a:solidFill>
              </a:rPr>
              <a:t>a. Acute infection, early phase</a:t>
            </a:r>
          </a:p>
          <a:p>
            <a:r>
              <a:rPr lang="en-US" dirty="0">
                <a:solidFill>
                  <a:schemeClr val="tx1"/>
                </a:solidFill>
              </a:rPr>
              <a:t>b. Acute infection, window phase</a:t>
            </a:r>
          </a:p>
          <a:p>
            <a:r>
              <a:rPr lang="en-US" dirty="0">
                <a:solidFill>
                  <a:schemeClr val="tx1"/>
                </a:solidFill>
              </a:rPr>
              <a:t>c. Acute infection, recovery phase</a:t>
            </a:r>
          </a:p>
          <a:p>
            <a:r>
              <a:rPr lang="en-US" dirty="0">
                <a:solidFill>
                  <a:schemeClr val="tx1"/>
                </a:solidFill>
              </a:rPr>
              <a:t>d. Previous exposure with immunity</a:t>
            </a:r>
          </a:p>
          <a:p>
            <a:r>
              <a:rPr lang="en-US" dirty="0">
                <a:solidFill>
                  <a:schemeClr val="tx1"/>
                </a:solidFill>
              </a:rPr>
              <a:t>e. </a:t>
            </a:r>
            <a:r>
              <a:rPr lang="en-US" dirty="0" smtClean="0">
                <a:solidFill>
                  <a:schemeClr val="tx1"/>
                </a:solidFill>
              </a:rPr>
              <a:t>Vaccination</a:t>
            </a: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B050"/>
                </a:solidFill>
              </a:rPr>
              <a:t>The answer is e</a:t>
            </a:r>
            <a:endParaRPr lang="ar-SA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9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idx="1"/>
          </p:nvPr>
        </p:nvSpPr>
        <p:spPr>
          <a:xfrm>
            <a:off x="1030682" y="228600"/>
            <a:ext cx="9952689" cy="6629400"/>
          </a:xfrm>
        </p:spPr>
        <p:txBody>
          <a:bodyPr>
            <a:noAutofit/>
          </a:bodyPr>
          <a:lstStyle/>
          <a:p>
            <a:pPr algn="l" rtl="0" eaLnBrk="1" hangingPunct="1">
              <a:lnSpc>
                <a:spcPct val="130000"/>
              </a:lnSpc>
              <a:buFontTx/>
              <a:buNone/>
              <a:defRPr/>
            </a:pPr>
            <a:r>
              <a:rPr lang="en-US" alt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130000"/>
              </a:lnSpc>
              <a:buFontTx/>
              <a:buNone/>
              <a:defRPr/>
            </a:pPr>
            <a:endParaRPr lang="en-US" alt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130000"/>
              </a:lnSpc>
              <a:buFontTx/>
              <a:buNone/>
              <a:defRPr/>
            </a:pP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28 year old man, referred from Blood Bank because of being 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positive.</a:t>
            </a:r>
          </a:p>
          <a:p>
            <a:pPr lvl="1" algn="l" rtl="0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en-US" sz="1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HB markers are shown below:</a:t>
            </a:r>
          </a:p>
          <a:p>
            <a:pPr lvl="1" algn="l" rtl="0" eaLnBrk="1" hangingPunct="1">
              <a:defRPr/>
            </a:pPr>
            <a:r>
              <a:rPr lang="en-US" altLang="en-US" sz="12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Hepatitis B S antigen…………..     </a:t>
            </a:r>
            <a:r>
              <a:rPr lang="en-US" alt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Reactive</a:t>
            </a:r>
          </a:p>
          <a:p>
            <a:pPr lvl="1" algn="l" rtl="0" eaLnBrk="1" hangingPunct="1">
              <a:defRPr/>
            </a:pPr>
            <a:r>
              <a:rPr lang="en-US" altLang="en-US" sz="12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</a:t>
            </a:r>
            <a:r>
              <a:rPr lang="en-US" altLang="en-US" sz="1200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</a:t>
            </a:r>
            <a:r>
              <a:rPr lang="en-US" altLang="en-US" sz="12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Core IgG …………     </a:t>
            </a:r>
            <a:r>
              <a:rPr lang="en-US" alt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Reactive</a:t>
            </a:r>
          </a:p>
          <a:p>
            <a:pPr marL="457200" lvl="1" indent="0" algn="l" rtl="0" eaLnBrk="1" hangingPunct="1">
              <a:buNone/>
              <a:defRPr/>
            </a:pPr>
            <a:endParaRPr lang="en-US" alt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rtl="0" eaLnBrk="1" hangingPunct="1">
              <a:defRPr/>
            </a:pPr>
            <a:r>
              <a:rPr lang="en-US" altLang="en-US" sz="1200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</a:t>
            </a:r>
            <a:r>
              <a:rPr lang="en-US" altLang="en-US" sz="12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 e Antigen	…………… 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Nonreactive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rtl="0" eaLnBrk="1" hangingPunct="1">
              <a:defRPr/>
            </a:pPr>
            <a:r>
              <a:rPr lang="en-US" altLang="en-US" sz="12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 </a:t>
            </a:r>
            <a:r>
              <a:rPr lang="en-US" altLang="en-US" sz="1200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</a:t>
            </a:r>
            <a:r>
              <a:rPr lang="en-US" altLang="en-US" sz="12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e Antigen  ………..    </a:t>
            </a:r>
            <a:r>
              <a:rPr lang="en-US" alt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Reactive</a:t>
            </a:r>
          </a:p>
          <a:p>
            <a:pPr lvl="1" algn="l" rtl="0" eaLnBrk="1" hangingPunct="1">
              <a:defRPr/>
            </a:pPr>
            <a:r>
              <a:rPr lang="en-US" altLang="en-US" sz="12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 </a:t>
            </a:r>
            <a:r>
              <a:rPr lang="en-US" altLang="en-US" sz="1200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</a:t>
            </a:r>
            <a:r>
              <a:rPr lang="en-US" altLang="en-US" sz="12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Surface  ………….    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Nonreactive</a:t>
            </a:r>
          </a:p>
          <a:p>
            <a:pPr marL="457200" lvl="1" indent="0" algn="l" rtl="0" eaLnBrk="1" hangingPunct="1">
              <a:buNone/>
              <a:defRPr/>
            </a:pP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buFontTx/>
              <a:buNone/>
              <a:defRPr/>
            </a:pPr>
            <a:r>
              <a:rPr lang="en-US" altLang="en-US" sz="1600" dirty="0">
                <a:cs typeface="Arial" panose="020B0604020202020204" pitchFamily="34" charset="0"/>
              </a:rPr>
              <a:t>        </a:t>
            </a:r>
            <a:r>
              <a:rPr lang="en-US" altLang="en-US" sz="12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your next step?</a:t>
            </a:r>
          </a:p>
          <a:p>
            <a:pPr algn="l" rtl="0" eaLnBrk="1" hangingPunct="1">
              <a:buFontTx/>
              <a:buNone/>
              <a:defRPr/>
            </a:pPr>
            <a:r>
              <a:rPr lang="en-US" altLang="en-US" sz="1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LFT, U/S liver, </a:t>
            </a:r>
            <a:r>
              <a:rPr lang="en-US" altLang="en-US" sz="1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lang="en-US" altLang="en-US" sz="1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defRPr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HEPATITIS B DNA QUALITATIVE    ………… </a:t>
            </a:r>
            <a:r>
              <a:rPr lang="en-US" altLang="en-U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   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   </a:t>
            </a:r>
          </a:p>
          <a:p>
            <a:pPr algn="l" rtl="0" eaLnBrk="1" hangingPunct="1">
              <a:defRPr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HEPATITIS B DNA QUANTITATIVE  ………..  </a:t>
            </a:r>
            <a:r>
              <a:rPr lang="en-US" altLang="en-U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889796  IU/ML </a:t>
            </a:r>
            <a:endParaRPr lang="en-US" altLang="en-US" sz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eaLnBrk="1" hangingPunct="1">
              <a:buNone/>
              <a:defRPr/>
            </a:pPr>
            <a:r>
              <a:rPr lang="en-US" altLang="en-US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9537" indent="0" algn="l" rtl="0">
              <a:buNone/>
              <a:defRPr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  </a:t>
            </a:r>
            <a:r>
              <a:rPr lang="en-US" altLang="en-US" sz="1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altLang="en-US" sz="12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altLang="en-US" sz="1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How are you going to deal with any patient in general?  </a:t>
            </a:r>
          </a:p>
          <a:p>
            <a:pPr algn="l" rtl="0"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Measures for the patient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LFT, U/S liver, </a:t>
            </a:r>
            <a:r>
              <a:rPr lang="en-US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 Referral </a:t>
            </a: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hepatologist</a:t>
            </a: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 blood donation</a:t>
            </a:r>
          </a:p>
          <a:p>
            <a:pPr algn="l" rtl="0"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Measures for Family Contacts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Screen and Vaccinate the </a:t>
            </a:r>
            <a:r>
              <a:rPr lang="en-US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ones. </a:t>
            </a:r>
            <a:endParaRPr lang="en-US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1296365" y="2343873"/>
            <a:ext cx="9687006" cy="1099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913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0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0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0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0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0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0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0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0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0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0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0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0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idx="1"/>
          </p:nvPr>
        </p:nvSpPr>
        <p:spPr>
          <a:xfrm>
            <a:off x="1524000" y="-202557"/>
            <a:ext cx="9144000" cy="7060557"/>
          </a:xfrm>
        </p:spPr>
        <p:txBody>
          <a:bodyPr>
            <a:noAutofit/>
          </a:bodyPr>
          <a:lstStyle/>
          <a:p>
            <a:pPr algn="l" rtl="0" eaLnBrk="1" hangingPunct="1">
              <a:buFontTx/>
              <a:buNone/>
            </a:pPr>
            <a:r>
              <a:rPr lang="en-US" altLang="en-US" sz="1600" dirty="0" smtClean="0">
                <a:cs typeface="Arial" panose="020B0604020202020204" pitchFamily="34" charset="0"/>
              </a:rPr>
              <a:t> </a:t>
            </a:r>
          </a:p>
          <a:p>
            <a:pPr algn="l" rtl="0" eaLnBrk="1" hangingPunct="1">
              <a:buFontTx/>
              <a:buNone/>
            </a:pPr>
            <a:endParaRPr lang="en-US" altLang="en-US" sz="1800" dirty="0">
              <a:cs typeface="+mj-cs"/>
            </a:endParaRPr>
          </a:p>
          <a:p>
            <a:pPr algn="l" rtl="0" eaLnBrk="1" hangingPunct="1">
              <a:buFontTx/>
              <a:buNone/>
            </a:pPr>
            <a:endParaRPr lang="en-US" altLang="en-US" sz="1800" dirty="0" smtClean="0">
              <a:cs typeface="+mj-cs"/>
            </a:endParaRPr>
          </a:p>
          <a:p>
            <a:pPr algn="l" rtl="0" eaLnBrk="1" hangingPunct="1">
              <a:buFontTx/>
              <a:buNone/>
            </a:pPr>
            <a:r>
              <a:rPr lang="en-US" altLang="en-US" sz="1800" dirty="0" smtClean="0">
                <a:cs typeface="+mj-cs"/>
              </a:rPr>
              <a:t> </a:t>
            </a:r>
            <a:r>
              <a:rPr lang="en-US" altLang="en-US" sz="1800" dirty="0">
                <a:cs typeface="+mj-cs"/>
              </a:rPr>
              <a:t>A 35 year old man  came to the clinic for screening, as one member in his family is HBV positive.</a:t>
            </a:r>
          </a:p>
          <a:p>
            <a:pPr lvl="1" algn="l" rtl="0" eaLnBrk="1" hangingPunct="1">
              <a:lnSpc>
                <a:spcPct val="160000"/>
              </a:lnSpc>
              <a:buFontTx/>
              <a:buNone/>
            </a:pPr>
            <a:r>
              <a:rPr lang="en-US" altLang="en-US" sz="1800" dirty="0" smtClean="0">
                <a:solidFill>
                  <a:srgbClr val="000066"/>
                </a:solidFill>
                <a:cs typeface="+mj-cs"/>
              </a:rPr>
              <a:t>The following HB markers are shown below:</a:t>
            </a:r>
          </a:p>
          <a:p>
            <a:pPr lvl="1" algn="l" rtl="0" eaLnBrk="1" hangingPunct="1"/>
            <a:r>
              <a:rPr lang="en-US" altLang="en-US" sz="1800" dirty="0">
                <a:solidFill>
                  <a:srgbClr val="A50021"/>
                </a:solidFill>
                <a:latin typeface="Arial" panose="020B0604020202020204" pitchFamily="34" charset="0"/>
                <a:cs typeface="+mj-cs"/>
              </a:rPr>
              <a:t>Hepatitis B S antigen……..	       </a:t>
            </a:r>
            <a:r>
              <a:rPr lang="en-US" altLang="en-US" sz="1800" dirty="0" smtClean="0">
                <a:solidFill>
                  <a:srgbClr val="A50021"/>
                </a:solidFill>
                <a:latin typeface="Arial" panose="020B0604020202020204" pitchFamily="34" charset="0"/>
                <a:cs typeface="+mj-cs"/>
              </a:rPr>
              <a:t>               </a:t>
            </a:r>
            <a:r>
              <a:rPr lang="en-US" altLang="en-US" sz="1800" dirty="0" smtClean="0">
                <a:latin typeface="Arial" panose="020B0604020202020204" pitchFamily="34" charset="0"/>
                <a:cs typeface="+mj-cs"/>
              </a:rPr>
              <a:t>Nonreactive</a:t>
            </a:r>
            <a:endParaRPr lang="en-US" altLang="en-US" sz="1800" dirty="0">
              <a:latin typeface="Arial" panose="020B0604020202020204" pitchFamily="34" charset="0"/>
              <a:cs typeface="+mj-cs"/>
            </a:endParaRPr>
          </a:p>
          <a:p>
            <a:pPr lvl="1" algn="l" rtl="0" eaLnBrk="1" hangingPunct="1"/>
            <a:r>
              <a:rPr lang="en-US" altLang="en-US" sz="1800" dirty="0">
                <a:solidFill>
                  <a:srgbClr val="A50021"/>
                </a:solidFill>
                <a:latin typeface="Arial" panose="020B0604020202020204" pitchFamily="34" charset="0"/>
                <a:cs typeface="+mj-cs"/>
              </a:rPr>
              <a:t>Anti-</a:t>
            </a:r>
            <a:r>
              <a:rPr lang="en-US" altLang="en-US" sz="1800" dirty="0" err="1">
                <a:solidFill>
                  <a:srgbClr val="A50021"/>
                </a:solidFill>
                <a:latin typeface="Arial" panose="020B0604020202020204" pitchFamily="34" charset="0"/>
                <a:cs typeface="+mj-cs"/>
              </a:rPr>
              <a:t>Hepa</a:t>
            </a:r>
            <a:r>
              <a:rPr lang="en-US" altLang="en-US" sz="1800" dirty="0">
                <a:solidFill>
                  <a:srgbClr val="A50021"/>
                </a:solidFill>
                <a:latin typeface="Arial" panose="020B0604020202020204" pitchFamily="34" charset="0"/>
                <a:cs typeface="+mj-cs"/>
              </a:rPr>
              <a:t> B Core </a:t>
            </a:r>
            <a:r>
              <a:rPr lang="en-US" altLang="en-US" sz="1800" dirty="0" err="1">
                <a:solidFill>
                  <a:srgbClr val="A50021"/>
                </a:solidFill>
                <a:latin typeface="Arial" panose="020B0604020202020204" pitchFamily="34" charset="0"/>
                <a:cs typeface="+mj-cs"/>
              </a:rPr>
              <a:t>IgG</a:t>
            </a:r>
            <a:r>
              <a:rPr lang="en-US" altLang="en-US" sz="1800" dirty="0">
                <a:solidFill>
                  <a:srgbClr val="A50021"/>
                </a:solidFill>
                <a:latin typeface="Arial" panose="020B0604020202020204" pitchFamily="34" charset="0"/>
                <a:cs typeface="+mj-cs"/>
              </a:rPr>
              <a:t> ……	  </a:t>
            </a:r>
            <a:r>
              <a:rPr lang="en-US" altLang="en-US" sz="1800" dirty="0" smtClean="0">
                <a:solidFill>
                  <a:srgbClr val="A50021"/>
                </a:solidFill>
                <a:latin typeface="Arial" panose="020B0604020202020204" pitchFamily="34" charset="0"/>
                <a:cs typeface="+mj-cs"/>
              </a:rPr>
              <a:t>                    </a:t>
            </a:r>
            <a:r>
              <a:rPr lang="en-US" alt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+mj-cs"/>
              </a:rPr>
              <a:t>Reactive</a:t>
            </a:r>
            <a:endParaRPr lang="en-US" altLang="en-US" sz="1800" b="1" dirty="0">
              <a:solidFill>
                <a:srgbClr val="002060"/>
              </a:solidFill>
              <a:latin typeface="Arial" panose="020B0604020202020204" pitchFamily="34" charset="0"/>
              <a:cs typeface="+mj-cs"/>
            </a:endParaRPr>
          </a:p>
          <a:p>
            <a:pPr lvl="1" algn="l" rtl="0" eaLnBrk="1" hangingPunct="1"/>
            <a:r>
              <a:rPr lang="en-US" altLang="en-US" sz="1800" dirty="0" err="1">
                <a:solidFill>
                  <a:srgbClr val="A50021"/>
                </a:solidFill>
                <a:latin typeface="Arial" panose="020B0604020202020204" pitchFamily="34" charset="0"/>
                <a:cs typeface="+mj-cs"/>
              </a:rPr>
              <a:t>Hep</a:t>
            </a:r>
            <a:r>
              <a:rPr lang="en-US" altLang="en-US" sz="1800" dirty="0">
                <a:solidFill>
                  <a:srgbClr val="A50021"/>
                </a:solidFill>
                <a:latin typeface="Arial" panose="020B0604020202020204" pitchFamily="34" charset="0"/>
                <a:cs typeface="+mj-cs"/>
              </a:rPr>
              <a:t> B e Antigen ………….            </a:t>
            </a:r>
            <a:r>
              <a:rPr lang="en-US" altLang="en-US" sz="1800" dirty="0" smtClean="0">
                <a:solidFill>
                  <a:srgbClr val="A50021"/>
                </a:solidFill>
                <a:latin typeface="Arial" panose="020B0604020202020204" pitchFamily="34" charset="0"/>
                <a:cs typeface="+mj-cs"/>
              </a:rPr>
              <a:t>             </a:t>
            </a:r>
            <a:r>
              <a:rPr lang="en-US" altLang="en-US" sz="1800" dirty="0" smtClean="0">
                <a:latin typeface="Arial" panose="020B0604020202020204" pitchFamily="34" charset="0"/>
                <a:cs typeface="+mj-cs"/>
              </a:rPr>
              <a:t>Nonreactive</a:t>
            </a:r>
            <a:endParaRPr lang="en-US" altLang="en-US" sz="1800" dirty="0">
              <a:latin typeface="Arial" panose="020B0604020202020204" pitchFamily="34" charset="0"/>
              <a:cs typeface="+mj-cs"/>
            </a:endParaRPr>
          </a:p>
          <a:p>
            <a:pPr lvl="1" algn="l" rtl="0" eaLnBrk="1" hangingPunct="1"/>
            <a:r>
              <a:rPr lang="en-US" altLang="en-US" sz="1800" dirty="0">
                <a:solidFill>
                  <a:srgbClr val="A50021"/>
                </a:solidFill>
                <a:latin typeface="Arial" panose="020B0604020202020204" pitchFamily="34" charset="0"/>
                <a:cs typeface="+mj-cs"/>
              </a:rPr>
              <a:t>Anti- </a:t>
            </a:r>
            <a:r>
              <a:rPr lang="en-US" altLang="en-US" sz="1800" dirty="0" err="1">
                <a:solidFill>
                  <a:srgbClr val="A50021"/>
                </a:solidFill>
                <a:latin typeface="Arial" panose="020B0604020202020204" pitchFamily="34" charset="0"/>
                <a:cs typeface="+mj-cs"/>
              </a:rPr>
              <a:t>Hepa</a:t>
            </a:r>
            <a:r>
              <a:rPr lang="en-US" altLang="en-US" sz="1800" dirty="0">
                <a:solidFill>
                  <a:srgbClr val="A50021"/>
                </a:solidFill>
                <a:latin typeface="Arial" panose="020B0604020202020204" pitchFamily="34" charset="0"/>
                <a:cs typeface="+mj-cs"/>
              </a:rPr>
              <a:t> B e Antigen …             </a:t>
            </a:r>
            <a:r>
              <a:rPr lang="en-US" altLang="en-US" sz="1800" dirty="0" smtClean="0">
                <a:solidFill>
                  <a:srgbClr val="A50021"/>
                </a:solidFill>
                <a:latin typeface="Arial" panose="020B0604020202020204" pitchFamily="34" charset="0"/>
                <a:cs typeface="+mj-cs"/>
              </a:rPr>
              <a:t>              </a:t>
            </a:r>
            <a:r>
              <a:rPr lang="en-US" altLang="en-US" sz="1800" dirty="0" smtClean="0">
                <a:latin typeface="Arial" panose="020B0604020202020204" pitchFamily="34" charset="0"/>
                <a:cs typeface="+mj-cs"/>
              </a:rPr>
              <a:t>Nonreactive</a:t>
            </a:r>
            <a:endParaRPr lang="en-US" altLang="en-US" sz="1800" dirty="0">
              <a:latin typeface="Arial" panose="020B0604020202020204" pitchFamily="34" charset="0"/>
              <a:cs typeface="+mj-cs"/>
            </a:endParaRPr>
          </a:p>
          <a:p>
            <a:pPr lvl="1" algn="l" rtl="0" eaLnBrk="1" hangingPunct="1"/>
            <a:r>
              <a:rPr lang="en-US" altLang="en-US" sz="1800" dirty="0">
                <a:solidFill>
                  <a:srgbClr val="A50021"/>
                </a:solidFill>
                <a:latin typeface="Arial" panose="020B0604020202020204" pitchFamily="34" charset="0"/>
                <a:cs typeface="+mj-cs"/>
              </a:rPr>
              <a:t>Anti- </a:t>
            </a:r>
            <a:r>
              <a:rPr lang="en-US" altLang="en-US" sz="1800" dirty="0" err="1">
                <a:solidFill>
                  <a:srgbClr val="A50021"/>
                </a:solidFill>
                <a:latin typeface="Arial" panose="020B0604020202020204" pitchFamily="34" charset="0"/>
                <a:cs typeface="+mj-cs"/>
              </a:rPr>
              <a:t>Hepa</a:t>
            </a:r>
            <a:r>
              <a:rPr lang="en-US" altLang="en-US" sz="1800" dirty="0">
                <a:solidFill>
                  <a:srgbClr val="A50021"/>
                </a:solidFill>
                <a:latin typeface="Arial" panose="020B0604020202020204" pitchFamily="34" charset="0"/>
                <a:cs typeface="+mj-cs"/>
              </a:rPr>
              <a:t> B </a:t>
            </a:r>
            <a:r>
              <a:rPr lang="en-US" altLang="en-US" sz="1800" dirty="0" smtClean="0">
                <a:solidFill>
                  <a:srgbClr val="A50021"/>
                </a:solidFill>
                <a:latin typeface="Arial" panose="020B0604020202020204" pitchFamily="34" charset="0"/>
                <a:cs typeface="+mj-cs"/>
              </a:rPr>
              <a:t>Surface Antibodies </a:t>
            </a:r>
            <a:r>
              <a:rPr lang="en-US" altLang="en-US" sz="1800" dirty="0">
                <a:solidFill>
                  <a:srgbClr val="A50021"/>
                </a:solidFill>
                <a:latin typeface="Arial" panose="020B0604020202020204" pitchFamily="34" charset="0"/>
                <a:cs typeface="+mj-cs"/>
              </a:rPr>
              <a:t>……	        </a:t>
            </a:r>
            <a:r>
              <a:rPr lang="en-US" alt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+mj-cs"/>
              </a:rPr>
              <a:t>Reactive</a:t>
            </a:r>
            <a:endParaRPr lang="en-US" altLang="en-US" sz="1800" b="1" dirty="0">
              <a:solidFill>
                <a:srgbClr val="002060"/>
              </a:solidFill>
              <a:latin typeface="Arial" panose="020B0604020202020204" pitchFamily="34" charset="0"/>
              <a:cs typeface="+mj-cs"/>
            </a:endParaRPr>
          </a:p>
          <a:p>
            <a:pPr algn="l" rtl="0" eaLnBrk="1" hangingPunct="1">
              <a:lnSpc>
                <a:spcPct val="170000"/>
              </a:lnSpc>
              <a:buFontTx/>
              <a:buNone/>
            </a:pPr>
            <a:r>
              <a:rPr lang="en-US" altLang="en-US" sz="1800" dirty="0">
                <a:cs typeface="+mj-cs"/>
              </a:rPr>
              <a:t>       </a:t>
            </a:r>
            <a:r>
              <a:rPr lang="en-US" altLang="en-US" sz="1800" dirty="0">
                <a:solidFill>
                  <a:srgbClr val="CC3300"/>
                </a:solidFill>
                <a:latin typeface="Arial" panose="020B0604020202020204" pitchFamily="34" charset="0"/>
                <a:cs typeface="+mj-cs"/>
              </a:rPr>
              <a:t>●</a:t>
            </a:r>
            <a:r>
              <a:rPr lang="en-US" altLang="en-US" sz="1800" dirty="0">
                <a:cs typeface="+mj-cs"/>
              </a:rPr>
              <a:t> </a:t>
            </a:r>
            <a:r>
              <a:rPr lang="en-US" altLang="en-US" sz="1800" dirty="0">
                <a:solidFill>
                  <a:srgbClr val="000066"/>
                </a:solidFill>
                <a:latin typeface="Arial" panose="020B0604020202020204" pitchFamily="34" charset="0"/>
                <a:cs typeface="+mj-cs"/>
              </a:rPr>
              <a:t>What is your diagnosis? </a:t>
            </a:r>
          </a:p>
          <a:p>
            <a:pPr algn="l" rtl="0" eaLnBrk="1" hangingPunct="1">
              <a:lnSpc>
                <a:spcPct val="170000"/>
              </a:lnSpc>
              <a:buFontTx/>
              <a:buNone/>
            </a:pPr>
            <a:r>
              <a:rPr lang="en-US" altLang="en-US" sz="1800" dirty="0">
                <a:solidFill>
                  <a:srgbClr val="000066"/>
                </a:solidFill>
                <a:latin typeface="Arial" panose="020B0604020202020204" pitchFamily="34" charset="0"/>
                <a:cs typeface="+mj-cs"/>
              </a:rPr>
              <a:t>    </a:t>
            </a:r>
            <a:r>
              <a:rPr lang="en-US" altLang="en-US" sz="1800" dirty="0">
                <a:solidFill>
                  <a:srgbClr val="A50021"/>
                </a:solidFill>
                <a:latin typeface="Arial" panose="020B0604020202020204" pitchFamily="34" charset="0"/>
                <a:cs typeface="+mj-cs"/>
              </a:rPr>
              <a:t>Immune post exposure to HB virus</a:t>
            </a:r>
          </a:p>
          <a:p>
            <a:pPr algn="l" rtl="0" eaLnBrk="1" hangingPunct="1">
              <a:lnSpc>
                <a:spcPct val="130000"/>
              </a:lnSpc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+mj-cs"/>
              </a:rPr>
              <a:t>         </a:t>
            </a:r>
            <a:r>
              <a:rPr lang="en-US" altLang="en-US" sz="1800" dirty="0">
                <a:solidFill>
                  <a:srgbClr val="CC3300"/>
                </a:solidFill>
                <a:latin typeface="Arial" panose="020B0604020202020204" pitchFamily="34" charset="0"/>
                <a:cs typeface="+mj-cs"/>
              </a:rPr>
              <a:t>●</a:t>
            </a:r>
            <a:r>
              <a:rPr lang="en-US" altLang="en-US" sz="1800" dirty="0">
                <a:latin typeface="Arial" panose="020B0604020202020204" pitchFamily="34" charset="0"/>
                <a:cs typeface="+mj-cs"/>
              </a:rPr>
              <a:t> </a:t>
            </a:r>
            <a:r>
              <a:rPr lang="en-US" altLang="en-US" sz="1800" dirty="0">
                <a:solidFill>
                  <a:srgbClr val="000066"/>
                </a:solidFill>
                <a:latin typeface="Arial" panose="020B0604020202020204" pitchFamily="34" charset="0"/>
                <a:cs typeface="+mj-cs"/>
              </a:rPr>
              <a:t>How are you going to deal with patient? </a:t>
            </a:r>
          </a:p>
          <a:p>
            <a:pPr marL="0" indent="0" algn="l" rtl="0" eaLnBrk="1" hangingPunct="1">
              <a:lnSpc>
                <a:spcPct val="130000"/>
              </a:lnSpc>
              <a:buNone/>
            </a:pPr>
            <a:r>
              <a:rPr lang="en-US" altLang="en-US" sz="1800" dirty="0" smtClean="0">
                <a:solidFill>
                  <a:srgbClr val="A50021"/>
                </a:solidFill>
                <a:latin typeface="Arial" panose="020B0604020202020204" pitchFamily="34" charset="0"/>
                <a:cs typeface="+mj-cs"/>
              </a:rPr>
              <a:t>    Reassurance</a:t>
            </a:r>
            <a:r>
              <a:rPr lang="en-US" altLang="en-US" sz="1800" dirty="0">
                <a:solidFill>
                  <a:srgbClr val="A50021"/>
                </a:solidFill>
                <a:latin typeface="Arial" panose="020B0604020202020204" pitchFamily="34" charset="0"/>
                <a:cs typeface="+mj-cs"/>
              </a:rPr>
              <a:t>, No further actions could be taken</a:t>
            </a:r>
          </a:p>
          <a:p>
            <a:pPr algn="l" rtl="0" eaLnBrk="1" hangingPunct="1">
              <a:lnSpc>
                <a:spcPct val="130000"/>
              </a:lnSpc>
              <a:buFontTx/>
              <a:buNone/>
            </a:pPr>
            <a:endParaRPr lang="en-US" altLang="en-US" sz="1600" dirty="0" smtClean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296365" y="2343873"/>
            <a:ext cx="9687006" cy="1099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834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60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0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60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253" y="876833"/>
            <a:ext cx="9675812" cy="1280890"/>
          </a:xfrm>
        </p:spPr>
        <p:txBody>
          <a:bodyPr>
            <a:normAutofit fontScale="90000"/>
          </a:bodyPr>
          <a:lstStyle/>
          <a:p>
            <a:pPr marL="107950" indent="0"/>
            <a:r>
              <a:rPr lang="en-US" altLang="ar-SA" b="1" dirty="0">
                <a:latin typeface="Arial" panose="020B0604020202020204" pitchFamily="34" charset="0"/>
              </a:rPr>
              <a:t/>
            </a:r>
            <a:br>
              <a:rPr lang="en-US" altLang="ar-SA" b="1" dirty="0">
                <a:latin typeface="Arial" panose="020B0604020202020204" pitchFamily="34" charset="0"/>
              </a:rPr>
            </a:br>
            <a:r>
              <a:rPr lang="en-US" altLang="ar-SA" b="1" dirty="0">
                <a:latin typeface="Arial" panose="020B0604020202020204" pitchFamily="34" charset="0"/>
              </a:rPr>
              <a:t/>
            </a:r>
            <a:br>
              <a:rPr lang="en-US" altLang="ar-SA" b="1" dirty="0">
                <a:latin typeface="Arial" panose="020B0604020202020204" pitchFamily="34" charset="0"/>
              </a:rPr>
            </a:br>
            <a:r>
              <a:rPr lang="en-US" altLang="ar-SA" b="1" dirty="0">
                <a:solidFill>
                  <a:srgbClr val="A50021"/>
                </a:solidFill>
                <a:latin typeface="Arial" panose="020B0604020202020204" pitchFamily="34" charset="0"/>
              </a:rPr>
              <a:t>THYROID PROBLEMS</a:t>
            </a:r>
            <a:r>
              <a:rPr lang="ar-SA" altLang="ar-SA" b="1" dirty="0">
                <a:solidFill>
                  <a:srgbClr val="A50021"/>
                </a:solidFill>
                <a:latin typeface="Arial" panose="020B0604020202020204" pitchFamily="34" charset="0"/>
              </a:rPr>
              <a:t/>
            </a:r>
            <a:br>
              <a:rPr lang="ar-SA" altLang="ar-SA" b="1" dirty="0">
                <a:solidFill>
                  <a:srgbClr val="A50021"/>
                </a:solidFill>
                <a:latin typeface="Arial" panose="020B0604020202020204" pitchFamily="34" charset="0"/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4155" y="2497998"/>
            <a:ext cx="9675812" cy="3955092"/>
          </a:xfrm>
        </p:spPr>
        <p:txBody>
          <a:bodyPr>
            <a:normAutofit/>
          </a:bodyPr>
          <a:lstStyle/>
          <a:p>
            <a:pPr algn="l" rtl="0"/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ar-S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28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Hyperthyroidism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77900" y="2683932"/>
            <a:ext cx="11004549" cy="3318936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cs typeface="+mj-cs"/>
              </a:rPr>
              <a:t>Affects </a:t>
            </a:r>
            <a:r>
              <a:rPr lang="en-US" dirty="0">
                <a:cs typeface="+mj-cs"/>
              </a:rPr>
              <a:t>2% </a:t>
            </a:r>
            <a:r>
              <a:rPr lang="en-US" dirty="0" smtClean="0">
                <a:cs typeface="+mj-cs"/>
              </a:rPr>
              <a:t>of females  </a:t>
            </a:r>
            <a:r>
              <a:rPr lang="en-US" dirty="0">
                <a:cs typeface="+mj-cs"/>
              </a:rPr>
              <a:t>and 0.2% </a:t>
            </a:r>
            <a:r>
              <a:rPr lang="en-US" dirty="0" smtClean="0">
                <a:cs typeface="+mj-cs"/>
              </a:rPr>
              <a:t>males </a:t>
            </a:r>
          </a:p>
          <a:p>
            <a:pPr algn="l" rtl="0"/>
            <a:r>
              <a:rPr lang="en-US" b="1" dirty="0" smtClean="0">
                <a:cs typeface="+mj-cs"/>
              </a:rPr>
              <a:t>Peak </a:t>
            </a:r>
            <a:r>
              <a:rPr lang="en-US" b="1" dirty="0">
                <a:cs typeface="+mj-cs"/>
              </a:rPr>
              <a:t>age: </a:t>
            </a:r>
            <a:r>
              <a:rPr lang="en-US" dirty="0">
                <a:cs typeface="+mj-cs"/>
              </a:rPr>
              <a:t>20– 49y. </a:t>
            </a:r>
            <a:endParaRPr lang="en-US" dirty="0" smtClean="0">
              <a:cs typeface="+mj-cs"/>
            </a:endParaRPr>
          </a:p>
          <a:p>
            <a:pPr algn="l" rtl="0"/>
            <a:endParaRPr lang="en-US" i="1" dirty="0">
              <a:cs typeface="+mj-cs"/>
            </a:endParaRPr>
          </a:p>
          <a:p>
            <a:pPr algn="l" rtl="0"/>
            <a:r>
              <a:rPr lang="en-US" b="1" dirty="0" smtClean="0">
                <a:cs typeface="+mj-cs"/>
              </a:rPr>
              <a:t>Causes</a:t>
            </a:r>
            <a:r>
              <a:rPr lang="en-US" b="1" dirty="0">
                <a:cs typeface="+mj-cs"/>
              </a:rPr>
              <a:t>:</a:t>
            </a:r>
          </a:p>
          <a:p>
            <a:pPr marL="0" indent="0" algn="l" rtl="0">
              <a:buNone/>
            </a:pPr>
            <a:r>
              <a:rPr lang="en-US" dirty="0">
                <a:cs typeface="+mj-cs"/>
              </a:rPr>
              <a:t>• Graves’ </a:t>
            </a:r>
            <a:r>
              <a:rPr lang="en-US" dirty="0" smtClean="0">
                <a:cs typeface="+mj-cs"/>
              </a:rPr>
              <a:t>disease          • </a:t>
            </a:r>
            <a:r>
              <a:rPr lang="en-US" dirty="0">
                <a:cs typeface="+mj-cs"/>
              </a:rPr>
              <a:t>Toxic nodular </a:t>
            </a:r>
            <a:r>
              <a:rPr lang="en-US" dirty="0" smtClean="0">
                <a:cs typeface="+mj-cs"/>
              </a:rPr>
              <a:t>goiter </a:t>
            </a:r>
            <a:r>
              <a:rPr lang="en-US" dirty="0">
                <a:cs typeface="+mj-cs"/>
              </a:rPr>
              <a:t>older </a:t>
            </a:r>
            <a:r>
              <a:rPr lang="en-US" dirty="0" smtClean="0">
                <a:cs typeface="+mj-cs"/>
              </a:rPr>
              <a:t>females with past </a:t>
            </a:r>
            <a:r>
              <a:rPr lang="en-US" dirty="0">
                <a:cs typeface="+mj-cs"/>
              </a:rPr>
              <a:t>history of </a:t>
            </a:r>
            <a:r>
              <a:rPr lang="en-US" dirty="0" smtClean="0">
                <a:cs typeface="+mj-cs"/>
              </a:rPr>
              <a:t>goiter</a:t>
            </a:r>
            <a:endParaRPr lang="en-US" dirty="0">
              <a:cs typeface="+mj-cs"/>
            </a:endParaRPr>
          </a:p>
          <a:p>
            <a:pPr marL="0" indent="0" algn="l" rtl="0">
              <a:buNone/>
            </a:pPr>
            <a:r>
              <a:rPr lang="en-US" dirty="0">
                <a:cs typeface="+mj-cs"/>
              </a:rPr>
              <a:t>• </a:t>
            </a:r>
            <a:r>
              <a:rPr lang="en-US" dirty="0" smtClean="0">
                <a:cs typeface="+mj-cs"/>
              </a:rPr>
              <a:t>Thyroiditis                 • </a:t>
            </a:r>
            <a:r>
              <a:rPr lang="en-US" dirty="0" err="1" smtClean="0">
                <a:cs typeface="+mj-cs"/>
              </a:rPr>
              <a:t>Amiodarone</a:t>
            </a:r>
            <a:r>
              <a:rPr lang="en-US" dirty="0">
                <a:cs typeface="+mj-cs"/>
              </a:rPr>
              <a:t> </a:t>
            </a:r>
            <a:r>
              <a:rPr lang="en-US" dirty="0" smtClean="0">
                <a:cs typeface="+mj-cs"/>
              </a:rPr>
              <a:t>                       </a:t>
            </a:r>
          </a:p>
          <a:p>
            <a:pPr marL="0" indent="0" algn="l" rtl="0">
              <a:buNone/>
            </a:pPr>
            <a:r>
              <a:rPr lang="en-US" dirty="0" smtClean="0">
                <a:cs typeface="+mj-cs"/>
              </a:rPr>
              <a:t>• </a:t>
            </a:r>
            <a:r>
              <a:rPr lang="en-US" dirty="0">
                <a:cs typeface="+mj-cs"/>
              </a:rPr>
              <a:t>Kelp </a:t>
            </a:r>
            <a:r>
              <a:rPr lang="en-US" dirty="0" smtClean="0">
                <a:cs typeface="+mj-cs"/>
              </a:rPr>
              <a:t>ingestion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362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Hyper</a:t>
            </a:r>
            <a:r>
              <a:rPr lang="en-US" dirty="0">
                <a:solidFill>
                  <a:srgbClr val="C00000"/>
                </a:solidFill>
              </a:rPr>
              <a:t>thyroidism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39800" y="2556932"/>
            <a:ext cx="10496549" cy="3318936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dirty="0" smtClean="0"/>
              <a:t>Presentation:</a:t>
            </a:r>
            <a:endParaRPr lang="en-US" b="1" dirty="0"/>
          </a:p>
          <a:p>
            <a:pPr marL="0" indent="0" algn="l" rtl="0">
              <a:buNone/>
            </a:pPr>
            <a:r>
              <a:rPr lang="en-US" dirty="0"/>
              <a:t>• Weight </a:t>
            </a:r>
            <a:r>
              <a:rPr lang="en-US" dirty="0" smtClean="0"/>
              <a:t>loss      • Tremor                      • Palpitations                            • </a:t>
            </a:r>
            <a:r>
              <a:rPr lang="en-US" dirty="0"/>
              <a:t>Hyperactivity</a:t>
            </a:r>
          </a:p>
          <a:p>
            <a:pPr marL="0" indent="0" algn="l" rtl="0">
              <a:buNone/>
            </a:pPr>
            <a:r>
              <a:rPr lang="en-US" dirty="0"/>
              <a:t>• </a:t>
            </a:r>
            <a:r>
              <a:rPr lang="en-US" dirty="0" smtClean="0"/>
              <a:t>AF                   • Hyperhidrosis            • Eye changes                           • </a:t>
            </a:r>
            <a:r>
              <a:rPr lang="en-US" dirty="0"/>
              <a:t>Infertility</a:t>
            </a:r>
          </a:p>
          <a:p>
            <a:pPr marL="0" indent="0" algn="l" rtl="0">
              <a:buNone/>
            </a:pPr>
            <a:r>
              <a:rPr lang="en-US" dirty="0"/>
              <a:t>• Alopecia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/>
              <a:t>In elderly patients, symptoms may be less obvious and include </a:t>
            </a:r>
            <a:r>
              <a:rPr lang="en-US" dirty="0" smtClean="0"/>
              <a:t>confusion, dementia</a:t>
            </a:r>
            <a:r>
              <a:rPr lang="en-US" dirty="0"/>
              <a:t>, apathy, and depression.</a:t>
            </a:r>
            <a:endParaRPr lang="ar-SA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0541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0643" y="444500"/>
            <a:ext cx="10278959" cy="60452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sz="2800" b="1" dirty="0" smtClean="0">
              <a:solidFill>
                <a:srgbClr val="C00000"/>
              </a:solidFill>
              <a:latin typeface="Arial" panose="020B0604020202020204" pitchFamily="34" charset="0"/>
              <a:cs typeface="+mj-cs"/>
            </a:endParaRP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+mj-cs"/>
              </a:rPr>
              <a:t>OBJECTIVES</a:t>
            </a:r>
          </a:p>
          <a:p>
            <a:pPr marL="0" indent="0" algn="l" rtl="0">
              <a:buNone/>
            </a:pP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+mj-cs"/>
            </a:endParaRPr>
          </a:p>
          <a:p>
            <a:pPr marL="0" indent="0" algn="l" rtl="0"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+mj-cs"/>
              </a:rPr>
              <a:t>At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+mj-cs"/>
              </a:rPr>
              <a:t>the end of the session, the student should be able to:</a:t>
            </a:r>
          </a:p>
          <a:p>
            <a:pPr algn="l" rtl="0"/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+mj-cs"/>
            </a:endParaRPr>
          </a:p>
          <a:p>
            <a:pPr algn="l" rtl="0"/>
            <a:r>
              <a:rPr lang="en-US" sz="1600" dirty="0">
                <a:cs typeface="+mj-cs"/>
              </a:rPr>
              <a:t>Explain different presentation of Hepatitis B </a:t>
            </a:r>
            <a:r>
              <a:rPr lang="en-US" sz="1600" dirty="0" smtClean="0">
                <a:cs typeface="+mj-cs"/>
              </a:rPr>
              <a:t>markers</a:t>
            </a:r>
          </a:p>
          <a:p>
            <a:pPr algn="l" rtl="0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+mj-cs"/>
            </a:endParaRPr>
          </a:p>
          <a:p>
            <a:pPr algn="l" rtl="0"/>
            <a:r>
              <a:rPr lang="en-US" sz="1600" dirty="0">
                <a:cs typeface="+mj-cs"/>
              </a:rPr>
              <a:t>Explain different types of thyroid </a:t>
            </a:r>
            <a:r>
              <a:rPr lang="en-US" sz="1600" dirty="0" smtClean="0">
                <a:cs typeface="+mj-cs"/>
              </a:rPr>
              <a:t>disorders</a:t>
            </a:r>
          </a:p>
          <a:p>
            <a:pPr algn="l" rtl="0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+mj-cs"/>
            </a:endParaRPr>
          </a:p>
          <a:p>
            <a:pPr algn="l" rtl="0"/>
            <a:r>
              <a:rPr lang="en-US" sz="1600" dirty="0">
                <a:cs typeface="+mj-cs"/>
              </a:rPr>
              <a:t>Recognize the likely explanations for hypocalcaemia or </a:t>
            </a:r>
            <a:r>
              <a:rPr lang="en-US" sz="1600" dirty="0" err="1">
                <a:cs typeface="+mj-cs"/>
              </a:rPr>
              <a:t>hypercalcemia</a:t>
            </a:r>
            <a:r>
              <a:rPr lang="en-US" sz="1600" dirty="0">
                <a:cs typeface="+mj-cs"/>
              </a:rPr>
              <a:t>.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337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Hypo</a:t>
            </a:r>
            <a:r>
              <a:rPr lang="en-US" dirty="0">
                <a:solidFill>
                  <a:srgbClr val="C00000"/>
                </a:solidFill>
              </a:rPr>
              <a:t>thyroidism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Common:  10</a:t>
            </a:r>
            <a:r>
              <a:rPr lang="en-US" dirty="0"/>
              <a:t>% </a:t>
            </a:r>
            <a:r>
              <a:rPr lang="en-US" dirty="0" smtClean="0"/>
              <a:t>females  </a:t>
            </a:r>
            <a:r>
              <a:rPr lang="en-US" dirty="0"/>
              <a:t>&gt;</a:t>
            </a:r>
            <a:r>
              <a:rPr lang="en-US" dirty="0" smtClean="0"/>
              <a:t>60y                            </a:t>
            </a:r>
          </a:p>
          <a:p>
            <a:pPr algn="l" rtl="0"/>
            <a:r>
              <a:rPr lang="en-US" dirty="0" smtClean="0"/>
              <a:t>Female: Male   88:1</a:t>
            </a:r>
            <a:endParaRPr lang="en-US" dirty="0"/>
          </a:p>
          <a:p>
            <a:pPr algn="l" rtl="0"/>
            <a:endParaRPr lang="en-US" i="1" dirty="0" smtClean="0"/>
          </a:p>
          <a:p>
            <a:pPr algn="l" rtl="0"/>
            <a:r>
              <a:rPr lang="en-US" b="1" dirty="0" smtClean="0"/>
              <a:t>Causes: </a:t>
            </a:r>
          </a:p>
          <a:p>
            <a:pPr algn="l" rtl="0"/>
            <a:r>
              <a:rPr lang="en-US" dirty="0" smtClean="0"/>
              <a:t>Chronic </a:t>
            </a:r>
            <a:r>
              <a:rPr lang="en-US" dirty="0"/>
              <a:t>autoimmune </a:t>
            </a:r>
            <a:r>
              <a:rPr lang="en-US" dirty="0" smtClean="0"/>
              <a:t>thyroiditis</a:t>
            </a:r>
          </a:p>
          <a:p>
            <a:pPr algn="l" rtl="0"/>
            <a:r>
              <a:rPr lang="en-US" dirty="0" smtClean="0"/>
              <a:t>Post </a:t>
            </a:r>
            <a:r>
              <a:rPr lang="en-US" sz="2000" dirty="0" smtClean="0"/>
              <a:t>131</a:t>
            </a:r>
            <a:r>
              <a:rPr lang="en-US" dirty="0" smtClean="0"/>
              <a:t>I </a:t>
            </a:r>
          </a:p>
          <a:p>
            <a:pPr algn="l" rtl="0"/>
            <a:r>
              <a:rPr lang="en-US" dirty="0" smtClean="0"/>
              <a:t>Thyroidectomy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23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Hypo</a:t>
            </a:r>
            <a:r>
              <a:rPr lang="en-US" dirty="0">
                <a:solidFill>
                  <a:srgbClr val="C00000"/>
                </a:solidFill>
              </a:rPr>
              <a:t>thyroidism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96950" y="2410882"/>
            <a:ext cx="10439400" cy="3318936"/>
          </a:xfrm>
        </p:spPr>
        <p:txBody>
          <a:bodyPr>
            <a:noAutofit/>
          </a:bodyPr>
          <a:lstStyle/>
          <a:p>
            <a:pPr algn="l" rtl="0"/>
            <a:r>
              <a:rPr lang="en-US" sz="1800" b="1" dirty="0" smtClean="0">
                <a:cs typeface="+mj-cs"/>
              </a:rPr>
              <a:t>Presentation: </a:t>
            </a:r>
          </a:p>
          <a:p>
            <a:pPr algn="l" rtl="0"/>
            <a:r>
              <a:rPr lang="en-US" sz="1800" dirty="0" smtClean="0">
                <a:cs typeface="+mj-cs"/>
              </a:rPr>
              <a:t>Onset </a:t>
            </a:r>
            <a:r>
              <a:rPr lang="en-US" sz="1800" dirty="0">
                <a:cs typeface="+mj-cs"/>
              </a:rPr>
              <a:t>tends to be insidious and may go undiagnosed for years</a:t>
            </a:r>
            <a:r>
              <a:rPr lang="en-US" sz="1800" dirty="0" smtClean="0">
                <a:cs typeface="+mj-cs"/>
              </a:rPr>
              <a:t>.</a:t>
            </a:r>
          </a:p>
          <a:p>
            <a:pPr marL="0" indent="0" algn="l" rtl="0">
              <a:buNone/>
            </a:pPr>
            <a:endParaRPr lang="en-US" sz="1800" i="1" dirty="0" smtClean="0">
              <a:cs typeface="+mj-cs"/>
            </a:endParaRPr>
          </a:p>
          <a:p>
            <a:pPr algn="l" rtl="0"/>
            <a:r>
              <a:rPr lang="en-US" sz="1800" i="1" dirty="0" smtClean="0">
                <a:cs typeface="+mj-cs"/>
              </a:rPr>
              <a:t>Always </a:t>
            </a:r>
            <a:r>
              <a:rPr lang="en-US" sz="1800" dirty="0">
                <a:cs typeface="+mj-cs"/>
              </a:rPr>
              <a:t>consider hypothyroidism when a patient has non- specific </a:t>
            </a:r>
            <a:r>
              <a:rPr lang="en-US" sz="1800" dirty="0" smtClean="0">
                <a:cs typeface="+mj-cs"/>
              </a:rPr>
              <a:t>symptoms, depression</a:t>
            </a:r>
            <a:r>
              <a:rPr lang="en-US" sz="1800" dirty="0">
                <a:cs typeface="+mj-cs"/>
              </a:rPr>
              <a:t>, fatigue, lethargy, or general malaise</a:t>
            </a:r>
            <a:r>
              <a:rPr lang="en-US" sz="1800" dirty="0" smtClean="0">
                <a:cs typeface="+mj-cs"/>
              </a:rPr>
              <a:t>.</a:t>
            </a:r>
          </a:p>
          <a:p>
            <a:pPr algn="l" rtl="0"/>
            <a:endParaRPr lang="en-US" sz="1800" dirty="0">
              <a:cs typeface="+mj-cs"/>
            </a:endParaRPr>
          </a:p>
          <a:p>
            <a:pPr algn="l" rtl="0"/>
            <a:r>
              <a:rPr lang="en-US" sz="1800" dirty="0" smtClean="0">
                <a:cs typeface="+mj-cs"/>
              </a:rPr>
              <a:t>Other symptoms: ↑ weight, constipation</a:t>
            </a:r>
            <a:r>
              <a:rPr lang="en-US" sz="1800" dirty="0">
                <a:cs typeface="+mj-cs"/>
              </a:rPr>
              <a:t>, hoarse voice, or dry </a:t>
            </a:r>
            <a:r>
              <a:rPr lang="en-US" sz="1800" dirty="0" smtClean="0">
                <a:cs typeface="+mj-cs"/>
              </a:rPr>
              <a:t>skin</a:t>
            </a:r>
            <a:r>
              <a:rPr lang="en-US" sz="1800" dirty="0">
                <a:cs typeface="+mj-cs"/>
              </a:rPr>
              <a:t>/ hair. </a:t>
            </a:r>
            <a:endParaRPr lang="en-US" sz="1800" dirty="0" smtClean="0">
              <a:cs typeface="+mj-cs"/>
            </a:endParaRPr>
          </a:p>
          <a:p>
            <a:pPr algn="l" rtl="0"/>
            <a:endParaRPr lang="en-US" sz="1800" dirty="0" smtClean="0">
              <a:cs typeface="+mj-cs"/>
            </a:endParaRPr>
          </a:p>
          <a:p>
            <a:pPr algn="l" rtl="0"/>
            <a:r>
              <a:rPr lang="en-US" sz="1800" dirty="0" smtClean="0">
                <a:cs typeface="+mj-cs"/>
              </a:rPr>
              <a:t>Signs </a:t>
            </a:r>
            <a:r>
              <a:rPr lang="en-US" sz="1800" dirty="0">
                <a:cs typeface="+mj-cs"/>
              </a:rPr>
              <a:t>are often </a:t>
            </a:r>
            <a:r>
              <a:rPr lang="en-US" sz="1800" dirty="0" smtClean="0">
                <a:cs typeface="+mj-cs"/>
              </a:rPr>
              <a:t>absent, there </a:t>
            </a:r>
            <a:r>
              <a:rPr lang="en-US" sz="1800" dirty="0">
                <a:cs typeface="+mj-cs"/>
              </a:rPr>
              <a:t>may be a </a:t>
            </a:r>
            <a:r>
              <a:rPr lang="en-US" sz="1800" dirty="0" smtClean="0">
                <a:cs typeface="+mj-cs"/>
              </a:rPr>
              <a:t>goiter, </a:t>
            </a:r>
            <a:r>
              <a:rPr lang="en-US" sz="1800" dirty="0">
                <a:cs typeface="+mj-cs"/>
              </a:rPr>
              <a:t>slow- relaxing reflexes, or non- pitting </a:t>
            </a:r>
            <a:r>
              <a:rPr lang="en-US" sz="1800" dirty="0" smtClean="0">
                <a:cs typeface="+mj-cs"/>
              </a:rPr>
              <a:t>edema </a:t>
            </a:r>
            <a:r>
              <a:rPr lang="en-US" sz="1800" dirty="0">
                <a:cs typeface="+mj-cs"/>
              </a:rPr>
              <a:t>of </a:t>
            </a:r>
            <a:r>
              <a:rPr lang="en-US" sz="1800" dirty="0" smtClean="0">
                <a:cs typeface="+mj-cs"/>
              </a:rPr>
              <a:t>the hands</a:t>
            </a:r>
            <a:r>
              <a:rPr lang="en-US" sz="1800" dirty="0">
                <a:cs typeface="+mj-cs"/>
              </a:rPr>
              <a:t>, feet, or eyelids.</a:t>
            </a:r>
            <a:endParaRPr lang="ar-SA" sz="1800" dirty="0">
              <a:cs typeface="+mj-cs"/>
            </a:endParaRPr>
          </a:p>
          <a:p>
            <a:endParaRPr lang="ar-SA" sz="1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1282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Hypo</a:t>
            </a:r>
            <a:r>
              <a:rPr lang="en-US" dirty="0">
                <a:solidFill>
                  <a:srgbClr val="C00000"/>
                </a:solidFill>
              </a:rPr>
              <a:t>thyroidism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 smtClean="0"/>
              <a:t>Screening thyroid functions in patients with</a:t>
            </a:r>
            <a:r>
              <a:rPr lang="en-US" dirty="0" smtClean="0"/>
              <a:t> </a:t>
            </a:r>
            <a:r>
              <a:rPr lang="en-US" b="1" dirty="0" smtClean="0"/>
              <a:t>:</a:t>
            </a:r>
            <a:endParaRPr lang="en-US" b="1" dirty="0"/>
          </a:p>
          <a:p>
            <a:pPr marL="0" indent="0" algn="l" rtl="0">
              <a:buNone/>
            </a:pPr>
            <a:r>
              <a:rPr lang="en-US" sz="2000" dirty="0"/>
              <a:t>• </a:t>
            </a:r>
            <a:r>
              <a:rPr lang="en-US" sz="2000" dirty="0" smtClean="0"/>
              <a:t>Persistent </a:t>
            </a:r>
            <a:r>
              <a:rPr lang="en-US" sz="2000" dirty="0"/>
              <a:t>symptoms of tiredness/ lethargy without clear cause</a:t>
            </a:r>
          </a:p>
          <a:p>
            <a:pPr marL="0" indent="0" algn="l" rtl="0">
              <a:buNone/>
            </a:pPr>
            <a:endParaRPr lang="en-US" sz="2000" dirty="0" smtClean="0"/>
          </a:p>
          <a:p>
            <a:pPr marL="0" indent="0" algn="l" rtl="0">
              <a:buNone/>
            </a:pPr>
            <a:r>
              <a:rPr lang="en-US" sz="2000" dirty="0" smtClean="0"/>
              <a:t>• </a:t>
            </a:r>
            <a:r>
              <a:rPr lang="en-US" sz="2000" dirty="0"/>
              <a:t>On </a:t>
            </a:r>
            <a:r>
              <a:rPr lang="en-US" sz="2000" dirty="0" err="1"/>
              <a:t>amiodarone</a:t>
            </a:r>
            <a:r>
              <a:rPr lang="en-US" sz="2000" dirty="0"/>
              <a:t> or with a history of </a:t>
            </a:r>
            <a:r>
              <a:rPr lang="en-US" sz="1600" dirty="0"/>
              <a:t>131</a:t>
            </a:r>
            <a:r>
              <a:rPr lang="en-US" sz="2000" dirty="0"/>
              <a:t>I administration</a:t>
            </a:r>
          </a:p>
          <a:p>
            <a:pPr marL="0" indent="0" algn="l" rtl="0">
              <a:buNone/>
            </a:pPr>
            <a:endParaRPr lang="en-US" sz="2000" dirty="0" smtClean="0"/>
          </a:p>
          <a:p>
            <a:pPr marL="0" indent="0" algn="l" rtl="0">
              <a:buNone/>
            </a:pPr>
            <a:r>
              <a:rPr lang="en-US" sz="2000" dirty="0" smtClean="0"/>
              <a:t>• </a:t>
            </a:r>
            <a:r>
              <a:rPr lang="en-US" sz="2000" dirty="0"/>
              <a:t>With </a:t>
            </a:r>
            <a:r>
              <a:rPr lang="en-US" sz="2000" dirty="0" err="1"/>
              <a:t>hypercholesterolaemia</a:t>
            </a:r>
            <a:r>
              <a:rPr lang="en-US" sz="2000" dirty="0"/>
              <a:t>, infertility, Turner’s syndrome, </a:t>
            </a:r>
            <a:r>
              <a:rPr lang="en-US" sz="2000" dirty="0" smtClean="0"/>
              <a:t>depression,</a:t>
            </a:r>
            <a:r>
              <a:rPr lang="en-US" sz="2000" dirty="0"/>
              <a:t> </a:t>
            </a:r>
            <a:r>
              <a:rPr lang="en-US" sz="2000" dirty="0" smtClean="0"/>
              <a:t>dementia</a:t>
            </a:r>
            <a:r>
              <a:rPr lang="en-US" sz="2000" dirty="0"/>
              <a:t>, obesity, DM, or other autoimmune disease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3024807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C00000"/>
                </a:solidFill>
                <a:cs typeface="Arial" panose="020B0604020202020204" pitchFamily="34" charset="0"/>
              </a:rPr>
              <a:t> Subclinical Hypothyroidism</a:t>
            </a:r>
            <a:br>
              <a:rPr lang="en-US" altLang="en-US" b="1" dirty="0">
                <a:solidFill>
                  <a:srgbClr val="C00000"/>
                </a:solidFill>
                <a:cs typeface="Arial" panose="020B0604020202020204" pitchFamily="34" charset="0"/>
              </a:rPr>
            </a:b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46151" y="2520950"/>
            <a:ext cx="4965699" cy="32004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Indication </a:t>
            </a:r>
            <a:r>
              <a:rPr lang="en-US" altLang="en-US" dirty="0">
                <a:cs typeface="Arial" panose="020B0604020202020204" pitchFamily="34" charset="0"/>
              </a:rPr>
              <a:t>of treatment:</a:t>
            </a:r>
          </a:p>
          <a:p>
            <a:pPr algn="l" rtl="0"/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Clinical symptoms</a:t>
            </a:r>
          </a:p>
          <a:p>
            <a:pPr algn="l" rtl="0"/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Presence of goiter</a:t>
            </a:r>
          </a:p>
          <a:p>
            <a:pPr algn="l" rtl="0"/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TSH &gt; 10   </a:t>
            </a:r>
            <a:r>
              <a:rPr lang="en-US" altLang="en-US" dirty="0" err="1">
                <a:solidFill>
                  <a:srgbClr val="A50021"/>
                </a:solidFill>
                <a:cs typeface="Arial" panose="020B0604020202020204" pitchFamily="34" charset="0"/>
              </a:rPr>
              <a:t>miu</a:t>
            </a:r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/l</a:t>
            </a:r>
          </a:p>
          <a:p>
            <a:pPr algn="l" rtl="0"/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High positive </a:t>
            </a:r>
            <a:r>
              <a:rPr lang="en-US" altLang="en-US" dirty="0" err="1">
                <a:solidFill>
                  <a:srgbClr val="A50021"/>
                </a:solidFill>
                <a:cs typeface="Arial" panose="020B0604020202020204" pitchFamily="34" charset="0"/>
              </a:rPr>
              <a:t>antithyroid</a:t>
            </a:r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 antibodies</a:t>
            </a:r>
          </a:p>
          <a:p>
            <a:pPr algn="l" rtl="0">
              <a:buNone/>
            </a:pPr>
            <a:endParaRPr lang="en-US" altLang="en-US" dirty="0">
              <a:cs typeface="Arial" panose="020B0604020202020204" pitchFamily="34" charset="0"/>
            </a:endParaRPr>
          </a:p>
          <a:p>
            <a:pPr algn="l" rtl="0"/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6407150" y="2520950"/>
            <a:ext cx="4927600" cy="325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alt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If TSH &lt; 10 and asymptomatic: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66"/>
                </a:solidFill>
                <a:cs typeface="Arial" panose="020B0604020202020204" pitchFamily="34" charset="0"/>
              </a:rPr>
              <a:t>Repeat TSH after </a:t>
            </a:r>
            <a:r>
              <a:rPr lang="en-US" altLang="en-US" sz="2400" dirty="0" smtClean="0">
                <a:solidFill>
                  <a:srgbClr val="000066"/>
                </a:solidFill>
                <a:cs typeface="Arial" panose="020B0604020202020204" pitchFamily="34" charset="0"/>
              </a:rPr>
              <a:t>3 </a:t>
            </a:r>
            <a:r>
              <a:rPr lang="en-US" altLang="en-US" sz="2400" dirty="0">
                <a:solidFill>
                  <a:srgbClr val="000066"/>
                </a:solidFill>
                <a:cs typeface="Arial" panose="020B0604020202020204" pitchFamily="34" charset="0"/>
              </a:rPr>
              <a:t>– 6</a:t>
            </a:r>
            <a:r>
              <a:rPr lang="en-US" altLang="en-US" sz="2400" dirty="0" smtClean="0">
                <a:solidFill>
                  <a:srgbClr val="00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0066"/>
                </a:solidFill>
                <a:cs typeface="Arial" panose="020B0604020202020204" pitchFamily="34" charset="0"/>
              </a:rPr>
              <a:t>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 smtClean="0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000066"/>
                </a:solidFill>
                <a:cs typeface="Arial" panose="020B0604020202020204" pitchFamily="34" charset="0"/>
              </a:rPr>
              <a:t>Request </a:t>
            </a:r>
            <a:r>
              <a:rPr lang="en-US" altLang="en-US" sz="2400" dirty="0">
                <a:solidFill>
                  <a:srgbClr val="000066"/>
                </a:solidFill>
                <a:cs typeface="Arial" panose="020B0604020202020204" pitchFamily="34" charset="0"/>
              </a:rPr>
              <a:t>thyroid antibodies, if high +</a:t>
            </a:r>
            <a:r>
              <a:rPr lang="en-US" altLang="en-US" sz="2400" dirty="0" err="1">
                <a:solidFill>
                  <a:srgbClr val="000066"/>
                </a:solidFill>
                <a:cs typeface="Arial" panose="020B0604020202020204" pitchFamily="34" charset="0"/>
              </a:rPr>
              <a:t>ve</a:t>
            </a:r>
            <a:r>
              <a:rPr lang="en-US" altLang="en-US" sz="2400" dirty="0">
                <a:solidFill>
                  <a:srgbClr val="000066"/>
                </a:solidFill>
                <a:cs typeface="Arial" panose="020B0604020202020204" pitchFamily="34" charset="0"/>
              </a:rPr>
              <a:t> then treat.</a:t>
            </a:r>
          </a:p>
          <a:p>
            <a:endParaRPr lang="en-US" altLang="en-US" sz="2400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660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521" y="1039851"/>
            <a:ext cx="10026502" cy="483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14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Cases</a:t>
            </a:r>
            <a:r>
              <a:rPr lang="en-US" dirty="0" smtClean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915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idx="1"/>
          </p:nvPr>
        </p:nvSpPr>
        <p:spPr>
          <a:xfrm>
            <a:off x="931762" y="972272"/>
            <a:ext cx="10498238" cy="4768771"/>
          </a:xfrm>
        </p:spPr>
        <p:txBody>
          <a:bodyPr>
            <a:noAutofit/>
          </a:bodyPr>
          <a:lstStyle/>
          <a:p>
            <a:pPr algn="l" rtl="0" eaLnBrk="1" hangingPunct="1">
              <a:lnSpc>
                <a:spcPct val="150000"/>
              </a:lnSpc>
              <a:buFontTx/>
              <a:buNone/>
            </a:pPr>
            <a:r>
              <a:rPr lang="en-US" altLang="en-US" sz="1600" dirty="0">
                <a:cs typeface="+mj-cs"/>
              </a:rPr>
              <a:t>A 50 year- old man presents to your office with 6 month H/O of fatigue and weakness</a:t>
            </a:r>
            <a:r>
              <a:rPr lang="en-US" altLang="en-US" sz="1600" dirty="0" smtClean="0">
                <a:cs typeface="+mj-cs"/>
              </a:rPr>
              <a:t>.</a:t>
            </a:r>
            <a:r>
              <a:rPr lang="en-US" altLang="en-US" sz="1600" dirty="0" smtClean="0">
                <a:solidFill>
                  <a:schemeClr val="bg1"/>
                </a:solidFill>
                <a:cs typeface="+mj-cs"/>
              </a:rPr>
              <a:t>. </a:t>
            </a:r>
            <a:r>
              <a:rPr lang="en-US" altLang="en-US" sz="1600" dirty="0" smtClean="0">
                <a:solidFill>
                  <a:srgbClr val="A50021"/>
                </a:solidFill>
                <a:cs typeface="+mj-cs"/>
              </a:rPr>
              <a:t>O/E</a:t>
            </a:r>
            <a:r>
              <a:rPr lang="en-US" altLang="en-US" sz="1600" i="1" dirty="0">
                <a:solidFill>
                  <a:srgbClr val="A50021"/>
                </a:solidFill>
                <a:cs typeface="+mj-cs"/>
              </a:rPr>
              <a:t>:</a:t>
            </a:r>
            <a:r>
              <a:rPr lang="en-US" altLang="en-US" sz="1600" i="1" dirty="0">
                <a:cs typeface="+mj-cs"/>
              </a:rPr>
              <a:t> </a:t>
            </a:r>
            <a:r>
              <a:rPr lang="en-US" altLang="en-US" sz="1600" dirty="0">
                <a:cs typeface="+mj-cs"/>
              </a:rPr>
              <a:t>no objective positive findings.</a:t>
            </a:r>
          </a:p>
          <a:p>
            <a:pPr lvl="1" algn="l" rtl="0" eaLnBrk="1" hangingPunct="1">
              <a:lnSpc>
                <a:spcPct val="150000"/>
              </a:lnSpc>
            </a:pPr>
            <a:r>
              <a:rPr lang="en-US" altLang="en-US" sz="1600" dirty="0">
                <a:solidFill>
                  <a:srgbClr val="A50021"/>
                </a:solidFill>
                <a:cs typeface="+mj-cs"/>
              </a:rPr>
              <a:t>TSH:	</a:t>
            </a:r>
            <a:r>
              <a:rPr lang="en-US" altLang="en-US" sz="1600" dirty="0">
                <a:solidFill>
                  <a:srgbClr val="002060"/>
                </a:solidFill>
                <a:cs typeface="+mj-cs"/>
              </a:rPr>
              <a:t>12</a:t>
            </a:r>
            <a:r>
              <a:rPr lang="en-US" altLang="en-US" sz="1600" dirty="0">
                <a:cs typeface="+mj-cs"/>
              </a:rPr>
              <a:t>.2</a:t>
            </a:r>
            <a:r>
              <a:rPr lang="en-US" altLang="en-US" sz="1600" dirty="0">
                <a:solidFill>
                  <a:srgbClr val="A50021"/>
                </a:solidFill>
                <a:cs typeface="+mj-cs"/>
              </a:rPr>
              <a:t>      </a:t>
            </a:r>
            <a:r>
              <a:rPr lang="en-US" altLang="en-US" sz="1600" dirty="0" err="1">
                <a:solidFill>
                  <a:srgbClr val="A50021"/>
                </a:solidFill>
                <a:cs typeface="+mj-cs"/>
              </a:rPr>
              <a:t>miu</a:t>
            </a:r>
            <a:r>
              <a:rPr lang="en-US" altLang="en-US" sz="1600" dirty="0">
                <a:solidFill>
                  <a:srgbClr val="A50021"/>
                </a:solidFill>
                <a:cs typeface="+mj-cs"/>
              </a:rPr>
              <a:t>/l                     (0.25—5)</a:t>
            </a:r>
          </a:p>
          <a:p>
            <a:pPr lvl="1" algn="l" rtl="0" eaLnBrk="1" hangingPunct="1">
              <a:lnSpc>
                <a:spcPct val="150000"/>
              </a:lnSpc>
            </a:pPr>
            <a:r>
              <a:rPr lang="en-US" altLang="en-US" sz="1600" dirty="0">
                <a:solidFill>
                  <a:srgbClr val="A50021"/>
                </a:solidFill>
                <a:cs typeface="+mj-cs"/>
              </a:rPr>
              <a:t>FT4:	</a:t>
            </a:r>
            <a:r>
              <a:rPr lang="en-US" altLang="en-US" sz="1600" dirty="0">
                <a:cs typeface="+mj-cs"/>
              </a:rPr>
              <a:t>11.6</a:t>
            </a:r>
            <a:r>
              <a:rPr lang="en-US" altLang="en-US" sz="1600" dirty="0">
                <a:solidFill>
                  <a:srgbClr val="A50021"/>
                </a:solidFill>
                <a:cs typeface="+mj-cs"/>
              </a:rPr>
              <a:t>    </a:t>
            </a:r>
            <a:r>
              <a:rPr lang="en-US" altLang="en-US" sz="1600" dirty="0" err="1">
                <a:solidFill>
                  <a:srgbClr val="A50021"/>
                </a:solidFill>
                <a:cs typeface="+mj-cs"/>
              </a:rPr>
              <a:t>pmol</a:t>
            </a:r>
            <a:r>
              <a:rPr lang="en-US" altLang="en-US" sz="1600" dirty="0">
                <a:solidFill>
                  <a:srgbClr val="A50021"/>
                </a:solidFill>
                <a:cs typeface="+mj-cs"/>
              </a:rPr>
              <a:t>/l                (10.3—25 .8)</a:t>
            </a:r>
          </a:p>
          <a:p>
            <a:pPr algn="l" rtl="0" eaLnBrk="1" hangingPunct="1">
              <a:lnSpc>
                <a:spcPct val="180000"/>
              </a:lnSpc>
            </a:pPr>
            <a:r>
              <a:rPr lang="en-US" altLang="en-US" sz="1600" dirty="0">
                <a:solidFill>
                  <a:srgbClr val="000066"/>
                </a:solidFill>
                <a:cs typeface="+mj-cs"/>
              </a:rPr>
              <a:t>What is your diagnosis?</a:t>
            </a:r>
          </a:p>
          <a:p>
            <a:pPr algn="l" rtl="0" eaLnBrk="1" hangingPunct="1">
              <a:lnSpc>
                <a:spcPct val="180000"/>
              </a:lnSpc>
              <a:buFontTx/>
              <a:buNone/>
            </a:pPr>
            <a:r>
              <a:rPr lang="en-US" altLang="en-US" sz="1600" dirty="0">
                <a:solidFill>
                  <a:srgbClr val="000066"/>
                </a:solidFill>
                <a:cs typeface="+mj-cs"/>
              </a:rPr>
              <a:t> </a:t>
            </a:r>
            <a:r>
              <a:rPr lang="en-US" altLang="en-US" sz="1600" dirty="0">
                <a:cs typeface="+mj-cs"/>
              </a:rPr>
              <a:t>a-</a:t>
            </a:r>
            <a:r>
              <a:rPr lang="en-US" altLang="en-US" sz="1600" dirty="0">
                <a:solidFill>
                  <a:srgbClr val="A50021"/>
                </a:solidFill>
                <a:cs typeface="+mj-cs"/>
              </a:rPr>
              <a:t> Primary Hypothyroidism</a:t>
            </a:r>
          </a:p>
          <a:p>
            <a:pPr algn="l" rtl="0" eaLnBrk="1" hangingPunct="1">
              <a:lnSpc>
                <a:spcPct val="180000"/>
              </a:lnSpc>
              <a:buFontTx/>
              <a:buNone/>
            </a:pPr>
            <a:r>
              <a:rPr lang="en-US" altLang="en-US" sz="1600" dirty="0">
                <a:cs typeface="+mj-cs"/>
              </a:rPr>
              <a:t> b-</a:t>
            </a:r>
            <a:r>
              <a:rPr lang="en-US" altLang="en-US" sz="1600" dirty="0">
                <a:solidFill>
                  <a:srgbClr val="A50021"/>
                </a:solidFill>
                <a:cs typeface="+mj-cs"/>
              </a:rPr>
              <a:t> Subclinical Hyperthyroidism</a:t>
            </a:r>
          </a:p>
          <a:p>
            <a:pPr algn="l" rtl="0" eaLnBrk="1" hangingPunct="1">
              <a:lnSpc>
                <a:spcPct val="180000"/>
              </a:lnSpc>
              <a:buFontTx/>
              <a:buNone/>
            </a:pPr>
            <a:r>
              <a:rPr lang="en-US" altLang="en-US" sz="1600" dirty="0">
                <a:solidFill>
                  <a:srgbClr val="A50021"/>
                </a:solidFill>
                <a:cs typeface="+mj-cs"/>
              </a:rPr>
              <a:t> </a:t>
            </a:r>
            <a:r>
              <a:rPr lang="en-US" altLang="en-US" sz="1600" dirty="0">
                <a:cs typeface="+mj-cs"/>
              </a:rPr>
              <a:t>c- </a:t>
            </a:r>
            <a:r>
              <a:rPr lang="en-US" altLang="en-US" sz="1600" dirty="0" err="1">
                <a:solidFill>
                  <a:srgbClr val="A50021"/>
                </a:solidFill>
                <a:cs typeface="+mj-cs"/>
              </a:rPr>
              <a:t>Subacute</a:t>
            </a:r>
            <a:r>
              <a:rPr lang="en-US" altLang="en-US" sz="1600" dirty="0">
                <a:solidFill>
                  <a:srgbClr val="A50021"/>
                </a:solidFill>
                <a:cs typeface="+mj-cs"/>
              </a:rPr>
              <a:t> Thyroiditis</a:t>
            </a:r>
          </a:p>
          <a:p>
            <a:pPr algn="l" rtl="0" eaLnBrk="1" hangingPunct="1">
              <a:lnSpc>
                <a:spcPct val="180000"/>
              </a:lnSpc>
              <a:buFontTx/>
              <a:buNone/>
            </a:pPr>
            <a:r>
              <a:rPr lang="en-US" altLang="en-US" sz="1600" dirty="0">
                <a:solidFill>
                  <a:srgbClr val="A50021"/>
                </a:solidFill>
                <a:cs typeface="+mj-cs"/>
              </a:rPr>
              <a:t> </a:t>
            </a:r>
            <a:r>
              <a:rPr lang="en-US" altLang="en-US" sz="1600" dirty="0">
                <a:cs typeface="+mj-cs"/>
              </a:rPr>
              <a:t>d-</a:t>
            </a:r>
            <a:r>
              <a:rPr lang="en-US" altLang="en-US" sz="1600" dirty="0">
                <a:solidFill>
                  <a:srgbClr val="A50021"/>
                </a:solidFill>
                <a:cs typeface="+mj-cs"/>
              </a:rPr>
              <a:t> Subclinical Hypothyroidism</a:t>
            </a:r>
          </a:p>
          <a:p>
            <a:pPr algn="l" rtl="0" eaLnBrk="1" hangingPunct="1">
              <a:lnSpc>
                <a:spcPct val="180000"/>
              </a:lnSpc>
              <a:buFontTx/>
              <a:buNone/>
            </a:pPr>
            <a:r>
              <a:rPr lang="en-US" altLang="en-US" sz="1600" dirty="0">
                <a:solidFill>
                  <a:srgbClr val="A50021"/>
                </a:solidFill>
                <a:cs typeface="+mj-cs"/>
              </a:rPr>
              <a:t> </a:t>
            </a:r>
            <a:r>
              <a:rPr lang="en-US" altLang="en-US" sz="1600" dirty="0">
                <a:cs typeface="+mj-cs"/>
              </a:rPr>
              <a:t>e- </a:t>
            </a:r>
            <a:r>
              <a:rPr lang="en-US" altLang="en-US" sz="1600" dirty="0">
                <a:solidFill>
                  <a:srgbClr val="A50021"/>
                </a:solidFill>
                <a:cs typeface="+mj-cs"/>
              </a:rPr>
              <a:t>Secondary Hypothyroidism</a:t>
            </a:r>
          </a:p>
          <a:p>
            <a:pPr algn="l" rtl="0" eaLnBrk="1" hangingPunct="1">
              <a:lnSpc>
                <a:spcPct val="180000"/>
              </a:lnSpc>
              <a:buFontTx/>
              <a:buNone/>
            </a:pPr>
            <a:r>
              <a:rPr lang="en-US" altLang="en-US" sz="1400" dirty="0">
                <a:solidFill>
                  <a:srgbClr val="A50021"/>
                </a:solidFill>
                <a:cs typeface="Arial" panose="020B0604020202020204" pitchFamily="34" charset="0"/>
              </a:rPr>
              <a:t>                                                                 </a:t>
            </a:r>
            <a:r>
              <a:rPr lang="en-US" altLang="en-US" sz="1400" dirty="0" smtClean="0">
                <a:solidFill>
                  <a:srgbClr val="A50021"/>
                </a:solidFill>
                <a:cs typeface="Arial" panose="020B0604020202020204" pitchFamily="34" charset="0"/>
              </a:rPr>
              <a:t>                                                                           </a:t>
            </a:r>
            <a:endParaRPr lang="en-US" altLang="en-US" sz="1600" dirty="0">
              <a:solidFill>
                <a:srgbClr val="A5002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31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idx="1"/>
          </p:nvPr>
        </p:nvSpPr>
        <p:spPr>
          <a:xfrm>
            <a:off x="931762" y="972272"/>
            <a:ext cx="10498238" cy="4768771"/>
          </a:xfrm>
        </p:spPr>
        <p:txBody>
          <a:bodyPr>
            <a:noAutofit/>
          </a:bodyPr>
          <a:lstStyle/>
          <a:p>
            <a:pPr algn="l" rtl="0" eaLnBrk="1" hangingPunct="1">
              <a:lnSpc>
                <a:spcPct val="150000"/>
              </a:lnSpc>
              <a:buFontTx/>
              <a:buNone/>
            </a:pPr>
            <a:r>
              <a:rPr lang="en-US" altLang="en-US" sz="1600" dirty="0">
                <a:cs typeface="+mj-cs"/>
              </a:rPr>
              <a:t>A 50 year- old man presents to your office with 6 month H/O of fatigue and weakness</a:t>
            </a:r>
            <a:r>
              <a:rPr lang="en-US" altLang="en-US" sz="1600" dirty="0" smtClean="0">
                <a:cs typeface="+mj-cs"/>
              </a:rPr>
              <a:t>.</a:t>
            </a:r>
            <a:r>
              <a:rPr lang="en-US" altLang="en-US" sz="1600" dirty="0" smtClean="0">
                <a:solidFill>
                  <a:schemeClr val="bg1"/>
                </a:solidFill>
                <a:cs typeface="+mj-cs"/>
              </a:rPr>
              <a:t>. </a:t>
            </a:r>
            <a:r>
              <a:rPr lang="en-US" altLang="en-US" sz="1600" dirty="0" smtClean="0">
                <a:solidFill>
                  <a:srgbClr val="A50021"/>
                </a:solidFill>
                <a:cs typeface="+mj-cs"/>
              </a:rPr>
              <a:t>O/E</a:t>
            </a:r>
            <a:r>
              <a:rPr lang="en-US" altLang="en-US" sz="1600" i="1" dirty="0">
                <a:solidFill>
                  <a:srgbClr val="A50021"/>
                </a:solidFill>
                <a:cs typeface="+mj-cs"/>
              </a:rPr>
              <a:t>:</a:t>
            </a:r>
            <a:r>
              <a:rPr lang="en-US" altLang="en-US" sz="1600" i="1" dirty="0">
                <a:cs typeface="+mj-cs"/>
              </a:rPr>
              <a:t> </a:t>
            </a:r>
            <a:r>
              <a:rPr lang="en-US" altLang="en-US" sz="1600" dirty="0">
                <a:cs typeface="+mj-cs"/>
              </a:rPr>
              <a:t>no objective positive findings.</a:t>
            </a:r>
          </a:p>
          <a:p>
            <a:pPr lvl="1" algn="l" rtl="0" eaLnBrk="1" hangingPunct="1">
              <a:lnSpc>
                <a:spcPct val="150000"/>
              </a:lnSpc>
            </a:pPr>
            <a:r>
              <a:rPr lang="en-US" altLang="en-US" sz="1600" dirty="0">
                <a:solidFill>
                  <a:srgbClr val="A50021"/>
                </a:solidFill>
                <a:cs typeface="+mj-cs"/>
              </a:rPr>
              <a:t>TSH:	</a:t>
            </a:r>
            <a:r>
              <a:rPr lang="en-US" altLang="en-US" sz="1600" dirty="0">
                <a:solidFill>
                  <a:srgbClr val="002060"/>
                </a:solidFill>
                <a:cs typeface="+mj-cs"/>
              </a:rPr>
              <a:t>12</a:t>
            </a:r>
            <a:r>
              <a:rPr lang="en-US" altLang="en-US" sz="1600" dirty="0">
                <a:cs typeface="+mj-cs"/>
              </a:rPr>
              <a:t>.2</a:t>
            </a:r>
            <a:r>
              <a:rPr lang="en-US" altLang="en-US" sz="1600" dirty="0">
                <a:solidFill>
                  <a:srgbClr val="A50021"/>
                </a:solidFill>
                <a:cs typeface="+mj-cs"/>
              </a:rPr>
              <a:t>      </a:t>
            </a:r>
            <a:r>
              <a:rPr lang="en-US" altLang="en-US" sz="1600" dirty="0" err="1">
                <a:solidFill>
                  <a:srgbClr val="A50021"/>
                </a:solidFill>
                <a:cs typeface="+mj-cs"/>
              </a:rPr>
              <a:t>miu</a:t>
            </a:r>
            <a:r>
              <a:rPr lang="en-US" altLang="en-US" sz="1600" dirty="0">
                <a:solidFill>
                  <a:srgbClr val="A50021"/>
                </a:solidFill>
                <a:cs typeface="+mj-cs"/>
              </a:rPr>
              <a:t>/l                     (0.25—5)</a:t>
            </a:r>
          </a:p>
          <a:p>
            <a:pPr lvl="1" algn="l" rtl="0" eaLnBrk="1" hangingPunct="1">
              <a:lnSpc>
                <a:spcPct val="150000"/>
              </a:lnSpc>
            </a:pPr>
            <a:r>
              <a:rPr lang="en-US" altLang="en-US" sz="1600" dirty="0">
                <a:solidFill>
                  <a:srgbClr val="A50021"/>
                </a:solidFill>
                <a:cs typeface="+mj-cs"/>
              </a:rPr>
              <a:t>FT4:	</a:t>
            </a:r>
            <a:r>
              <a:rPr lang="en-US" altLang="en-US" sz="1600" dirty="0">
                <a:cs typeface="+mj-cs"/>
              </a:rPr>
              <a:t>11.6</a:t>
            </a:r>
            <a:r>
              <a:rPr lang="en-US" altLang="en-US" sz="1600" dirty="0">
                <a:solidFill>
                  <a:srgbClr val="A50021"/>
                </a:solidFill>
                <a:cs typeface="+mj-cs"/>
              </a:rPr>
              <a:t>    </a:t>
            </a:r>
            <a:r>
              <a:rPr lang="en-US" altLang="en-US" sz="1600" dirty="0" err="1">
                <a:solidFill>
                  <a:srgbClr val="A50021"/>
                </a:solidFill>
                <a:cs typeface="+mj-cs"/>
              </a:rPr>
              <a:t>pmol</a:t>
            </a:r>
            <a:r>
              <a:rPr lang="en-US" altLang="en-US" sz="1600" dirty="0">
                <a:solidFill>
                  <a:srgbClr val="A50021"/>
                </a:solidFill>
                <a:cs typeface="+mj-cs"/>
              </a:rPr>
              <a:t>/l                (10.3—25 .8)</a:t>
            </a:r>
          </a:p>
          <a:p>
            <a:pPr algn="l" rtl="0" eaLnBrk="1" hangingPunct="1">
              <a:lnSpc>
                <a:spcPct val="180000"/>
              </a:lnSpc>
            </a:pPr>
            <a:r>
              <a:rPr lang="en-US" altLang="en-US" sz="1600" dirty="0">
                <a:solidFill>
                  <a:srgbClr val="000066"/>
                </a:solidFill>
                <a:cs typeface="+mj-cs"/>
              </a:rPr>
              <a:t>What is your diagnosis?</a:t>
            </a:r>
          </a:p>
          <a:p>
            <a:pPr algn="l" rtl="0" eaLnBrk="1" hangingPunct="1">
              <a:lnSpc>
                <a:spcPct val="180000"/>
              </a:lnSpc>
              <a:buFontTx/>
              <a:buNone/>
            </a:pPr>
            <a:r>
              <a:rPr lang="en-US" altLang="en-US" sz="1600" dirty="0">
                <a:solidFill>
                  <a:srgbClr val="000066"/>
                </a:solidFill>
                <a:cs typeface="+mj-cs"/>
              </a:rPr>
              <a:t> </a:t>
            </a:r>
            <a:r>
              <a:rPr lang="en-US" altLang="en-US" sz="1600" dirty="0">
                <a:cs typeface="+mj-cs"/>
              </a:rPr>
              <a:t>a-</a:t>
            </a:r>
            <a:r>
              <a:rPr lang="en-US" altLang="en-US" sz="1600" dirty="0">
                <a:solidFill>
                  <a:srgbClr val="A50021"/>
                </a:solidFill>
                <a:cs typeface="+mj-cs"/>
              </a:rPr>
              <a:t> Primary Hypothyroidism</a:t>
            </a:r>
          </a:p>
          <a:p>
            <a:pPr algn="l" rtl="0" eaLnBrk="1" hangingPunct="1">
              <a:lnSpc>
                <a:spcPct val="180000"/>
              </a:lnSpc>
              <a:buFontTx/>
              <a:buNone/>
            </a:pPr>
            <a:r>
              <a:rPr lang="en-US" altLang="en-US" sz="1600" dirty="0">
                <a:cs typeface="+mj-cs"/>
              </a:rPr>
              <a:t> b-</a:t>
            </a:r>
            <a:r>
              <a:rPr lang="en-US" altLang="en-US" sz="1600" dirty="0">
                <a:solidFill>
                  <a:srgbClr val="A50021"/>
                </a:solidFill>
                <a:cs typeface="+mj-cs"/>
              </a:rPr>
              <a:t> Subclinical Hyperthyroidism</a:t>
            </a:r>
          </a:p>
          <a:p>
            <a:pPr algn="l" rtl="0" eaLnBrk="1" hangingPunct="1">
              <a:lnSpc>
                <a:spcPct val="180000"/>
              </a:lnSpc>
              <a:buFontTx/>
              <a:buNone/>
            </a:pPr>
            <a:r>
              <a:rPr lang="en-US" altLang="en-US" sz="1600" dirty="0">
                <a:solidFill>
                  <a:srgbClr val="A50021"/>
                </a:solidFill>
                <a:cs typeface="+mj-cs"/>
              </a:rPr>
              <a:t> </a:t>
            </a:r>
            <a:r>
              <a:rPr lang="en-US" altLang="en-US" sz="1600" dirty="0">
                <a:cs typeface="+mj-cs"/>
              </a:rPr>
              <a:t>c- </a:t>
            </a:r>
            <a:r>
              <a:rPr lang="en-US" altLang="en-US" sz="1600" dirty="0" err="1">
                <a:solidFill>
                  <a:srgbClr val="A50021"/>
                </a:solidFill>
                <a:cs typeface="+mj-cs"/>
              </a:rPr>
              <a:t>Subacute</a:t>
            </a:r>
            <a:r>
              <a:rPr lang="en-US" altLang="en-US" sz="1600" dirty="0">
                <a:solidFill>
                  <a:srgbClr val="A50021"/>
                </a:solidFill>
                <a:cs typeface="+mj-cs"/>
              </a:rPr>
              <a:t> Thyroiditis</a:t>
            </a:r>
          </a:p>
          <a:p>
            <a:pPr algn="l" rtl="0" eaLnBrk="1" hangingPunct="1">
              <a:lnSpc>
                <a:spcPct val="180000"/>
              </a:lnSpc>
              <a:buFontTx/>
              <a:buNone/>
            </a:pPr>
            <a:r>
              <a:rPr lang="en-US" altLang="en-US" sz="1600" dirty="0">
                <a:solidFill>
                  <a:srgbClr val="A50021"/>
                </a:solidFill>
                <a:cs typeface="+mj-cs"/>
              </a:rPr>
              <a:t> </a:t>
            </a:r>
            <a:r>
              <a:rPr lang="en-US" altLang="en-US" sz="1600" dirty="0">
                <a:cs typeface="+mj-cs"/>
              </a:rPr>
              <a:t>d-</a:t>
            </a:r>
            <a:r>
              <a:rPr lang="en-US" altLang="en-US" sz="1600" dirty="0">
                <a:solidFill>
                  <a:srgbClr val="A50021"/>
                </a:solidFill>
                <a:cs typeface="+mj-cs"/>
              </a:rPr>
              <a:t> Subclinical Hypothyroidism</a:t>
            </a:r>
          </a:p>
          <a:p>
            <a:pPr algn="l" rtl="0" eaLnBrk="1" hangingPunct="1">
              <a:lnSpc>
                <a:spcPct val="180000"/>
              </a:lnSpc>
              <a:buFontTx/>
              <a:buNone/>
            </a:pPr>
            <a:r>
              <a:rPr lang="en-US" altLang="en-US" sz="1600" dirty="0">
                <a:solidFill>
                  <a:srgbClr val="A50021"/>
                </a:solidFill>
                <a:cs typeface="+mj-cs"/>
              </a:rPr>
              <a:t> </a:t>
            </a:r>
            <a:r>
              <a:rPr lang="en-US" altLang="en-US" sz="1600" dirty="0">
                <a:cs typeface="+mj-cs"/>
              </a:rPr>
              <a:t>e- </a:t>
            </a:r>
            <a:r>
              <a:rPr lang="en-US" altLang="en-US" sz="1600" dirty="0">
                <a:solidFill>
                  <a:srgbClr val="A50021"/>
                </a:solidFill>
                <a:cs typeface="+mj-cs"/>
              </a:rPr>
              <a:t>Secondary </a:t>
            </a:r>
            <a:r>
              <a:rPr lang="en-US" altLang="en-US" sz="1600" dirty="0" smtClean="0">
                <a:solidFill>
                  <a:srgbClr val="A50021"/>
                </a:solidFill>
                <a:cs typeface="+mj-cs"/>
              </a:rPr>
              <a:t>Hypothyroidism                                             </a:t>
            </a:r>
            <a:r>
              <a:rPr lang="en-US" altLang="en-US" sz="1600" dirty="0" smtClean="0">
                <a:solidFill>
                  <a:srgbClr val="00B050"/>
                </a:solidFill>
                <a:cs typeface="Arial" panose="020B0604020202020204" pitchFamily="34" charset="0"/>
              </a:rPr>
              <a:t>The Answer    </a:t>
            </a:r>
            <a:r>
              <a:rPr lang="en-US" altLang="en-US" sz="1800" dirty="0">
                <a:solidFill>
                  <a:srgbClr val="00B050"/>
                </a:solidFill>
                <a:cs typeface="Arial" panose="020B0604020202020204" pitchFamily="34" charset="0"/>
              </a:rPr>
              <a:t>D</a:t>
            </a:r>
            <a:endParaRPr lang="ar-SA" sz="1600" dirty="0">
              <a:solidFill>
                <a:srgbClr val="00B050"/>
              </a:solidFill>
            </a:endParaRPr>
          </a:p>
          <a:p>
            <a:pPr algn="l" rtl="0" eaLnBrk="1" hangingPunct="1">
              <a:lnSpc>
                <a:spcPct val="180000"/>
              </a:lnSpc>
              <a:buFontTx/>
              <a:buNone/>
            </a:pPr>
            <a:endParaRPr lang="en-US" altLang="en-US" sz="1600" dirty="0" smtClean="0">
              <a:solidFill>
                <a:srgbClr val="A50021"/>
              </a:solidFill>
              <a:cs typeface="+mj-cs"/>
            </a:endParaRPr>
          </a:p>
          <a:p>
            <a:pPr algn="l" rtl="0" eaLnBrk="1" hangingPunct="1">
              <a:lnSpc>
                <a:spcPct val="180000"/>
              </a:lnSpc>
              <a:buFontTx/>
              <a:buNone/>
            </a:pPr>
            <a:endParaRPr lang="en-US" altLang="en-US" sz="1600" dirty="0">
              <a:solidFill>
                <a:srgbClr val="A50021"/>
              </a:solidFill>
              <a:cs typeface="+mj-cs"/>
            </a:endParaRPr>
          </a:p>
          <a:p>
            <a:pPr algn="l" rtl="0" eaLnBrk="1" hangingPunct="1">
              <a:lnSpc>
                <a:spcPct val="180000"/>
              </a:lnSpc>
              <a:buFontTx/>
              <a:buNone/>
            </a:pPr>
            <a:r>
              <a:rPr lang="en-US" altLang="en-US" sz="1400" dirty="0">
                <a:solidFill>
                  <a:srgbClr val="A50021"/>
                </a:solidFill>
                <a:cs typeface="Arial" panose="020B0604020202020204" pitchFamily="34" charset="0"/>
              </a:rPr>
              <a:t>                                                                 </a:t>
            </a:r>
            <a:r>
              <a:rPr lang="en-US" altLang="en-US" sz="1400" dirty="0" smtClean="0">
                <a:solidFill>
                  <a:srgbClr val="A50021"/>
                </a:solidFill>
                <a:cs typeface="Arial" panose="020B0604020202020204" pitchFamily="34" charset="0"/>
              </a:rPr>
              <a:t>                                                                           </a:t>
            </a:r>
            <a:endParaRPr lang="en-US" altLang="en-US" sz="1600" dirty="0">
              <a:solidFill>
                <a:srgbClr val="A5002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27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idx="1"/>
          </p:nvPr>
        </p:nvSpPr>
        <p:spPr>
          <a:xfrm>
            <a:off x="1003300" y="1301750"/>
            <a:ext cx="10579100" cy="5251450"/>
          </a:xfrm>
        </p:spPr>
        <p:txBody>
          <a:bodyPr>
            <a:normAutofit/>
          </a:bodyPr>
          <a:lstStyle/>
          <a:p>
            <a:pPr algn="l" rtl="0" eaLnBrk="1" hangingPunct="1"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19-year-old lady presents with 3 weeks H/O a neck swelling discovered incidentally. The swelling move with deglutition and related to left lobe of thyroid and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 Lymph Node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swellings. She is </a:t>
            </a:r>
            <a:r>
              <a:rPr lang="en-US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euthyroid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TSH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T4 are within normal.</a:t>
            </a:r>
          </a:p>
          <a:p>
            <a:pPr algn="l" rtl="0" eaLnBrk="1" hangingPunct="1">
              <a:buFontTx/>
              <a:buNone/>
            </a:pPr>
            <a:endParaRPr lang="en-US" altLang="en-US" sz="18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buFontTx/>
              <a:buNone/>
            </a:pPr>
            <a:r>
              <a:rPr lang="en-US" altLang="en-US" sz="1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altLang="en-US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most appropriate step in management?</a:t>
            </a:r>
          </a:p>
          <a:p>
            <a:pPr algn="l" rtl="0" eaLnBrk="1" hangingPunct="1"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A- </a:t>
            </a:r>
            <a:r>
              <a:rPr lang="en-US" altLang="en-US" sz="18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</a:p>
          <a:p>
            <a:pPr algn="l" rtl="0" eaLnBrk="1" hangingPunct="1">
              <a:buFont typeface="Wingdings 3" panose="05040102010807070707" pitchFamily="18" charset="2"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B-</a:t>
            </a:r>
            <a:r>
              <a:rPr lang="en-US" altLang="en-US" sz="18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Referral urgent to endocrine</a:t>
            </a:r>
          </a:p>
          <a:p>
            <a:pPr algn="l" rtl="0" eaLnBrk="1" hangingPunct="1">
              <a:buFont typeface="Wingdings 3" panose="05040102010807070707" pitchFamily="18" charset="2"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C-</a:t>
            </a:r>
            <a:r>
              <a:rPr lang="en-US" altLang="en-US" sz="18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Thyroglobulin antibodies</a:t>
            </a:r>
          </a:p>
          <a:p>
            <a:pPr algn="l" rtl="0" eaLnBrk="1" hangingPunct="1">
              <a:buFont typeface="Wingdings 3" panose="05040102010807070707" pitchFamily="18" charset="2"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D- </a:t>
            </a:r>
            <a:r>
              <a:rPr lang="en-US" altLang="en-US" sz="18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Technetium thyroid scan</a:t>
            </a:r>
          </a:p>
          <a:p>
            <a:pPr algn="l" rtl="0" eaLnBrk="1" hangingPunct="1">
              <a:buFont typeface="Wingdings 3" panose="05040102010807070707" pitchFamily="18" charset="2"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en-US" altLang="en-US" sz="18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U/S thyroid</a:t>
            </a:r>
          </a:p>
          <a:p>
            <a:pPr algn="l" rtl="0" eaLnBrk="1" hangingPunct="1"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                                         Answer </a:t>
            </a:r>
            <a:r>
              <a:rPr lang="en-US" altLang="en-US" sz="1600" dirty="0">
                <a:solidFill>
                  <a:srgbClr val="FF9900"/>
                </a:solidFill>
                <a:cs typeface="Arial" panose="020B0604020202020204" pitchFamily="34" charset="0"/>
              </a:rPr>
              <a:t>   </a:t>
            </a:r>
            <a:r>
              <a:rPr lang="en-US" altLang="en-US" sz="2000" dirty="0">
                <a:solidFill>
                  <a:srgbClr val="A50021"/>
                </a:solidFill>
                <a:cs typeface="Arial" panose="020B0604020202020204" pitchFamily="34" charset="0"/>
              </a:rPr>
              <a:t>E</a:t>
            </a:r>
          </a:p>
          <a:p>
            <a:pPr algn="l" rtl="0" eaLnBrk="1" hangingPunct="1"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cs typeface="Arial" panose="020B0604020202020204" pitchFamily="34" charset="0"/>
              </a:rPr>
              <a:t>(Note: U/S to see its type solid or cystic, size, one nodule or more and also to localize the nodule for biopsy)</a:t>
            </a:r>
          </a:p>
        </p:txBody>
      </p:sp>
    </p:spTree>
    <p:extLst>
      <p:ext uri="{BB962C8B-B14F-4D97-AF65-F5344CB8AC3E}">
        <p14:creationId xmlns:p14="http://schemas.microsoft.com/office/powerpoint/2010/main" val="92732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0"/>
            <a:ext cx="57785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1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253" y="876833"/>
            <a:ext cx="9675812" cy="128089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Hepatitis B </a:t>
            </a:r>
            <a:r>
              <a:rPr lang="en-US" b="1" dirty="0" smtClean="0">
                <a:solidFill>
                  <a:srgbClr val="C00000"/>
                </a:solidFill>
              </a:rPr>
              <a:t>Markers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4155" y="2497998"/>
            <a:ext cx="9675812" cy="3955092"/>
          </a:xfrm>
        </p:spPr>
        <p:txBody>
          <a:bodyPr>
            <a:normAutofit/>
          </a:bodyPr>
          <a:lstStyle/>
          <a:p>
            <a:pPr algn="l" rtl="0"/>
            <a:endParaRPr lang="en-US" sz="2800" dirty="0">
              <a:cs typeface="+mj-cs"/>
            </a:endParaRPr>
          </a:p>
          <a:p>
            <a:pPr algn="l" rtl="0"/>
            <a:r>
              <a:rPr lang="en-US" sz="2800" b="1" dirty="0" smtClean="0">
                <a:cs typeface="+mj-cs"/>
              </a:rPr>
              <a:t>3 </a:t>
            </a:r>
            <a:r>
              <a:rPr lang="en-US" sz="2800" b="1" dirty="0">
                <a:cs typeface="+mj-cs"/>
              </a:rPr>
              <a:t>major structural antigens</a:t>
            </a:r>
            <a:r>
              <a:rPr lang="en-US" sz="2800" b="1" dirty="0" smtClean="0">
                <a:cs typeface="+mj-cs"/>
              </a:rPr>
              <a:t>:</a:t>
            </a:r>
          </a:p>
          <a:p>
            <a:pPr marL="400050" indent="-400050" algn="l" rtl="0">
              <a:buFont typeface="+mj-lt"/>
              <a:buAutoNum type="romanUcPeriod"/>
            </a:pPr>
            <a:r>
              <a:rPr lang="en-US" sz="2800" dirty="0" smtClean="0">
                <a:cs typeface="+mj-cs"/>
              </a:rPr>
              <a:t>surface (</a:t>
            </a:r>
            <a:r>
              <a:rPr lang="en-US" sz="2800" dirty="0" err="1" smtClean="0">
                <a:cs typeface="+mj-cs"/>
              </a:rPr>
              <a:t>HBsAg</a:t>
            </a:r>
            <a:r>
              <a:rPr lang="en-US" sz="2800" dirty="0" smtClean="0">
                <a:cs typeface="+mj-cs"/>
              </a:rPr>
              <a:t>) </a:t>
            </a:r>
          </a:p>
          <a:p>
            <a:pPr marL="400050" indent="-400050" algn="l" rtl="0">
              <a:buFont typeface="+mj-lt"/>
              <a:buAutoNum type="romanUcPeriod"/>
            </a:pPr>
            <a:r>
              <a:rPr lang="en-US" sz="2800" dirty="0" smtClean="0">
                <a:cs typeface="+mj-cs"/>
              </a:rPr>
              <a:t>core </a:t>
            </a:r>
            <a:r>
              <a:rPr lang="en-US" sz="2800" dirty="0">
                <a:cs typeface="+mj-cs"/>
              </a:rPr>
              <a:t>(</a:t>
            </a:r>
            <a:r>
              <a:rPr lang="en-US" sz="2800" dirty="0" err="1">
                <a:cs typeface="+mj-cs"/>
              </a:rPr>
              <a:t>HBcAg</a:t>
            </a:r>
            <a:r>
              <a:rPr lang="en-US" sz="2800" dirty="0" smtClean="0">
                <a:cs typeface="+mj-cs"/>
              </a:rPr>
              <a:t>)</a:t>
            </a:r>
          </a:p>
          <a:p>
            <a:pPr marL="400050" indent="-400050" algn="l" rtl="0">
              <a:buFont typeface="+mj-lt"/>
              <a:buAutoNum type="romanUcPeriod"/>
            </a:pPr>
            <a:r>
              <a:rPr lang="en-US" sz="2800" dirty="0" smtClean="0">
                <a:cs typeface="+mj-cs"/>
              </a:rPr>
              <a:t> e </a:t>
            </a:r>
            <a:r>
              <a:rPr lang="en-US" sz="2800" dirty="0">
                <a:cs typeface="+mj-cs"/>
              </a:rPr>
              <a:t>antigen (</a:t>
            </a:r>
            <a:r>
              <a:rPr lang="en-US" sz="2800" dirty="0" err="1">
                <a:cs typeface="+mj-cs"/>
              </a:rPr>
              <a:t>HBeAg</a:t>
            </a:r>
            <a:r>
              <a:rPr lang="en-US" sz="2800" dirty="0">
                <a:cs typeface="+mj-cs"/>
              </a:rPr>
              <a:t>). </a:t>
            </a:r>
            <a:endParaRPr lang="ar-SA" sz="2800" dirty="0"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881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/>
          </p:cNvSpPr>
          <p:nvPr>
            <p:ph idx="1"/>
          </p:nvPr>
        </p:nvSpPr>
        <p:spPr>
          <a:xfrm>
            <a:off x="914400" y="774700"/>
            <a:ext cx="10039350" cy="5678489"/>
          </a:xfrm>
        </p:spPr>
        <p:txBody>
          <a:bodyPr>
            <a:normAutofit fontScale="92500" lnSpcReduction="10000"/>
          </a:bodyPr>
          <a:lstStyle/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cs typeface="Arial" panose="020B0604020202020204" pitchFamily="34" charset="0"/>
              </a:rPr>
              <a:t>A 32-year-old lady, nurse, single presented with one month H/O palpitation and loss of weight.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rgbClr val="A50021"/>
                </a:solidFill>
                <a:cs typeface="Arial" panose="020B0604020202020204" pitchFamily="34" charset="0"/>
              </a:rPr>
              <a:t>O/E:</a:t>
            </a:r>
            <a:r>
              <a:rPr lang="en-US" altLang="en-US" sz="2000" dirty="0">
                <a:cs typeface="Arial" panose="020B0604020202020204" pitchFamily="34" charset="0"/>
              </a:rPr>
              <a:t>  pulse 116 / min            </a:t>
            </a:r>
            <a:r>
              <a:rPr lang="en-US" altLang="en-US" sz="2000" dirty="0" err="1">
                <a:cs typeface="Arial" panose="020B0604020202020204" pitchFamily="34" charset="0"/>
              </a:rPr>
              <a:t>Bp</a:t>
            </a:r>
            <a:r>
              <a:rPr lang="en-US" altLang="en-US" sz="2000" dirty="0">
                <a:cs typeface="Arial" panose="020B0604020202020204" pitchFamily="34" charset="0"/>
              </a:rPr>
              <a:t>   140 / 70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cs typeface="Arial" panose="020B0604020202020204" pitchFamily="34" charset="0"/>
              </a:rPr>
              <a:t>     </a:t>
            </a:r>
            <a:r>
              <a:rPr lang="en-US" altLang="en-US" sz="2000" dirty="0" smtClean="0">
                <a:cs typeface="Arial" panose="020B0604020202020204" pitchFamily="34" charset="0"/>
              </a:rPr>
              <a:t>Apart </a:t>
            </a:r>
            <a:r>
              <a:rPr lang="en-US" altLang="en-US" sz="2000" dirty="0">
                <a:cs typeface="Arial" panose="020B0604020202020204" pitchFamily="34" charset="0"/>
              </a:rPr>
              <a:t>from fine tremors nothing was </a:t>
            </a:r>
            <a:r>
              <a:rPr lang="en-US" altLang="en-US" sz="2000" dirty="0" smtClean="0">
                <a:cs typeface="Arial" panose="020B0604020202020204" pitchFamily="34" charset="0"/>
              </a:rPr>
              <a:t>significant. The </a:t>
            </a:r>
            <a:r>
              <a:rPr lang="en-US" altLang="en-US" sz="2000" dirty="0">
                <a:cs typeface="Arial" panose="020B0604020202020204" pitchFamily="34" charset="0"/>
              </a:rPr>
              <a:t>following investigations are shown: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cs typeface="Arial" panose="020B0604020202020204" pitchFamily="34" charset="0"/>
              </a:rPr>
              <a:t>      </a:t>
            </a:r>
            <a:r>
              <a:rPr lang="en-US" altLang="en-US" sz="2000" dirty="0" smtClean="0">
                <a:cs typeface="Arial" panose="020B0604020202020204" pitchFamily="34" charset="0"/>
              </a:rPr>
              <a:t>   </a:t>
            </a:r>
            <a:r>
              <a:rPr lang="en-US" altLang="en-US" sz="2000" dirty="0" smtClean="0">
                <a:solidFill>
                  <a:srgbClr val="A50021"/>
                </a:solidFill>
                <a:cs typeface="Arial" panose="020B0604020202020204" pitchFamily="34" charset="0"/>
              </a:rPr>
              <a:t>WBC </a:t>
            </a:r>
            <a:r>
              <a:rPr lang="en-US" altLang="en-US" sz="2000" dirty="0">
                <a:solidFill>
                  <a:srgbClr val="A50021"/>
                </a:solidFill>
                <a:cs typeface="Arial" panose="020B0604020202020204" pitchFamily="34" charset="0"/>
              </a:rPr>
              <a:t>: ………8.4                             ESR : …..  4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cs typeface="Arial" panose="020B0604020202020204" pitchFamily="34" charset="0"/>
              </a:rPr>
              <a:t>     </a:t>
            </a:r>
            <a:endParaRPr lang="en-US" altLang="en-US" sz="2000" dirty="0" smtClean="0">
              <a:cs typeface="Arial" panose="020B0604020202020204" pitchFamily="34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rgbClr val="A50021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srgbClr val="A50021"/>
                </a:solidFill>
                <a:cs typeface="Arial" panose="020B0604020202020204" pitchFamily="34" charset="0"/>
              </a:rPr>
              <a:t>        TSH</a:t>
            </a:r>
            <a:r>
              <a:rPr lang="en-US" altLang="en-US" sz="2000" dirty="0">
                <a:solidFill>
                  <a:srgbClr val="A50021"/>
                </a:solidFill>
                <a:cs typeface="Arial" panose="020B0604020202020204" pitchFamily="34" charset="0"/>
              </a:rPr>
              <a:t>:	</a:t>
            </a:r>
            <a:r>
              <a:rPr lang="en-US" altLang="en-US" sz="2000" dirty="0">
                <a:cs typeface="Arial" panose="020B0604020202020204" pitchFamily="34" charset="0"/>
              </a:rPr>
              <a:t>&lt; 0.01</a:t>
            </a:r>
            <a:r>
              <a:rPr lang="en-US" altLang="en-US" sz="2000" dirty="0">
                <a:solidFill>
                  <a:srgbClr val="A50021"/>
                </a:solidFill>
                <a:cs typeface="Arial" panose="020B0604020202020204" pitchFamily="34" charset="0"/>
              </a:rPr>
              <a:t>     </a:t>
            </a:r>
            <a:r>
              <a:rPr lang="en-US" altLang="en-US" sz="2000" dirty="0" err="1">
                <a:solidFill>
                  <a:srgbClr val="A50021"/>
                </a:solidFill>
                <a:cs typeface="Arial" panose="020B0604020202020204" pitchFamily="34" charset="0"/>
              </a:rPr>
              <a:t>miu</a:t>
            </a:r>
            <a:r>
              <a:rPr lang="en-US" altLang="en-US" sz="2000" dirty="0">
                <a:solidFill>
                  <a:srgbClr val="A50021"/>
                </a:solidFill>
                <a:cs typeface="Arial" panose="020B0604020202020204" pitchFamily="34" charset="0"/>
              </a:rPr>
              <a:t>/l                  (0.25—5)</a:t>
            </a:r>
          </a:p>
          <a:p>
            <a:pPr lvl="1" algn="l" rtl="0" eaLnBrk="1" hangingPunct="1">
              <a:lnSpc>
                <a:spcPct val="150000"/>
              </a:lnSpc>
              <a:buFontTx/>
              <a:buNone/>
            </a:pPr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  FT4:	   </a:t>
            </a:r>
            <a:r>
              <a:rPr lang="en-US" altLang="en-US" dirty="0">
                <a:cs typeface="Arial" panose="020B0604020202020204" pitchFamily="34" charset="0"/>
              </a:rPr>
              <a:t>92.6</a:t>
            </a:r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      </a:t>
            </a:r>
            <a:r>
              <a:rPr lang="en-US" altLang="en-US" dirty="0" err="1">
                <a:solidFill>
                  <a:srgbClr val="A50021"/>
                </a:solidFill>
                <a:cs typeface="Arial" panose="020B0604020202020204" pitchFamily="34" charset="0"/>
              </a:rPr>
              <a:t>pmol</a:t>
            </a:r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/l                (10.3—25 .8)</a:t>
            </a:r>
          </a:p>
          <a:p>
            <a:pPr lvl="1" algn="l" rtl="0" eaLnBrk="1" hangingPunct="1">
              <a:lnSpc>
                <a:spcPct val="150000"/>
              </a:lnSpc>
              <a:buFontTx/>
              <a:buNone/>
            </a:pPr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  </a:t>
            </a:r>
            <a:r>
              <a:rPr lang="en-US" altLang="en-US" sz="2400" dirty="0">
                <a:solidFill>
                  <a:srgbClr val="A50021"/>
                </a:solidFill>
                <a:cs typeface="Arial" panose="020B0604020202020204" pitchFamily="34" charset="0"/>
              </a:rPr>
              <a:t>Thyroid scan:  </a:t>
            </a:r>
            <a:r>
              <a:rPr lang="en-US" altLang="en-US" sz="2400" dirty="0">
                <a:solidFill>
                  <a:srgbClr val="000066"/>
                </a:solidFill>
                <a:cs typeface="Arial" panose="020B0604020202020204" pitchFamily="34" charset="0"/>
              </a:rPr>
              <a:t>Reduced iodine uptake</a:t>
            </a:r>
          </a:p>
          <a:p>
            <a:pPr lvl="1" algn="l" rtl="0" eaLnBrk="1" hangingPunct="1">
              <a:lnSpc>
                <a:spcPct val="150000"/>
              </a:lnSpc>
            </a:pPr>
            <a:r>
              <a:rPr lang="en-US" altLang="en-US" dirty="0">
                <a:solidFill>
                  <a:srgbClr val="000066"/>
                </a:solidFill>
                <a:cs typeface="Arial" panose="020B0604020202020204" pitchFamily="34" charset="0"/>
              </a:rPr>
              <a:t>Mention three causes of reduced iodine uptake.</a:t>
            </a:r>
          </a:p>
          <a:p>
            <a:pPr lvl="1" algn="l" rtl="0" eaLnBrk="1" hangingPunct="1">
              <a:lnSpc>
                <a:spcPct val="150000"/>
              </a:lnSpc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1- </a:t>
            </a:r>
            <a:r>
              <a:rPr lang="en-US" altLang="en-US" dirty="0" err="1">
                <a:cs typeface="Arial" panose="020B0604020202020204" pitchFamily="34" charset="0"/>
              </a:rPr>
              <a:t>Subacute</a:t>
            </a:r>
            <a:r>
              <a:rPr lang="en-US" altLang="en-US" dirty="0">
                <a:cs typeface="Arial" panose="020B0604020202020204" pitchFamily="34" charset="0"/>
              </a:rPr>
              <a:t> thyroiditis</a:t>
            </a:r>
          </a:p>
          <a:p>
            <a:pPr lvl="1" algn="l" rtl="0" eaLnBrk="1" hangingPunct="1">
              <a:lnSpc>
                <a:spcPct val="150000"/>
              </a:lnSpc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2- Post-partum thyroiditis</a:t>
            </a:r>
          </a:p>
          <a:p>
            <a:pPr lvl="1" algn="l" rtl="0" eaLnBrk="1" hangingPunct="1">
              <a:lnSpc>
                <a:spcPct val="150000"/>
              </a:lnSpc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3- Factitious thyroiditis</a:t>
            </a:r>
          </a:p>
        </p:txBody>
      </p:sp>
    </p:spTree>
    <p:extLst>
      <p:ext uri="{BB962C8B-B14F-4D97-AF65-F5344CB8AC3E}">
        <p14:creationId xmlns:p14="http://schemas.microsoft.com/office/powerpoint/2010/main" val="89943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0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0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0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0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0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50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0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0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50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/>
          </p:cNvSpPr>
          <p:nvPr>
            <p:ph idx="1"/>
          </p:nvPr>
        </p:nvSpPr>
        <p:spPr>
          <a:xfrm>
            <a:off x="736600" y="260350"/>
            <a:ext cx="10744200" cy="6597650"/>
          </a:xfrm>
        </p:spPr>
        <p:txBody>
          <a:bodyPr>
            <a:noAutofit/>
          </a:bodyPr>
          <a:lstStyle/>
          <a:p>
            <a:pPr marL="0" indent="0" algn="l" rtl="0" eaLnBrk="1" hangingPunct="1">
              <a:lnSpc>
                <a:spcPct val="80000"/>
              </a:lnSpc>
              <a:buNone/>
            </a:pPr>
            <a:endParaRPr lang="en-US" altLang="en-US" sz="1800" dirty="0" smtClean="0">
              <a:cs typeface="Arial" panose="020B0604020202020204" pitchFamily="34" charset="0"/>
            </a:endParaRPr>
          </a:p>
          <a:p>
            <a:pPr marL="0" indent="0" algn="l" rtl="0" eaLnBrk="1" hangingPunct="1">
              <a:lnSpc>
                <a:spcPct val="80000"/>
              </a:lnSpc>
              <a:buNone/>
            </a:pPr>
            <a:endParaRPr lang="en-US" altLang="en-US" sz="1800" dirty="0">
              <a:cs typeface="Arial" panose="020B0604020202020204" pitchFamily="34" charset="0"/>
            </a:endParaRPr>
          </a:p>
          <a:p>
            <a:pPr marL="0" indent="0" algn="l" rtl="0" eaLnBrk="1" hangingPunct="1">
              <a:lnSpc>
                <a:spcPct val="80000"/>
              </a:lnSpc>
              <a:buNone/>
            </a:pPr>
            <a:r>
              <a:rPr lang="en-US" altLang="en-US" sz="1800" dirty="0" smtClean="0">
                <a:cs typeface="Arial" panose="020B0604020202020204" pitchFamily="34" charset="0"/>
              </a:rPr>
              <a:t>A </a:t>
            </a:r>
            <a:r>
              <a:rPr lang="en-US" altLang="en-US" sz="1800" dirty="0">
                <a:cs typeface="Arial" panose="020B0604020202020204" pitchFamily="34" charset="0"/>
              </a:rPr>
              <a:t>42-year-old man booked recently in the clinic. Followed in a private psychiatry clinic because of depression mainly insomnia, weakness and fatigue, on 40 mg Paroxetine. </a:t>
            </a:r>
            <a:r>
              <a:rPr lang="en-US" altLang="en-US" sz="1800" dirty="0" smtClean="0">
                <a:cs typeface="Arial" panose="020B0604020202020204" pitchFamily="34" charset="0"/>
              </a:rPr>
              <a:t>Still </a:t>
            </a:r>
            <a:r>
              <a:rPr lang="en-US" altLang="en-US" sz="1800" dirty="0">
                <a:cs typeface="Arial" panose="020B0604020202020204" pitchFamily="34" charset="0"/>
              </a:rPr>
              <a:t>not improving, so another antipsychotic drug was added.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    The patient has good insight and very cooperative</a:t>
            </a:r>
            <a:r>
              <a:rPr lang="en-US" altLang="en-US" sz="1800" dirty="0" smtClean="0">
                <a:cs typeface="Arial" panose="020B0604020202020204" pitchFamily="34" charset="0"/>
              </a:rPr>
              <a:t>.</a:t>
            </a:r>
            <a:endParaRPr lang="en-US" altLang="en-US" sz="1800" dirty="0">
              <a:cs typeface="Arial" panose="020B0604020202020204" pitchFamily="34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  </a:t>
            </a:r>
            <a:r>
              <a:rPr lang="en-US" altLang="en-US" sz="1800" dirty="0">
                <a:solidFill>
                  <a:srgbClr val="000066"/>
                </a:solidFill>
                <a:cs typeface="Arial" panose="020B0604020202020204" pitchFamily="34" charset="0"/>
              </a:rPr>
              <a:t>Mention one investigation of importance for this </a:t>
            </a:r>
            <a:r>
              <a:rPr lang="en-US" altLang="en-US" sz="1800" dirty="0" smtClean="0">
                <a:solidFill>
                  <a:srgbClr val="000066"/>
                </a:solidFill>
                <a:cs typeface="Arial" panose="020B0604020202020204" pitchFamily="34" charset="0"/>
              </a:rPr>
              <a:t>patient?</a:t>
            </a:r>
            <a:endParaRPr lang="en-US" altLang="en-US" sz="1800" dirty="0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 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     </a:t>
            </a:r>
            <a:r>
              <a:rPr lang="en-US" altLang="en-US" sz="1800" dirty="0">
                <a:solidFill>
                  <a:srgbClr val="A50021"/>
                </a:solidFill>
                <a:cs typeface="Arial" panose="020B0604020202020204" pitchFamily="34" charset="0"/>
              </a:rPr>
              <a:t>TSH :</a:t>
            </a:r>
            <a:r>
              <a:rPr lang="en-US" altLang="en-US" sz="1800" dirty="0">
                <a:cs typeface="Arial" panose="020B0604020202020204" pitchFamily="34" charset="0"/>
              </a:rPr>
              <a:t>     329.0                </a:t>
            </a:r>
            <a:r>
              <a:rPr lang="en-US" altLang="en-US" sz="1800" dirty="0">
                <a:solidFill>
                  <a:srgbClr val="A50021"/>
                </a:solidFill>
                <a:cs typeface="Arial" panose="020B0604020202020204" pitchFamily="34" charset="0"/>
              </a:rPr>
              <a:t>H    </a:t>
            </a:r>
            <a:r>
              <a:rPr lang="en-US" altLang="en-US" sz="1800" dirty="0" err="1">
                <a:solidFill>
                  <a:srgbClr val="A50021"/>
                </a:solidFill>
                <a:cs typeface="Arial" panose="020B0604020202020204" pitchFamily="34" charset="0"/>
              </a:rPr>
              <a:t>mIU</a:t>
            </a:r>
            <a:r>
              <a:rPr lang="en-US" altLang="en-US" sz="1800" dirty="0">
                <a:solidFill>
                  <a:srgbClr val="A50021"/>
                </a:solidFill>
                <a:cs typeface="Arial" panose="020B0604020202020204" pitchFamily="34" charset="0"/>
              </a:rPr>
              <a:t>/L       (0.25 – 5)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      </a:t>
            </a:r>
            <a:r>
              <a:rPr lang="en-US" altLang="en-US" sz="1800" dirty="0">
                <a:solidFill>
                  <a:srgbClr val="A50021"/>
                </a:solidFill>
                <a:cs typeface="Arial" panose="020B0604020202020204" pitchFamily="34" charset="0"/>
              </a:rPr>
              <a:t>FT4:</a:t>
            </a:r>
            <a:r>
              <a:rPr lang="en-US" altLang="en-US" sz="1800" dirty="0">
                <a:cs typeface="Arial" panose="020B0604020202020204" pitchFamily="34" charset="0"/>
              </a:rPr>
              <a:t>      2.87                  </a:t>
            </a:r>
            <a:r>
              <a:rPr lang="en-US" altLang="en-US" sz="1800" dirty="0">
                <a:solidFill>
                  <a:srgbClr val="A50021"/>
                </a:solidFill>
                <a:cs typeface="Arial" panose="020B0604020202020204" pitchFamily="34" charset="0"/>
              </a:rPr>
              <a:t>L    </a:t>
            </a:r>
            <a:r>
              <a:rPr lang="en-US" altLang="en-US" sz="1800" dirty="0" err="1">
                <a:solidFill>
                  <a:srgbClr val="A50021"/>
                </a:solidFill>
                <a:cs typeface="Arial" panose="020B0604020202020204" pitchFamily="34" charset="0"/>
              </a:rPr>
              <a:t>pmol</a:t>
            </a:r>
            <a:r>
              <a:rPr lang="en-US" altLang="en-US" sz="1800" dirty="0">
                <a:solidFill>
                  <a:srgbClr val="A50021"/>
                </a:solidFill>
                <a:cs typeface="Arial" panose="020B0604020202020204" pitchFamily="34" charset="0"/>
              </a:rPr>
              <a:t>/L      (10.3 - 25.8)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altLang="en-US" sz="1800" dirty="0">
              <a:solidFill>
                <a:srgbClr val="A50021"/>
              </a:solidFill>
              <a:cs typeface="Arial" panose="020B0604020202020204" pitchFamily="34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     </a:t>
            </a:r>
            <a:r>
              <a:rPr lang="en-US" altLang="en-US" sz="1800" dirty="0">
                <a:solidFill>
                  <a:srgbClr val="A50021"/>
                </a:solidFill>
                <a:cs typeface="Arial" panose="020B0604020202020204" pitchFamily="34" charset="0"/>
              </a:rPr>
              <a:t>Cholesterol:</a:t>
            </a:r>
            <a:r>
              <a:rPr lang="en-US" altLang="en-US" sz="1800" dirty="0">
                <a:cs typeface="Arial" panose="020B0604020202020204" pitchFamily="34" charset="0"/>
              </a:rPr>
              <a:t>    9.86</a:t>
            </a:r>
            <a:r>
              <a:rPr lang="en-US" alt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>
                <a:cs typeface="Arial" panose="020B0604020202020204" pitchFamily="34" charset="0"/>
              </a:rPr>
              <a:t>        </a:t>
            </a:r>
            <a:r>
              <a:rPr lang="en-US" altLang="en-US" sz="1800" dirty="0" err="1">
                <a:cs typeface="Arial" panose="020B0604020202020204" pitchFamily="34" charset="0"/>
              </a:rPr>
              <a:t>mmol</a:t>
            </a:r>
            <a:r>
              <a:rPr lang="en-US" altLang="en-US" sz="1800" dirty="0">
                <a:cs typeface="Arial" panose="020B0604020202020204" pitchFamily="34" charset="0"/>
              </a:rPr>
              <a:t>/L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     </a:t>
            </a:r>
            <a:r>
              <a:rPr lang="en-US" altLang="en-US" sz="1800" dirty="0">
                <a:solidFill>
                  <a:srgbClr val="A50021"/>
                </a:solidFill>
                <a:cs typeface="Arial" panose="020B0604020202020204" pitchFamily="34" charset="0"/>
              </a:rPr>
              <a:t>Trig.: </a:t>
            </a:r>
            <a:r>
              <a:rPr lang="en-US" altLang="en-US" sz="1800" dirty="0">
                <a:solidFill>
                  <a:srgbClr val="A5002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………..</a:t>
            </a:r>
            <a:r>
              <a:rPr lang="en-US" altLang="en-US" sz="1800" dirty="0">
                <a:cs typeface="Arial" panose="020B0604020202020204" pitchFamily="34" charset="0"/>
              </a:rPr>
              <a:t>   3.12 </a:t>
            </a:r>
            <a:r>
              <a:rPr lang="en-US" altLang="en-US" sz="1800" dirty="0">
                <a:solidFill>
                  <a:srgbClr val="FF99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>
                <a:cs typeface="Arial" panose="020B0604020202020204" pitchFamily="34" charset="0"/>
              </a:rPr>
              <a:t>       </a:t>
            </a:r>
            <a:r>
              <a:rPr lang="en-US" altLang="en-US" sz="1800" dirty="0" err="1">
                <a:cs typeface="Arial" panose="020B0604020202020204" pitchFamily="34" charset="0"/>
              </a:rPr>
              <a:t>mmol</a:t>
            </a:r>
            <a:r>
              <a:rPr lang="en-US" altLang="en-US" sz="1800" dirty="0">
                <a:cs typeface="Arial" panose="020B0604020202020204" pitchFamily="34" charset="0"/>
              </a:rPr>
              <a:t>/L </a:t>
            </a:r>
            <a:r>
              <a:rPr lang="en-US" altLang="en-US" sz="1800" dirty="0" smtClean="0">
                <a:cs typeface="Arial" panose="020B0604020202020204" pitchFamily="34" charset="0"/>
              </a:rPr>
              <a:t> </a:t>
            </a:r>
            <a:endParaRPr lang="en-US" altLang="en-US" sz="1800" dirty="0">
              <a:cs typeface="Arial" panose="020B0604020202020204" pitchFamily="34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cs typeface="Arial" panose="020B0604020202020204" pitchFamily="34" charset="0"/>
              </a:rPr>
              <a:t>What is your diagnosis?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cs typeface="Arial" panose="020B0604020202020204" pitchFamily="34" charset="0"/>
              </a:rPr>
              <a:t>Primary hypothyroidism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cs typeface="Arial" panose="020B0604020202020204" pitchFamily="34" charset="0"/>
              </a:rPr>
              <a:t>Secondary </a:t>
            </a:r>
            <a:r>
              <a:rPr lang="en-US" altLang="en-US" sz="1800" dirty="0" err="1">
                <a:solidFill>
                  <a:srgbClr val="C00000"/>
                </a:solidFill>
                <a:cs typeface="Arial" panose="020B0604020202020204" pitchFamily="34" charset="0"/>
              </a:rPr>
              <a:t>hypercholesterolaemia</a:t>
            </a:r>
            <a:endParaRPr lang="en-US" altLang="en-US" sz="18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    </a:t>
            </a:r>
            <a:endParaRPr lang="en-US" altLang="en-US" sz="1800" dirty="0">
              <a:solidFill>
                <a:srgbClr val="A50021"/>
              </a:solidFill>
              <a:cs typeface="Arial" panose="020B0604020202020204" pitchFamily="34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solidFill>
                  <a:srgbClr val="A50021"/>
                </a:solidFill>
                <a:cs typeface="Arial" panose="020B0604020202020204" pitchFamily="34" charset="0"/>
              </a:rPr>
              <a:t>     </a:t>
            </a:r>
            <a:endParaRPr lang="en-US" altLang="en-US" sz="1800" dirty="0">
              <a:cs typeface="Arial" panose="020B0604020202020204" pitchFamily="34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solidFill>
                  <a:srgbClr val="A50021"/>
                </a:solidFill>
                <a:cs typeface="Arial" panose="020B0604020202020204" pitchFamily="34" charset="0"/>
              </a:rPr>
              <a:t>     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solidFill>
                  <a:srgbClr val="A50021"/>
                </a:solidFill>
                <a:cs typeface="Arial" panose="020B0604020202020204" pitchFamily="34" charset="0"/>
              </a:rPr>
              <a:t>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 </a:t>
            </a:r>
            <a:endParaRPr lang="ar-SA" altLang="en-US" sz="1800" dirty="0"/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alt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67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59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5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5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5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5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5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5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59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59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59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59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59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59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59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59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259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59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59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259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969" y="622329"/>
            <a:ext cx="8642350" cy="6480175"/>
          </a:xfrm>
        </p:spPr>
        <p:txBody>
          <a:bodyPr>
            <a:normAutofit/>
          </a:bodyPr>
          <a:lstStyle/>
          <a:p>
            <a:pPr marL="365760" indent="-256032" algn="l" rtl="0">
              <a:spcAft>
                <a:spcPts val="0"/>
              </a:spcAft>
              <a:buNone/>
              <a:defRPr/>
            </a:pPr>
            <a:endParaRPr lang="en-US" sz="2000" dirty="0" smtClean="0"/>
          </a:p>
          <a:p>
            <a:pPr marL="365760" indent="-256032" algn="l" rtl="0">
              <a:spcAft>
                <a:spcPts val="0"/>
              </a:spcAft>
              <a:buNone/>
              <a:defRPr/>
            </a:pPr>
            <a:r>
              <a:rPr lang="en-US" sz="2000" dirty="0" smtClean="0"/>
              <a:t>A </a:t>
            </a:r>
            <a:r>
              <a:rPr lang="en-US" sz="2000" dirty="0"/>
              <a:t>30-year-old lady with menstrual irregularities. desiring pregnancy</a:t>
            </a:r>
          </a:p>
          <a:p>
            <a:pPr marL="838200" lvl="1" indent="-381000" algn="l" rtl="0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>
                <a:solidFill>
                  <a:srgbClr val="A50021"/>
                </a:solidFill>
              </a:rPr>
              <a:t>TSH:  …… </a:t>
            </a:r>
            <a:r>
              <a:rPr lang="en-US" sz="1800" dirty="0"/>
              <a:t>44.58</a:t>
            </a:r>
            <a:r>
              <a:rPr lang="en-US" dirty="0"/>
              <a:t>   </a:t>
            </a:r>
            <a:r>
              <a:rPr lang="en-US" sz="1800" dirty="0" err="1">
                <a:solidFill>
                  <a:srgbClr val="A50021"/>
                </a:solidFill>
              </a:rPr>
              <a:t>miu</a:t>
            </a:r>
            <a:r>
              <a:rPr lang="en-US" sz="1800" dirty="0">
                <a:solidFill>
                  <a:srgbClr val="A50021"/>
                </a:solidFill>
              </a:rPr>
              <a:t>/l        	         (0.25 - 5)</a:t>
            </a:r>
          </a:p>
          <a:p>
            <a:pPr marL="838200" lvl="1" indent="-381000" algn="l" rtl="0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>
                <a:solidFill>
                  <a:srgbClr val="A50021"/>
                </a:solidFill>
              </a:rPr>
              <a:t>FT4:  …… </a:t>
            </a:r>
            <a:r>
              <a:rPr lang="en-US" dirty="0">
                <a:solidFill>
                  <a:srgbClr val="A50021"/>
                </a:solidFill>
              </a:rPr>
              <a:t> </a:t>
            </a:r>
            <a:r>
              <a:rPr lang="en-US" sz="1800" dirty="0"/>
              <a:t>5.58</a:t>
            </a:r>
            <a:r>
              <a:rPr lang="en-US" dirty="0">
                <a:solidFill>
                  <a:srgbClr val="A50021"/>
                </a:solidFill>
              </a:rPr>
              <a:t>   </a:t>
            </a:r>
            <a:r>
              <a:rPr lang="en-US" sz="1800" dirty="0">
                <a:solidFill>
                  <a:srgbClr val="A50021"/>
                </a:solidFill>
              </a:rPr>
              <a:t> </a:t>
            </a:r>
            <a:r>
              <a:rPr lang="en-US" sz="1800" dirty="0" err="1">
                <a:solidFill>
                  <a:srgbClr val="A50021"/>
                </a:solidFill>
              </a:rPr>
              <a:t>pmol</a:t>
            </a:r>
            <a:r>
              <a:rPr lang="en-US" sz="1800" dirty="0">
                <a:solidFill>
                  <a:srgbClr val="A50021"/>
                </a:solidFill>
              </a:rPr>
              <a:t>/l                (10.3- 25.8) </a:t>
            </a:r>
          </a:p>
          <a:p>
            <a:pPr marL="838200" lvl="1" indent="-381000" algn="l" rtl="0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en-US" sz="1800" dirty="0" smtClean="0">
              <a:solidFill>
                <a:srgbClr val="002060"/>
              </a:solidFill>
            </a:endParaRPr>
          </a:p>
          <a:p>
            <a:pPr marL="838200" lvl="1" indent="-381000" algn="l" rtl="0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en-US" sz="1800" dirty="0" smtClean="0">
                <a:solidFill>
                  <a:srgbClr val="002060"/>
                </a:solidFill>
              </a:rPr>
              <a:t>3 </a:t>
            </a:r>
            <a:r>
              <a:rPr lang="en-US" sz="1800" dirty="0">
                <a:solidFill>
                  <a:srgbClr val="002060"/>
                </a:solidFill>
              </a:rPr>
              <a:t>months later: (after 100 </a:t>
            </a:r>
            <a:r>
              <a:rPr lang="en-US" sz="1800" dirty="0" err="1">
                <a:solidFill>
                  <a:srgbClr val="002060"/>
                </a:solidFill>
              </a:rPr>
              <a:t>micgm</a:t>
            </a:r>
            <a:r>
              <a:rPr lang="en-US" sz="1800" dirty="0">
                <a:solidFill>
                  <a:srgbClr val="002060"/>
                </a:solidFill>
              </a:rPr>
              <a:t> thyroxin)</a:t>
            </a:r>
          </a:p>
          <a:p>
            <a:pPr marL="838200" lvl="1" indent="-381000" algn="l" rtl="0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>
                <a:solidFill>
                  <a:srgbClr val="A50021"/>
                </a:solidFill>
              </a:rPr>
              <a:t>TSH:  …… </a:t>
            </a:r>
            <a:r>
              <a:rPr lang="en-US" sz="1800" dirty="0"/>
              <a:t>7.37</a:t>
            </a:r>
            <a:r>
              <a:rPr lang="en-US" dirty="0"/>
              <a:t>   </a:t>
            </a:r>
            <a:r>
              <a:rPr lang="en-US" sz="1800" dirty="0" err="1">
                <a:solidFill>
                  <a:srgbClr val="A50021"/>
                </a:solidFill>
              </a:rPr>
              <a:t>miu</a:t>
            </a:r>
            <a:r>
              <a:rPr lang="en-US" sz="1800" dirty="0">
                <a:solidFill>
                  <a:srgbClr val="A50021"/>
                </a:solidFill>
              </a:rPr>
              <a:t>/l        	          (0.25 - 5)</a:t>
            </a:r>
          </a:p>
          <a:p>
            <a:pPr marL="838200" lvl="1" indent="-381000" algn="l" rtl="0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>
                <a:solidFill>
                  <a:srgbClr val="A50021"/>
                </a:solidFill>
              </a:rPr>
              <a:t>FT4:  …… </a:t>
            </a:r>
            <a:r>
              <a:rPr lang="en-US" dirty="0">
                <a:solidFill>
                  <a:srgbClr val="A50021"/>
                </a:solidFill>
              </a:rPr>
              <a:t> </a:t>
            </a:r>
            <a:r>
              <a:rPr lang="en-US" sz="1800" dirty="0"/>
              <a:t>10.68</a:t>
            </a:r>
            <a:r>
              <a:rPr lang="en-US" sz="1800" dirty="0">
                <a:solidFill>
                  <a:srgbClr val="A50021"/>
                </a:solidFill>
              </a:rPr>
              <a:t> </a:t>
            </a:r>
            <a:r>
              <a:rPr lang="en-US" dirty="0">
                <a:solidFill>
                  <a:srgbClr val="A50021"/>
                </a:solidFill>
              </a:rPr>
              <a:t>  </a:t>
            </a:r>
            <a:r>
              <a:rPr lang="en-US" sz="1800" dirty="0">
                <a:solidFill>
                  <a:srgbClr val="A50021"/>
                </a:solidFill>
              </a:rPr>
              <a:t> </a:t>
            </a:r>
            <a:r>
              <a:rPr lang="en-US" sz="1800" dirty="0" err="1">
                <a:solidFill>
                  <a:srgbClr val="A50021"/>
                </a:solidFill>
              </a:rPr>
              <a:t>pmol</a:t>
            </a:r>
            <a:r>
              <a:rPr lang="en-US" sz="1800" dirty="0">
                <a:solidFill>
                  <a:srgbClr val="A50021"/>
                </a:solidFill>
              </a:rPr>
              <a:t>/l                (10.3- 25.8) </a:t>
            </a:r>
            <a:r>
              <a:rPr lang="en-US" sz="1800" dirty="0" smtClean="0">
                <a:solidFill>
                  <a:srgbClr val="A50021"/>
                </a:solidFill>
              </a:rPr>
              <a:t>   </a:t>
            </a:r>
            <a:endParaRPr lang="en-US" sz="1800" dirty="0">
              <a:solidFill>
                <a:srgbClr val="A50021"/>
              </a:solidFill>
            </a:endParaRPr>
          </a:p>
          <a:p>
            <a:pPr marL="838200" lvl="1" indent="-381000" algn="l" rtl="0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en-US" sz="1800" dirty="0" smtClean="0">
              <a:solidFill>
                <a:srgbClr val="002060"/>
              </a:solidFill>
            </a:endParaRPr>
          </a:p>
          <a:p>
            <a:pPr marL="838200" lvl="1" indent="-381000" algn="l" rtl="0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en-US" sz="1800" dirty="0" smtClean="0">
                <a:solidFill>
                  <a:srgbClr val="002060"/>
                </a:solidFill>
              </a:rPr>
              <a:t>3 </a:t>
            </a:r>
            <a:r>
              <a:rPr lang="en-US" sz="1800" dirty="0">
                <a:solidFill>
                  <a:srgbClr val="002060"/>
                </a:solidFill>
              </a:rPr>
              <a:t>months later: (after 125 </a:t>
            </a:r>
            <a:r>
              <a:rPr lang="en-US" sz="1800" dirty="0" err="1">
                <a:solidFill>
                  <a:srgbClr val="002060"/>
                </a:solidFill>
              </a:rPr>
              <a:t>micgm</a:t>
            </a:r>
            <a:r>
              <a:rPr lang="en-US" sz="1800" dirty="0">
                <a:solidFill>
                  <a:srgbClr val="002060"/>
                </a:solidFill>
              </a:rPr>
              <a:t> thyroxin)</a:t>
            </a:r>
          </a:p>
          <a:p>
            <a:pPr marL="838200" lvl="1" indent="-381000" algn="l" rtl="0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>
                <a:solidFill>
                  <a:srgbClr val="A50021"/>
                </a:solidFill>
              </a:rPr>
              <a:t>TSH:  …… </a:t>
            </a:r>
            <a:r>
              <a:rPr lang="en-US" sz="1800" dirty="0" smtClean="0"/>
              <a:t>2.3</a:t>
            </a:r>
            <a:r>
              <a:rPr lang="en-US" dirty="0" smtClean="0"/>
              <a:t>       </a:t>
            </a:r>
            <a:r>
              <a:rPr lang="en-US" sz="1800" dirty="0" err="1">
                <a:solidFill>
                  <a:srgbClr val="A50021"/>
                </a:solidFill>
              </a:rPr>
              <a:t>miu</a:t>
            </a:r>
            <a:r>
              <a:rPr lang="en-US" sz="1800" dirty="0">
                <a:solidFill>
                  <a:srgbClr val="A50021"/>
                </a:solidFill>
              </a:rPr>
              <a:t>/l        	(0.25 - 5)</a:t>
            </a:r>
          </a:p>
          <a:p>
            <a:pPr marL="838200" lvl="1" indent="-381000" algn="l" rtl="0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>
                <a:solidFill>
                  <a:srgbClr val="A50021"/>
                </a:solidFill>
              </a:rPr>
              <a:t>FT4:  …… </a:t>
            </a:r>
            <a:r>
              <a:rPr lang="en-US" sz="1800" dirty="0"/>
              <a:t>12.58</a:t>
            </a:r>
            <a:r>
              <a:rPr lang="en-US" dirty="0">
                <a:solidFill>
                  <a:srgbClr val="A50021"/>
                </a:solidFill>
              </a:rPr>
              <a:t>   </a:t>
            </a:r>
            <a:r>
              <a:rPr lang="en-US" sz="1800" dirty="0">
                <a:solidFill>
                  <a:srgbClr val="A50021"/>
                </a:solidFill>
              </a:rPr>
              <a:t> </a:t>
            </a:r>
            <a:r>
              <a:rPr lang="en-US" sz="1800" dirty="0" err="1">
                <a:solidFill>
                  <a:srgbClr val="A50021"/>
                </a:solidFill>
              </a:rPr>
              <a:t>pmol</a:t>
            </a:r>
            <a:r>
              <a:rPr lang="en-US" sz="1800" dirty="0">
                <a:solidFill>
                  <a:srgbClr val="A50021"/>
                </a:solidFill>
              </a:rPr>
              <a:t>/l                  (10.3- 25.8) </a:t>
            </a:r>
            <a:r>
              <a:rPr lang="en-US" sz="1800" dirty="0" smtClean="0">
                <a:solidFill>
                  <a:srgbClr val="A50021"/>
                </a:solidFill>
              </a:rPr>
              <a:t>  </a:t>
            </a:r>
            <a:endParaRPr lang="en-US" sz="1800" dirty="0">
              <a:solidFill>
                <a:srgbClr val="A50021"/>
              </a:solidFill>
            </a:endParaRPr>
          </a:p>
          <a:p>
            <a:pPr marL="838200" lvl="1" indent="-381000" algn="l" rtl="0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en-US" sz="1800" dirty="0">
              <a:solidFill>
                <a:srgbClr val="002060"/>
              </a:solidFill>
            </a:endParaRPr>
          </a:p>
          <a:p>
            <a:pPr marL="838200" lvl="1" indent="-381000" algn="l" rtl="0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en-US" sz="1800" dirty="0">
              <a:solidFill>
                <a:srgbClr val="A50021"/>
              </a:solidFill>
            </a:endParaRPr>
          </a:p>
          <a:p>
            <a:pPr marL="365760" indent="-256032" algn="l" rtl="0">
              <a:spcAft>
                <a:spcPts val="0"/>
              </a:spcAft>
              <a:buNone/>
              <a:defRPr/>
            </a:pPr>
            <a:endParaRPr lang="en-US" sz="2000" dirty="0"/>
          </a:p>
          <a:p>
            <a:pPr marL="365760" indent="-256032" algn="l" rtl="0">
              <a:spcAft>
                <a:spcPts val="0"/>
              </a:spcAft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060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112" y="260351"/>
            <a:ext cx="10581670" cy="6264275"/>
          </a:xfrm>
        </p:spPr>
        <p:txBody>
          <a:bodyPr>
            <a:normAutofit/>
          </a:bodyPr>
          <a:lstStyle/>
          <a:p>
            <a:pPr marL="365760" indent="-256032" algn="l" rtl="0">
              <a:spcAft>
                <a:spcPts val="0"/>
              </a:spcAft>
              <a:buNone/>
              <a:defRPr/>
            </a:pPr>
            <a:endParaRPr lang="en-US" sz="1800" dirty="0" smtClean="0"/>
          </a:p>
          <a:p>
            <a:pPr marL="365760" indent="-256032" algn="l" rtl="0">
              <a:spcAft>
                <a:spcPts val="0"/>
              </a:spcAft>
              <a:buNone/>
              <a:defRPr/>
            </a:pPr>
            <a:endParaRPr lang="en-US" sz="1800" dirty="0"/>
          </a:p>
          <a:p>
            <a:pPr marL="365760" indent="-256032" algn="l" rtl="0">
              <a:spcAft>
                <a:spcPts val="0"/>
              </a:spcAft>
              <a:buNone/>
              <a:defRPr/>
            </a:pPr>
            <a:endParaRPr lang="en-US" sz="1800" dirty="0" smtClean="0"/>
          </a:p>
          <a:p>
            <a:pPr marL="365760" indent="-256032" algn="l" rtl="0">
              <a:spcAft>
                <a:spcPts val="0"/>
              </a:spcAft>
              <a:buNone/>
              <a:defRPr/>
            </a:pPr>
            <a:endParaRPr lang="en-US" sz="1800" dirty="0"/>
          </a:p>
          <a:p>
            <a:pPr marL="365760" indent="-256032" algn="l" rtl="0">
              <a:spcAft>
                <a:spcPts val="0"/>
              </a:spcAft>
              <a:buNone/>
              <a:defRPr/>
            </a:pPr>
            <a:r>
              <a:rPr lang="en-US" sz="1800" dirty="0" smtClean="0"/>
              <a:t>A </a:t>
            </a:r>
            <a:r>
              <a:rPr lang="en-US" sz="1800" dirty="0"/>
              <a:t>27-year-old woman presents with one month H/O weight loss, sweating and tremors. She has diffuse neck swelling. Pulse: 124 bpm </a:t>
            </a:r>
            <a:endParaRPr lang="en-US" sz="1600" dirty="0">
              <a:solidFill>
                <a:srgbClr val="A50021"/>
              </a:solidFill>
            </a:endParaRPr>
          </a:p>
          <a:p>
            <a:pPr marL="457200" indent="-457200" algn="l" rtl="0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n-US" sz="1600" dirty="0" smtClean="0">
              <a:solidFill>
                <a:srgbClr val="A50021"/>
              </a:solidFill>
            </a:endParaRPr>
          </a:p>
          <a:p>
            <a:pPr marL="457200" indent="-457200" algn="l" rtl="0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sz="1600" dirty="0" smtClean="0">
                <a:solidFill>
                  <a:srgbClr val="A50021"/>
                </a:solidFill>
              </a:rPr>
              <a:t>             CBC</a:t>
            </a:r>
            <a:r>
              <a:rPr lang="en-US" sz="1600" dirty="0">
                <a:solidFill>
                  <a:srgbClr val="A50021"/>
                </a:solidFill>
              </a:rPr>
              <a:t>:   </a:t>
            </a:r>
            <a:r>
              <a:rPr lang="en-US" sz="1800" dirty="0"/>
              <a:t>normal</a:t>
            </a:r>
            <a:r>
              <a:rPr lang="en-US" sz="1600" dirty="0">
                <a:solidFill>
                  <a:srgbClr val="A50021"/>
                </a:solidFill>
              </a:rPr>
              <a:t>		</a:t>
            </a:r>
            <a:r>
              <a:rPr lang="en-US" sz="1800" dirty="0">
                <a:solidFill>
                  <a:srgbClr val="A50021"/>
                </a:solidFill>
              </a:rPr>
              <a:t>ESR:    </a:t>
            </a:r>
            <a:r>
              <a:rPr lang="en-US" sz="1800" dirty="0"/>
              <a:t>12   </a:t>
            </a:r>
            <a:r>
              <a:rPr lang="en-US" sz="1800" dirty="0">
                <a:solidFill>
                  <a:srgbClr val="A50021"/>
                </a:solidFill>
              </a:rPr>
              <a:t>mm/h</a:t>
            </a:r>
          </a:p>
          <a:p>
            <a:pPr marL="838200" lvl="1" indent="-381000" algn="l" rtl="0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600" dirty="0">
                <a:solidFill>
                  <a:srgbClr val="A50021"/>
                </a:solidFill>
              </a:rPr>
              <a:t>TSH:  </a:t>
            </a:r>
            <a:r>
              <a:rPr lang="en-US" sz="1800" dirty="0"/>
              <a:t>&lt;0.001</a:t>
            </a:r>
            <a:r>
              <a:rPr lang="en-US" sz="1600" dirty="0">
                <a:solidFill>
                  <a:srgbClr val="A50021"/>
                </a:solidFill>
              </a:rPr>
              <a:t> </a:t>
            </a:r>
            <a:r>
              <a:rPr lang="en-US" sz="1600" dirty="0" err="1">
                <a:solidFill>
                  <a:srgbClr val="A50021"/>
                </a:solidFill>
              </a:rPr>
              <a:t>miu</a:t>
            </a:r>
            <a:r>
              <a:rPr lang="en-US" sz="1600" dirty="0">
                <a:solidFill>
                  <a:srgbClr val="A50021"/>
                </a:solidFill>
              </a:rPr>
              <a:t>/l                   (0.25 -5)</a:t>
            </a:r>
          </a:p>
          <a:p>
            <a:pPr marL="838200" lvl="1" indent="-381000" algn="l" rtl="0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600" dirty="0">
                <a:solidFill>
                  <a:srgbClr val="A50021"/>
                </a:solidFill>
              </a:rPr>
              <a:t>FT4:   </a:t>
            </a:r>
            <a:r>
              <a:rPr lang="en-US" sz="1800" dirty="0">
                <a:solidFill>
                  <a:srgbClr val="A50021"/>
                </a:solidFill>
              </a:rPr>
              <a:t> </a:t>
            </a:r>
            <a:r>
              <a:rPr lang="en-US" sz="1800" dirty="0"/>
              <a:t>139.2</a:t>
            </a:r>
            <a:r>
              <a:rPr lang="en-US" sz="1800" dirty="0">
                <a:solidFill>
                  <a:srgbClr val="A50021"/>
                </a:solidFill>
              </a:rPr>
              <a:t> </a:t>
            </a:r>
            <a:r>
              <a:rPr lang="en-US" sz="1600" dirty="0">
                <a:solidFill>
                  <a:srgbClr val="A50021"/>
                </a:solidFill>
              </a:rPr>
              <a:t> </a:t>
            </a:r>
            <a:r>
              <a:rPr lang="en-US" sz="1600" dirty="0" err="1">
                <a:solidFill>
                  <a:srgbClr val="A50021"/>
                </a:solidFill>
              </a:rPr>
              <a:t>pmol</a:t>
            </a:r>
            <a:r>
              <a:rPr lang="en-US" sz="1600" dirty="0">
                <a:solidFill>
                  <a:srgbClr val="A50021"/>
                </a:solidFill>
              </a:rPr>
              <a:t>/l                 (10.3-25.8) </a:t>
            </a:r>
          </a:p>
          <a:p>
            <a:pPr marL="838200" lvl="1" indent="-381000" algn="l" rtl="0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solidFill>
                  <a:srgbClr val="000066"/>
                </a:solidFill>
              </a:rPr>
              <a:t>What are the differential diagnosis?</a:t>
            </a:r>
          </a:p>
          <a:p>
            <a:pPr marL="457200" indent="-457200" algn="l" rtl="0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sz="1800" dirty="0"/>
              <a:t>1-</a:t>
            </a:r>
            <a:r>
              <a:rPr lang="en-US" sz="1800" dirty="0">
                <a:solidFill>
                  <a:srgbClr val="A50021"/>
                </a:solidFill>
              </a:rPr>
              <a:t> Graves’ disease</a:t>
            </a:r>
          </a:p>
          <a:p>
            <a:pPr marL="457200" indent="-457200" algn="l" rtl="0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sz="1800" dirty="0"/>
              <a:t>2-</a:t>
            </a:r>
            <a:r>
              <a:rPr lang="en-US" sz="1800" dirty="0">
                <a:solidFill>
                  <a:srgbClr val="A50021"/>
                </a:solidFill>
              </a:rPr>
              <a:t> </a:t>
            </a:r>
            <a:r>
              <a:rPr lang="en-US" sz="1800" dirty="0" err="1">
                <a:solidFill>
                  <a:srgbClr val="A50021"/>
                </a:solidFill>
              </a:rPr>
              <a:t>Subacute</a:t>
            </a:r>
            <a:r>
              <a:rPr lang="en-US" sz="1800" dirty="0">
                <a:solidFill>
                  <a:srgbClr val="A50021"/>
                </a:solidFill>
              </a:rPr>
              <a:t> </a:t>
            </a:r>
            <a:r>
              <a:rPr lang="en-US" sz="1800" dirty="0" err="1">
                <a:solidFill>
                  <a:srgbClr val="A50021"/>
                </a:solidFill>
              </a:rPr>
              <a:t>thyroiditis</a:t>
            </a:r>
            <a:endParaRPr lang="en-US" sz="1800" dirty="0">
              <a:solidFill>
                <a:srgbClr val="A50021"/>
              </a:solidFill>
            </a:endParaRPr>
          </a:p>
          <a:p>
            <a:pPr marL="457200" indent="-457200" algn="l" rtl="0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sz="1800" dirty="0"/>
              <a:t>3-</a:t>
            </a:r>
            <a:r>
              <a:rPr lang="en-US" sz="1800" dirty="0">
                <a:solidFill>
                  <a:srgbClr val="A50021"/>
                </a:solidFill>
              </a:rPr>
              <a:t> </a:t>
            </a:r>
            <a:r>
              <a:rPr lang="en-US" sz="1800" dirty="0" err="1">
                <a:solidFill>
                  <a:srgbClr val="A50021"/>
                </a:solidFill>
              </a:rPr>
              <a:t>Multinodular</a:t>
            </a:r>
            <a:r>
              <a:rPr lang="en-US" sz="1800" dirty="0">
                <a:solidFill>
                  <a:srgbClr val="A50021"/>
                </a:solidFill>
              </a:rPr>
              <a:t> toxic goiter</a:t>
            </a:r>
          </a:p>
          <a:p>
            <a:pPr marL="457200" indent="-457200" algn="l" rtl="0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sz="1800" dirty="0"/>
              <a:t>4-</a:t>
            </a:r>
            <a:r>
              <a:rPr lang="en-US" sz="1800" dirty="0">
                <a:solidFill>
                  <a:srgbClr val="A50021"/>
                </a:solidFill>
              </a:rPr>
              <a:t> Toxic nodule /adenoma</a:t>
            </a:r>
          </a:p>
          <a:p>
            <a:pPr marL="838200" lvl="1" indent="-381000" algn="l" rtl="0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solidFill>
                  <a:srgbClr val="000066"/>
                </a:solidFill>
              </a:rPr>
              <a:t>Mention one appropriate investigation to reach the diagnosis.</a:t>
            </a:r>
          </a:p>
          <a:p>
            <a:pPr marL="914400" lvl="1" indent="-457200" algn="l" rtl="0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>
                <a:solidFill>
                  <a:srgbClr val="A50021"/>
                </a:solidFill>
              </a:rPr>
              <a:t>Thyroid Scan</a:t>
            </a:r>
          </a:p>
          <a:p>
            <a:pPr marL="838200" lvl="1" indent="-381000" algn="l" rtl="0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en-US" sz="1800" dirty="0"/>
          </a:p>
          <a:p>
            <a:pPr marL="365760" indent="-256032" algn="l" rtl="0">
              <a:spcAft>
                <a:spcPts val="0"/>
              </a:spcAft>
              <a:buNone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9408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idx="1"/>
          </p:nvPr>
        </p:nvSpPr>
        <p:spPr>
          <a:xfrm>
            <a:off x="903829" y="813974"/>
            <a:ext cx="10475958" cy="6272625"/>
          </a:xfrm>
        </p:spPr>
        <p:txBody>
          <a:bodyPr>
            <a:normAutofit/>
          </a:bodyPr>
          <a:lstStyle/>
          <a:p>
            <a:pPr marL="457200" indent="-457200" algn="l" rtl="0">
              <a:lnSpc>
                <a:spcPct val="120000"/>
              </a:lnSpc>
              <a:buNone/>
            </a:pPr>
            <a:r>
              <a:rPr lang="en-US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800" dirty="0">
                <a:cs typeface="Arial" panose="020B0604020202020204" pitchFamily="34" charset="0"/>
              </a:rPr>
              <a:t>A 28 year old woman presents to your office with 10 days H/O palpitation, sweating and neck discomfort.  </a:t>
            </a:r>
            <a:r>
              <a:rPr lang="en-US" altLang="en-US" sz="1800" dirty="0">
                <a:solidFill>
                  <a:srgbClr val="000066"/>
                </a:solidFill>
                <a:cs typeface="Arial" panose="020B0604020202020204" pitchFamily="34" charset="0"/>
              </a:rPr>
              <a:t>O/E:</a:t>
            </a:r>
            <a:r>
              <a:rPr lang="en-US" altLang="en-US" sz="1800" i="1" dirty="0">
                <a:cs typeface="Arial" panose="020B0604020202020204" pitchFamily="34" charset="0"/>
              </a:rPr>
              <a:t> </a:t>
            </a:r>
            <a:r>
              <a:rPr lang="en-US" altLang="en-US" sz="1800" dirty="0">
                <a:cs typeface="Arial" panose="020B0604020202020204" pitchFamily="34" charset="0"/>
              </a:rPr>
              <a:t>Wet hands and neck tenderness</a:t>
            </a:r>
          </a:p>
          <a:p>
            <a:pPr marL="457200" indent="-457200" algn="l" rtl="0">
              <a:lnSpc>
                <a:spcPct val="120000"/>
              </a:lnSpc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     </a:t>
            </a:r>
            <a:r>
              <a:rPr lang="en-US" altLang="en-US" sz="1800" dirty="0">
                <a:solidFill>
                  <a:srgbClr val="000066"/>
                </a:solidFill>
                <a:cs typeface="Arial" panose="020B0604020202020204" pitchFamily="34" charset="0"/>
              </a:rPr>
              <a:t>pulse:</a:t>
            </a:r>
            <a:r>
              <a:rPr lang="en-US" altLang="en-US" sz="1800" dirty="0">
                <a:cs typeface="Arial" panose="020B0604020202020204" pitchFamily="34" charset="0"/>
              </a:rPr>
              <a:t> 116/m      	</a:t>
            </a:r>
            <a:r>
              <a:rPr lang="en-US" altLang="en-US" sz="1800" dirty="0">
                <a:solidFill>
                  <a:srgbClr val="000066"/>
                </a:solidFill>
                <a:cs typeface="Arial" panose="020B0604020202020204" pitchFamily="34" charset="0"/>
              </a:rPr>
              <a:t>temp.</a:t>
            </a:r>
            <a:r>
              <a:rPr lang="en-US" altLang="en-US" sz="1800" dirty="0">
                <a:cs typeface="Arial" panose="020B0604020202020204" pitchFamily="34" charset="0"/>
              </a:rPr>
              <a:t> 37.7</a:t>
            </a:r>
          </a:p>
          <a:p>
            <a:pPr marL="457200" indent="-457200" algn="l" rtl="0">
              <a:lnSpc>
                <a:spcPct val="120000"/>
              </a:lnSpc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	 </a:t>
            </a:r>
            <a:r>
              <a:rPr lang="en-US" altLang="en-US" sz="1800" dirty="0" smtClean="0">
                <a:solidFill>
                  <a:srgbClr val="A50021"/>
                </a:solidFill>
                <a:cs typeface="Arial" panose="020B0604020202020204" pitchFamily="34" charset="0"/>
              </a:rPr>
              <a:t>CBC</a:t>
            </a:r>
            <a:r>
              <a:rPr lang="en-US" altLang="en-US" sz="1800" dirty="0">
                <a:solidFill>
                  <a:srgbClr val="A50021"/>
                </a:solidFill>
                <a:cs typeface="Arial" panose="020B0604020202020204" pitchFamily="34" charset="0"/>
              </a:rPr>
              <a:t>:   </a:t>
            </a:r>
            <a:r>
              <a:rPr lang="en-US" altLang="en-US" sz="1800" dirty="0">
                <a:cs typeface="Arial" panose="020B0604020202020204" pitchFamily="34" charset="0"/>
              </a:rPr>
              <a:t>normal</a:t>
            </a:r>
            <a:r>
              <a:rPr lang="en-US" altLang="en-US" sz="1800" dirty="0">
                <a:solidFill>
                  <a:srgbClr val="A50021"/>
                </a:solidFill>
                <a:cs typeface="Arial" panose="020B0604020202020204" pitchFamily="34" charset="0"/>
              </a:rPr>
              <a:t>		ESR:    </a:t>
            </a:r>
            <a:r>
              <a:rPr lang="en-US" altLang="en-US" sz="1800" dirty="0">
                <a:cs typeface="Arial" panose="020B0604020202020204" pitchFamily="34" charset="0"/>
              </a:rPr>
              <a:t>82   </a:t>
            </a:r>
            <a:r>
              <a:rPr lang="en-US" altLang="en-US" sz="1800" dirty="0">
                <a:solidFill>
                  <a:srgbClr val="A50021"/>
                </a:solidFill>
                <a:cs typeface="Arial" panose="020B0604020202020204" pitchFamily="34" charset="0"/>
              </a:rPr>
              <a:t>mm/h</a:t>
            </a:r>
          </a:p>
          <a:p>
            <a:pPr marL="838200" lvl="1" indent="-381000" algn="l" rtl="0">
              <a:lnSpc>
                <a:spcPct val="120000"/>
              </a:lnSpc>
            </a:pPr>
            <a:r>
              <a:rPr lang="en-US" altLang="en-US" sz="1800" dirty="0">
                <a:solidFill>
                  <a:srgbClr val="A50021"/>
                </a:solidFill>
                <a:cs typeface="Arial" panose="020B0604020202020204" pitchFamily="34" charset="0"/>
              </a:rPr>
              <a:t>TSH:  </a:t>
            </a:r>
            <a:r>
              <a:rPr lang="en-US" altLang="en-US" sz="1800" dirty="0">
                <a:cs typeface="Arial" panose="020B0604020202020204" pitchFamily="34" charset="0"/>
              </a:rPr>
              <a:t>&lt;0.01</a:t>
            </a:r>
            <a:r>
              <a:rPr lang="en-US" altLang="en-US" sz="1800" dirty="0">
                <a:solidFill>
                  <a:srgbClr val="A50021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A50021"/>
                </a:solidFill>
                <a:cs typeface="Arial" panose="020B0604020202020204" pitchFamily="34" charset="0"/>
              </a:rPr>
              <a:t>miu</a:t>
            </a:r>
            <a:r>
              <a:rPr lang="en-US" altLang="en-US" sz="1800" dirty="0">
                <a:solidFill>
                  <a:srgbClr val="A50021"/>
                </a:solidFill>
                <a:cs typeface="Arial" panose="020B0604020202020204" pitchFamily="34" charset="0"/>
              </a:rPr>
              <a:t>/l          (0.25 -5)</a:t>
            </a:r>
          </a:p>
          <a:p>
            <a:pPr marL="838200" lvl="1" indent="-381000" algn="l" rtl="0">
              <a:lnSpc>
                <a:spcPct val="120000"/>
              </a:lnSpc>
            </a:pPr>
            <a:r>
              <a:rPr lang="en-US" altLang="en-US" sz="1800" dirty="0">
                <a:solidFill>
                  <a:srgbClr val="A50021"/>
                </a:solidFill>
                <a:cs typeface="Arial" panose="020B0604020202020204" pitchFamily="34" charset="0"/>
              </a:rPr>
              <a:t>FT4:    </a:t>
            </a:r>
            <a:r>
              <a:rPr lang="en-US" altLang="en-US" sz="1800" dirty="0">
                <a:cs typeface="Arial" panose="020B0604020202020204" pitchFamily="34" charset="0"/>
              </a:rPr>
              <a:t>89.2</a:t>
            </a:r>
            <a:r>
              <a:rPr lang="en-US" altLang="en-US" sz="1800" dirty="0">
                <a:solidFill>
                  <a:srgbClr val="A50021"/>
                </a:solidFill>
                <a:cs typeface="Arial" panose="020B0604020202020204" pitchFamily="34" charset="0"/>
              </a:rPr>
              <a:t>  </a:t>
            </a:r>
            <a:r>
              <a:rPr lang="en-US" altLang="en-US" sz="1800" dirty="0" err="1">
                <a:solidFill>
                  <a:srgbClr val="A50021"/>
                </a:solidFill>
                <a:cs typeface="Arial" panose="020B0604020202020204" pitchFamily="34" charset="0"/>
              </a:rPr>
              <a:t>pmol</a:t>
            </a:r>
            <a:r>
              <a:rPr lang="en-US" altLang="en-US" sz="1800" dirty="0">
                <a:solidFill>
                  <a:srgbClr val="A50021"/>
                </a:solidFill>
                <a:cs typeface="Arial" panose="020B0604020202020204" pitchFamily="34" charset="0"/>
              </a:rPr>
              <a:t>/l        (10.3-25.8)</a:t>
            </a:r>
          </a:p>
          <a:p>
            <a:pPr marL="457200" indent="-457200" algn="l" rtl="0">
              <a:lnSpc>
                <a:spcPct val="120000"/>
              </a:lnSpc>
              <a:buNone/>
            </a:pPr>
            <a:r>
              <a:rPr lang="en-US" altLang="en-US" sz="1800" dirty="0">
                <a:solidFill>
                  <a:srgbClr val="000066"/>
                </a:solidFill>
                <a:cs typeface="Arial" panose="020B0604020202020204" pitchFamily="34" charset="0"/>
              </a:rPr>
              <a:t>What is the most likely diagnosis?</a:t>
            </a:r>
          </a:p>
          <a:p>
            <a:pPr marL="457200" indent="-457200" algn="l" rtl="0">
              <a:lnSpc>
                <a:spcPct val="120000"/>
              </a:lnSpc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A-</a:t>
            </a:r>
            <a:r>
              <a:rPr lang="en-US" altLang="en-US" sz="1800" dirty="0">
                <a:solidFill>
                  <a:srgbClr val="A50021"/>
                </a:solidFill>
                <a:cs typeface="Arial" panose="020B0604020202020204" pitchFamily="34" charset="0"/>
              </a:rPr>
              <a:t> Graves’ disease</a:t>
            </a:r>
          </a:p>
          <a:p>
            <a:pPr marL="457200" indent="-457200" algn="l" rtl="0">
              <a:lnSpc>
                <a:spcPct val="120000"/>
              </a:lnSpc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B-</a:t>
            </a:r>
            <a:r>
              <a:rPr lang="en-US" altLang="en-US" sz="1800" dirty="0">
                <a:solidFill>
                  <a:srgbClr val="A50021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A50021"/>
                </a:solidFill>
                <a:cs typeface="Arial" panose="020B0604020202020204" pitchFamily="34" charset="0"/>
              </a:rPr>
              <a:t>Subacute</a:t>
            </a:r>
            <a:r>
              <a:rPr lang="en-US" altLang="en-US" sz="1800" dirty="0">
                <a:solidFill>
                  <a:srgbClr val="A50021"/>
                </a:solidFill>
                <a:cs typeface="Arial" panose="020B0604020202020204" pitchFamily="34" charset="0"/>
              </a:rPr>
              <a:t> thyroiditis</a:t>
            </a:r>
          </a:p>
          <a:p>
            <a:pPr marL="457200" indent="-457200" algn="l" rtl="0">
              <a:lnSpc>
                <a:spcPct val="120000"/>
              </a:lnSpc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C- </a:t>
            </a:r>
            <a:r>
              <a:rPr lang="en-US" altLang="en-US" sz="1800" dirty="0" err="1">
                <a:solidFill>
                  <a:srgbClr val="A50021"/>
                </a:solidFill>
                <a:cs typeface="Arial" panose="020B0604020202020204" pitchFamily="34" charset="0"/>
              </a:rPr>
              <a:t>Hashimotos</a:t>
            </a:r>
            <a:r>
              <a:rPr lang="en-US" altLang="en-US" sz="1800" dirty="0">
                <a:solidFill>
                  <a:srgbClr val="A50021"/>
                </a:solidFill>
                <a:cs typeface="Arial" panose="020B0604020202020204" pitchFamily="34" charset="0"/>
              </a:rPr>
              <a:t> thyroiditis</a:t>
            </a:r>
          </a:p>
          <a:p>
            <a:pPr marL="457200" indent="-457200" algn="l" rtl="0">
              <a:lnSpc>
                <a:spcPct val="120000"/>
              </a:lnSpc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D-</a:t>
            </a:r>
            <a:r>
              <a:rPr lang="en-US" altLang="en-US" sz="1800" dirty="0">
                <a:solidFill>
                  <a:srgbClr val="A50021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A50021"/>
                </a:solidFill>
                <a:cs typeface="Arial" panose="020B0604020202020204" pitchFamily="34" charset="0"/>
              </a:rPr>
              <a:t>Multinodular</a:t>
            </a:r>
            <a:r>
              <a:rPr lang="en-US" altLang="en-US" sz="1800" dirty="0">
                <a:solidFill>
                  <a:srgbClr val="A50021"/>
                </a:solidFill>
                <a:cs typeface="Arial" panose="020B0604020202020204" pitchFamily="34" charset="0"/>
              </a:rPr>
              <a:t> toxic goiter</a:t>
            </a:r>
          </a:p>
          <a:p>
            <a:pPr marL="457200" indent="-457200" algn="l" rtl="0">
              <a:lnSpc>
                <a:spcPct val="120000"/>
              </a:lnSpc>
              <a:buNone/>
            </a:pPr>
            <a:r>
              <a:rPr lang="en-US" altLang="en-US" sz="1800" dirty="0">
                <a:solidFill>
                  <a:srgbClr val="A50021"/>
                </a:solidFill>
                <a:cs typeface="Arial" panose="020B0604020202020204" pitchFamily="34" charset="0"/>
              </a:rPr>
              <a:t>                                                          </a:t>
            </a:r>
            <a:r>
              <a:rPr lang="en-US" altLang="en-US" sz="1800" dirty="0">
                <a:cs typeface="Arial" panose="020B0604020202020204" pitchFamily="34" charset="0"/>
              </a:rPr>
              <a:t>Answer    </a:t>
            </a:r>
            <a:r>
              <a:rPr lang="en-US" altLang="en-US" sz="1800" dirty="0">
                <a:solidFill>
                  <a:srgbClr val="CC3300"/>
                </a:solidFill>
                <a:cs typeface="Arial" panose="020B0604020202020204" pitchFamily="34" charset="0"/>
              </a:rPr>
              <a:t>B</a:t>
            </a:r>
          </a:p>
          <a:p>
            <a:pPr marL="457200" indent="-457200" algn="l" rtl="0">
              <a:lnSpc>
                <a:spcPct val="120000"/>
              </a:lnSpc>
              <a:buNone/>
            </a:pPr>
            <a:endParaRPr lang="en-US" altLang="en-US" sz="1800" dirty="0">
              <a:solidFill>
                <a:srgbClr val="CC33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5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4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4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54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54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/>
          </p:cNvSpPr>
          <p:nvPr>
            <p:ph idx="1"/>
          </p:nvPr>
        </p:nvSpPr>
        <p:spPr>
          <a:xfrm>
            <a:off x="1774825" y="836615"/>
            <a:ext cx="8642350" cy="5231196"/>
          </a:xfrm>
        </p:spPr>
        <p:txBody>
          <a:bodyPr>
            <a:normAutofit fontScale="77500" lnSpcReduction="20000"/>
          </a:bodyPr>
          <a:lstStyle/>
          <a:p>
            <a:pPr algn="l" rtl="0" eaLnBrk="1" hangingPunct="1">
              <a:buFontTx/>
              <a:buNone/>
            </a:pPr>
            <a:endParaRPr lang="en-US" altLang="en-US" dirty="0" smtClean="0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algn="l" rtl="0" eaLnBrk="1" hangingPunct="1">
              <a:buFontTx/>
              <a:buNone/>
            </a:pPr>
            <a:r>
              <a:rPr lang="en-US" altLang="en-US" dirty="0" smtClean="0">
                <a:solidFill>
                  <a:srgbClr val="000066"/>
                </a:solidFill>
                <a:cs typeface="Arial" panose="020B0604020202020204" pitchFamily="34" charset="0"/>
              </a:rPr>
              <a:t>Select </a:t>
            </a:r>
            <a:r>
              <a:rPr lang="en-US" altLang="en-US" dirty="0">
                <a:solidFill>
                  <a:srgbClr val="000066"/>
                </a:solidFill>
                <a:cs typeface="Arial" panose="020B0604020202020204" pitchFamily="34" charset="0"/>
              </a:rPr>
              <a:t>one investigation to confirm your diagnosis.</a:t>
            </a:r>
          </a:p>
          <a:p>
            <a:pPr algn="l" rtl="0" eaLnBrk="1" hangingPunct="1"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A- </a:t>
            </a:r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Ultrasound neck</a:t>
            </a:r>
          </a:p>
          <a:p>
            <a:pPr algn="l" rtl="0" eaLnBrk="1" hangingPunct="1"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B- </a:t>
            </a:r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Thyroid antibodies</a:t>
            </a:r>
          </a:p>
          <a:p>
            <a:pPr algn="l" rtl="0" eaLnBrk="1" hangingPunct="1"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C-</a:t>
            </a:r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 Free T3 level</a:t>
            </a:r>
          </a:p>
          <a:p>
            <a:pPr algn="l" rtl="0" eaLnBrk="1" hangingPunct="1"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D- </a:t>
            </a:r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Radioactive Iodine thyroid uptake</a:t>
            </a:r>
          </a:p>
          <a:p>
            <a:pPr algn="l" rtl="0" eaLnBrk="1" hangingPunct="1"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E- </a:t>
            </a:r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Fine needle aspiration</a:t>
            </a:r>
          </a:p>
          <a:p>
            <a:pPr algn="l" rtl="0" eaLnBrk="1" hangingPunct="1">
              <a:buFontTx/>
              <a:buNone/>
            </a:pPr>
            <a:r>
              <a:rPr lang="en-US" altLang="en-US" sz="2000" dirty="0">
                <a:cs typeface="Arial" panose="020B0604020202020204" pitchFamily="34" charset="0"/>
              </a:rPr>
              <a:t>                                                              Answer </a:t>
            </a:r>
            <a:r>
              <a:rPr lang="en-US" altLang="en-US" sz="2000" dirty="0">
                <a:solidFill>
                  <a:srgbClr val="FF9900"/>
                </a:solidFill>
                <a:cs typeface="Arial" panose="020B0604020202020204" pitchFamily="34" charset="0"/>
              </a:rPr>
              <a:t>     </a:t>
            </a:r>
            <a:r>
              <a:rPr lang="en-US" altLang="en-US" sz="2000" dirty="0">
                <a:solidFill>
                  <a:srgbClr val="CC3300"/>
                </a:solidFill>
                <a:cs typeface="Arial" panose="020B0604020202020204" pitchFamily="34" charset="0"/>
              </a:rPr>
              <a:t>D</a:t>
            </a:r>
          </a:p>
          <a:p>
            <a:pPr algn="l" rtl="0" eaLnBrk="1" hangingPunct="1">
              <a:buFontTx/>
              <a:buNone/>
            </a:pPr>
            <a:r>
              <a:rPr lang="en-US" altLang="en-US" dirty="0">
                <a:solidFill>
                  <a:srgbClr val="000066"/>
                </a:solidFill>
                <a:cs typeface="Arial" panose="020B0604020202020204" pitchFamily="34" charset="0"/>
              </a:rPr>
              <a:t>What is the treatment? Choose one or more.</a:t>
            </a:r>
          </a:p>
          <a:p>
            <a:pPr algn="l" rtl="0" eaLnBrk="1" hangingPunct="1">
              <a:buFontTx/>
              <a:buNone/>
            </a:pPr>
            <a:r>
              <a:rPr lang="en-US" altLang="en-US" sz="2000" dirty="0">
                <a:cs typeface="Arial" panose="020B0604020202020204" pitchFamily="34" charset="0"/>
              </a:rPr>
              <a:t>A- </a:t>
            </a:r>
            <a:r>
              <a:rPr lang="en-US" altLang="en-US" sz="2000" dirty="0">
                <a:solidFill>
                  <a:srgbClr val="A50021"/>
                </a:solidFill>
                <a:cs typeface="Arial" panose="020B0604020202020204" pitchFamily="34" charset="0"/>
              </a:rPr>
              <a:t>L- Thyroxin</a:t>
            </a:r>
          </a:p>
          <a:p>
            <a:pPr algn="l" rtl="0" eaLnBrk="1" hangingPunct="1">
              <a:buFontTx/>
              <a:buNone/>
            </a:pPr>
            <a:r>
              <a:rPr lang="en-US" altLang="en-US" sz="2000" dirty="0">
                <a:cs typeface="Arial" panose="020B0604020202020204" pitchFamily="34" charset="0"/>
              </a:rPr>
              <a:t>B- </a:t>
            </a:r>
            <a:r>
              <a:rPr lang="en-US" altLang="en-US" sz="2000" dirty="0">
                <a:solidFill>
                  <a:srgbClr val="A50021"/>
                </a:solidFill>
                <a:cs typeface="Arial" panose="020B0604020202020204" pitchFamily="34" charset="0"/>
              </a:rPr>
              <a:t>B Blockers</a:t>
            </a:r>
          </a:p>
          <a:p>
            <a:pPr algn="l" rtl="0" eaLnBrk="1" hangingPunct="1">
              <a:buFontTx/>
              <a:buNone/>
            </a:pPr>
            <a:r>
              <a:rPr lang="en-US" altLang="en-US" sz="2000" dirty="0">
                <a:cs typeface="Arial" panose="020B0604020202020204" pitchFamily="34" charset="0"/>
              </a:rPr>
              <a:t>C- </a:t>
            </a:r>
            <a:r>
              <a:rPr lang="en-US" altLang="en-US" sz="2000" dirty="0">
                <a:solidFill>
                  <a:srgbClr val="A50021"/>
                </a:solidFill>
                <a:cs typeface="Arial" panose="020B0604020202020204" pitchFamily="34" charset="0"/>
              </a:rPr>
              <a:t>NSAID</a:t>
            </a:r>
          </a:p>
          <a:p>
            <a:pPr algn="l" rtl="0" eaLnBrk="1" hangingPunct="1">
              <a:buFontTx/>
              <a:buNone/>
            </a:pPr>
            <a:r>
              <a:rPr lang="en-US" altLang="en-US" sz="2000" dirty="0">
                <a:cs typeface="Arial" panose="020B0604020202020204" pitchFamily="34" charset="0"/>
              </a:rPr>
              <a:t>D-</a:t>
            </a:r>
            <a:r>
              <a:rPr lang="en-US" altLang="en-US" sz="2000" dirty="0">
                <a:solidFill>
                  <a:srgbClr val="A50021"/>
                </a:solidFill>
                <a:cs typeface="Arial" panose="020B0604020202020204" pitchFamily="34" charset="0"/>
              </a:rPr>
              <a:t> Iodine therapy</a:t>
            </a:r>
          </a:p>
          <a:p>
            <a:pPr algn="l" rtl="0" eaLnBrk="1" hangingPunct="1">
              <a:buFontTx/>
              <a:buNone/>
            </a:pPr>
            <a:r>
              <a:rPr lang="en-US" altLang="en-US" sz="2000" dirty="0">
                <a:cs typeface="Arial" panose="020B0604020202020204" pitchFamily="34" charset="0"/>
              </a:rPr>
              <a:t>E- </a:t>
            </a:r>
            <a:r>
              <a:rPr lang="en-US" altLang="en-US" sz="2000" dirty="0" err="1">
                <a:solidFill>
                  <a:srgbClr val="A50021"/>
                </a:solidFill>
                <a:cs typeface="Arial" panose="020B0604020202020204" pitchFamily="34" charset="0"/>
              </a:rPr>
              <a:t>Carbimazole</a:t>
            </a:r>
            <a:endParaRPr lang="en-US" altLang="en-US" sz="2000" dirty="0">
              <a:solidFill>
                <a:srgbClr val="A50021"/>
              </a:solidFill>
              <a:cs typeface="Arial" panose="020B0604020202020204" pitchFamily="34" charset="0"/>
            </a:endParaRPr>
          </a:p>
          <a:p>
            <a:pPr algn="l" rtl="0" eaLnBrk="1" hangingPunct="1">
              <a:buFontTx/>
              <a:buNone/>
            </a:pPr>
            <a:r>
              <a:rPr lang="en-US" altLang="en-US" sz="2000" dirty="0">
                <a:cs typeface="Arial" panose="020B0604020202020204" pitchFamily="34" charset="0"/>
              </a:rPr>
              <a:t>                                                             Answer </a:t>
            </a:r>
            <a:r>
              <a:rPr lang="en-US" altLang="en-US" sz="2000" dirty="0">
                <a:solidFill>
                  <a:srgbClr val="FF9900"/>
                </a:solidFill>
                <a:cs typeface="Arial" panose="020B0604020202020204" pitchFamily="34" charset="0"/>
              </a:rPr>
              <a:t>      </a:t>
            </a:r>
            <a:r>
              <a:rPr lang="en-US" altLang="en-US" sz="2000" dirty="0">
                <a:solidFill>
                  <a:srgbClr val="CC3300"/>
                </a:solidFill>
                <a:cs typeface="Arial" panose="020B0604020202020204" pitchFamily="34" charset="0"/>
              </a:rPr>
              <a:t>B</a:t>
            </a:r>
            <a:r>
              <a:rPr lang="en-US" altLang="en-US" sz="2000" dirty="0">
                <a:solidFill>
                  <a:srgbClr val="FF9900"/>
                </a:solidFill>
                <a:cs typeface="Arial" panose="020B0604020202020204" pitchFamily="34" charset="0"/>
              </a:rPr>
              <a:t>  </a:t>
            </a:r>
            <a:r>
              <a:rPr lang="en-US" altLang="en-US" sz="2000" dirty="0">
                <a:cs typeface="Arial" panose="020B0604020202020204" pitchFamily="34" charset="0"/>
              </a:rPr>
              <a:t>and</a:t>
            </a:r>
            <a:r>
              <a:rPr lang="en-US" altLang="en-US" sz="2000" dirty="0">
                <a:solidFill>
                  <a:srgbClr val="FF99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CC3300"/>
                </a:solidFill>
                <a:cs typeface="Arial" panose="020B0604020202020204" pitchFamily="34" charset="0"/>
              </a:rPr>
              <a:t>C</a:t>
            </a:r>
          </a:p>
          <a:p>
            <a:pPr algn="l" rtl="0" eaLnBrk="1" hangingPunct="1">
              <a:buFontTx/>
              <a:buNone/>
            </a:pPr>
            <a:endParaRPr lang="en-US" altLang="en-US" sz="2000" dirty="0">
              <a:solidFill>
                <a:srgbClr val="CC3300"/>
              </a:solidFill>
              <a:cs typeface="Arial" panose="020B0604020202020204" pitchFamily="34" charset="0"/>
            </a:endParaRPr>
          </a:p>
          <a:p>
            <a:pPr algn="l" rtl="0" eaLnBrk="1" hangingPunct="1">
              <a:buFontTx/>
              <a:buNone/>
            </a:pPr>
            <a:endParaRPr lang="en-US" altLang="en-US" sz="2000" dirty="0">
              <a:solidFill>
                <a:srgbClr val="FF9900"/>
              </a:solidFill>
              <a:cs typeface="Arial" panose="020B0604020202020204" pitchFamily="34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6" y="260351"/>
            <a:ext cx="8435975" cy="5762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000" dirty="0" smtClean="0">
                <a:latin typeface="Arial" charset="0"/>
              </a:rPr>
              <a:t/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Cont</a:t>
            </a:r>
            <a:r>
              <a:rPr lang="en-US" sz="2000" dirty="0">
                <a:latin typeface="Arial" charset="0"/>
              </a:rPr>
              <a:t>. A 28 year old woman with neck discomfort.</a:t>
            </a:r>
          </a:p>
        </p:txBody>
      </p:sp>
    </p:spTree>
    <p:extLst>
      <p:ext uri="{BB962C8B-B14F-4D97-AF65-F5344CB8AC3E}">
        <p14:creationId xmlns:p14="http://schemas.microsoft.com/office/powerpoint/2010/main" val="207245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3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3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3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3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3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3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36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36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136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Hypo</a:t>
            </a:r>
            <a:r>
              <a:rPr lang="en-US" dirty="0" smtClean="0">
                <a:solidFill>
                  <a:srgbClr val="C00000"/>
                </a:solidFill>
              </a:rPr>
              <a:t>calcaemia</a:t>
            </a:r>
            <a:r>
              <a:rPr lang="en-US" b="1" dirty="0" smtClean="0">
                <a:solidFill>
                  <a:srgbClr val="C00000"/>
                </a:solidFill>
              </a:rPr>
              <a:t> &amp; </a:t>
            </a:r>
            <a:r>
              <a:rPr lang="en-US" b="1" dirty="0" err="1" smtClean="0">
                <a:solidFill>
                  <a:srgbClr val="C00000"/>
                </a:solidFill>
              </a:rPr>
              <a:t>Hyper</a:t>
            </a:r>
            <a:r>
              <a:rPr lang="en-US" dirty="0" err="1" smtClean="0">
                <a:solidFill>
                  <a:srgbClr val="C00000"/>
                </a:solidFill>
              </a:rPr>
              <a:t>calcemia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25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Hyper- and hypocalcaemia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75" y="3206750"/>
            <a:ext cx="73342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6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Hypo</a:t>
            </a:r>
            <a:r>
              <a:rPr lang="pt-BR" dirty="0">
                <a:solidFill>
                  <a:srgbClr val="C00000"/>
                </a:solidFill>
              </a:rPr>
              <a:t>calcaemia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35968" y="2556932"/>
            <a:ext cx="10586955" cy="3318936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pt-BR" dirty="0" smtClean="0"/>
              <a:t>↓ serum </a:t>
            </a:r>
            <a:r>
              <a:rPr lang="pt-BR" dirty="0"/>
              <a:t>calcium (&lt;2.15mmol/ L). </a:t>
            </a:r>
            <a:endParaRPr lang="pt-BR" dirty="0" smtClean="0"/>
          </a:p>
          <a:p>
            <a:pPr marL="0" indent="0" algn="l" rtl="0">
              <a:buNone/>
            </a:pPr>
            <a:endParaRPr lang="pt-BR" dirty="0" smtClean="0"/>
          </a:p>
          <a:p>
            <a:pPr algn="l" rtl="0"/>
            <a:r>
              <a:rPr lang="pt-BR" b="1" dirty="0" smtClean="0"/>
              <a:t>Causes</a:t>
            </a:r>
            <a:r>
              <a:rPr lang="pt-BR" b="1" dirty="0"/>
              <a:t>:</a:t>
            </a:r>
          </a:p>
          <a:p>
            <a:pPr marL="0" indent="0" algn="l" rtl="0">
              <a:buNone/>
            </a:pPr>
            <a:r>
              <a:rPr lang="en-US" dirty="0"/>
              <a:t>• If phosphate </a:t>
            </a:r>
            <a:r>
              <a:rPr lang="en-US" dirty="0" smtClean="0"/>
              <a:t>↑ : CKD</a:t>
            </a:r>
            <a:r>
              <a:rPr lang="en-US" dirty="0"/>
              <a:t>, </a:t>
            </a:r>
            <a:r>
              <a:rPr lang="en-US" dirty="0" err="1"/>
              <a:t>hypoparathyroidism</a:t>
            </a:r>
            <a:r>
              <a:rPr lang="en-US" dirty="0"/>
              <a:t> (may be congenital </a:t>
            </a:r>
            <a:r>
              <a:rPr lang="en-US" dirty="0" smtClean="0"/>
              <a:t>or 2</a:t>
            </a:r>
            <a:r>
              <a:rPr lang="en-US" dirty="0"/>
              <a:t>° to thyroid or parathyroid surgery, or malignant infiltration</a:t>
            </a:r>
            <a:r>
              <a:rPr lang="en-US" dirty="0" smtClean="0"/>
              <a:t>), </a:t>
            </a:r>
            <a:r>
              <a:rPr lang="en-US" dirty="0" err="1" smtClean="0"/>
              <a:t>pseudohypoparathyroidism</a:t>
            </a:r>
            <a:r>
              <a:rPr lang="en-US" dirty="0" smtClean="0"/>
              <a:t> </a:t>
            </a:r>
            <a:r>
              <a:rPr lang="en-US" dirty="0"/>
              <a:t>(insensitivity to parathyroid hormone)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• </a:t>
            </a:r>
            <a:r>
              <a:rPr lang="en-US" dirty="0"/>
              <a:t>If phosphate normal or </a:t>
            </a:r>
            <a:r>
              <a:rPr lang="en-US" dirty="0" smtClean="0"/>
              <a:t>↓: </a:t>
            </a:r>
            <a:r>
              <a:rPr lang="en-US" dirty="0"/>
              <a:t>Vitamin D deficiency (</a:t>
            </a:r>
            <a:r>
              <a:rPr lang="en-US" dirty="0" err="1"/>
              <a:t>osteomalacia</a:t>
            </a:r>
            <a:r>
              <a:rPr lang="en-US" dirty="0"/>
              <a:t>, rickets</a:t>
            </a:r>
            <a:r>
              <a:rPr lang="en-US" dirty="0" smtClean="0"/>
              <a:t>), </a:t>
            </a:r>
            <a:r>
              <a:rPr lang="en-US" dirty="0" err="1" smtClean="0"/>
              <a:t>malabsorption</a:t>
            </a:r>
            <a:r>
              <a:rPr lang="en-US" dirty="0"/>
              <a:t>, lack of calcium in diet, </a:t>
            </a:r>
            <a:r>
              <a:rPr lang="en-US" dirty="0" err="1"/>
              <a:t>overhydration</a:t>
            </a:r>
            <a:r>
              <a:rPr lang="en-US" dirty="0"/>
              <a:t>, pancreatitis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883257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Hypo</a:t>
            </a:r>
            <a:r>
              <a:rPr lang="pt-BR" dirty="0">
                <a:solidFill>
                  <a:srgbClr val="C00000"/>
                </a:solidFill>
              </a:rPr>
              <a:t>calcaemia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1253" y="2556932"/>
            <a:ext cx="9855344" cy="3318936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b="1" dirty="0" smtClean="0"/>
              <a:t>Presentation:</a:t>
            </a:r>
          </a:p>
          <a:p>
            <a:pPr marL="0" indent="0" algn="l" rtl="0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Tetany</a:t>
            </a:r>
            <a:endParaRPr lang="en-US" dirty="0"/>
          </a:p>
          <a:p>
            <a:pPr marL="0" indent="0" algn="l" rtl="0">
              <a:buNone/>
            </a:pPr>
            <a:r>
              <a:rPr lang="en-US" dirty="0"/>
              <a:t>• Irritability, depression </a:t>
            </a:r>
            <a:r>
              <a:rPr lang="en-US" dirty="0" smtClean="0"/>
              <a:t>or psychosis</a:t>
            </a:r>
            <a:endParaRPr lang="en-US" dirty="0"/>
          </a:p>
          <a:p>
            <a:pPr marL="0" indent="0" algn="l" rtl="0">
              <a:buNone/>
            </a:pPr>
            <a:r>
              <a:rPr lang="en-US" dirty="0"/>
              <a:t>• Perioral </a:t>
            </a:r>
            <a:r>
              <a:rPr lang="en-US" dirty="0" err="1"/>
              <a:t>paraesthesia</a:t>
            </a:r>
            <a:endParaRPr lang="en-US" dirty="0"/>
          </a:p>
          <a:p>
            <a:pPr marL="0" indent="0" algn="l" rtl="0">
              <a:buNone/>
            </a:pPr>
            <a:r>
              <a:rPr lang="en-US" dirty="0"/>
              <a:t>• </a:t>
            </a:r>
            <a:r>
              <a:rPr lang="en-US" dirty="0" err="1"/>
              <a:t>Carpo</a:t>
            </a:r>
            <a:r>
              <a:rPr lang="en-US" dirty="0"/>
              <a:t>- pedal spasm (wrist flexion </a:t>
            </a:r>
            <a:r>
              <a:rPr lang="en-US" dirty="0" smtClean="0"/>
              <a:t>and fingers </a:t>
            </a:r>
            <a:r>
              <a:rPr lang="en-US" dirty="0"/>
              <a:t>drawn together)</a:t>
            </a:r>
          </a:p>
          <a:p>
            <a:pPr marL="0" indent="0" algn="l" rtl="0">
              <a:buNone/>
            </a:pPr>
            <a:r>
              <a:rPr lang="en-US" dirty="0"/>
              <a:t>• Neuromuscular </a:t>
            </a:r>
            <a:r>
              <a:rPr lang="en-US" dirty="0" smtClean="0"/>
              <a:t>excitability: tapping </a:t>
            </a:r>
            <a:r>
              <a:rPr lang="en-US" dirty="0"/>
              <a:t>over parotid causes facial </a:t>
            </a:r>
            <a:r>
              <a:rPr lang="en-US" dirty="0" smtClean="0"/>
              <a:t>muscles to contract (</a:t>
            </a:r>
            <a:r>
              <a:rPr lang="en-US" dirty="0" err="1" smtClean="0"/>
              <a:t>Chvostek’s</a:t>
            </a:r>
            <a:r>
              <a:rPr lang="en-US" dirty="0" smtClean="0"/>
              <a:t> </a:t>
            </a:r>
            <a:r>
              <a:rPr lang="en-US" dirty="0"/>
              <a:t>sign)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00929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253" y="876833"/>
            <a:ext cx="9675812" cy="128089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Hepatitis B </a:t>
            </a:r>
            <a:r>
              <a:rPr lang="en-US" b="1" dirty="0" smtClean="0">
                <a:solidFill>
                  <a:srgbClr val="C00000"/>
                </a:solidFill>
              </a:rPr>
              <a:t>Markers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4155" y="2497998"/>
            <a:ext cx="9675812" cy="3955092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 smtClean="0">
                <a:cs typeface="+mj-cs"/>
              </a:rPr>
              <a:t>Spread via:</a:t>
            </a:r>
          </a:p>
          <a:p>
            <a:pPr algn="l" rtl="0"/>
            <a:r>
              <a:rPr lang="en-US" sz="2800" dirty="0">
                <a:cs typeface="+mj-cs"/>
              </a:rPr>
              <a:t>I</a:t>
            </a:r>
            <a:r>
              <a:rPr lang="en-US" sz="2800" dirty="0" smtClean="0">
                <a:cs typeface="+mj-cs"/>
              </a:rPr>
              <a:t>nfected blood</a:t>
            </a:r>
          </a:p>
          <a:p>
            <a:pPr algn="l" rtl="0"/>
            <a:r>
              <a:rPr lang="en-US" sz="2800" dirty="0">
                <a:cs typeface="+mj-cs"/>
              </a:rPr>
              <a:t>S</a:t>
            </a:r>
            <a:r>
              <a:rPr lang="en-US" sz="2800" dirty="0" smtClean="0">
                <a:cs typeface="+mj-cs"/>
              </a:rPr>
              <a:t>exual intercourse</a:t>
            </a:r>
          </a:p>
          <a:p>
            <a:pPr algn="l" rtl="0"/>
            <a:r>
              <a:rPr lang="en-US" sz="2800" dirty="0">
                <a:cs typeface="+mj-cs"/>
              </a:rPr>
              <a:t>F</a:t>
            </a:r>
            <a:r>
              <a:rPr lang="en-US" sz="2800" dirty="0" smtClean="0">
                <a:cs typeface="+mj-cs"/>
              </a:rPr>
              <a:t>rom </a:t>
            </a:r>
            <a:r>
              <a:rPr lang="en-US" sz="2800" dirty="0">
                <a:cs typeface="+mj-cs"/>
              </a:rPr>
              <a:t>mother </a:t>
            </a:r>
            <a:r>
              <a:rPr lang="en-US" sz="2800" dirty="0" smtClean="0">
                <a:cs typeface="+mj-cs"/>
              </a:rPr>
              <a:t>→ newborn</a:t>
            </a:r>
          </a:p>
          <a:p>
            <a:pPr algn="l" rtl="0"/>
            <a:r>
              <a:rPr lang="en-US" sz="2800" dirty="0" smtClean="0">
                <a:cs typeface="+mj-cs"/>
              </a:rPr>
              <a:t>human bites</a:t>
            </a:r>
            <a:endParaRPr lang="ar-SA" sz="2800" dirty="0"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728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Hyp</a:t>
            </a:r>
            <a:r>
              <a:rPr lang="pt-BR" dirty="0">
                <a:solidFill>
                  <a:srgbClr val="C00000"/>
                </a:solidFill>
              </a:rPr>
              <a:t>ocalcaemia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51398" y="2556932"/>
            <a:ext cx="10306821" cy="3318936"/>
          </a:xfrm>
        </p:spPr>
        <p:txBody>
          <a:bodyPr/>
          <a:lstStyle/>
          <a:p>
            <a:pPr algn="l" rtl="0"/>
            <a:r>
              <a:rPr lang="en-US" dirty="0"/>
              <a:t>Apparent hypocalcaemia may be an artefact of </a:t>
            </a:r>
            <a:r>
              <a:rPr lang="en-US" dirty="0" err="1"/>
              <a:t>hypoalbuminaemia</a:t>
            </a:r>
            <a:r>
              <a:rPr lang="en-US" dirty="0"/>
              <a:t>.</a:t>
            </a:r>
          </a:p>
          <a:p>
            <a:pPr algn="l" rtl="0"/>
            <a:endParaRPr lang="en-US" i="1" dirty="0" smtClean="0"/>
          </a:p>
          <a:p>
            <a:pPr algn="l" rtl="0"/>
            <a:r>
              <a:rPr lang="en-US" b="1" dirty="0" smtClean="0"/>
              <a:t>Management:</a:t>
            </a:r>
          </a:p>
          <a:p>
            <a:pPr marL="0" indent="0" algn="l" rtl="0">
              <a:buNone/>
            </a:pPr>
            <a:r>
              <a:rPr lang="en-US" i="1" dirty="0" smtClean="0"/>
              <a:t> </a:t>
            </a:r>
            <a:r>
              <a:rPr lang="en-US" dirty="0"/>
              <a:t>Check vitamin D levels. Supplement with calcium. </a:t>
            </a:r>
            <a:r>
              <a:rPr lang="en-US" dirty="0" smtClean="0"/>
              <a:t>Referral may </a:t>
            </a:r>
            <a:r>
              <a:rPr lang="en-US" dirty="0"/>
              <a:t>be needed to investigate/ treat the underlying cause.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759412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Hyper</a:t>
            </a:r>
            <a:r>
              <a:rPr lang="pt-BR" dirty="0">
                <a:solidFill>
                  <a:srgbClr val="C00000"/>
                </a:solidFill>
              </a:rPr>
              <a:t>calcaemia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pt-BR" dirty="0" smtClean="0"/>
              <a:t>↑ </a:t>
            </a:r>
            <a:r>
              <a:rPr lang="pt-BR" dirty="0"/>
              <a:t>level of serum calcium (&gt;2.55mmol/ L). </a:t>
            </a:r>
            <a:endParaRPr lang="pt-BR" dirty="0" smtClean="0"/>
          </a:p>
          <a:p>
            <a:pPr algn="l" rtl="0"/>
            <a:endParaRPr lang="pt-BR" b="1" dirty="0" smtClean="0"/>
          </a:p>
          <a:p>
            <a:pPr algn="l" rtl="0"/>
            <a:r>
              <a:rPr lang="pt-BR" b="1" dirty="0" smtClean="0"/>
              <a:t>Prevalence:</a:t>
            </a:r>
            <a:r>
              <a:rPr lang="pt-BR" i="1" dirty="0" smtClean="0"/>
              <a:t> </a:t>
            </a:r>
            <a:r>
              <a:rPr lang="en-US" dirty="0" smtClean="0"/>
              <a:t>81 </a:t>
            </a:r>
            <a:r>
              <a:rPr lang="en-US" dirty="0"/>
              <a:t>in 500; </a:t>
            </a:r>
            <a:r>
              <a:rPr lang="en-US" dirty="0" smtClean="0"/>
              <a:t>   Male: Female  </a:t>
            </a:r>
            <a:r>
              <a:rPr lang="en-US" dirty="0"/>
              <a:t>81:3. </a:t>
            </a:r>
            <a:r>
              <a:rPr lang="en-US" dirty="0" smtClean="0"/>
              <a:t>          Rare </a:t>
            </a:r>
            <a:r>
              <a:rPr lang="en-US" dirty="0"/>
              <a:t>&lt;age 50y.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632658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Hyper</a:t>
            </a:r>
            <a:r>
              <a:rPr lang="pt-BR" dirty="0">
                <a:solidFill>
                  <a:srgbClr val="C00000"/>
                </a:solidFill>
              </a:rPr>
              <a:t>calcaemia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Common causes (90</a:t>
            </a:r>
            <a:r>
              <a:rPr lang="en-US" b="1" dirty="0" smtClean="0"/>
              <a:t>%):</a:t>
            </a:r>
          </a:p>
          <a:p>
            <a:pPr marL="0" indent="0" algn="l" rtl="0">
              <a:buNone/>
            </a:pPr>
            <a:r>
              <a:rPr lang="en-US" dirty="0" smtClean="0"/>
              <a:t>• </a:t>
            </a:r>
            <a:r>
              <a:rPr lang="en-US" dirty="0"/>
              <a:t>Primary hyperparathyroidism</a:t>
            </a:r>
          </a:p>
          <a:p>
            <a:pPr marL="0" indent="0" algn="l" rtl="0">
              <a:buNone/>
            </a:pPr>
            <a:r>
              <a:rPr lang="en-US" dirty="0"/>
              <a:t>• Malignancy (10% </a:t>
            </a:r>
            <a:r>
              <a:rPr lang="en-US" dirty="0" smtClean="0"/>
              <a:t>tumors </a:t>
            </a:r>
            <a:r>
              <a:rPr lang="en-US" dirty="0" smtClean="0"/>
              <a:t>usually </a:t>
            </a:r>
            <a:r>
              <a:rPr lang="en-US" dirty="0"/>
              <a:t>myeloma, breast, </a:t>
            </a:r>
            <a:r>
              <a:rPr lang="en-US" dirty="0" smtClean="0"/>
              <a:t>lung, kidney</a:t>
            </a:r>
            <a:r>
              <a:rPr lang="en-US" dirty="0"/>
              <a:t>, thyroid, prostate, </a:t>
            </a:r>
            <a:r>
              <a:rPr lang="en-US" dirty="0" smtClean="0"/>
              <a:t>ovary or </a:t>
            </a:r>
            <a:r>
              <a:rPr lang="en-US" dirty="0"/>
              <a:t>colon)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574184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Hyper</a:t>
            </a:r>
            <a:r>
              <a:rPr lang="pt-BR" dirty="0">
                <a:solidFill>
                  <a:srgbClr val="C00000"/>
                </a:solidFill>
              </a:rPr>
              <a:t>calcaemia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b="1" dirty="0"/>
              <a:t>Un</a:t>
            </a:r>
            <a:r>
              <a:rPr lang="en-US" dirty="0"/>
              <a:t>common </a:t>
            </a:r>
            <a:r>
              <a:rPr lang="en-US" b="1" dirty="0" smtClean="0"/>
              <a:t>causes: </a:t>
            </a:r>
          </a:p>
          <a:p>
            <a:pPr marL="0" indent="0" algn="l" rtl="0">
              <a:buNone/>
            </a:pPr>
            <a:r>
              <a:rPr lang="en-US" dirty="0" smtClean="0"/>
              <a:t>• </a:t>
            </a:r>
            <a:r>
              <a:rPr lang="en-US" dirty="0"/>
              <a:t>Chronic renal failure</a:t>
            </a:r>
          </a:p>
          <a:p>
            <a:pPr marL="0" indent="0" algn="l" rtl="0">
              <a:buNone/>
            </a:pPr>
            <a:r>
              <a:rPr lang="en-US" dirty="0"/>
              <a:t>• Familial benign </a:t>
            </a:r>
            <a:r>
              <a:rPr lang="en-US" dirty="0" err="1"/>
              <a:t>hypercalcaemia</a:t>
            </a:r>
            <a:endParaRPr lang="en-US" dirty="0"/>
          </a:p>
          <a:p>
            <a:pPr marL="0" indent="0" algn="l" rtl="0">
              <a:buNone/>
            </a:pPr>
            <a:r>
              <a:rPr lang="en-US" dirty="0"/>
              <a:t>• </a:t>
            </a:r>
            <a:r>
              <a:rPr lang="en-US" dirty="0" err="1"/>
              <a:t>Sarcoidosis</a:t>
            </a:r>
            <a:endParaRPr lang="en-US" dirty="0"/>
          </a:p>
          <a:p>
            <a:pPr marL="0" indent="0" algn="l" rtl="0">
              <a:buNone/>
            </a:pPr>
            <a:r>
              <a:rPr lang="en-US" dirty="0"/>
              <a:t>• Thyrotoxicosis</a:t>
            </a:r>
          </a:p>
          <a:p>
            <a:pPr marL="0" indent="0" algn="l" rtl="0">
              <a:buNone/>
            </a:pPr>
            <a:r>
              <a:rPr lang="en-US" dirty="0"/>
              <a:t>• Milk alkali syndrome</a:t>
            </a:r>
          </a:p>
          <a:p>
            <a:pPr marL="0" indent="0" algn="l" rtl="0">
              <a:buNone/>
            </a:pPr>
            <a:r>
              <a:rPr lang="en-US" dirty="0"/>
              <a:t>• Vitamin D treatment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683374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Hyper</a:t>
            </a:r>
            <a:r>
              <a:rPr lang="pt-BR" dirty="0">
                <a:solidFill>
                  <a:srgbClr val="C00000"/>
                </a:solidFill>
              </a:rPr>
              <a:t>calcaemia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98985" y="2430079"/>
            <a:ext cx="9601196" cy="3318936"/>
          </a:xfrm>
        </p:spPr>
        <p:txBody>
          <a:bodyPr/>
          <a:lstStyle/>
          <a:p>
            <a:pPr algn="l" rtl="0"/>
            <a:r>
              <a:rPr lang="en-US" b="1" dirty="0" smtClean="0"/>
              <a:t>Presentation:</a:t>
            </a:r>
            <a:r>
              <a:rPr lang="en-US" i="1" dirty="0" smtClean="0"/>
              <a:t> </a:t>
            </a:r>
            <a:r>
              <a:rPr lang="en-US" dirty="0"/>
              <a:t>Often very non- specific. May be an incidental finding. Other</a:t>
            </a:r>
          </a:p>
          <a:p>
            <a:pPr algn="l" rtl="0"/>
            <a:r>
              <a:rPr lang="en-US" b="1" dirty="0"/>
              <a:t>symptoms: </a:t>
            </a:r>
            <a:r>
              <a:rPr lang="en-US" dirty="0"/>
              <a:t>‘</a:t>
            </a:r>
            <a:r>
              <a:rPr lang="en-US" i="1" dirty="0"/>
              <a:t>bones, stones, groans, and abdominal moans’</a:t>
            </a:r>
            <a:r>
              <a:rPr lang="en-US" dirty="0"/>
              <a:t>.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466" y="3377466"/>
            <a:ext cx="5021211" cy="292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447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Hyperparathyroidism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83538" y="2556932"/>
            <a:ext cx="10423102" cy="3318936"/>
          </a:xfrm>
        </p:spPr>
        <p:txBody>
          <a:bodyPr>
            <a:noAutofit/>
          </a:bodyPr>
          <a:lstStyle/>
          <a:p>
            <a:pPr algn="l" rtl="0"/>
            <a:r>
              <a:rPr lang="en-US" sz="1800" b="1" dirty="0"/>
              <a:t>Primary</a:t>
            </a:r>
            <a:r>
              <a:rPr lang="en-US" sz="1800" dirty="0"/>
              <a:t> </a:t>
            </a:r>
            <a:r>
              <a:rPr lang="en-US" sz="1800" dirty="0" smtClean="0"/>
              <a:t>hyperparathyroidism:</a:t>
            </a:r>
          </a:p>
          <a:p>
            <a:pPr algn="l" rtl="0"/>
            <a:r>
              <a:rPr lang="en-US" sz="1800" dirty="0" smtClean="0"/>
              <a:t>Incidence </a:t>
            </a:r>
            <a:r>
              <a:rPr lang="en-US" sz="1800" dirty="0"/>
              <a:t>0.5/ 1000. </a:t>
            </a:r>
            <a:r>
              <a:rPr lang="en-US" sz="1800" dirty="0" smtClean="0"/>
              <a:t>                            Peak </a:t>
            </a:r>
            <a:r>
              <a:rPr lang="en-US" sz="1800" dirty="0"/>
              <a:t>age 40– </a:t>
            </a:r>
            <a:r>
              <a:rPr lang="en-US" sz="1800" dirty="0" smtClean="0"/>
              <a:t>60y.                Female :male  </a:t>
            </a:r>
            <a:r>
              <a:rPr lang="en-US" sz="1800" dirty="0"/>
              <a:t>82:1. </a:t>
            </a:r>
            <a:endParaRPr lang="en-US" sz="1800" dirty="0" smtClean="0"/>
          </a:p>
          <a:p>
            <a:pPr algn="l" rtl="0"/>
            <a:endParaRPr lang="en-US" sz="1800" dirty="0" smtClean="0"/>
          </a:p>
          <a:p>
            <a:pPr algn="l" rtl="0"/>
            <a:r>
              <a:rPr lang="en-US" sz="1800" dirty="0" smtClean="0"/>
              <a:t>Circulating </a:t>
            </a:r>
            <a:r>
              <a:rPr lang="en-US" sz="1800" dirty="0"/>
              <a:t>level of PTH is inappropriately high. </a:t>
            </a:r>
            <a:endParaRPr lang="en-US" sz="1800" dirty="0" smtClean="0"/>
          </a:p>
          <a:p>
            <a:pPr algn="l" rtl="0"/>
            <a:endParaRPr lang="en-US" sz="1800" dirty="0" smtClean="0"/>
          </a:p>
          <a:p>
            <a:pPr algn="l" rtl="0"/>
            <a:r>
              <a:rPr lang="en-US" sz="1800" dirty="0" smtClean="0"/>
              <a:t>Most patients </a:t>
            </a:r>
            <a:r>
              <a:rPr lang="en-US" sz="1800" dirty="0"/>
              <a:t>are </a:t>
            </a:r>
            <a:r>
              <a:rPr lang="en-US" sz="1800" dirty="0" err="1"/>
              <a:t>hypercalcaemic</a:t>
            </a:r>
            <a:r>
              <a:rPr lang="en-US" sz="1800" dirty="0"/>
              <a:t> (but may be </a:t>
            </a:r>
            <a:r>
              <a:rPr lang="en-US" sz="1800" dirty="0" err="1"/>
              <a:t>normocalcaemic</a:t>
            </a:r>
            <a:r>
              <a:rPr lang="en-US" sz="1800" dirty="0"/>
              <a:t> if </a:t>
            </a:r>
            <a:r>
              <a:rPr lang="en-US" sz="1800" dirty="0" smtClean="0"/>
              <a:t>coexistent vitamin </a:t>
            </a:r>
            <a:r>
              <a:rPr lang="en-US" sz="1800" dirty="0"/>
              <a:t>D deficiency). </a:t>
            </a:r>
            <a:r>
              <a:rPr lang="en-US" sz="1800" dirty="0" smtClean="0"/>
              <a:t>Due </a:t>
            </a:r>
            <a:r>
              <a:rPr lang="en-US" sz="1800" dirty="0"/>
              <a:t>to ↑</a:t>
            </a:r>
            <a:r>
              <a:rPr lang="en-US" sz="1800" dirty="0" smtClean="0"/>
              <a:t> </a:t>
            </a:r>
            <a:r>
              <a:rPr lang="en-US" sz="1800" dirty="0"/>
              <a:t>secretion of PTH from one or </a:t>
            </a:r>
            <a:r>
              <a:rPr lang="en-US" sz="1800" dirty="0" smtClean="0"/>
              <a:t>both parathyroid </a:t>
            </a:r>
            <a:r>
              <a:rPr lang="en-US" sz="1800" dirty="0"/>
              <a:t>glands. </a:t>
            </a:r>
            <a:endParaRPr lang="en-US" sz="1800" dirty="0" smtClean="0"/>
          </a:p>
          <a:p>
            <a:pPr algn="l" rtl="0"/>
            <a:endParaRPr lang="en-US" sz="1800" dirty="0" smtClean="0"/>
          </a:p>
          <a:p>
            <a:pPr algn="l" rtl="0"/>
            <a:r>
              <a:rPr lang="en-US" sz="1800" dirty="0" smtClean="0"/>
              <a:t>Management: Treatment </a:t>
            </a:r>
            <a:r>
              <a:rPr lang="en-US" sz="1800" dirty="0"/>
              <a:t>is usually surgical. Drug </a:t>
            </a:r>
            <a:r>
              <a:rPr lang="en-US" sz="1800" dirty="0" smtClean="0"/>
              <a:t>treatment (e.g</a:t>
            </a:r>
            <a:r>
              <a:rPr lang="en-US" sz="1800" dirty="0"/>
              <a:t>. with </a:t>
            </a:r>
            <a:r>
              <a:rPr lang="en-US" sz="1800" dirty="0" err="1"/>
              <a:t>cinacalcet</a:t>
            </a:r>
            <a:r>
              <a:rPr lang="en-US" sz="1800" dirty="0"/>
              <a:t>) may be an option if unsuitable for surgery</a:t>
            </a:r>
            <a:endParaRPr lang="ar-SA" sz="1800" dirty="0"/>
          </a:p>
        </p:txBody>
      </p:sp>
    </p:spTree>
    <p:extLst>
      <p:ext uri="{BB962C8B-B14F-4D97-AF65-F5344CB8AC3E}">
        <p14:creationId xmlns:p14="http://schemas.microsoft.com/office/powerpoint/2010/main" val="25867092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Hyperparathyroidism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Secondary</a:t>
            </a:r>
            <a:r>
              <a:rPr lang="en-US" dirty="0"/>
              <a:t> </a:t>
            </a:r>
            <a:r>
              <a:rPr lang="en-US" dirty="0" smtClean="0"/>
              <a:t>hyperparathyroidism: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↑ PTH </a:t>
            </a:r>
            <a:r>
              <a:rPr lang="en-US" dirty="0"/>
              <a:t>in response to </a:t>
            </a:r>
            <a:r>
              <a:rPr lang="en-US" dirty="0" smtClean="0"/>
              <a:t>chronic hypocalcaemia </a:t>
            </a:r>
            <a:r>
              <a:rPr lang="en-US" dirty="0"/>
              <a:t>or </a:t>
            </a:r>
            <a:r>
              <a:rPr lang="en-US" dirty="0" err="1"/>
              <a:t>hyperphosphataemia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Management:  </a:t>
            </a:r>
            <a:r>
              <a:rPr lang="en-US" dirty="0"/>
              <a:t>Treat the underlying cause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435279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Hyperparathyroidism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36393" y="2556932"/>
            <a:ext cx="10740236" cy="331893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dirty="0"/>
              <a:t>Tertiary </a:t>
            </a:r>
            <a:r>
              <a:rPr lang="en-US" dirty="0" smtClean="0"/>
              <a:t>hyperparathyroidism: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Inappropriately </a:t>
            </a:r>
            <a:r>
              <a:rPr lang="en-US" dirty="0" smtClean="0"/>
              <a:t>↑ </a:t>
            </a:r>
            <a:r>
              <a:rPr lang="en-US" dirty="0"/>
              <a:t>PTH </a:t>
            </a:r>
            <a:r>
              <a:rPr lang="en-US" dirty="0" smtClean="0"/>
              <a:t>→ ↑Ca2</a:t>
            </a:r>
            <a:r>
              <a:rPr lang="en-US" dirty="0"/>
              <a:t>+. </a:t>
            </a:r>
            <a:endParaRPr lang="en-US" dirty="0" smtClean="0"/>
          </a:p>
          <a:p>
            <a:pPr algn="l" rtl="0"/>
            <a:r>
              <a:rPr lang="en-US" dirty="0" smtClean="0"/>
              <a:t>Follows</a:t>
            </a:r>
            <a:r>
              <a:rPr lang="en-US" dirty="0"/>
              <a:t> </a:t>
            </a:r>
            <a:r>
              <a:rPr lang="en-US" dirty="0" smtClean="0"/>
              <a:t>prolonged </a:t>
            </a:r>
            <a:r>
              <a:rPr lang="en-US" dirty="0"/>
              <a:t>secondary hyperparathyroidism. </a:t>
            </a:r>
            <a:endParaRPr lang="en-US" dirty="0" smtClean="0"/>
          </a:p>
          <a:p>
            <a:pPr algn="l" rtl="0"/>
            <a:r>
              <a:rPr lang="en-US" dirty="0" smtClean="0"/>
              <a:t>Most </a:t>
            </a:r>
            <a:r>
              <a:rPr lang="en-US" dirty="0"/>
              <a:t>common in </a:t>
            </a:r>
            <a:r>
              <a:rPr lang="en-US" dirty="0" smtClean="0"/>
              <a:t>patients with </a:t>
            </a:r>
            <a:r>
              <a:rPr lang="en-US" dirty="0"/>
              <a:t>chronic kidney disease (especially if on dialysis) or </a:t>
            </a:r>
            <a:r>
              <a:rPr lang="en-US" dirty="0" smtClean="0"/>
              <a:t>chronic </a:t>
            </a:r>
            <a:r>
              <a:rPr lang="en-US" dirty="0" err="1" smtClean="0"/>
              <a:t>malabsorption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b="1" dirty="0"/>
              <a:t>Management: </a:t>
            </a:r>
            <a:r>
              <a:rPr lang="en-US" dirty="0" smtClean="0"/>
              <a:t>Treatment </a:t>
            </a:r>
            <a:r>
              <a:rPr lang="en-US" dirty="0"/>
              <a:t>may be either surgical or medical (e.g. </a:t>
            </a:r>
            <a:r>
              <a:rPr lang="en-US" dirty="0" smtClean="0"/>
              <a:t>with </a:t>
            </a:r>
            <a:r>
              <a:rPr lang="en-US" dirty="0" err="1" smtClean="0"/>
              <a:t>cinacalcet</a:t>
            </a:r>
            <a:r>
              <a:rPr lang="en-US" dirty="0" smtClean="0"/>
              <a:t> </a:t>
            </a:r>
            <a:r>
              <a:rPr lang="en-US" dirty="0" smtClean="0"/>
              <a:t> or </a:t>
            </a:r>
            <a:r>
              <a:rPr lang="en-US" dirty="0" err="1"/>
              <a:t>paricalcitol</a:t>
            </a:r>
            <a:r>
              <a:rPr lang="en-US" dirty="0"/>
              <a:t>)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3677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654" y="693682"/>
            <a:ext cx="6070690" cy="54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536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Cases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56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253" y="876833"/>
            <a:ext cx="9675812" cy="1280890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solidFill>
                  <a:srgbClr val="C00000"/>
                </a:solidFill>
              </a:rPr>
              <a:t>Hepatitis B </a:t>
            </a:r>
            <a:r>
              <a:rPr lang="en-US" b="1" dirty="0" smtClean="0">
                <a:solidFill>
                  <a:srgbClr val="C00000"/>
                </a:solidFill>
              </a:rPr>
              <a:t>High Risk </a:t>
            </a:r>
            <a:r>
              <a:rPr lang="en-US" b="1" dirty="0">
                <a:solidFill>
                  <a:srgbClr val="C00000"/>
                </a:solidFill>
              </a:rPr>
              <a:t>G</a:t>
            </a:r>
            <a:r>
              <a:rPr lang="en-US" b="1" dirty="0" smtClean="0">
                <a:solidFill>
                  <a:srgbClr val="C00000"/>
                </a:solidFill>
              </a:rPr>
              <a:t>roups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4155" y="2497998"/>
            <a:ext cx="9675812" cy="3955092"/>
          </a:xfrm>
        </p:spPr>
        <p:txBody>
          <a:bodyPr>
            <a:normAutofit/>
          </a:bodyPr>
          <a:lstStyle/>
          <a:p>
            <a:pPr algn="l" rtl="0"/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ar-S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509" y="2690467"/>
            <a:ext cx="8306226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0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825" y="933149"/>
            <a:ext cx="10105970" cy="6429375"/>
          </a:xfrm>
        </p:spPr>
        <p:txBody>
          <a:bodyPr>
            <a:normAutofit/>
          </a:bodyPr>
          <a:lstStyle/>
          <a:p>
            <a:pPr marL="365760" indent="-256032" algn="l" rtl="0">
              <a:spcAft>
                <a:spcPts val="0"/>
              </a:spcAft>
              <a:buNone/>
              <a:defRPr/>
            </a:pPr>
            <a:r>
              <a:rPr lang="en-US" sz="2000" dirty="0"/>
              <a:t>A 70-year-old blind man known case of hypothyroidism, </a:t>
            </a:r>
            <a:r>
              <a:rPr lang="en-US" sz="2000" dirty="0" err="1"/>
              <a:t>vitiligo</a:t>
            </a:r>
            <a:r>
              <a:rPr lang="en-US" sz="2000" dirty="0"/>
              <a:t> and left </a:t>
            </a:r>
            <a:r>
              <a:rPr lang="en-US" sz="2000" dirty="0" smtClean="0"/>
              <a:t>ventricle </a:t>
            </a:r>
            <a:r>
              <a:rPr lang="en-US" sz="2000" dirty="0"/>
              <a:t>dysfunction presents with 2m H/O SOB, bouts of dry and irritating cough, loss of appetite, hoarseness of voice and low mood.</a:t>
            </a:r>
          </a:p>
          <a:p>
            <a:pPr marL="365760" indent="-256032" algn="l" rtl="0">
              <a:spcAft>
                <a:spcPts val="0"/>
              </a:spcAft>
              <a:buNone/>
              <a:defRPr/>
            </a:pPr>
            <a:endParaRPr lang="en-US" dirty="0"/>
          </a:p>
          <a:p>
            <a:pPr marL="365760" indent="-256032" algn="l" rtl="0">
              <a:spcAft>
                <a:spcPts val="0"/>
              </a:spcAft>
              <a:buNone/>
              <a:defRPr/>
            </a:pPr>
            <a:r>
              <a:rPr lang="en-US" dirty="0">
                <a:solidFill>
                  <a:srgbClr val="C00000"/>
                </a:solidFill>
              </a:rPr>
              <a:t>TSH:  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0.288 </a:t>
            </a:r>
            <a:r>
              <a:rPr lang="en-US" dirty="0"/>
              <a:t> </a:t>
            </a:r>
            <a:r>
              <a:rPr lang="en-US" dirty="0" err="1"/>
              <a:t>miu</a:t>
            </a:r>
            <a:r>
              <a:rPr lang="en-US" dirty="0"/>
              <a:t>/L …………(0.25 – 5)</a:t>
            </a:r>
          </a:p>
          <a:p>
            <a:pPr marL="365760" indent="-256032" algn="l" rtl="0">
              <a:spcAft>
                <a:spcPts val="0"/>
              </a:spcAft>
              <a:buNone/>
              <a:defRPr/>
            </a:pPr>
            <a:r>
              <a:rPr lang="en-US" dirty="0">
                <a:solidFill>
                  <a:srgbClr val="C00000"/>
                </a:solidFill>
              </a:rPr>
              <a:t>T4:</a:t>
            </a:r>
            <a:r>
              <a:rPr lang="en-US" dirty="0"/>
              <a:t>    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20.5   </a:t>
            </a:r>
            <a:r>
              <a:rPr lang="en-US" dirty="0" err="1"/>
              <a:t>pmol</a:t>
            </a:r>
            <a:r>
              <a:rPr lang="en-US" dirty="0"/>
              <a:t>/L  ………(10.3 – 25.8)</a:t>
            </a:r>
          </a:p>
          <a:p>
            <a:pPr marL="365760" indent="-256032" algn="l" rtl="0">
              <a:spcAft>
                <a:spcPts val="0"/>
              </a:spcAft>
              <a:buNone/>
              <a:defRPr/>
            </a:pPr>
            <a:r>
              <a:rPr lang="en-US" dirty="0">
                <a:solidFill>
                  <a:srgbClr val="C00000"/>
                </a:solidFill>
              </a:rPr>
              <a:t>Ca.</a:t>
            </a:r>
            <a:r>
              <a:rPr lang="en-US" dirty="0"/>
              <a:t>    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1.4</a:t>
            </a:r>
            <a:r>
              <a:rPr lang="en-US" dirty="0"/>
              <a:t>     </a:t>
            </a:r>
            <a:r>
              <a:rPr lang="en-US" dirty="0" err="1"/>
              <a:t>mmol</a:t>
            </a:r>
            <a:r>
              <a:rPr lang="en-US" dirty="0"/>
              <a:t>/L  ………(2.10 – 2.55)</a:t>
            </a:r>
          </a:p>
          <a:p>
            <a:pPr marL="365760" indent="-256032" algn="l" rtl="0">
              <a:spcAft>
                <a:spcPts val="0"/>
              </a:spcAft>
              <a:buNone/>
              <a:defRPr/>
            </a:pPr>
            <a:r>
              <a:rPr lang="en-US" dirty="0">
                <a:solidFill>
                  <a:srgbClr val="C00000"/>
                </a:solidFill>
              </a:rPr>
              <a:t>Ph.    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1.67  </a:t>
            </a:r>
            <a:r>
              <a:rPr lang="en-US" dirty="0"/>
              <a:t> </a:t>
            </a:r>
            <a:r>
              <a:rPr lang="en-US" dirty="0" err="1"/>
              <a:t>mmol</a:t>
            </a:r>
            <a:r>
              <a:rPr lang="en-US" dirty="0"/>
              <a:t>/L  ………(0.74 – 1.30)</a:t>
            </a:r>
          </a:p>
          <a:p>
            <a:pPr marL="365760" indent="-256032" algn="l" rtl="0">
              <a:spcAft>
                <a:spcPts val="0"/>
              </a:spcAft>
              <a:buNone/>
              <a:defRPr/>
            </a:pPr>
            <a:r>
              <a:rPr lang="en-US" dirty="0">
                <a:solidFill>
                  <a:srgbClr val="C00000"/>
                </a:solidFill>
              </a:rPr>
              <a:t>Alb.   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35</a:t>
            </a:r>
            <a:r>
              <a:rPr lang="en-US" dirty="0"/>
              <a:t>     gm/L     ………</a:t>
            </a:r>
            <a:r>
              <a:rPr lang="en-US" sz="2000" dirty="0"/>
              <a:t>. </a:t>
            </a:r>
            <a:r>
              <a:rPr lang="en-US" dirty="0"/>
              <a:t>(30 – 50 )</a:t>
            </a:r>
          </a:p>
          <a:p>
            <a:pPr marL="365760" indent="-256032" algn="l" rtl="0">
              <a:spcAft>
                <a:spcPts val="0"/>
              </a:spcAft>
              <a:buNone/>
              <a:defRPr/>
            </a:pPr>
            <a:r>
              <a:rPr lang="en-US" dirty="0" err="1">
                <a:solidFill>
                  <a:srgbClr val="C00000"/>
                </a:solidFill>
              </a:rPr>
              <a:t>Alk</a:t>
            </a:r>
            <a:r>
              <a:rPr lang="en-US" dirty="0">
                <a:solidFill>
                  <a:srgbClr val="C00000"/>
                </a:solidFill>
              </a:rPr>
              <a:t>. Ph.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86</a:t>
            </a:r>
            <a:r>
              <a:rPr lang="en-US" dirty="0"/>
              <a:t>  u/l  …………..(50 – 136)</a:t>
            </a:r>
          </a:p>
          <a:p>
            <a:pPr marL="365760" indent="-256032" algn="l" rtl="0">
              <a:spcAft>
                <a:spcPts val="0"/>
              </a:spcAft>
              <a:buNone/>
              <a:defRPr/>
            </a:pPr>
            <a:endParaRPr lang="en-US" dirty="0"/>
          </a:p>
          <a:p>
            <a:pPr marL="365760" indent="-256032" algn="l" rtl="0">
              <a:spcAft>
                <a:spcPts val="0"/>
              </a:spcAft>
              <a:buNone/>
              <a:defRPr/>
            </a:pPr>
            <a:r>
              <a:rPr lang="en-US" dirty="0">
                <a:solidFill>
                  <a:srgbClr val="C00000"/>
                </a:solidFill>
              </a:rPr>
              <a:t>What is your diagnosis?</a:t>
            </a:r>
          </a:p>
          <a:p>
            <a:pPr marL="365760" indent="-256032" algn="l" rtl="0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solidFill>
                  <a:srgbClr val="002060"/>
                </a:solidFill>
              </a:rPr>
              <a:t>Primary hypoparathyroidism</a:t>
            </a:r>
          </a:p>
          <a:p>
            <a:pPr marL="365760" indent="-256032" algn="l" rtl="0">
              <a:spcAft>
                <a:spcPts val="0"/>
              </a:spcAft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68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821" y="1071563"/>
            <a:ext cx="9498132" cy="5786437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What is the next investigation of choice?</a:t>
            </a:r>
          </a:p>
          <a:p>
            <a:pPr algn="l" rtl="0" eaLnBrk="1" hangingPunct="1">
              <a:buFontTx/>
              <a:buNone/>
            </a:pPr>
            <a:r>
              <a:rPr lang="en-US" altLang="en-US" dirty="0">
                <a:solidFill>
                  <a:srgbClr val="C00000"/>
                </a:solidFill>
                <a:cs typeface="Arial" panose="020B0604020202020204" pitchFamily="34" charset="0"/>
              </a:rPr>
              <a:t>Parathyroid hormone  </a:t>
            </a: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0.353  </a:t>
            </a:r>
            <a:r>
              <a:rPr lang="en-US" altLang="en-US" dirty="0" err="1">
                <a:solidFill>
                  <a:srgbClr val="002060"/>
                </a:solidFill>
                <a:cs typeface="Arial" panose="020B0604020202020204" pitchFamily="34" charset="0"/>
              </a:rPr>
              <a:t>pmol</a:t>
            </a: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/L  </a:t>
            </a:r>
            <a:r>
              <a:rPr lang="en-US" altLang="en-US" dirty="0">
                <a:solidFill>
                  <a:srgbClr val="C00000"/>
                </a:solidFill>
                <a:cs typeface="Arial" panose="020B0604020202020204" pitchFamily="34" charset="0"/>
              </a:rPr>
              <a:t>……..(1.65 – 6.9)</a:t>
            </a:r>
          </a:p>
          <a:p>
            <a:pPr algn="l" rtl="0" eaLnBrk="1" hangingPunct="1">
              <a:buFontTx/>
              <a:buNone/>
            </a:pPr>
            <a:endParaRPr lang="en-US" altLang="en-US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l" rtl="0" eaLnBrk="1" hangingPunct="1"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What is your management?</a:t>
            </a:r>
          </a:p>
          <a:p>
            <a:pPr algn="l" rtl="0" eaLnBrk="1" hangingPunct="1"/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Vitamin D</a:t>
            </a:r>
            <a:endParaRPr lang="en-US" altLang="en-US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l" rtl="0" eaLnBrk="1" hangingPunct="1"/>
            <a:r>
              <a:rPr lang="en-US" altLang="en-US" dirty="0">
                <a:solidFill>
                  <a:srgbClr val="C00000"/>
                </a:solidFill>
                <a:cs typeface="Arial" panose="020B0604020202020204" pitchFamily="34" charset="0"/>
              </a:rPr>
              <a:t>Oral Calcium</a:t>
            </a:r>
          </a:p>
          <a:p>
            <a:pPr algn="l" rtl="0" eaLnBrk="1" hangingPunct="1">
              <a:buFontTx/>
              <a:buNone/>
            </a:pPr>
            <a:endParaRPr lang="en-US" altLang="en-US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l" rtl="0" eaLnBrk="1" hangingPunct="1"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What other organs or diseases you may screen for?</a:t>
            </a:r>
          </a:p>
          <a:p>
            <a:pPr algn="l" rtl="0" eaLnBrk="1" hangingPunct="1">
              <a:buFontTx/>
              <a:buNone/>
            </a:pPr>
            <a:r>
              <a:rPr lang="en-US" altLang="en-US" dirty="0">
                <a:solidFill>
                  <a:srgbClr val="C00000"/>
                </a:solidFill>
                <a:cs typeface="Arial" panose="020B0604020202020204" pitchFamily="34" charset="0"/>
              </a:rPr>
              <a:t>Diabetes (</a:t>
            </a: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FPG</a:t>
            </a:r>
            <a:r>
              <a:rPr lang="en-US" altLang="en-US" dirty="0">
                <a:solidFill>
                  <a:srgbClr val="C00000"/>
                </a:solidFill>
                <a:cs typeface="Arial" panose="020B0604020202020204" pitchFamily="34" charset="0"/>
              </a:rPr>
              <a:t>)</a:t>
            </a:r>
          </a:p>
          <a:p>
            <a:pPr algn="l" rtl="0" eaLnBrk="1" hangingPunct="1">
              <a:buFontTx/>
              <a:buNone/>
            </a:pPr>
            <a:r>
              <a:rPr lang="en-US" altLang="en-US" dirty="0">
                <a:solidFill>
                  <a:srgbClr val="C00000"/>
                </a:solidFill>
                <a:cs typeface="Arial" panose="020B0604020202020204" pitchFamily="34" charset="0"/>
              </a:rPr>
              <a:t>Adrenal gland (</a:t>
            </a: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Cortisol level</a:t>
            </a:r>
            <a:r>
              <a:rPr lang="en-US" altLang="en-US" dirty="0">
                <a:solidFill>
                  <a:srgbClr val="C0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727743" y="499733"/>
            <a:ext cx="8643937" cy="5000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 err="1">
                <a:solidFill>
                  <a:srgbClr val="002060"/>
                </a:solidFill>
                <a:latin typeface="Arial" charset="0"/>
              </a:rPr>
              <a:t>Contin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. A 70-year-old blind man known case of </a:t>
            </a:r>
            <a:r>
              <a:rPr lang="en-US" sz="2000" dirty="0" err="1">
                <a:solidFill>
                  <a:srgbClr val="002060"/>
                </a:solidFill>
                <a:latin typeface="Arial" charset="0"/>
              </a:rPr>
              <a:t>hupothyroidism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charset="0"/>
              </a:rPr>
              <a:t>vitiligo</a:t>
            </a:r>
            <a:endParaRPr lang="en-US" sz="20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2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idx="1"/>
          </p:nvPr>
        </p:nvSpPr>
        <p:spPr>
          <a:xfrm>
            <a:off x="1222719" y="-338278"/>
            <a:ext cx="9353661" cy="6858000"/>
          </a:xfrm>
        </p:spPr>
        <p:txBody>
          <a:bodyPr>
            <a:normAutofit fontScale="85000" lnSpcReduction="10000"/>
          </a:bodyPr>
          <a:lstStyle/>
          <a:p>
            <a:pPr algn="l" rtl="0" eaLnBrk="1" hangingPunct="1">
              <a:lnSpc>
                <a:spcPct val="120000"/>
              </a:lnSpc>
              <a:buFontTx/>
              <a:buNone/>
            </a:pPr>
            <a:r>
              <a:rPr lang="en-US" altLang="en-US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dirty="0" smtClean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120000"/>
              </a:lnSpc>
              <a:buFontTx/>
              <a:buNone/>
            </a:pPr>
            <a:endParaRPr lang="en-US" altLang="en-US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120000"/>
              </a:lnSpc>
              <a:buFontTx/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A </a:t>
            </a:r>
            <a:r>
              <a:rPr lang="en-US" altLang="en-US" dirty="0">
                <a:cs typeface="Arial" panose="020B0604020202020204" pitchFamily="34" charset="0"/>
              </a:rPr>
              <a:t>52- year- old woman presents to your office with 6 month H/O polyuria and lethargy.</a:t>
            </a:r>
          </a:p>
          <a:p>
            <a:pPr algn="l" rtl="0" eaLnBrk="1" hangingPunct="1">
              <a:lnSpc>
                <a:spcPct val="120000"/>
              </a:lnSpc>
              <a:buFontTx/>
              <a:buNone/>
            </a:pPr>
            <a:r>
              <a:rPr lang="en-US" altLang="en-US" dirty="0">
                <a:cs typeface="Arial" panose="020B0604020202020204" pitchFamily="34" charset="0"/>
              </a:rPr>
              <a:t>	O/E:</a:t>
            </a:r>
            <a:r>
              <a:rPr lang="en-US" altLang="en-US" i="1" dirty="0">
                <a:cs typeface="Arial" panose="020B0604020202020204" pitchFamily="34" charset="0"/>
              </a:rPr>
              <a:t> </a:t>
            </a:r>
            <a:r>
              <a:rPr lang="en-US" altLang="en-US" dirty="0">
                <a:cs typeface="Arial" panose="020B0604020202020204" pitchFamily="34" charset="0"/>
              </a:rPr>
              <a:t>looks dehydrated and has a neck swelling (she has the swelling for years and informed to be a simple </a:t>
            </a:r>
            <a:r>
              <a:rPr lang="en-US" altLang="en-US" dirty="0" err="1">
                <a:cs typeface="Arial" panose="020B0604020202020204" pitchFamily="34" charset="0"/>
              </a:rPr>
              <a:t>goitre</a:t>
            </a:r>
            <a:r>
              <a:rPr lang="en-US" altLang="en-US" dirty="0">
                <a:cs typeface="Arial" panose="020B0604020202020204" pitchFamily="34" charset="0"/>
              </a:rPr>
              <a:t>)</a:t>
            </a:r>
          </a:p>
          <a:p>
            <a:pPr lvl="1" algn="l" rtl="0" eaLnBrk="1" hangingPunct="1">
              <a:lnSpc>
                <a:spcPct val="150000"/>
              </a:lnSpc>
            </a:pPr>
            <a:r>
              <a:rPr lang="en-US" altLang="en-US" sz="2400" dirty="0" err="1">
                <a:solidFill>
                  <a:srgbClr val="A50021"/>
                </a:solidFill>
                <a:cs typeface="Arial" panose="020B0604020202020204" pitchFamily="34" charset="0"/>
              </a:rPr>
              <a:t>Ca</a:t>
            </a:r>
            <a:r>
              <a:rPr lang="en-US" altLang="en-US" sz="2400" dirty="0">
                <a:solidFill>
                  <a:srgbClr val="A50021"/>
                </a:solidFill>
                <a:cs typeface="Arial" panose="020B0604020202020204" pitchFamily="34" charset="0"/>
              </a:rPr>
              <a:t>:………   </a:t>
            </a:r>
            <a:r>
              <a:rPr lang="en-US" altLang="en-US" sz="2400" dirty="0">
                <a:cs typeface="Arial" panose="020B0604020202020204" pitchFamily="34" charset="0"/>
              </a:rPr>
              <a:t>3.4</a:t>
            </a:r>
            <a:r>
              <a:rPr lang="en-US" altLang="en-US" sz="2400" dirty="0">
                <a:solidFill>
                  <a:srgbClr val="A50021"/>
                </a:solidFill>
                <a:cs typeface="Arial" panose="020B0604020202020204" pitchFamily="34" charset="0"/>
              </a:rPr>
              <a:t>   </a:t>
            </a:r>
            <a:r>
              <a:rPr lang="en-US" altLang="en-US" sz="2400" dirty="0" err="1">
                <a:solidFill>
                  <a:srgbClr val="A50021"/>
                </a:solidFill>
                <a:cs typeface="Arial" panose="020B0604020202020204" pitchFamily="34" charset="0"/>
              </a:rPr>
              <a:t>mmol</a:t>
            </a:r>
            <a:r>
              <a:rPr lang="en-US" altLang="en-US" sz="2400" dirty="0">
                <a:solidFill>
                  <a:srgbClr val="A50021"/>
                </a:solidFill>
                <a:cs typeface="Arial" panose="020B0604020202020204" pitchFamily="34" charset="0"/>
              </a:rPr>
              <a:t>/L                          (2.1 - 2.6)</a:t>
            </a:r>
          </a:p>
          <a:p>
            <a:pPr lvl="1" algn="l" rtl="0" eaLnBrk="1" hangingPunct="1">
              <a:lnSpc>
                <a:spcPct val="120000"/>
              </a:lnSpc>
            </a:pPr>
            <a:r>
              <a:rPr lang="en-US" altLang="en-US" sz="2400" dirty="0" err="1">
                <a:solidFill>
                  <a:srgbClr val="A50021"/>
                </a:solidFill>
                <a:cs typeface="Arial" panose="020B0604020202020204" pitchFamily="34" charset="0"/>
              </a:rPr>
              <a:t>Ph</a:t>
            </a:r>
            <a:r>
              <a:rPr lang="en-US" altLang="en-US" sz="2400" dirty="0">
                <a:solidFill>
                  <a:srgbClr val="A50021"/>
                </a:solidFill>
                <a:cs typeface="Arial" panose="020B0604020202020204" pitchFamily="34" charset="0"/>
              </a:rPr>
              <a:t>: ……..   </a:t>
            </a:r>
            <a:r>
              <a:rPr lang="en-US" altLang="en-US" sz="2400" dirty="0">
                <a:cs typeface="Arial" panose="020B0604020202020204" pitchFamily="34" charset="0"/>
              </a:rPr>
              <a:t>0.62 </a:t>
            </a:r>
            <a:r>
              <a:rPr lang="en-US" altLang="en-US" sz="2400" dirty="0">
                <a:solidFill>
                  <a:srgbClr val="A50021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A50021"/>
                </a:solidFill>
                <a:cs typeface="Arial" panose="020B0604020202020204" pitchFamily="34" charset="0"/>
              </a:rPr>
              <a:t>mmol</a:t>
            </a:r>
            <a:r>
              <a:rPr lang="en-US" altLang="en-US" sz="2400" dirty="0">
                <a:solidFill>
                  <a:srgbClr val="A50021"/>
                </a:solidFill>
                <a:cs typeface="Arial" panose="020B0604020202020204" pitchFamily="34" charset="0"/>
              </a:rPr>
              <a:t>/L                          (0.8 - 1.4)</a:t>
            </a:r>
          </a:p>
          <a:p>
            <a:pPr lvl="1" algn="l" rtl="0" eaLnBrk="1" hangingPunct="1">
              <a:lnSpc>
                <a:spcPct val="120000"/>
              </a:lnSpc>
            </a:pPr>
            <a:r>
              <a:rPr lang="en-US" altLang="en-US" sz="2400" dirty="0">
                <a:solidFill>
                  <a:srgbClr val="A50021"/>
                </a:solidFill>
                <a:cs typeface="Arial" panose="020B0604020202020204" pitchFamily="34" charset="0"/>
              </a:rPr>
              <a:t>Urea: …..   </a:t>
            </a:r>
            <a:r>
              <a:rPr lang="en-US" altLang="en-US" sz="2400" dirty="0">
                <a:cs typeface="Arial" panose="020B0604020202020204" pitchFamily="34" charset="0"/>
              </a:rPr>
              <a:t>9.2 </a:t>
            </a:r>
            <a:r>
              <a:rPr lang="en-US" altLang="en-US" sz="2400" dirty="0">
                <a:solidFill>
                  <a:srgbClr val="A50021"/>
                </a:solidFill>
                <a:cs typeface="Arial" panose="020B0604020202020204" pitchFamily="34" charset="0"/>
              </a:rPr>
              <a:t>   </a:t>
            </a:r>
            <a:r>
              <a:rPr lang="en-US" altLang="en-US" sz="2400" dirty="0" err="1">
                <a:solidFill>
                  <a:srgbClr val="A50021"/>
                </a:solidFill>
                <a:cs typeface="Arial" panose="020B0604020202020204" pitchFamily="34" charset="0"/>
              </a:rPr>
              <a:t>mmol</a:t>
            </a:r>
            <a:r>
              <a:rPr lang="en-US" altLang="en-US" sz="2400" dirty="0">
                <a:solidFill>
                  <a:srgbClr val="A50021"/>
                </a:solidFill>
                <a:cs typeface="Arial" panose="020B0604020202020204" pitchFamily="34" charset="0"/>
              </a:rPr>
              <a:t>/L                          (2.6 - 6.6)</a:t>
            </a:r>
          </a:p>
          <a:p>
            <a:pPr lvl="1" algn="l" rtl="0" eaLnBrk="1" hangingPunct="1">
              <a:lnSpc>
                <a:spcPct val="120000"/>
              </a:lnSpc>
            </a:pPr>
            <a:r>
              <a:rPr lang="en-US" altLang="en-US" sz="2400" dirty="0">
                <a:solidFill>
                  <a:srgbClr val="A50021"/>
                </a:solidFill>
                <a:cs typeface="Arial" panose="020B0604020202020204" pitchFamily="34" charset="0"/>
              </a:rPr>
              <a:t>Chloride:..</a:t>
            </a:r>
            <a:r>
              <a:rPr lang="en-US" altLang="en-US" sz="2400" dirty="0">
                <a:cs typeface="Arial" panose="020B0604020202020204" pitchFamily="34" charset="0"/>
              </a:rPr>
              <a:t>113</a:t>
            </a:r>
            <a:r>
              <a:rPr lang="en-US" altLang="en-US" sz="2400" dirty="0">
                <a:solidFill>
                  <a:srgbClr val="A50021"/>
                </a:solidFill>
                <a:cs typeface="Arial" panose="020B0604020202020204" pitchFamily="34" charset="0"/>
              </a:rPr>
              <a:t>    </a:t>
            </a:r>
            <a:r>
              <a:rPr lang="en-US" altLang="en-US" sz="2400" dirty="0" err="1">
                <a:solidFill>
                  <a:srgbClr val="A50021"/>
                </a:solidFill>
                <a:cs typeface="Arial" panose="020B0604020202020204" pitchFamily="34" charset="0"/>
              </a:rPr>
              <a:t>mmol</a:t>
            </a:r>
            <a:r>
              <a:rPr lang="en-US" altLang="en-US" sz="2400" dirty="0">
                <a:solidFill>
                  <a:srgbClr val="A50021"/>
                </a:solidFill>
                <a:cs typeface="Arial" panose="020B0604020202020204" pitchFamily="34" charset="0"/>
              </a:rPr>
              <a:t>/L                          (95 - 105)</a:t>
            </a:r>
          </a:p>
          <a:p>
            <a:pPr algn="l" rtl="0" eaLnBrk="1" hangingPunct="1">
              <a:lnSpc>
                <a:spcPct val="120000"/>
              </a:lnSpc>
            </a:pPr>
            <a:r>
              <a:rPr lang="en-US" altLang="en-US" dirty="0">
                <a:solidFill>
                  <a:srgbClr val="000066"/>
                </a:solidFill>
                <a:cs typeface="Arial" panose="020B0604020202020204" pitchFamily="34" charset="0"/>
              </a:rPr>
              <a:t>What is your diagnosis? </a:t>
            </a:r>
          </a:p>
          <a:p>
            <a:pPr algn="l" rtl="0" eaLnBrk="1" hangingPunct="1">
              <a:lnSpc>
                <a:spcPct val="120000"/>
              </a:lnSpc>
            </a:pPr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Hyperparathyroidism due to parathyroid adenoma</a:t>
            </a:r>
          </a:p>
          <a:p>
            <a:pPr algn="l" rtl="0" eaLnBrk="1" hangingPunct="1">
              <a:lnSpc>
                <a:spcPct val="120000"/>
              </a:lnSpc>
            </a:pP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Which investigation of choice are you going to request?</a:t>
            </a:r>
          </a:p>
          <a:p>
            <a:pPr algn="l" rtl="0" eaLnBrk="1" hangingPunct="1">
              <a:lnSpc>
                <a:spcPct val="120000"/>
              </a:lnSpc>
            </a:pPr>
            <a:r>
              <a:rPr lang="en-US" altLang="en-US" dirty="0">
                <a:solidFill>
                  <a:srgbClr val="C00000"/>
                </a:solidFill>
                <a:cs typeface="Arial" panose="020B0604020202020204" pitchFamily="34" charset="0"/>
              </a:rPr>
              <a:t>Nuclear scan for parathyroid glands</a:t>
            </a:r>
          </a:p>
          <a:p>
            <a:pPr algn="l" rtl="0" eaLnBrk="1" hangingPunct="1">
              <a:lnSpc>
                <a:spcPct val="120000"/>
              </a:lnSpc>
            </a:pPr>
            <a:r>
              <a:rPr lang="en-US" altLang="en-US" dirty="0">
                <a:solidFill>
                  <a:srgbClr val="C00000"/>
                </a:solidFill>
                <a:cs typeface="Arial" panose="020B0604020202020204" pitchFamily="34" charset="0"/>
              </a:rPr>
              <a:t>Parathyroid hormone</a:t>
            </a:r>
          </a:p>
          <a:p>
            <a:pPr algn="l" rtl="0" eaLnBrk="1" hangingPunct="1">
              <a:lnSpc>
                <a:spcPct val="120000"/>
              </a:lnSpc>
            </a:pPr>
            <a:endParaRPr lang="en-US" altLang="en-US" dirty="0">
              <a:solidFill>
                <a:srgbClr val="A5002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0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8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8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6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6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6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86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6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6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86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86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6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86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86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86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idx="1"/>
          </p:nvPr>
        </p:nvSpPr>
        <p:spPr>
          <a:xfrm>
            <a:off x="1752600" y="872116"/>
            <a:ext cx="8458200" cy="5757284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cs typeface="Arial" panose="020B0604020202020204" pitchFamily="34" charset="0"/>
              </a:rPr>
              <a:t>  A 48 year old woman presents with 5 </a:t>
            </a:r>
            <a:r>
              <a:rPr lang="en-US" altLang="en-US" sz="2000" dirty="0" smtClean="0">
                <a:cs typeface="Arial" panose="020B0604020202020204" pitchFamily="34" charset="0"/>
              </a:rPr>
              <a:t>month. H/O </a:t>
            </a:r>
            <a:r>
              <a:rPr lang="en-US" altLang="en-US" sz="2000" dirty="0">
                <a:cs typeface="Arial" panose="020B0604020202020204" pitchFamily="34" charset="0"/>
              </a:rPr>
              <a:t>difficulty in raising from sitting </a:t>
            </a:r>
            <a:r>
              <a:rPr lang="en-US" altLang="en-US" sz="2000" dirty="0" smtClean="0">
                <a:cs typeface="Arial" panose="020B0604020202020204" pitchFamily="34" charset="0"/>
              </a:rPr>
              <a:t>position. </a:t>
            </a:r>
            <a:r>
              <a:rPr lang="en-US" altLang="en-US" sz="1800" dirty="0" smtClean="0">
                <a:solidFill>
                  <a:schemeClr val="tx2"/>
                </a:solidFill>
                <a:cs typeface="Arial" panose="020B0604020202020204" pitchFamily="34" charset="0"/>
              </a:rPr>
              <a:t>The </a:t>
            </a:r>
            <a:r>
              <a:rPr lang="en-US" altLang="en-US" sz="1800" dirty="0">
                <a:solidFill>
                  <a:schemeClr val="tx2"/>
                </a:solidFill>
                <a:cs typeface="Arial" panose="020B0604020202020204" pitchFamily="34" charset="0"/>
              </a:rPr>
              <a:t>following investigation is shown below: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altLang="en-US" sz="18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   </a:t>
            </a:r>
            <a:r>
              <a:rPr lang="en-US" altLang="en-US" sz="2000" dirty="0">
                <a:solidFill>
                  <a:srgbClr val="A50021"/>
                </a:solidFill>
                <a:cs typeface="Arial" panose="020B0604020202020204" pitchFamily="34" charset="0"/>
              </a:rPr>
              <a:t>Calcium       </a:t>
            </a:r>
            <a:r>
              <a:rPr lang="en-US" altLang="en-US" sz="2000" dirty="0">
                <a:cs typeface="Arial" panose="020B0604020202020204" pitchFamily="34" charset="0"/>
              </a:rPr>
              <a:t>1.65</a:t>
            </a:r>
            <a:r>
              <a:rPr lang="en-US" altLang="en-US" sz="2000" dirty="0">
                <a:solidFill>
                  <a:srgbClr val="A50021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A50021"/>
                </a:solidFill>
                <a:cs typeface="Arial" panose="020B0604020202020204" pitchFamily="34" charset="0"/>
              </a:rPr>
              <a:t>mmol</a:t>
            </a:r>
            <a:r>
              <a:rPr lang="en-US" altLang="en-US" sz="2000" dirty="0">
                <a:solidFill>
                  <a:srgbClr val="A50021"/>
                </a:solidFill>
                <a:cs typeface="Arial" panose="020B0604020202020204" pitchFamily="34" charset="0"/>
              </a:rPr>
              <a:t>/L    (2.1 – 2.6)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rgbClr val="A50021"/>
                </a:solidFill>
                <a:cs typeface="Arial" panose="020B0604020202020204" pitchFamily="34" charset="0"/>
              </a:rPr>
              <a:t>   </a:t>
            </a:r>
            <a:r>
              <a:rPr lang="en-US" altLang="en-US" sz="2000" dirty="0" err="1">
                <a:solidFill>
                  <a:srgbClr val="A50021"/>
                </a:solidFill>
                <a:cs typeface="Arial" panose="020B0604020202020204" pitchFamily="34" charset="0"/>
              </a:rPr>
              <a:t>Phosph</a:t>
            </a:r>
            <a:r>
              <a:rPr lang="en-US" altLang="en-US" sz="2000" dirty="0">
                <a:solidFill>
                  <a:srgbClr val="A50021"/>
                </a:solidFill>
                <a:cs typeface="Arial" panose="020B0604020202020204" pitchFamily="34" charset="0"/>
              </a:rPr>
              <a:t>.       </a:t>
            </a:r>
            <a:r>
              <a:rPr lang="en-US" altLang="en-US" sz="2000" dirty="0">
                <a:cs typeface="Arial" panose="020B0604020202020204" pitchFamily="34" charset="0"/>
              </a:rPr>
              <a:t>1.52</a:t>
            </a:r>
            <a:r>
              <a:rPr lang="en-US" altLang="en-US" sz="2000" dirty="0">
                <a:solidFill>
                  <a:srgbClr val="A50021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A50021"/>
                </a:solidFill>
                <a:cs typeface="Arial" panose="020B0604020202020204" pitchFamily="34" charset="0"/>
              </a:rPr>
              <a:t>mmol</a:t>
            </a:r>
            <a:r>
              <a:rPr lang="en-US" altLang="en-US" sz="2000" dirty="0">
                <a:solidFill>
                  <a:srgbClr val="A50021"/>
                </a:solidFill>
                <a:cs typeface="Arial" panose="020B0604020202020204" pitchFamily="34" charset="0"/>
              </a:rPr>
              <a:t>/L    (0.8 – 1.4)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rgbClr val="A50021"/>
                </a:solidFill>
                <a:cs typeface="Arial" panose="020B0604020202020204" pitchFamily="34" charset="0"/>
              </a:rPr>
              <a:t>   </a:t>
            </a:r>
            <a:r>
              <a:rPr lang="en-US" altLang="en-US" sz="2000" dirty="0" err="1">
                <a:solidFill>
                  <a:srgbClr val="A50021"/>
                </a:solidFill>
                <a:cs typeface="Arial" panose="020B0604020202020204" pitchFamily="34" charset="0"/>
              </a:rPr>
              <a:t>Alk</a:t>
            </a:r>
            <a:r>
              <a:rPr lang="en-US" altLang="en-US" sz="2000" dirty="0">
                <a:solidFill>
                  <a:srgbClr val="A50021"/>
                </a:solidFill>
                <a:cs typeface="Arial" panose="020B0604020202020204" pitchFamily="34" charset="0"/>
              </a:rPr>
              <a:t>. </a:t>
            </a:r>
            <a:r>
              <a:rPr lang="en-US" altLang="en-US" sz="2000" dirty="0" err="1">
                <a:solidFill>
                  <a:srgbClr val="A50021"/>
                </a:solidFill>
                <a:cs typeface="Arial" panose="020B0604020202020204" pitchFamily="34" charset="0"/>
              </a:rPr>
              <a:t>Phos</a:t>
            </a:r>
            <a:r>
              <a:rPr lang="en-US" altLang="en-US" sz="2000" dirty="0">
                <a:solidFill>
                  <a:srgbClr val="A50021"/>
                </a:solidFill>
                <a:cs typeface="Arial" panose="020B0604020202020204" pitchFamily="34" charset="0"/>
              </a:rPr>
              <a:t>.    </a:t>
            </a:r>
            <a:r>
              <a:rPr lang="en-US" altLang="en-US" sz="2000" dirty="0">
                <a:cs typeface="Arial" panose="020B0604020202020204" pitchFamily="34" charset="0"/>
              </a:rPr>
              <a:t>134</a:t>
            </a:r>
            <a:r>
              <a:rPr lang="en-US" altLang="en-US" sz="2000" dirty="0">
                <a:solidFill>
                  <a:srgbClr val="A50021"/>
                </a:solidFill>
                <a:cs typeface="Arial" panose="020B0604020202020204" pitchFamily="34" charset="0"/>
              </a:rPr>
              <a:t>  </a:t>
            </a:r>
            <a:r>
              <a:rPr lang="en-US" altLang="en-US" sz="2000" dirty="0" err="1">
                <a:solidFill>
                  <a:srgbClr val="A50021"/>
                </a:solidFill>
                <a:cs typeface="Arial" panose="020B0604020202020204" pitchFamily="34" charset="0"/>
              </a:rPr>
              <a:t>mmol</a:t>
            </a:r>
            <a:r>
              <a:rPr lang="en-US" altLang="en-US" sz="2000" dirty="0">
                <a:solidFill>
                  <a:srgbClr val="A50021"/>
                </a:solidFill>
                <a:cs typeface="Arial" panose="020B0604020202020204" pitchFamily="34" charset="0"/>
              </a:rPr>
              <a:t>/L    (43 – 154)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rgbClr val="A50021"/>
                </a:solidFill>
                <a:cs typeface="Arial" panose="020B0604020202020204" pitchFamily="34" charset="0"/>
              </a:rPr>
              <a:t>   Albumen      </a:t>
            </a:r>
            <a:r>
              <a:rPr lang="en-US" altLang="en-US" sz="2000" dirty="0">
                <a:cs typeface="Arial" panose="020B0604020202020204" pitchFamily="34" charset="0"/>
              </a:rPr>
              <a:t>38   </a:t>
            </a:r>
            <a:r>
              <a:rPr lang="en-US" altLang="en-US" sz="2000" dirty="0">
                <a:solidFill>
                  <a:srgbClr val="A50021"/>
                </a:solidFill>
                <a:cs typeface="Arial" panose="020B0604020202020204" pitchFamily="34" charset="0"/>
              </a:rPr>
              <a:t>g/L            (35 – 50)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solidFill>
                <a:srgbClr val="A50021"/>
              </a:solidFill>
              <a:cs typeface="Arial" panose="020B0604020202020204" pitchFamily="34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solidFill>
                <a:srgbClr val="FFFF66"/>
              </a:solidFill>
              <a:cs typeface="Arial" panose="020B0604020202020204" pitchFamily="34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>
                <a:cs typeface="Arial" panose="020B0604020202020204" pitchFamily="34" charset="0"/>
              </a:rPr>
              <a:t>   </a:t>
            </a:r>
            <a:r>
              <a:rPr lang="en-US" altLang="en-US" sz="2000" dirty="0">
                <a:solidFill>
                  <a:srgbClr val="000066"/>
                </a:solidFill>
                <a:cs typeface="Arial" panose="020B0604020202020204" pitchFamily="34" charset="0"/>
              </a:rPr>
              <a:t>What is your diagnosis?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err="1">
                <a:solidFill>
                  <a:srgbClr val="A50021"/>
                </a:solidFill>
                <a:cs typeface="Arial" panose="020B0604020202020204" pitchFamily="34" charset="0"/>
              </a:rPr>
              <a:t>Hypoparathyroidism</a:t>
            </a:r>
            <a:endParaRPr lang="en-US" altLang="en-US" sz="1800" dirty="0">
              <a:solidFill>
                <a:srgbClr val="A50021"/>
              </a:solidFill>
              <a:cs typeface="Arial" panose="020B0604020202020204" pitchFamily="34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534596" y="3244334"/>
            <a:ext cx="1122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investigate</a:t>
            </a:r>
            <a:endParaRPr lang="ar-SA" dirty="0"/>
          </a:p>
        </p:txBody>
      </p:sp>
      <p:sp>
        <p:nvSpPr>
          <p:cNvPr id="3" name="مستطيل 2"/>
          <p:cNvSpPr/>
          <p:nvPr/>
        </p:nvSpPr>
        <p:spPr>
          <a:xfrm>
            <a:off x="5534596" y="3244334"/>
            <a:ext cx="1122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investigate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9207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137835" y="722754"/>
            <a:ext cx="8713787" cy="6480175"/>
          </a:xfrm>
        </p:spPr>
        <p:txBody>
          <a:bodyPr>
            <a:normAutofit/>
          </a:bodyPr>
          <a:lstStyle/>
          <a:p>
            <a:pPr marL="365760" indent="-256032" algn="l" rtl="0">
              <a:spcAft>
                <a:spcPts val="0"/>
              </a:spcAft>
              <a:buNone/>
              <a:defRPr/>
            </a:pPr>
            <a:r>
              <a:rPr lang="en-US" dirty="0"/>
              <a:t>A 14-year-old girl presents with 1 year H/O pain in lower limbs.</a:t>
            </a:r>
          </a:p>
          <a:p>
            <a:pPr marL="365760" indent="-256032" algn="l" rtl="0">
              <a:spcAft>
                <a:spcPts val="0"/>
              </a:spcAft>
              <a:buNone/>
              <a:defRPr/>
            </a:pPr>
            <a:r>
              <a:rPr lang="en-US" dirty="0"/>
              <a:t>O/E: unremarkable</a:t>
            </a:r>
          </a:p>
          <a:p>
            <a:pPr marL="365760" indent="-256032" algn="l" rtl="0">
              <a:spcAft>
                <a:spcPts val="0"/>
              </a:spcAft>
              <a:buNone/>
              <a:defRPr/>
            </a:pPr>
            <a:r>
              <a:rPr lang="en-US" sz="2000" dirty="0"/>
              <a:t>The following results are shown:</a:t>
            </a:r>
          </a:p>
          <a:p>
            <a:pPr marL="365760" indent="-256032" algn="l" rtl="0">
              <a:lnSpc>
                <a:spcPct val="115000"/>
              </a:lnSpc>
              <a:spcBef>
                <a:spcPct val="10000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solidFill>
                  <a:srgbClr val="A50021"/>
                </a:solidFill>
              </a:rPr>
              <a:t>     Calcium ………………….         </a:t>
            </a:r>
            <a:r>
              <a:rPr lang="en-US" sz="1800" dirty="0"/>
              <a:t> 1.62 </a:t>
            </a:r>
            <a:r>
              <a:rPr lang="en-US" sz="1800" dirty="0">
                <a:solidFill>
                  <a:srgbClr val="A50021"/>
                </a:solidFill>
              </a:rPr>
              <a:t>      L       2.10 – 2.55    </a:t>
            </a:r>
            <a:r>
              <a:rPr lang="en-US" sz="1800" dirty="0" err="1">
                <a:solidFill>
                  <a:srgbClr val="A50021"/>
                </a:solidFill>
              </a:rPr>
              <a:t>mmol</a:t>
            </a:r>
            <a:r>
              <a:rPr lang="en-US" sz="1800" dirty="0">
                <a:solidFill>
                  <a:srgbClr val="A50021"/>
                </a:solidFill>
              </a:rPr>
              <a:t>/L </a:t>
            </a:r>
          </a:p>
          <a:p>
            <a:pPr marL="621792" lvl="1" algn="l" rtl="0">
              <a:lnSpc>
                <a:spcPct val="115000"/>
              </a:lnSpc>
              <a:spcBef>
                <a:spcPct val="10000"/>
              </a:spcBef>
              <a:spcAft>
                <a:spcPts val="0"/>
              </a:spcAft>
              <a:buClr>
                <a:srgbClr val="FFFF66"/>
              </a:buClr>
              <a:buNone/>
              <a:defRPr/>
            </a:pPr>
            <a:r>
              <a:rPr lang="en-US" sz="1800" dirty="0">
                <a:solidFill>
                  <a:srgbClr val="A50021"/>
                </a:solidFill>
              </a:rPr>
              <a:t> Corrected calcium …………     </a:t>
            </a:r>
            <a:r>
              <a:rPr lang="en-US" sz="1800" dirty="0" smtClean="0">
                <a:solidFill>
                  <a:srgbClr val="A50021"/>
                </a:solidFill>
              </a:rPr>
              <a:t>    </a:t>
            </a:r>
            <a:r>
              <a:rPr lang="en-US" sz="1800" dirty="0" smtClean="0"/>
              <a:t>1.6   </a:t>
            </a:r>
            <a:r>
              <a:rPr lang="en-US" sz="1800" dirty="0" smtClean="0">
                <a:solidFill>
                  <a:srgbClr val="A50021"/>
                </a:solidFill>
              </a:rPr>
              <a:t>    L       </a:t>
            </a:r>
            <a:r>
              <a:rPr lang="en-US" sz="1800" dirty="0">
                <a:solidFill>
                  <a:srgbClr val="A50021"/>
                </a:solidFill>
              </a:rPr>
              <a:t>2.10 – 2.55    </a:t>
            </a:r>
            <a:r>
              <a:rPr lang="en-US" sz="1800" dirty="0" err="1">
                <a:solidFill>
                  <a:srgbClr val="A50021"/>
                </a:solidFill>
              </a:rPr>
              <a:t>mmol</a:t>
            </a:r>
            <a:r>
              <a:rPr lang="en-US" sz="1800" dirty="0">
                <a:solidFill>
                  <a:srgbClr val="A50021"/>
                </a:solidFill>
              </a:rPr>
              <a:t>/L </a:t>
            </a:r>
          </a:p>
          <a:p>
            <a:pPr marL="621792" lvl="1" algn="l" rtl="0">
              <a:lnSpc>
                <a:spcPct val="115000"/>
              </a:lnSpc>
              <a:spcBef>
                <a:spcPct val="10000"/>
              </a:spcBef>
              <a:spcAft>
                <a:spcPts val="0"/>
              </a:spcAft>
              <a:buClr>
                <a:srgbClr val="FFFF66"/>
              </a:buClr>
              <a:buNone/>
              <a:defRPr/>
            </a:pPr>
            <a:r>
              <a:rPr lang="en-US" sz="1800" dirty="0">
                <a:solidFill>
                  <a:srgbClr val="A50021"/>
                </a:solidFill>
              </a:rPr>
              <a:t> Inorganic Phosphorus ……      </a:t>
            </a:r>
            <a:r>
              <a:rPr lang="en-US" sz="1800" dirty="0" smtClean="0">
                <a:solidFill>
                  <a:srgbClr val="A50021"/>
                </a:solidFill>
              </a:rPr>
              <a:t>    </a:t>
            </a:r>
            <a:r>
              <a:rPr lang="en-US" sz="1800" dirty="0" smtClean="0"/>
              <a:t>1.13                </a:t>
            </a:r>
            <a:r>
              <a:rPr lang="en-US" sz="1800" dirty="0">
                <a:solidFill>
                  <a:srgbClr val="A50021"/>
                </a:solidFill>
              </a:rPr>
              <a:t>0.87 – 1.45    </a:t>
            </a:r>
            <a:r>
              <a:rPr lang="en-US" sz="1800" dirty="0" err="1">
                <a:solidFill>
                  <a:srgbClr val="A50021"/>
                </a:solidFill>
              </a:rPr>
              <a:t>mmol</a:t>
            </a:r>
            <a:r>
              <a:rPr lang="en-US" sz="1800" dirty="0">
                <a:solidFill>
                  <a:srgbClr val="A50021"/>
                </a:solidFill>
              </a:rPr>
              <a:t>/L </a:t>
            </a:r>
          </a:p>
          <a:p>
            <a:pPr marL="621792" lvl="1" algn="l" rtl="0">
              <a:lnSpc>
                <a:spcPct val="115000"/>
              </a:lnSpc>
              <a:spcBef>
                <a:spcPct val="10000"/>
              </a:spcBef>
              <a:spcAft>
                <a:spcPts val="0"/>
              </a:spcAft>
              <a:buClr>
                <a:srgbClr val="FFFF66"/>
              </a:buClr>
              <a:buNone/>
              <a:defRPr/>
            </a:pPr>
            <a:r>
              <a:rPr lang="en-US" sz="1800" dirty="0">
                <a:solidFill>
                  <a:srgbClr val="A50021"/>
                </a:solidFill>
              </a:rPr>
              <a:t> Albumin ………………………    </a:t>
            </a:r>
            <a:r>
              <a:rPr lang="en-US" sz="1800" dirty="0"/>
              <a:t>39</a:t>
            </a:r>
            <a:r>
              <a:rPr lang="en-US" sz="1800" dirty="0">
                <a:solidFill>
                  <a:srgbClr val="A50021"/>
                </a:solidFill>
              </a:rPr>
              <a:t>                     35 – 50          g/L</a:t>
            </a:r>
          </a:p>
          <a:p>
            <a:pPr marL="621792" lvl="1" algn="l" rtl="0">
              <a:lnSpc>
                <a:spcPct val="115000"/>
              </a:lnSpc>
              <a:spcBef>
                <a:spcPct val="10000"/>
              </a:spcBef>
              <a:spcAft>
                <a:spcPts val="0"/>
              </a:spcAft>
              <a:buClr>
                <a:srgbClr val="FFFF66"/>
              </a:buClr>
              <a:buNone/>
              <a:defRPr/>
            </a:pPr>
            <a:r>
              <a:rPr lang="en-US" sz="1800" dirty="0">
                <a:solidFill>
                  <a:srgbClr val="A50021"/>
                </a:solidFill>
              </a:rPr>
              <a:t> Alkaline phosphatase ……..    </a:t>
            </a:r>
            <a:r>
              <a:rPr lang="en-US" sz="1800" dirty="0" smtClean="0">
                <a:solidFill>
                  <a:srgbClr val="A50021"/>
                </a:solidFill>
              </a:rPr>
              <a:t>      </a:t>
            </a:r>
            <a:r>
              <a:rPr lang="en-US" sz="1800" dirty="0" smtClean="0"/>
              <a:t>1191 </a:t>
            </a:r>
            <a:r>
              <a:rPr lang="en-US" sz="1800" dirty="0" smtClean="0">
                <a:solidFill>
                  <a:srgbClr val="A50021"/>
                </a:solidFill>
              </a:rPr>
              <a:t>    </a:t>
            </a:r>
            <a:r>
              <a:rPr lang="en-US" sz="1800" dirty="0">
                <a:solidFill>
                  <a:srgbClr val="A50021"/>
                </a:solidFill>
              </a:rPr>
              <a:t>H        195 – 476          u/L </a:t>
            </a:r>
          </a:p>
          <a:p>
            <a:pPr marL="621792" lvl="1" algn="l" rtl="0">
              <a:lnSpc>
                <a:spcPct val="115000"/>
              </a:lnSpc>
              <a:spcBef>
                <a:spcPct val="10000"/>
              </a:spcBef>
              <a:spcAft>
                <a:spcPts val="0"/>
              </a:spcAft>
              <a:buClr>
                <a:srgbClr val="FFFF66"/>
              </a:buClr>
              <a:buNone/>
              <a:defRPr/>
            </a:pPr>
            <a:endParaRPr lang="en-US" sz="1800" dirty="0">
              <a:solidFill>
                <a:srgbClr val="A50021"/>
              </a:solidFill>
            </a:endParaRPr>
          </a:p>
          <a:p>
            <a:pPr marL="621792" lvl="1" algn="l" rtl="0">
              <a:lnSpc>
                <a:spcPct val="115000"/>
              </a:lnSpc>
              <a:spcBef>
                <a:spcPct val="10000"/>
              </a:spcBef>
              <a:spcAft>
                <a:spcPts val="0"/>
              </a:spcAft>
              <a:buClr>
                <a:srgbClr val="FFFF66"/>
              </a:buClr>
              <a:buNone/>
              <a:defRPr/>
            </a:pPr>
            <a:r>
              <a:rPr lang="en-US" sz="1800" dirty="0">
                <a:solidFill>
                  <a:srgbClr val="A50021"/>
                </a:solidFill>
              </a:rPr>
              <a:t> </a:t>
            </a:r>
            <a:r>
              <a:rPr lang="en-US" sz="1800" dirty="0" err="1">
                <a:solidFill>
                  <a:srgbClr val="A50021"/>
                </a:solidFill>
              </a:rPr>
              <a:t>Vit</a:t>
            </a:r>
            <a:r>
              <a:rPr lang="en-US" sz="1800" dirty="0">
                <a:solidFill>
                  <a:srgbClr val="A50021"/>
                </a:solidFill>
              </a:rPr>
              <a:t> D ………………….. ……..     </a:t>
            </a:r>
            <a:r>
              <a:rPr lang="en-US" sz="1800" dirty="0">
                <a:solidFill>
                  <a:srgbClr val="002060"/>
                </a:solidFill>
              </a:rPr>
              <a:t>4.0  </a:t>
            </a:r>
            <a:r>
              <a:rPr lang="en-US" sz="1800" dirty="0">
                <a:solidFill>
                  <a:srgbClr val="A50021"/>
                </a:solidFill>
              </a:rPr>
              <a:t>  </a:t>
            </a:r>
            <a:r>
              <a:rPr lang="en-US" sz="1800" dirty="0" err="1">
                <a:solidFill>
                  <a:srgbClr val="A50021"/>
                </a:solidFill>
              </a:rPr>
              <a:t>nmol</a:t>
            </a:r>
            <a:r>
              <a:rPr lang="en-US" sz="1800" dirty="0">
                <a:solidFill>
                  <a:srgbClr val="A50021"/>
                </a:solidFill>
              </a:rPr>
              <a:t>/L      </a:t>
            </a:r>
          </a:p>
          <a:p>
            <a:pPr marL="621792" lvl="1" algn="l" rtl="0">
              <a:lnSpc>
                <a:spcPct val="115000"/>
              </a:lnSpc>
              <a:spcBef>
                <a:spcPct val="10000"/>
              </a:spcBef>
              <a:spcAft>
                <a:spcPts val="0"/>
              </a:spcAft>
              <a:buClr>
                <a:srgbClr val="FFFF66"/>
              </a:buClr>
              <a:buNone/>
              <a:defRPr/>
            </a:pPr>
            <a:r>
              <a:rPr lang="en-US" sz="1800" dirty="0">
                <a:solidFill>
                  <a:srgbClr val="000066"/>
                </a:solidFill>
              </a:rPr>
              <a:t>[ </a:t>
            </a:r>
            <a:r>
              <a:rPr lang="en-US" sz="1800" dirty="0" err="1">
                <a:solidFill>
                  <a:srgbClr val="000066"/>
                </a:solidFill>
              </a:rPr>
              <a:t>Defeciency</a:t>
            </a:r>
            <a:r>
              <a:rPr lang="en-US" sz="1800" dirty="0">
                <a:solidFill>
                  <a:srgbClr val="000066"/>
                </a:solidFill>
              </a:rPr>
              <a:t> </a:t>
            </a:r>
            <a:r>
              <a:rPr lang="en-US" sz="1800" dirty="0">
                <a:solidFill>
                  <a:srgbClr val="A50021"/>
                </a:solidFill>
              </a:rPr>
              <a:t>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&lt;25                </a:t>
            </a:r>
            <a:r>
              <a:rPr lang="en-US" sz="1800" dirty="0" err="1">
                <a:solidFill>
                  <a:srgbClr val="000066"/>
                </a:solidFill>
              </a:rPr>
              <a:t>Insuffeciency</a:t>
            </a:r>
            <a:r>
              <a:rPr lang="en-US" sz="1800" dirty="0">
                <a:solidFill>
                  <a:srgbClr val="A50021"/>
                </a:solidFill>
              </a:rPr>
              <a:t>   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25 – 75   </a:t>
            </a:r>
          </a:p>
          <a:p>
            <a:pPr marL="621792" lvl="1" algn="l" rtl="0">
              <a:lnSpc>
                <a:spcPct val="115000"/>
              </a:lnSpc>
              <a:spcBef>
                <a:spcPct val="10000"/>
              </a:spcBef>
              <a:spcAft>
                <a:spcPts val="0"/>
              </a:spcAft>
              <a:buClr>
                <a:srgbClr val="FFFF66"/>
              </a:buClr>
              <a:buNone/>
              <a:defRPr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800" dirty="0" err="1">
                <a:solidFill>
                  <a:srgbClr val="000066"/>
                </a:solidFill>
              </a:rPr>
              <a:t>Suffecient</a:t>
            </a:r>
            <a:r>
              <a:rPr lang="en-US" sz="1800" dirty="0">
                <a:solidFill>
                  <a:srgbClr val="000066"/>
                </a:solidFill>
              </a:rPr>
              <a:t>   </a:t>
            </a:r>
            <a:r>
              <a:rPr lang="en-US" sz="1800" dirty="0">
                <a:solidFill>
                  <a:srgbClr val="A50021"/>
                </a:solidFill>
              </a:rPr>
              <a:t>    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75 – 250   </a:t>
            </a:r>
            <a:r>
              <a:rPr lang="en-US" sz="1800" dirty="0">
                <a:solidFill>
                  <a:srgbClr val="000066"/>
                </a:solidFill>
              </a:rPr>
              <a:t> Toxicity </a:t>
            </a:r>
            <a:r>
              <a:rPr lang="en-US" sz="1800" dirty="0">
                <a:solidFill>
                  <a:srgbClr val="A50021"/>
                </a:solidFill>
              </a:rPr>
              <a:t>      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&gt;250 ]</a:t>
            </a:r>
          </a:p>
          <a:p>
            <a:pPr marL="621792" lvl="1" algn="l" rtl="0">
              <a:lnSpc>
                <a:spcPct val="115000"/>
              </a:lnSpc>
              <a:spcBef>
                <a:spcPct val="10000"/>
              </a:spcBef>
              <a:spcAft>
                <a:spcPts val="0"/>
              </a:spcAft>
              <a:buClr>
                <a:srgbClr val="FFFF66"/>
              </a:buClr>
              <a:buNone/>
              <a:defRPr/>
            </a:pPr>
            <a:endParaRPr lang="en-US" sz="1800" dirty="0">
              <a:solidFill>
                <a:srgbClr val="002060"/>
              </a:solidFill>
            </a:endParaRPr>
          </a:p>
          <a:p>
            <a:pPr marL="621792" lvl="1" algn="l" rtl="0">
              <a:lnSpc>
                <a:spcPct val="115000"/>
              </a:lnSpc>
              <a:spcBef>
                <a:spcPct val="10000"/>
              </a:spcBef>
              <a:spcAft>
                <a:spcPts val="0"/>
              </a:spcAft>
              <a:buClr>
                <a:srgbClr val="FFFF66"/>
              </a:buClr>
              <a:buNone/>
              <a:defRPr/>
            </a:pPr>
            <a:r>
              <a:rPr lang="en-US" sz="1800" dirty="0">
                <a:solidFill>
                  <a:srgbClr val="002060"/>
                </a:solidFill>
              </a:rPr>
              <a:t>See attached X-Ray</a:t>
            </a:r>
          </a:p>
          <a:p>
            <a:pPr marL="621792" lvl="1" algn="l" rtl="0">
              <a:lnSpc>
                <a:spcPct val="115000"/>
              </a:lnSpc>
              <a:spcBef>
                <a:spcPct val="10000"/>
              </a:spcBef>
              <a:spcAft>
                <a:spcPts val="0"/>
              </a:spcAft>
              <a:buClr>
                <a:srgbClr val="FFFF66"/>
              </a:buClr>
              <a:buNone/>
              <a:defRPr/>
            </a:pPr>
            <a:r>
              <a:rPr lang="en-US" dirty="0"/>
              <a:t>What is your diagnosis and management?</a:t>
            </a:r>
          </a:p>
          <a:p>
            <a:pPr marL="621792" lvl="1" algn="l" rtl="0">
              <a:lnSpc>
                <a:spcPct val="115000"/>
              </a:lnSpc>
              <a:spcBef>
                <a:spcPct val="10000"/>
              </a:spcBef>
              <a:spcAft>
                <a:spcPts val="0"/>
              </a:spcAft>
              <a:buClr>
                <a:srgbClr val="FFFF66"/>
              </a:buClr>
              <a:buNone/>
              <a:defRPr/>
            </a:pPr>
            <a:endParaRPr lang="en-US" dirty="0"/>
          </a:p>
          <a:p>
            <a:pPr marL="365760" indent="-256032" algn="l" rtl="0">
              <a:spcAft>
                <a:spcPts val="0"/>
              </a:spcAft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408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Grp="1" noChangeAspect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0"/>
            <a:ext cx="4392612" cy="3068638"/>
          </a:xfrm>
        </p:spPr>
      </p:pic>
      <p:pic>
        <p:nvPicPr>
          <p:cNvPr id="10342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213100"/>
            <a:ext cx="273685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3213100"/>
            <a:ext cx="26416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Rounded Rectangle 5"/>
          <p:cNvSpPr>
            <a:spLocks noChangeArrowheads="1"/>
          </p:cNvSpPr>
          <p:nvPr/>
        </p:nvSpPr>
        <p:spPr bwMode="auto">
          <a:xfrm>
            <a:off x="4656139" y="3284538"/>
            <a:ext cx="3095625" cy="3384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Arial" panose="020B0604020202020204" pitchFamily="34" charset="0"/>
              </a:rPr>
              <a:t>Widened growth  plate 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Arial" panose="020B0604020202020204" pitchFamily="34" charset="0"/>
              </a:rPr>
              <a:t>with  fraying, splaying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Arial" panose="020B0604020202020204" pitchFamily="34" charset="0"/>
              </a:rPr>
              <a:t>And cupping  of the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Arial" panose="020B0604020202020204" pitchFamily="34" charset="0"/>
              </a:rPr>
              <a:t>Metaphysis Involving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Arial" panose="020B0604020202020204" pitchFamily="34" charset="0"/>
              </a:rPr>
              <a:t>both  distal  both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Arial" panose="020B0604020202020204" pitchFamily="34" charset="0"/>
              </a:rPr>
              <a:t>Femurs and  proximal 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Arial" panose="020B0604020202020204" pitchFamily="34" charset="0"/>
              </a:rPr>
              <a:t>Tibias and fibulas 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Arial" panose="020B0604020202020204" pitchFamily="34" charset="0"/>
              </a:rPr>
              <a:t>suggestive of Rickets</a:t>
            </a:r>
            <a:r>
              <a:rPr lang="en-US" altLang="en-US" sz="1800">
                <a:latin typeface="Arial" panose="020B0604020202020204" pitchFamily="34" charset="0"/>
              </a:rPr>
              <a:t>.  </a:t>
            </a:r>
          </a:p>
        </p:txBody>
      </p:sp>
    </p:spTree>
    <p:extLst>
      <p:ext uri="{BB962C8B-B14F-4D97-AF65-F5344CB8AC3E}">
        <p14:creationId xmlns:p14="http://schemas.microsoft.com/office/powerpoint/2010/main" val="23053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Content Placeholder 2"/>
          <p:cNvSpPr>
            <a:spLocks noGrp="1"/>
          </p:cNvSpPr>
          <p:nvPr>
            <p:ph idx="1"/>
          </p:nvPr>
        </p:nvSpPr>
        <p:spPr>
          <a:xfrm>
            <a:off x="1507823" y="1638961"/>
            <a:ext cx="8785225" cy="5302250"/>
          </a:xfrm>
        </p:spPr>
        <p:txBody>
          <a:bodyPr>
            <a:normAutofit/>
          </a:bodyPr>
          <a:lstStyle/>
          <a:p>
            <a:pPr algn="l" rtl="0" eaLnBrk="1" hangingPunct="1">
              <a:buFontTx/>
              <a:buNone/>
            </a:pPr>
            <a:r>
              <a:rPr lang="en-US" altLang="en-US" sz="2000" dirty="0">
                <a:cs typeface="Arial" panose="020B0604020202020204" pitchFamily="34" charset="0"/>
              </a:rPr>
              <a:t>She was put on </a:t>
            </a:r>
            <a:r>
              <a:rPr lang="en-US" altLang="en-US" sz="2000" dirty="0" err="1">
                <a:solidFill>
                  <a:srgbClr val="002060"/>
                </a:solidFill>
                <a:cs typeface="Arial" panose="020B0604020202020204" pitchFamily="34" charset="0"/>
              </a:rPr>
              <a:t>Vit</a:t>
            </a: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. D3 45000 U /week </a:t>
            </a:r>
            <a:r>
              <a:rPr lang="en-US" altLang="en-US" sz="2000" dirty="0">
                <a:cs typeface="Arial" panose="020B0604020202020204" pitchFamily="34" charset="0"/>
              </a:rPr>
              <a:t>and calcium carbonate 600 mg BID for 2 months.</a:t>
            </a:r>
          </a:p>
          <a:p>
            <a:pPr algn="l" rtl="0" eaLnBrk="1" hangingPunct="1">
              <a:buFontTx/>
              <a:buNone/>
            </a:pPr>
            <a:r>
              <a:rPr lang="en-US" altLang="en-US" sz="2000" dirty="0">
                <a:cs typeface="Arial" panose="020B0604020202020204" pitchFamily="34" charset="0"/>
              </a:rPr>
              <a:t>The results are shown below:</a:t>
            </a:r>
          </a:p>
          <a:p>
            <a:pPr algn="l" rtl="0" eaLnBrk="1" hangingPunct="1">
              <a:lnSpc>
                <a:spcPct val="115000"/>
              </a:lnSpc>
              <a:spcBef>
                <a:spcPct val="10000"/>
              </a:spcBef>
              <a:buFontTx/>
              <a:buNone/>
            </a:pPr>
            <a:r>
              <a:rPr lang="en-US" altLang="en-US" sz="2000" dirty="0">
                <a:solidFill>
                  <a:srgbClr val="A50021"/>
                </a:solidFill>
                <a:cs typeface="Arial" panose="020B0604020202020204" pitchFamily="34" charset="0"/>
              </a:rPr>
              <a:t>     Calcium ………………….         </a:t>
            </a:r>
            <a:r>
              <a:rPr lang="en-US" altLang="en-US" sz="2000" dirty="0">
                <a:cs typeface="Arial" panose="020B0604020202020204" pitchFamily="34" charset="0"/>
              </a:rPr>
              <a:t> 2.27  </a:t>
            </a:r>
            <a:r>
              <a:rPr lang="en-US" altLang="en-US" sz="2000" dirty="0">
                <a:solidFill>
                  <a:srgbClr val="A50021"/>
                </a:solidFill>
                <a:cs typeface="Arial" panose="020B0604020202020204" pitchFamily="34" charset="0"/>
              </a:rPr>
              <a:t>               2.10 – 2.55    </a:t>
            </a:r>
            <a:r>
              <a:rPr lang="en-US" altLang="en-US" sz="2000" dirty="0" err="1">
                <a:solidFill>
                  <a:srgbClr val="A50021"/>
                </a:solidFill>
                <a:cs typeface="Arial" panose="020B0604020202020204" pitchFamily="34" charset="0"/>
              </a:rPr>
              <a:t>mmol</a:t>
            </a:r>
            <a:r>
              <a:rPr lang="en-US" altLang="en-US" sz="2000" dirty="0">
                <a:solidFill>
                  <a:srgbClr val="A50021"/>
                </a:solidFill>
                <a:cs typeface="Arial" panose="020B0604020202020204" pitchFamily="34" charset="0"/>
              </a:rPr>
              <a:t>/L </a:t>
            </a:r>
            <a:endParaRPr lang="en-US" altLang="en-US" sz="2000" dirty="0" smtClean="0">
              <a:solidFill>
                <a:srgbClr val="A50021"/>
              </a:solidFill>
              <a:cs typeface="Arial" panose="020B0604020202020204" pitchFamily="34" charset="0"/>
            </a:endParaRPr>
          </a:p>
          <a:p>
            <a:pPr lvl="1" algn="l" rtl="0" eaLnBrk="1" hangingPunct="1">
              <a:lnSpc>
                <a:spcPct val="115000"/>
              </a:lnSpc>
              <a:spcBef>
                <a:spcPct val="10000"/>
              </a:spcBef>
              <a:buClr>
                <a:srgbClr val="FFFF66"/>
              </a:buClr>
              <a:buFontTx/>
              <a:buNone/>
            </a:pPr>
            <a:r>
              <a:rPr lang="en-US" altLang="en-US" dirty="0" smtClean="0">
                <a:solidFill>
                  <a:srgbClr val="A50021"/>
                </a:solidFill>
                <a:cs typeface="Arial" panose="020B0604020202020204" pitchFamily="34" charset="0"/>
              </a:rPr>
              <a:t> Corrected calcium …………     </a:t>
            </a:r>
            <a:r>
              <a:rPr lang="en-US" altLang="en-US" dirty="0" smtClean="0">
                <a:cs typeface="Arial" panose="020B0604020202020204" pitchFamily="34" charset="0"/>
              </a:rPr>
              <a:t>2.30                 </a:t>
            </a:r>
            <a:r>
              <a:rPr lang="en-US" altLang="en-US" dirty="0" smtClean="0">
                <a:solidFill>
                  <a:srgbClr val="A50021"/>
                </a:solidFill>
                <a:cs typeface="Arial" panose="020B0604020202020204" pitchFamily="34" charset="0"/>
              </a:rPr>
              <a:t>2.10 – 2.55    </a:t>
            </a:r>
            <a:r>
              <a:rPr lang="en-US" altLang="en-US" dirty="0" err="1" smtClean="0">
                <a:solidFill>
                  <a:srgbClr val="A50021"/>
                </a:solidFill>
                <a:cs typeface="Arial" panose="020B0604020202020204" pitchFamily="34" charset="0"/>
              </a:rPr>
              <a:t>mmol</a:t>
            </a:r>
            <a:r>
              <a:rPr lang="en-US" altLang="en-US" dirty="0" smtClean="0">
                <a:solidFill>
                  <a:srgbClr val="A50021"/>
                </a:solidFill>
                <a:cs typeface="Arial" panose="020B0604020202020204" pitchFamily="34" charset="0"/>
              </a:rPr>
              <a:t>/L </a:t>
            </a:r>
          </a:p>
          <a:p>
            <a:pPr lvl="1" algn="l" rtl="0" eaLnBrk="1" hangingPunct="1">
              <a:lnSpc>
                <a:spcPct val="115000"/>
              </a:lnSpc>
              <a:spcBef>
                <a:spcPct val="10000"/>
              </a:spcBef>
              <a:buClr>
                <a:srgbClr val="FFFF66"/>
              </a:buClr>
              <a:buFontTx/>
              <a:buNone/>
            </a:pPr>
            <a:r>
              <a:rPr lang="en-US" altLang="en-US" dirty="0" smtClean="0">
                <a:solidFill>
                  <a:srgbClr val="A50021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Inorganic Phosphorus ……      </a:t>
            </a:r>
            <a:r>
              <a:rPr lang="en-US" altLang="en-US" dirty="0">
                <a:cs typeface="Arial" panose="020B0604020202020204" pitchFamily="34" charset="0"/>
              </a:rPr>
              <a:t>2.00     </a:t>
            </a:r>
            <a:r>
              <a:rPr lang="en-US" altLang="en-US" dirty="0">
                <a:solidFill>
                  <a:srgbClr val="C00000"/>
                </a:solidFill>
                <a:cs typeface="Arial" panose="020B0604020202020204" pitchFamily="34" charset="0"/>
              </a:rPr>
              <a:t>H</a:t>
            </a:r>
            <a:r>
              <a:rPr lang="en-US" altLang="en-US" dirty="0">
                <a:cs typeface="Arial" panose="020B0604020202020204" pitchFamily="34" charset="0"/>
              </a:rPr>
              <a:t>          </a:t>
            </a:r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0.87 – 1.45    </a:t>
            </a:r>
            <a:r>
              <a:rPr lang="en-US" altLang="en-US" dirty="0" err="1">
                <a:solidFill>
                  <a:srgbClr val="A50021"/>
                </a:solidFill>
                <a:cs typeface="Arial" panose="020B0604020202020204" pitchFamily="34" charset="0"/>
              </a:rPr>
              <a:t>mmol</a:t>
            </a:r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/L </a:t>
            </a:r>
          </a:p>
          <a:p>
            <a:pPr lvl="1" algn="l" rtl="0" eaLnBrk="1" hangingPunct="1">
              <a:lnSpc>
                <a:spcPct val="115000"/>
              </a:lnSpc>
              <a:spcBef>
                <a:spcPct val="10000"/>
              </a:spcBef>
              <a:buClr>
                <a:srgbClr val="FFFF66"/>
              </a:buClr>
              <a:buFontTx/>
              <a:buNone/>
            </a:pPr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 Albumin </a:t>
            </a:r>
            <a:r>
              <a:rPr lang="en-US" altLang="en-US" dirty="0" smtClean="0">
                <a:solidFill>
                  <a:srgbClr val="A50021"/>
                </a:solidFill>
                <a:cs typeface="Arial" panose="020B0604020202020204" pitchFamily="34" charset="0"/>
              </a:rPr>
              <a:t>……………………… </a:t>
            </a:r>
            <a:r>
              <a:rPr lang="en-US" altLang="en-US" dirty="0" smtClean="0">
                <a:cs typeface="Arial" panose="020B0604020202020204" pitchFamily="34" charset="0"/>
              </a:rPr>
              <a:t>39</a:t>
            </a:r>
            <a:r>
              <a:rPr lang="en-US" altLang="en-US" dirty="0" smtClean="0">
                <a:solidFill>
                  <a:srgbClr val="A50021"/>
                </a:solidFill>
                <a:cs typeface="Arial" panose="020B0604020202020204" pitchFamily="34" charset="0"/>
              </a:rPr>
              <a:t>                    </a:t>
            </a:r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35 – 50          g/L</a:t>
            </a:r>
          </a:p>
          <a:p>
            <a:pPr lvl="1" algn="l" rtl="0" eaLnBrk="1" hangingPunct="1">
              <a:lnSpc>
                <a:spcPct val="115000"/>
              </a:lnSpc>
              <a:spcBef>
                <a:spcPct val="10000"/>
              </a:spcBef>
              <a:buClr>
                <a:srgbClr val="FFFF66"/>
              </a:buClr>
              <a:buFontTx/>
              <a:buNone/>
            </a:pPr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 Alkaline phosphatase ……..     </a:t>
            </a:r>
            <a:r>
              <a:rPr lang="en-US" altLang="en-US" dirty="0">
                <a:cs typeface="Arial" panose="020B0604020202020204" pitchFamily="34" charset="0"/>
              </a:rPr>
              <a:t>687</a:t>
            </a:r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       H         195 – 476 u/L</a:t>
            </a:r>
          </a:p>
          <a:p>
            <a:pPr algn="l" rtl="0" eaLnBrk="1" hangingPunct="1">
              <a:buFontTx/>
              <a:buNone/>
            </a:pPr>
            <a:endParaRPr lang="en-US" altLang="en-US" sz="2000" dirty="0">
              <a:cs typeface="Arial" panose="020B0604020202020204" pitchFamily="34" charset="0"/>
            </a:endParaRPr>
          </a:p>
          <a:p>
            <a:pPr algn="l" rtl="0" eaLnBrk="1" hangingPunct="1">
              <a:buFontTx/>
              <a:buNone/>
            </a:pPr>
            <a:endParaRPr lang="en-US" altLang="en-US" sz="2000" dirty="0">
              <a:cs typeface="Arial" panose="020B0604020202020204" pitchFamily="34" charset="0"/>
            </a:endParaRPr>
          </a:p>
        </p:txBody>
      </p:sp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661104" y="576566"/>
            <a:ext cx="8785225" cy="685800"/>
          </a:xfrm>
        </p:spPr>
        <p:txBody>
          <a:bodyPr/>
          <a:lstStyle/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</a:rPr>
              <a:t>Cont. A 14-year-old girl presents with 1 year H/O pain in lower limbs.</a:t>
            </a:r>
          </a:p>
        </p:txBody>
      </p:sp>
    </p:spTree>
    <p:extLst>
      <p:ext uri="{BB962C8B-B14F-4D97-AF65-F5344CB8AC3E}">
        <p14:creationId xmlns:p14="http://schemas.microsoft.com/office/powerpoint/2010/main" val="35066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Placeholder 2"/>
          <p:cNvSpPr>
            <a:spLocks noGrp="1"/>
          </p:cNvSpPr>
          <p:nvPr>
            <p:ph type="body" idx="1"/>
          </p:nvPr>
        </p:nvSpPr>
        <p:spPr>
          <a:xfrm>
            <a:off x="1860366" y="476250"/>
            <a:ext cx="4040188" cy="865188"/>
          </a:xfrm>
        </p:spPr>
        <p:txBody>
          <a:bodyPr>
            <a:normAutofit fontScale="92500"/>
          </a:bodyPr>
          <a:lstStyle/>
          <a:p>
            <a:pPr algn="l" rtl="0">
              <a:spcAft>
                <a:spcPts val="0"/>
              </a:spcAft>
              <a:defRPr/>
            </a:pPr>
            <a:r>
              <a:rPr lang="en-US" sz="3200" b="1" dirty="0"/>
              <a:t>Rickets / </a:t>
            </a:r>
            <a:r>
              <a:rPr lang="en-US" sz="3200" b="1" dirty="0" err="1"/>
              <a:t>Osteomalacia</a:t>
            </a:r>
            <a:r>
              <a:rPr lang="en-US" sz="3200" b="1" dirty="0"/>
              <a:t> </a:t>
            </a:r>
          </a:p>
        </p:txBody>
      </p:sp>
      <p:sp>
        <p:nvSpPr>
          <p:cNvPr id="106499" name="Text Placeholder 4"/>
          <p:cNvSpPr>
            <a:spLocks noGrp="1"/>
          </p:cNvSpPr>
          <p:nvPr>
            <p:ph type="body" sz="half" idx="3"/>
          </p:nvPr>
        </p:nvSpPr>
        <p:spPr>
          <a:xfrm>
            <a:off x="6169026" y="476250"/>
            <a:ext cx="4041775" cy="865188"/>
          </a:xfrm>
          <a:ln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000066"/>
                </a:solidFill>
                <a:cs typeface="Arial" panose="020B0604020202020204" pitchFamily="34" charset="0"/>
              </a:rPr>
              <a:t>Hypoparathyroidism</a:t>
            </a:r>
            <a:endParaRPr lang="en-US" altLang="en-US" b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106502" name="Vertical Scroll 6"/>
          <p:cNvSpPr>
            <a:spLocks noChangeArrowheads="1"/>
          </p:cNvSpPr>
          <p:nvPr/>
        </p:nvSpPr>
        <p:spPr bwMode="auto">
          <a:xfrm>
            <a:off x="683276" y="1557338"/>
            <a:ext cx="5485749" cy="4535487"/>
          </a:xfrm>
          <a:prstGeom prst="vertic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Low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calcium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Low </a:t>
            </a:r>
            <a:r>
              <a:rPr lang="en-US" altLang="en-US" sz="2400" b="1" dirty="0">
                <a:latin typeface="Arial" panose="020B0604020202020204" pitchFamily="34" charset="0"/>
              </a:rPr>
              <a:t>or 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Normal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phosphate</a:t>
            </a:r>
            <a:endParaRPr lang="en-US" altLang="en-US" sz="24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en-US" altLang="en-US" sz="2400" b="1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High</a:t>
            </a:r>
            <a:r>
              <a:rPr lang="en-US" altLang="en-US" sz="2400" b="1" dirty="0">
                <a:latin typeface="Arial" panose="020B0604020202020204" pitchFamily="34" charset="0"/>
              </a:rPr>
              <a:t> alkaline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phosphatase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9" name="Vertical Scroll 8"/>
          <p:cNvSpPr/>
          <p:nvPr/>
        </p:nvSpPr>
        <p:spPr bwMode="auto">
          <a:xfrm>
            <a:off x="5718964" y="1557338"/>
            <a:ext cx="5787676" cy="4679950"/>
          </a:xfrm>
          <a:prstGeom prst="verticalScroll">
            <a:avLst/>
          </a:prstGeom>
          <a:solidFill>
            <a:schemeClr val="accent5">
              <a:lumMod val="20000"/>
              <a:lumOff val="8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Low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latin typeface="Arial" charset="0"/>
                <a:cs typeface="Arial" charset="0"/>
              </a:rPr>
              <a:t>calcium</a:t>
            </a:r>
          </a:p>
          <a:p>
            <a:pPr eaLnBrk="1" hangingPunct="1">
              <a:defRPr/>
            </a:pPr>
            <a:endParaRPr lang="en-US" sz="2400" b="1" dirty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b="1" dirty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High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latin typeface="Arial" charset="0"/>
                <a:cs typeface="Arial" charset="0"/>
              </a:rPr>
              <a:t>phosphate</a:t>
            </a:r>
          </a:p>
          <a:p>
            <a:pPr eaLnBrk="1" hangingPunct="1">
              <a:defRPr/>
            </a:pPr>
            <a:endParaRPr lang="en-US" sz="2400" b="1" dirty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b="1" dirty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Normal</a:t>
            </a:r>
            <a:r>
              <a:rPr lang="en-US" sz="2400" b="1" dirty="0">
                <a:latin typeface="Arial" charset="0"/>
                <a:cs typeface="Arial" charset="0"/>
              </a:rPr>
              <a:t> alkaline </a:t>
            </a:r>
            <a:r>
              <a:rPr lang="en-US" sz="2400" b="1" dirty="0" smtClean="0">
                <a:latin typeface="Arial" charset="0"/>
                <a:cs typeface="Arial" charset="0"/>
              </a:rPr>
              <a:t>phosphatase</a:t>
            </a:r>
            <a:endParaRPr lang="en-US" sz="2400" b="1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6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8695" y="3027639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THANK YOU</a:t>
            </a:r>
            <a:r>
              <a:rPr lang="ar-SA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/>
            </a:r>
            <a:br>
              <a:rPr lang="ar-SA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2950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253" y="876833"/>
            <a:ext cx="9675812" cy="128089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Hepatitis B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4155" y="2497998"/>
            <a:ext cx="9675812" cy="3955092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1800" b="1" i="1" dirty="0">
                <a:cs typeface="+mj-cs"/>
              </a:rPr>
              <a:t>Incubation</a:t>
            </a:r>
            <a:r>
              <a:rPr lang="en-US" sz="1800" b="1" dirty="0">
                <a:cs typeface="+mj-cs"/>
              </a:rPr>
              <a:t>: </a:t>
            </a:r>
            <a:r>
              <a:rPr lang="en-US" sz="1800" dirty="0">
                <a:cs typeface="+mj-cs"/>
              </a:rPr>
              <a:t>6– 23wk (average 17wk). </a:t>
            </a:r>
            <a:endParaRPr lang="en-US" sz="1800" dirty="0" smtClean="0">
              <a:cs typeface="+mj-cs"/>
            </a:endParaRPr>
          </a:p>
          <a:p>
            <a:pPr algn="l" rtl="0"/>
            <a:endParaRPr lang="en-US" sz="1800" dirty="0" smtClean="0">
              <a:cs typeface="+mj-cs"/>
            </a:endParaRPr>
          </a:p>
          <a:p>
            <a:pPr algn="l" rtl="0"/>
            <a:r>
              <a:rPr lang="en-US" sz="1800" dirty="0" smtClean="0">
                <a:cs typeface="+mj-cs"/>
              </a:rPr>
              <a:t>Presentation: Asymptomatic or </a:t>
            </a:r>
            <a:r>
              <a:rPr lang="en-US" sz="1800" dirty="0">
                <a:cs typeface="+mj-cs"/>
              </a:rPr>
              <a:t>fever, malaise, fatigue, arthralgia, </a:t>
            </a:r>
            <a:r>
              <a:rPr lang="en-US" sz="1800" dirty="0" err="1">
                <a:cs typeface="+mj-cs"/>
              </a:rPr>
              <a:t>urticaria</a:t>
            </a:r>
            <a:r>
              <a:rPr lang="en-US" sz="1800" dirty="0">
                <a:cs typeface="+mj-cs"/>
              </a:rPr>
              <a:t>, pale stools, dark urine, and/ </a:t>
            </a:r>
            <a:r>
              <a:rPr lang="en-US" sz="1800" dirty="0" smtClean="0">
                <a:cs typeface="+mj-cs"/>
              </a:rPr>
              <a:t>or jaundice</a:t>
            </a:r>
            <a:r>
              <a:rPr lang="en-US" sz="1800" dirty="0">
                <a:cs typeface="+mj-cs"/>
              </a:rPr>
              <a:t>. </a:t>
            </a:r>
            <a:endParaRPr lang="en-US" sz="1800" dirty="0" smtClean="0">
              <a:cs typeface="+mj-cs"/>
            </a:endParaRPr>
          </a:p>
          <a:p>
            <a:pPr algn="l" rtl="0"/>
            <a:endParaRPr lang="en-US" sz="1800" dirty="0" smtClean="0">
              <a:cs typeface="+mj-cs"/>
            </a:endParaRPr>
          </a:p>
          <a:p>
            <a:pPr algn="l" rtl="0"/>
            <a:r>
              <a:rPr lang="en-US" sz="1800" dirty="0" smtClean="0">
                <a:cs typeface="+mj-cs"/>
              </a:rPr>
              <a:t>&lt;</a:t>
            </a:r>
            <a:r>
              <a:rPr lang="en-US" sz="1800" dirty="0">
                <a:cs typeface="+mj-cs"/>
              </a:rPr>
              <a:t>1% develop acute liver </a:t>
            </a:r>
            <a:r>
              <a:rPr lang="en-US" sz="1800" dirty="0" smtClean="0">
                <a:cs typeface="+mj-cs"/>
              </a:rPr>
              <a:t>failure</a:t>
            </a:r>
            <a:endParaRPr lang="en-US" sz="1800" dirty="0">
              <a:cs typeface="+mj-cs"/>
            </a:endParaRPr>
          </a:p>
          <a:p>
            <a:pPr algn="l" rtl="0"/>
            <a:endParaRPr lang="en-US" sz="1800" dirty="0" smtClean="0">
              <a:cs typeface="+mj-cs"/>
            </a:endParaRPr>
          </a:p>
          <a:p>
            <a:pPr algn="l" rtl="0"/>
            <a:r>
              <a:rPr lang="en-US" sz="1800" dirty="0" smtClean="0">
                <a:cs typeface="+mj-cs"/>
              </a:rPr>
              <a:t>&gt;85</a:t>
            </a:r>
            <a:r>
              <a:rPr lang="en-US" sz="1800" dirty="0">
                <a:cs typeface="+mj-cs"/>
              </a:rPr>
              <a:t>% recover </a:t>
            </a:r>
            <a:r>
              <a:rPr lang="en-US" sz="1800" dirty="0" smtClean="0">
                <a:cs typeface="+mj-cs"/>
              </a:rPr>
              <a:t>fully</a:t>
            </a:r>
            <a:endParaRPr lang="en-US" sz="1800" dirty="0">
              <a:cs typeface="+mj-cs"/>
            </a:endParaRPr>
          </a:p>
          <a:p>
            <a:pPr algn="l" rtl="0"/>
            <a:endParaRPr lang="en-US" sz="1800" dirty="0" smtClean="0">
              <a:cs typeface="+mj-cs"/>
            </a:endParaRPr>
          </a:p>
          <a:p>
            <a:pPr algn="l" rtl="0"/>
            <a:r>
              <a:rPr lang="en-US" sz="1800" dirty="0" smtClean="0">
                <a:cs typeface="+mj-cs"/>
              </a:rPr>
              <a:t>10</a:t>
            </a:r>
            <a:r>
              <a:rPr lang="en-US" sz="1800" dirty="0">
                <a:cs typeface="+mj-cs"/>
              </a:rPr>
              <a:t>% </a:t>
            </a:r>
            <a:r>
              <a:rPr lang="en-US" sz="1800" dirty="0" smtClean="0">
                <a:cs typeface="+mj-cs"/>
              </a:rPr>
              <a:t>become carriers</a:t>
            </a:r>
            <a:r>
              <a:rPr lang="en-US" sz="1800" dirty="0">
                <a:cs typeface="+mj-cs"/>
              </a:rPr>
              <a:t>/ have chronic </a:t>
            </a:r>
            <a:r>
              <a:rPr lang="en-US" sz="1800" dirty="0" smtClean="0">
                <a:cs typeface="+mj-cs"/>
              </a:rPr>
              <a:t>hepatitis which </a:t>
            </a:r>
            <a:r>
              <a:rPr lang="en-US" sz="1800" dirty="0">
                <a:cs typeface="+mj-cs"/>
              </a:rPr>
              <a:t>may cause cirrhosis </a:t>
            </a:r>
            <a:r>
              <a:rPr lang="en-US" sz="1800" dirty="0" smtClean="0">
                <a:cs typeface="+mj-cs"/>
              </a:rPr>
              <a:t>/ liver </a:t>
            </a:r>
            <a:r>
              <a:rPr lang="en-US" sz="1800" dirty="0">
                <a:cs typeface="+mj-cs"/>
              </a:rPr>
              <a:t>cancer</a:t>
            </a:r>
            <a:endParaRPr lang="en-US" sz="1800" dirty="0" smtClean="0">
              <a:latin typeface="Arial" panose="020B0604020202020204" pitchFamily="34" charset="0"/>
              <a:cs typeface="+mj-cs"/>
            </a:endParaRPr>
          </a:p>
          <a:p>
            <a:pPr algn="l" rtl="0"/>
            <a:endParaRPr lang="ar-SA" sz="1800" dirty="0"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279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253" y="876833"/>
            <a:ext cx="9675812" cy="128089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Hepatitis B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4155" y="2497998"/>
            <a:ext cx="9675812" cy="3955092"/>
          </a:xfrm>
        </p:spPr>
        <p:txBody>
          <a:bodyPr>
            <a:normAutofit/>
          </a:bodyPr>
          <a:lstStyle/>
          <a:p>
            <a:pPr algn="l" rtl="0"/>
            <a:r>
              <a:rPr lang="en-US" sz="1800" b="1" i="1" dirty="0" smtClean="0">
                <a:cs typeface="+mj-cs"/>
              </a:rPr>
              <a:t>Investigations: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1800" dirty="0" smtClean="0">
                <a:cs typeface="+mj-cs"/>
              </a:rPr>
              <a:t>LFTs </a:t>
            </a:r>
            <a:r>
              <a:rPr lang="en-US" sz="1800" dirty="0">
                <a:cs typeface="+mj-cs"/>
              </a:rPr>
              <a:t>(hepatic </a:t>
            </a:r>
            <a:r>
              <a:rPr lang="en-US" sz="1800" dirty="0" smtClean="0">
                <a:cs typeface="+mj-cs"/>
              </a:rPr>
              <a:t>jaundice,  </a:t>
            </a:r>
            <a:r>
              <a:rPr lang="en-US" sz="1800" dirty="0">
                <a:cs typeface="+mj-cs"/>
              </a:rPr>
              <a:t>↑</a:t>
            </a:r>
            <a:r>
              <a:rPr lang="en-US" sz="1800" dirty="0" smtClean="0">
                <a:cs typeface="+mj-cs"/>
              </a:rPr>
              <a:t> </a:t>
            </a:r>
            <a:r>
              <a:rPr lang="en-US" sz="1800" dirty="0">
                <a:cs typeface="+mj-cs"/>
              </a:rPr>
              <a:t>bilirubin, ↑</a:t>
            </a:r>
            <a:r>
              <a:rPr lang="en-US" sz="1800" dirty="0" smtClean="0">
                <a:cs typeface="+mj-cs"/>
              </a:rPr>
              <a:t> ALT</a:t>
            </a:r>
            <a:r>
              <a:rPr lang="en-US" sz="1800" dirty="0">
                <a:cs typeface="+mj-cs"/>
              </a:rPr>
              <a:t>/ AST, ↑</a:t>
            </a:r>
            <a:r>
              <a:rPr lang="en-US" sz="1800" dirty="0" smtClean="0">
                <a:cs typeface="+mj-cs"/>
              </a:rPr>
              <a:t> alkaline phosphatase)</a:t>
            </a:r>
          </a:p>
          <a:p>
            <a:pPr algn="l" rtl="0">
              <a:buFont typeface="Wingdings" panose="05000000000000000000" pitchFamily="2" charset="2"/>
              <a:buChar char="§"/>
            </a:pPr>
            <a:endParaRPr lang="en-US" sz="1800" dirty="0">
              <a:cs typeface="+mj-cs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1800" b="1" dirty="0">
                <a:cs typeface="+mj-cs"/>
              </a:rPr>
              <a:t>H</a:t>
            </a:r>
            <a:r>
              <a:rPr lang="en-US" sz="1800" b="1" dirty="0" smtClean="0">
                <a:cs typeface="+mj-cs"/>
              </a:rPr>
              <a:t>epatitis serology: </a:t>
            </a:r>
          </a:p>
          <a:p>
            <a:pPr algn="l" rtl="0"/>
            <a:r>
              <a:rPr lang="en-US" sz="1800" dirty="0" err="1" smtClean="0">
                <a:cs typeface="+mj-cs"/>
              </a:rPr>
              <a:t>HBsAg</a:t>
            </a:r>
            <a:r>
              <a:rPr lang="en-US" sz="1800" dirty="0" smtClean="0">
                <a:cs typeface="+mj-cs"/>
              </a:rPr>
              <a:t> </a:t>
            </a:r>
            <a:r>
              <a:rPr lang="en-US" sz="1800" dirty="0">
                <a:cs typeface="+mj-cs"/>
              </a:rPr>
              <a:t>Present from 1– 6mo after exposure. Carrier if present &gt;6mo</a:t>
            </a:r>
          </a:p>
          <a:p>
            <a:pPr algn="l" rtl="0"/>
            <a:endParaRPr lang="en-US" sz="1800" dirty="0" smtClean="0">
              <a:cs typeface="+mj-cs"/>
            </a:endParaRPr>
          </a:p>
          <a:p>
            <a:pPr algn="l" rtl="0"/>
            <a:r>
              <a:rPr lang="en-US" sz="1800" dirty="0" err="1" smtClean="0">
                <a:cs typeface="+mj-cs"/>
              </a:rPr>
              <a:t>HBeAg</a:t>
            </a:r>
            <a:r>
              <a:rPr lang="en-US" sz="1800" dirty="0" smtClean="0">
                <a:cs typeface="+mj-cs"/>
              </a:rPr>
              <a:t> </a:t>
            </a:r>
            <a:r>
              <a:rPr lang="en-US" sz="1800" dirty="0">
                <a:cs typeface="+mj-cs"/>
              </a:rPr>
              <a:t>Present from 6wk– 3mo after acute illness. Indicates high infectivity</a:t>
            </a:r>
          </a:p>
          <a:p>
            <a:pPr algn="l" rtl="0"/>
            <a:endParaRPr lang="en-US" sz="1800" dirty="0" smtClean="0">
              <a:cs typeface="+mj-cs"/>
            </a:endParaRPr>
          </a:p>
          <a:p>
            <a:pPr algn="l" rtl="0"/>
            <a:r>
              <a:rPr lang="en-US" sz="1800" dirty="0" smtClean="0">
                <a:cs typeface="+mj-cs"/>
              </a:rPr>
              <a:t>Anti- </a:t>
            </a:r>
            <a:r>
              <a:rPr lang="en-US" sz="1800" dirty="0">
                <a:cs typeface="+mj-cs"/>
              </a:rPr>
              <a:t>HBs Antibodies appear &gt;10mo after infection; imply immunity</a:t>
            </a:r>
            <a:endParaRPr lang="ar-SA" sz="1800" dirty="0"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323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253" y="876833"/>
            <a:ext cx="9675812" cy="1280890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4155" y="2497998"/>
            <a:ext cx="9675812" cy="3955092"/>
          </a:xfrm>
        </p:spPr>
        <p:txBody>
          <a:bodyPr>
            <a:normAutofit/>
          </a:bodyPr>
          <a:lstStyle/>
          <a:p>
            <a:pPr algn="l" rtl="0"/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ar-S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029" y="739977"/>
            <a:ext cx="6477000" cy="5280264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2922909" y="4846849"/>
            <a:ext cx="5623824" cy="3012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07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4155" y="2497998"/>
            <a:ext cx="9675812" cy="3955092"/>
          </a:xfrm>
        </p:spPr>
        <p:txBody>
          <a:bodyPr>
            <a:normAutofit/>
          </a:bodyPr>
          <a:lstStyle/>
          <a:p>
            <a:pPr algn="l" rtl="0"/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ar-S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084" y="195566"/>
            <a:ext cx="7858779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2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828</TotalTime>
  <Words>2684</Words>
  <Application>Microsoft Office PowerPoint</Application>
  <PresentationFormat>ملء الشاشة</PresentationFormat>
  <Paragraphs>488</Paragraphs>
  <Slides>58</Slides>
  <Notes>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58</vt:i4>
      </vt:variant>
    </vt:vector>
  </HeadingPairs>
  <TitlesOfParts>
    <vt:vector size="67" baseType="lpstr">
      <vt:lpstr>Arial</vt:lpstr>
      <vt:lpstr>Calibri</vt:lpstr>
      <vt:lpstr>Garamond</vt:lpstr>
      <vt:lpstr>Impact</vt:lpstr>
      <vt:lpstr>Times New Roman</vt:lpstr>
      <vt:lpstr>Verdana</vt:lpstr>
      <vt:lpstr>Wingdings</vt:lpstr>
      <vt:lpstr>Wingdings 3</vt:lpstr>
      <vt:lpstr>عضوي</vt:lpstr>
      <vt:lpstr>Data Interpretation II  </vt:lpstr>
      <vt:lpstr>عرض تقديمي في PowerPoint</vt:lpstr>
      <vt:lpstr>Hepatitis B Markers</vt:lpstr>
      <vt:lpstr>Hepatitis B Markers</vt:lpstr>
      <vt:lpstr>Hepatitis B High Risk Groups</vt:lpstr>
      <vt:lpstr>Hepatitis B</vt:lpstr>
      <vt:lpstr>Hepatitis B</vt:lpstr>
      <vt:lpstr>عرض تقديمي في PowerPoint</vt:lpstr>
      <vt:lpstr>عرض تقديمي في PowerPoint</vt:lpstr>
      <vt:lpstr>Cases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 THYROID PROBLEMS </vt:lpstr>
      <vt:lpstr>Hyperthyroidism</vt:lpstr>
      <vt:lpstr>Hyperthyroidism</vt:lpstr>
      <vt:lpstr>Hypothyroidism</vt:lpstr>
      <vt:lpstr>Hypothyroidism</vt:lpstr>
      <vt:lpstr>Hypothyroidism</vt:lpstr>
      <vt:lpstr> Subclinical Hypothyroidism </vt:lpstr>
      <vt:lpstr>عرض تقديمي في PowerPoint</vt:lpstr>
      <vt:lpstr>Cases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Cont. A 28 year old woman with neck discomfort.</vt:lpstr>
      <vt:lpstr>Hypocalcaemia &amp; Hypercalcemia</vt:lpstr>
      <vt:lpstr>Hyper- and hypocalcaemia</vt:lpstr>
      <vt:lpstr>Hypocalcaemia</vt:lpstr>
      <vt:lpstr>Hypocalcaemia</vt:lpstr>
      <vt:lpstr>Hypocalcaemia</vt:lpstr>
      <vt:lpstr>Hypercalcaemia</vt:lpstr>
      <vt:lpstr>Hypercalcaemia</vt:lpstr>
      <vt:lpstr>Hypercalcaemia</vt:lpstr>
      <vt:lpstr>Hypercalcaemia</vt:lpstr>
      <vt:lpstr>Hyperparathyroidism</vt:lpstr>
      <vt:lpstr>Hyperparathyroidism</vt:lpstr>
      <vt:lpstr>Hyperparathyroidism</vt:lpstr>
      <vt:lpstr>عرض تقديمي في PowerPoint</vt:lpstr>
      <vt:lpstr>Cases </vt:lpstr>
      <vt:lpstr>عرض تقديمي في PowerPoint</vt:lpstr>
      <vt:lpstr>Contin. A 70-year-old blind man known case of hupothyroidism, vitiligo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Cont. A 14-year-old girl presents with 1 year H/O pain in lower limbs.</vt:lpstr>
      <vt:lpstr>عرض تقديمي في PowerPoint</vt:lpstr>
      <vt:lpstr>THANK YOU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MANAGEMENT</dc:title>
  <dc:creator>Hussein saad Amin</dc:creator>
  <cp:lastModifiedBy>حساب Microsoft</cp:lastModifiedBy>
  <cp:revision>188</cp:revision>
  <dcterms:created xsi:type="dcterms:W3CDTF">2019-08-21T06:45:04Z</dcterms:created>
  <dcterms:modified xsi:type="dcterms:W3CDTF">2021-09-07T21:32:54Z</dcterms:modified>
</cp:coreProperties>
</file>