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1.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159"/>
  </p:notesMasterIdLst>
  <p:sldIdLst>
    <p:sldId id="672" r:id="rId2"/>
    <p:sldId id="680" r:id="rId3"/>
    <p:sldId id="484" r:id="rId4"/>
    <p:sldId id="776" r:id="rId5"/>
    <p:sldId id="852" r:id="rId6"/>
    <p:sldId id="851" r:id="rId7"/>
    <p:sldId id="775" r:id="rId8"/>
    <p:sldId id="487" r:id="rId9"/>
    <p:sldId id="792" r:id="rId10"/>
    <p:sldId id="793" r:id="rId11"/>
    <p:sldId id="629" r:id="rId12"/>
    <p:sldId id="774" r:id="rId13"/>
    <p:sldId id="860" r:id="rId14"/>
    <p:sldId id="794" r:id="rId15"/>
    <p:sldId id="643" r:id="rId16"/>
    <p:sldId id="654" r:id="rId17"/>
    <p:sldId id="655" r:id="rId18"/>
    <p:sldId id="656" r:id="rId19"/>
    <p:sldId id="657" r:id="rId20"/>
    <p:sldId id="658" r:id="rId21"/>
    <p:sldId id="659" r:id="rId22"/>
    <p:sldId id="660" r:id="rId23"/>
    <p:sldId id="861" r:id="rId24"/>
    <p:sldId id="866" r:id="rId25"/>
    <p:sldId id="862" r:id="rId26"/>
    <p:sldId id="780" r:id="rId27"/>
    <p:sldId id="781" r:id="rId28"/>
    <p:sldId id="687" r:id="rId29"/>
    <p:sldId id="635" r:id="rId30"/>
    <p:sldId id="850" r:id="rId31"/>
    <p:sldId id="863" r:id="rId32"/>
    <p:sldId id="686" r:id="rId33"/>
    <p:sldId id="489" r:id="rId34"/>
    <p:sldId id="490" r:id="rId35"/>
    <p:sldId id="488" r:id="rId36"/>
    <p:sldId id="352" r:id="rId37"/>
    <p:sldId id="353" r:id="rId38"/>
    <p:sldId id="354" r:id="rId39"/>
    <p:sldId id="355" r:id="rId40"/>
    <p:sldId id="356" r:id="rId41"/>
    <p:sldId id="357" r:id="rId42"/>
    <p:sldId id="358" r:id="rId43"/>
    <p:sldId id="502" r:id="rId44"/>
    <p:sldId id="359" r:id="rId45"/>
    <p:sldId id="856" r:id="rId46"/>
    <p:sldId id="492" r:id="rId47"/>
    <p:sldId id="493" r:id="rId48"/>
    <p:sldId id="498" r:id="rId49"/>
    <p:sldId id="495" r:id="rId50"/>
    <p:sldId id="361" r:id="rId51"/>
    <p:sldId id="497" r:id="rId52"/>
    <p:sldId id="499" r:id="rId53"/>
    <p:sldId id="500" r:id="rId54"/>
    <p:sldId id="501" r:id="rId55"/>
    <p:sldId id="797" r:id="rId56"/>
    <p:sldId id="798" r:id="rId57"/>
    <p:sldId id="799" r:id="rId58"/>
    <p:sldId id="849" r:id="rId59"/>
    <p:sldId id="790" r:id="rId60"/>
    <p:sldId id="791" r:id="rId61"/>
    <p:sldId id="800" r:id="rId62"/>
    <p:sldId id="801" r:id="rId63"/>
    <p:sldId id="802" r:id="rId64"/>
    <p:sldId id="803" r:id="rId65"/>
    <p:sldId id="804" r:id="rId66"/>
    <p:sldId id="805" r:id="rId67"/>
    <p:sldId id="806" r:id="rId68"/>
    <p:sldId id="808" r:id="rId69"/>
    <p:sldId id="809" r:id="rId70"/>
    <p:sldId id="810" r:id="rId71"/>
    <p:sldId id="811" r:id="rId72"/>
    <p:sldId id="812" r:id="rId73"/>
    <p:sldId id="813" r:id="rId74"/>
    <p:sldId id="814" r:id="rId75"/>
    <p:sldId id="815" r:id="rId76"/>
    <p:sldId id="816" r:id="rId77"/>
    <p:sldId id="817" r:id="rId78"/>
    <p:sldId id="818" r:id="rId79"/>
    <p:sldId id="857" r:id="rId80"/>
    <p:sldId id="819" r:id="rId81"/>
    <p:sldId id="859" r:id="rId82"/>
    <p:sldId id="858" r:id="rId83"/>
    <p:sldId id="820" r:id="rId84"/>
    <p:sldId id="821" r:id="rId85"/>
    <p:sldId id="822" r:id="rId86"/>
    <p:sldId id="868" r:id="rId87"/>
    <p:sldId id="570" r:id="rId88"/>
    <p:sldId id="572" r:id="rId89"/>
    <p:sldId id="573" r:id="rId90"/>
    <p:sldId id="575" r:id="rId91"/>
    <p:sldId id="577" r:id="rId92"/>
    <p:sldId id="578" r:id="rId93"/>
    <p:sldId id="580" r:id="rId94"/>
    <p:sldId id="599" r:id="rId95"/>
    <p:sldId id="519" r:id="rId96"/>
    <p:sldId id="520" r:id="rId97"/>
    <p:sldId id="521" r:id="rId98"/>
    <p:sldId id="522" r:id="rId99"/>
    <p:sldId id="523" r:id="rId100"/>
    <p:sldId id="524" r:id="rId101"/>
    <p:sldId id="525" r:id="rId102"/>
    <p:sldId id="526" r:id="rId103"/>
    <p:sldId id="527" r:id="rId104"/>
    <p:sldId id="529" r:id="rId105"/>
    <p:sldId id="530" r:id="rId106"/>
    <p:sldId id="532" r:id="rId107"/>
    <p:sldId id="533" r:id="rId108"/>
    <p:sldId id="534" r:id="rId109"/>
    <p:sldId id="535" r:id="rId110"/>
    <p:sldId id="536" r:id="rId111"/>
    <p:sldId id="537" r:id="rId112"/>
    <p:sldId id="539" r:id="rId113"/>
    <p:sldId id="540" r:id="rId114"/>
    <p:sldId id="541" r:id="rId115"/>
    <p:sldId id="542" r:id="rId116"/>
    <p:sldId id="543" r:id="rId117"/>
    <p:sldId id="545" r:id="rId118"/>
    <p:sldId id="546" r:id="rId119"/>
    <p:sldId id="547" r:id="rId120"/>
    <p:sldId id="548" r:id="rId121"/>
    <p:sldId id="549" r:id="rId122"/>
    <p:sldId id="550" r:id="rId123"/>
    <p:sldId id="551" r:id="rId124"/>
    <p:sldId id="553" r:id="rId125"/>
    <p:sldId id="256" r:id="rId126"/>
    <p:sldId id="872" r:id="rId127"/>
    <p:sldId id="824" r:id="rId128"/>
    <p:sldId id="825" r:id="rId129"/>
    <p:sldId id="826" r:id="rId130"/>
    <p:sldId id="827" r:id="rId131"/>
    <p:sldId id="828" r:id="rId132"/>
    <p:sldId id="829" r:id="rId133"/>
    <p:sldId id="842" r:id="rId134"/>
    <p:sldId id="867" r:id="rId135"/>
    <p:sldId id="844" r:id="rId136"/>
    <p:sldId id="582" r:id="rId137"/>
    <p:sldId id="460" r:id="rId138"/>
    <p:sldId id="461" r:id="rId139"/>
    <p:sldId id="462" r:id="rId140"/>
    <p:sldId id="584" r:id="rId141"/>
    <p:sldId id="586" r:id="rId142"/>
    <p:sldId id="588" r:id="rId143"/>
    <p:sldId id="589" r:id="rId144"/>
    <p:sldId id="590" r:id="rId145"/>
    <p:sldId id="591" r:id="rId146"/>
    <p:sldId id="592" r:id="rId147"/>
    <p:sldId id="593" r:id="rId148"/>
    <p:sldId id="594" r:id="rId149"/>
    <p:sldId id="596" r:id="rId150"/>
    <p:sldId id="855" r:id="rId151"/>
    <p:sldId id="786" r:id="rId152"/>
    <p:sldId id="854" r:id="rId153"/>
    <p:sldId id="667" r:id="rId154"/>
    <p:sldId id="845" r:id="rId155"/>
    <p:sldId id="772" r:id="rId156"/>
    <p:sldId id="429" r:id="rId157"/>
    <p:sldId id="311" r:id="rId158"/>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6012"/>
  </p:normalViewPr>
  <p:slideViewPr>
    <p:cSldViewPr>
      <p:cViewPr varScale="1">
        <p:scale>
          <a:sx n="95" d="100"/>
          <a:sy n="95" d="100"/>
        </p:scale>
        <p:origin x="1016" y="184"/>
      </p:cViewPr>
      <p:guideLst>
        <p:guide orient="horz" pos="2160"/>
        <p:guide pos="2880"/>
      </p:guideLst>
    </p:cSldViewPr>
  </p:slideViewPr>
  <p:outlineViewPr>
    <p:cViewPr>
      <p:scale>
        <a:sx n="33" d="100"/>
        <a:sy n="33" d="100"/>
      </p:scale>
      <p:origin x="0" y="-57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8ED4C-C768-4D7A-AFE2-CA569C16767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986F05-0625-4F3C-BE92-DD6DA3D5C6E0}">
      <dgm:prSet custT="1"/>
      <dgm:spPr/>
      <dgm:t>
        <a:bodyPr/>
        <a:lstStyle/>
        <a:p>
          <a:r>
            <a:rPr lang="en-US" sz="1800"/>
            <a:t>Good research is needed to generate reliable information.</a:t>
          </a:r>
        </a:p>
      </dgm:t>
    </dgm:pt>
    <dgm:pt modelId="{31C7A1D2-428C-4F84-AAD6-118C34A967D7}" type="parTrans" cxnId="{48BC5DB2-7FDF-4EFF-8820-49030E10CC88}">
      <dgm:prSet/>
      <dgm:spPr/>
      <dgm:t>
        <a:bodyPr/>
        <a:lstStyle/>
        <a:p>
          <a:endParaRPr lang="en-US" sz="2000"/>
        </a:p>
      </dgm:t>
    </dgm:pt>
    <dgm:pt modelId="{492CCDBA-9730-4EEF-A828-051A585AD82C}" type="sibTrans" cxnId="{48BC5DB2-7FDF-4EFF-8820-49030E10CC88}">
      <dgm:prSet/>
      <dgm:spPr/>
      <dgm:t>
        <a:bodyPr/>
        <a:lstStyle/>
        <a:p>
          <a:endParaRPr lang="en-US" sz="2000"/>
        </a:p>
      </dgm:t>
    </dgm:pt>
    <dgm:pt modelId="{646080CD-58F7-4FED-9C59-38A3C5DB11FC}">
      <dgm:prSet custT="1"/>
      <dgm:spPr/>
      <dgm:t>
        <a:bodyPr/>
        <a:lstStyle/>
        <a:p>
          <a:r>
            <a:rPr lang="en-US" sz="1800"/>
            <a:t>Research involves designing a study, gathering data, then collating and </a:t>
          </a:r>
          <a:r>
            <a:rPr lang="en-US" sz="1800" err="1"/>
            <a:t>analysing</a:t>
          </a:r>
          <a:r>
            <a:rPr lang="en-US" sz="1800"/>
            <a:t> it to produce meaningful information.</a:t>
          </a:r>
        </a:p>
      </dgm:t>
    </dgm:pt>
    <dgm:pt modelId="{0C6C1C98-043E-4B11-8DC8-B687ABAC13EB}" type="parTrans" cxnId="{25AA5B53-8A04-4DAF-B0DA-50E0657EF1EC}">
      <dgm:prSet/>
      <dgm:spPr/>
      <dgm:t>
        <a:bodyPr/>
        <a:lstStyle/>
        <a:p>
          <a:endParaRPr lang="en-US" sz="2000"/>
        </a:p>
      </dgm:t>
    </dgm:pt>
    <dgm:pt modelId="{1204395F-F10F-459E-BAB0-B5B293B0162F}" type="sibTrans" cxnId="{25AA5B53-8A04-4DAF-B0DA-50E0657EF1EC}">
      <dgm:prSet/>
      <dgm:spPr/>
      <dgm:t>
        <a:bodyPr/>
        <a:lstStyle/>
        <a:p>
          <a:endParaRPr lang="en-US" sz="2000"/>
        </a:p>
      </dgm:t>
    </dgm:pt>
    <dgm:pt modelId="{9721163A-51A7-4AED-B38A-999923D96B80}">
      <dgm:prSet custT="1"/>
      <dgm:spPr/>
      <dgm:t>
        <a:bodyPr/>
        <a:lstStyle/>
        <a:p>
          <a:r>
            <a:rPr lang="en-US" sz="1800"/>
            <a:t>How can you tell whether a piece of research has been done properly and that the information it reports is reliable and trustworthy? How can you decide what to believe when research on the same topic comes to contradictory conclusions? This is where critical appraisal skills help.</a:t>
          </a:r>
        </a:p>
      </dgm:t>
    </dgm:pt>
    <dgm:pt modelId="{3A3832A3-D8F1-43B7-A86A-D4F2CD27ECC3}" type="parTrans" cxnId="{3BA3A5BE-BBD0-48FD-921F-32B4EFB3D216}">
      <dgm:prSet/>
      <dgm:spPr/>
      <dgm:t>
        <a:bodyPr/>
        <a:lstStyle/>
        <a:p>
          <a:endParaRPr lang="en-US" sz="2000"/>
        </a:p>
      </dgm:t>
    </dgm:pt>
    <dgm:pt modelId="{ECA94227-969E-4F65-8A12-1510FB6F575D}" type="sibTrans" cxnId="{3BA3A5BE-BBD0-48FD-921F-32B4EFB3D216}">
      <dgm:prSet/>
      <dgm:spPr/>
      <dgm:t>
        <a:bodyPr/>
        <a:lstStyle/>
        <a:p>
          <a:endParaRPr lang="en-US" sz="2000"/>
        </a:p>
      </dgm:t>
    </dgm:pt>
    <dgm:pt modelId="{0B39ADA5-6FC7-4927-9680-4683C5D8376C}" type="pres">
      <dgm:prSet presAssocID="{FE18ED4C-C768-4D7A-AFE2-CA569C167674}" presName="root" presStyleCnt="0">
        <dgm:presLayoutVars>
          <dgm:dir/>
          <dgm:resizeHandles val="exact"/>
        </dgm:presLayoutVars>
      </dgm:prSet>
      <dgm:spPr/>
    </dgm:pt>
    <dgm:pt modelId="{41BD35BC-DB5A-4027-8A3C-F765848A0B8C}" type="pres">
      <dgm:prSet presAssocID="{CE986F05-0625-4F3C-BE92-DD6DA3D5C6E0}" presName="compNode" presStyleCnt="0"/>
      <dgm:spPr/>
    </dgm:pt>
    <dgm:pt modelId="{EFF83C9F-8100-4672-9849-F31D47CD0F94}" type="pres">
      <dgm:prSet presAssocID="{CE986F05-0625-4F3C-BE92-DD6DA3D5C6E0}" presName="bgRect" presStyleLbl="bgShp" presStyleIdx="0" presStyleCnt="3"/>
      <dgm:spPr/>
    </dgm:pt>
    <dgm:pt modelId="{CEA969B0-676D-4601-84F1-707C7F1166F7}" type="pres">
      <dgm:prSet presAssocID="{CE986F05-0625-4F3C-BE92-DD6DA3D5C6E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D66C0373-63F8-4ED3-93A6-73F28340D30B}" type="pres">
      <dgm:prSet presAssocID="{CE986F05-0625-4F3C-BE92-DD6DA3D5C6E0}" presName="spaceRect" presStyleCnt="0"/>
      <dgm:spPr/>
    </dgm:pt>
    <dgm:pt modelId="{3CD3769B-EFEE-407D-A537-5D764CAB92D1}" type="pres">
      <dgm:prSet presAssocID="{CE986F05-0625-4F3C-BE92-DD6DA3D5C6E0}" presName="parTx" presStyleLbl="revTx" presStyleIdx="0" presStyleCnt="3">
        <dgm:presLayoutVars>
          <dgm:chMax val="0"/>
          <dgm:chPref val="0"/>
        </dgm:presLayoutVars>
      </dgm:prSet>
      <dgm:spPr/>
    </dgm:pt>
    <dgm:pt modelId="{B35385D4-C7D4-4C6B-BB1A-998D5F1AB3CE}" type="pres">
      <dgm:prSet presAssocID="{492CCDBA-9730-4EEF-A828-051A585AD82C}" presName="sibTrans" presStyleCnt="0"/>
      <dgm:spPr/>
    </dgm:pt>
    <dgm:pt modelId="{24AD0B4B-A3C1-473B-B959-C7D0E2147C78}" type="pres">
      <dgm:prSet presAssocID="{646080CD-58F7-4FED-9C59-38A3C5DB11FC}" presName="compNode" presStyleCnt="0"/>
      <dgm:spPr/>
    </dgm:pt>
    <dgm:pt modelId="{F2A671EB-E6A2-437A-B9B3-8C805AEA814F}" type="pres">
      <dgm:prSet presAssocID="{646080CD-58F7-4FED-9C59-38A3C5DB11FC}" presName="bgRect" presStyleLbl="bgShp" presStyleIdx="1" presStyleCnt="3"/>
      <dgm:spPr/>
    </dgm:pt>
    <dgm:pt modelId="{09830340-D5EE-4A6B-994A-8CB820017EB8}" type="pres">
      <dgm:prSet presAssocID="{646080CD-58F7-4FED-9C59-38A3C5DB11F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8404F85D-43F1-47F2-AA91-276E093E66DA}" type="pres">
      <dgm:prSet presAssocID="{646080CD-58F7-4FED-9C59-38A3C5DB11FC}" presName="spaceRect" presStyleCnt="0"/>
      <dgm:spPr/>
    </dgm:pt>
    <dgm:pt modelId="{EAC36890-BCDA-452B-A89B-180BF9CC4DD5}" type="pres">
      <dgm:prSet presAssocID="{646080CD-58F7-4FED-9C59-38A3C5DB11FC}" presName="parTx" presStyleLbl="revTx" presStyleIdx="1" presStyleCnt="3">
        <dgm:presLayoutVars>
          <dgm:chMax val="0"/>
          <dgm:chPref val="0"/>
        </dgm:presLayoutVars>
      </dgm:prSet>
      <dgm:spPr/>
    </dgm:pt>
    <dgm:pt modelId="{CF50D2AE-88F5-49BB-8CDD-D719DEF6F7D9}" type="pres">
      <dgm:prSet presAssocID="{1204395F-F10F-459E-BAB0-B5B293B0162F}" presName="sibTrans" presStyleCnt="0"/>
      <dgm:spPr/>
    </dgm:pt>
    <dgm:pt modelId="{405912A6-0274-423F-A9CE-EC51014E808C}" type="pres">
      <dgm:prSet presAssocID="{9721163A-51A7-4AED-B38A-999923D96B80}" presName="compNode" presStyleCnt="0"/>
      <dgm:spPr/>
    </dgm:pt>
    <dgm:pt modelId="{61F5954F-973D-4367-9AB2-62F204B6068F}" type="pres">
      <dgm:prSet presAssocID="{9721163A-51A7-4AED-B38A-999923D96B80}" presName="bgRect" presStyleLbl="bgShp" presStyleIdx="2" presStyleCnt="3"/>
      <dgm:spPr/>
    </dgm:pt>
    <dgm:pt modelId="{CD87BE32-7FAD-4BD3-BF0A-1BB30521BD47}" type="pres">
      <dgm:prSet presAssocID="{9721163A-51A7-4AED-B38A-999923D96B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26AA4F1B-1D42-40EC-AA81-08CA257B6AF2}" type="pres">
      <dgm:prSet presAssocID="{9721163A-51A7-4AED-B38A-999923D96B80}" presName="spaceRect" presStyleCnt="0"/>
      <dgm:spPr/>
    </dgm:pt>
    <dgm:pt modelId="{E2327EE8-524C-4C12-A9EA-26ED24758D8B}" type="pres">
      <dgm:prSet presAssocID="{9721163A-51A7-4AED-B38A-999923D96B80}" presName="parTx" presStyleLbl="revTx" presStyleIdx="2" presStyleCnt="3">
        <dgm:presLayoutVars>
          <dgm:chMax val="0"/>
          <dgm:chPref val="0"/>
        </dgm:presLayoutVars>
      </dgm:prSet>
      <dgm:spPr/>
    </dgm:pt>
  </dgm:ptLst>
  <dgm:cxnLst>
    <dgm:cxn modelId="{91C80B43-D980-48EA-9439-F3746865EFDB}" type="presOf" srcId="{FE18ED4C-C768-4D7A-AFE2-CA569C167674}" destId="{0B39ADA5-6FC7-4927-9680-4683C5D8376C}" srcOrd="0" destOrd="0" presId="urn:microsoft.com/office/officeart/2018/2/layout/IconVerticalSolidList"/>
    <dgm:cxn modelId="{25AA5B53-8A04-4DAF-B0DA-50E0657EF1EC}" srcId="{FE18ED4C-C768-4D7A-AFE2-CA569C167674}" destId="{646080CD-58F7-4FED-9C59-38A3C5DB11FC}" srcOrd="1" destOrd="0" parTransId="{0C6C1C98-043E-4B11-8DC8-B687ABAC13EB}" sibTransId="{1204395F-F10F-459E-BAB0-B5B293B0162F}"/>
    <dgm:cxn modelId="{48BC5DB2-7FDF-4EFF-8820-49030E10CC88}" srcId="{FE18ED4C-C768-4D7A-AFE2-CA569C167674}" destId="{CE986F05-0625-4F3C-BE92-DD6DA3D5C6E0}" srcOrd="0" destOrd="0" parTransId="{31C7A1D2-428C-4F84-AAD6-118C34A967D7}" sibTransId="{492CCDBA-9730-4EEF-A828-051A585AD82C}"/>
    <dgm:cxn modelId="{7F9CC7B2-7556-4DDA-B4F8-BB1E7E7F97E1}" type="presOf" srcId="{646080CD-58F7-4FED-9C59-38A3C5DB11FC}" destId="{EAC36890-BCDA-452B-A89B-180BF9CC4DD5}" srcOrd="0" destOrd="0" presId="urn:microsoft.com/office/officeart/2018/2/layout/IconVerticalSolidList"/>
    <dgm:cxn modelId="{187578B8-06FB-491D-8367-CC370400445D}" type="presOf" srcId="{9721163A-51A7-4AED-B38A-999923D96B80}" destId="{E2327EE8-524C-4C12-A9EA-26ED24758D8B}" srcOrd="0" destOrd="0" presId="urn:microsoft.com/office/officeart/2018/2/layout/IconVerticalSolidList"/>
    <dgm:cxn modelId="{E5B901BB-9ABF-47A0-A831-5683CFB41974}" type="presOf" srcId="{CE986F05-0625-4F3C-BE92-DD6DA3D5C6E0}" destId="{3CD3769B-EFEE-407D-A537-5D764CAB92D1}" srcOrd="0" destOrd="0" presId="urn:microsoft.com/office/officeart/2018/2/layout/IconVerticalSolidList"/>
    <dgm:cxn modelId="{3BA3A5BE-BBD0-48FD-921F-32B4EFB3D216}" srcId="{FE18ED4C-C768-4D7A-AFE2-CA569C167674}" destId="{9721163A-51A7-4AED-B38A-999923D96B80}" srcOrd="2" destOrd="0" parTransId="{3A3832A3-D8F1-43B7-A86A-D4F2CD27ECC3}" sibTransId="{ECA94227-969E-4F65-8A12-1510FB6F575D}"/>
    <dgm:cxn modelId="{12DCFE5A-E285-4B74-B19B-FBAEB49465E6}" type="presParOf" srcId="{0B39ADA5-6FC7-4927-9680-4683C5D8376C}" destId="{41BD35BC-DB5A-4027-8A3C-F765848A0B8C}" srcOrd="0" destOrd="0" presId="urn:microsoft.com/office/officeart/2018/2/layout/IconVerticalSolidList"/>
    <dgm:cxn modelId="{5490CD72-BF2D-42A8-8A69-95005229CD91}" type="presParOf" srcId="{41BD35BC-DB5A-4027-8A3C-F765848A0B8C}" destId="{EFF83C9F-8100-4672-9849-F31D47CD0F94}" srcOrd="0" destOrd="0" presId="urn:microsoft.com/office/officeart/2018/2/layout/IconVerticalSolidList"/>
    <dgm:cxn modelId="{F6C27D71-F23A-47C9-BD4E-957F8AA30136}" type="presParOf" srcId="{41BD35BC-DB5A-4027-8A3C-F765848A0B8C}" destId="{CEA969B0-676D-4601-84F1-707C7F1166F7}" srcOrd="1" destOrd="0" presId="urn:microsoft.com/office/officeart/2018/2/layout/IconVerticalSolidList"/>
    <dgm:cxn modelId="{B4142C11-9573-41AC-9337-EF5B17906877}" type="presParOf" srcId="{41BD35BC-DB5A-4027-8A3C-F765848A0B8C}" destId="{D66C0373-63F8-4ED3-93A6-73F28340D30B}" srcOrd="2" destOrd="0" presId="urn:microsoft.com/office/officeart/2018/2/layout/IconVerticalSolidList"/>
    <dgm:cxn modelId="{B3AB506E-B4E4-454F-95D4-3AA4587D751A}" type="presParOf" srcId="{41BD35BC-DB5A-4027-8A3C-F765848A0B8C}" destId="{3CD3769B-EFEE-407D-A537-5D764CAB92D1}" srcOrd="3" destOrd="0" presId="urn:microsoft.com/office/officeart/2018/2/layout/IconVerticalSolidList"/>
    <dgm:cxn modelId="{C0ACD08C-CD88-408F-AC5E-8FEAE264E668}" type="presParOf" srcId="{0B39ADA5-6FC7-4927-9680-4683C5D8376C}" destId="{B35385D4-C7D4-4C6B-BB1A-998D5F1AB3CE}" srcOrd="1" destOrd="0" presId="urn:microsoft.com/office/officeart/2018/2/layout/IconVerticalSolidList"/>
    <dgm:cxn modelId="{BE550C39-7526-4A08-BE10-108801E59B71}" type="presParOf" srcId="{0B39ADA5-6FC7-4927-9680-4683C5D8376C}" destId="{24AD0B4B-A3C1-473B-B959-C7D0E2147C78}" srcOrd="2" destOrd="0" presId="urn:microsoft.com/office/officeart/2018/2/layout/IconVerticalSolidList"/>
    <dgm:cxn modelId="{24177DFD-4381-4B40-8E41-33E66C6F58C8}" type="presParOf" srcId="{24AD0B4B-A3C1-473B-B959-C7D0E2147C78}" destId="{F2A671EB-E6A2-437A-B9B3-8C805AEA814F}" srcOrd="0" destOrd="0" presId="urn:microsoft.com/office/officeart/2018/2/layout/IconVerticalSolidList"/>
    <dgm:cxn modelId="{5CDB18B3-D342-47F4-933F-1C2AF87F4ABE}" type="presParOf" srcId="{24AD0B4B-A3C1-473B-B959-C7D0E2147C78}" destId="{09830340-D5EE-4A6B-994A-8CB820017EB8}" srcOrd="1" destOrd="0" presId="urn:microsoft.com/office/officeart/2018/2/layout/IconVerticalSolidList"/>
    <dgm:cxn modelId="{1A8543B3-95D8-4C1D-B874-FF27CC70B21B}" type="presParOf" srcId="{24AD0B4B-A3C1-473B-B959-C7D0E2147C78}" destId="{8404F85D-43F1-47F2-AA91-276E093E66DA}" srcOrd="2" destOrd="0" presId="urn:microsoft.com/office/officeart/2018/2/layout/IconVerticalSolidList"/>
    <dgm:cxn modelId="{D665B705-CAF3-44CD-B07C-20648987AFEC}" type="presParOf" srcId="{24AD0B4B-A3C1-473B-B959-C7D0E2147C78}" destId="{EAC36890-BCDA-452B-A89B-180BF9CC4DD5}" srcOrd="3" destOrd="0" presId="urn:microsoft.com/office/officeart/2018/2/layout/IconVerticalSolidList"/>
    <dgm:cxn modelId="{5D673F7B-DC37-4D8F-81E4-2B1FA67805CA}" type="presParOf" srcId="{0B39ADA5-6FC7-4927-9680-4683C5D8376C}" destId="{CF50D2AE-88F5-49BB-8CDD-D719DEF6F7D9}" srcOrd="3" destOrd="0" presId="urn:microsoft.com/office/officeart/2018/2/layout/IconVerticalSolidList"/>
    <dgm:cxn modelId="{D978D202-8F7B-4F88-AAB8-45F9F1FC6539}" type="presParOf" srcId="{0B39ADA5-6FC7-4927-9680-4683C5D8376C}" destId="{405912A6-0274-423F-A9CE-EC51014E808C}" srcOrd="4" destOrd="0" presId="urn:microsoft.com/office/officeart/2018/2/layout/IconVerticalSolidList"/>
    <dgm:cxn modelId="{78FC510A-8BA9-42D6-BA6C-92B0A7E9D61E}" type="presParOf" srcId="{405912A6-0274-423F-A9CE-EC51014E808C}" destId="{61F5954F-973D-4367-9AB2-62F204B6068F}" srcOrd="0" destOrd="0" presId="urn:microsoft.com/office/officeart/2018/2/layout/IconVerticalSolidList"/>
    <dgm:cxn modelId="{38EEA2F8-5C1D-4B1D-9A46-E34B3556A222}" type="presParOf" srcId="{405912A6-0274-423F-A9CE-EC51014E808C}" destId="{CD87BE32-7FAD-4BD3-BF0A-1BB30521BD47}" srcOrd="1" destOrd="0" presId="urn:microsoft.com/office/officeart/2018/2/layout/IconVerticalSolidList"/>
    <dgm:cxn modelId="{AEE8A109-D106-4267-94C6-B45DE0668BF5}" type="presParOf" srcId="{405912A6-0274-423F-A9CE-EC51014E808C}" destId="{26AA4F1B-1D42-40EC-AA81-08CA257B6AF2}" srcOrd="2" destOrd="0" presId="urn:microsoft.com/office/officeart/2018/2/layout/IconVerticalSolidList"/>
    <dgm:cxn modelId="{6AFE76E7-6613-49D7-B7A9-5D9FABDA8772}" type="presParOf" srcId="{405912A6-0274-423F-A9CE-EC51014E808C}" destId="{E2327EE8-524C-4C12-A9EA-26ED24758D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8C0D4F-1AE3-45FE-A253-E627D3BB1A1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1AD5206-0AC8-4DB9-B8B3-67B052A89686}">
      <dgm:prSet custT="1"/>
      <dgm:spPr/>
      <dgm:t>
        <a:bodyPr/>
        <a:lstStyle/>
        <a:p>
          <a:r>
            <a:rPr lang="en-US" sz="2400"/>
            <a:t>Combat </a:t>
          </a:r>
          <a:r>
            <a:rPr lang="en-US" sz="2400" b="1"/>
            <a:t>information overload.</a:t>
          </a:r>
          <a:endParaRPr lang="en-US" sz="2400"/>
        </a:p>
      </dgm:t>
    </dgm:pt>
    <dgm:pt modelId="{7A960058-5215-4C9F-AD34-83A775540FF6}" type="parTrans" cxnId="{CDCE40A1-0DAC-4968-AC04-696FBC2BC5EF}">
      <dgm:prSet/>
      <dgm:spPr/>
      <dgm:t>
        <a:bodyPr/>
        <a:lstStyle/>
        <a:p>
          <a:endParaRPr lang="en-US" sz="2400"/>
        </a:p>
      </dgm:t>
    </dgm:pt>
    <dgm:pt modelId="{A11F6F08-D570-4523-8374-DB0F583167B1}" type="sibTrans" cxnId="{CDCE40A1-0DAC-4968-AC04-696FBC2BC5EF}">
      <dgm:prSet/>
      <dgm:spPr/>
      <dgm:t>
        <a:bodyPr/>
        <a:lstStyle/>
        <a:p>
          <a:endParaRPr lang="en-US" sz="2400"/>
        </a:p>
      </dgm:t>
    </dgm:pt>
    <dgm:pt modelId="{96FA3161-AC05-4E50-8BD1-1BE85F059CE6}">
      <dgm:prSet custT="1"/>
      <dgm:spPr/>
      <dgm:t>
        <a:bodyPr/>
        <a:lstStyle/>
        <a:p>
          <a:r>
            <a:rPr lang="en-US" sz="2400"/>
            <a:t>Identify papers that are </a:t>
          </a:r>
          <a:r>
            <a:rPr lang="en-US" sz="2400" b="1"/>
            <a:t>clinically relevant.</a:t>
          </a:r>
          <a:endParaRPr lang="en-US" sz="2400"/>
        </a:p>
      </dgm:t>
    </dgm:pt>
    <dgm:pt modelId="{51F496F7-7D4D-4F39-B55F-7B84EB39DD46}" type="parTrans" cxnId="{0D488582-74FA-4E76-8394-8EEFCED6288B}">
      <dgm:prSet/>
      <dgm:spPr/>
      <dgm:t>
        <a:bodyPr/>
        <a:lstStyle/>
        <a:p>
          <a:endParaRPr lang="en-US" sz="2400"/>
        </a:p>
      </dgm:t>
    </dgm:pt>
    <dgm:pt modelId="{F3CADEBC-CD87-4180-8EDF-869E251F6F96}" type="sibTrans" cxnId="{0D488582-74FA-4E76-8394-8EEFCED6288B}">
      <dgm:prSet/>
      <dgm:spPr/>
      <dgm:t>
        <a:bodyPr/>
        <a:lstStyle/>
        <a:p>
          <a:endParaRPr lang="en-US" sz="2400"/>
        </a:p>
      </dgm:t>
    </dgm:pt>
    <dgm:pt modelId="{B4B93B40-C197-4997-9871-B4FDFAA46D47}">
      <dgm:prSet custT="1"/>
      <dgm:spPr/>
      <dgm:t>
        <a:bodyPr/>
        <a:lstStyle/>
        <a:p>
          <a:r>
            <a:rPr lang="en-US" sz="2000" b="1"/>
            <a:t>Continuing Professional Development (CPD) </a:t>
          </a:r>
          <a:r>
            <a:rPr lang="en-US" sz="2000"/>
            <a:t>- critical appraisal is a requirement for the evidence based medicine component of many membership exams. </a:t>
          </a:r>
        </a:p>
      </dgm:t>
    </dgm:pt>
    <dgm:pt modelId="{224E9548-4745-4FE7-B791-9C81C300E024}" type="parTrans" cxnId="{52952762-280B-49B1-AA77-C6889CFBBA56}">
      <dgm:prSet/>
      <dgm:spPr/>
      <dgm:t>
        <a:bodyPr/>
        <a:lstStyle/>
        <a:p>
          <a:endParaRPr lang="en-US" sz="2400"/>
        </a:p>
      </dgm:t>
    </dgm:pt>
    <dgm:pt modelId="{504A2747-EC6B-4D3D-A1DF-5E56E57D6CC9}" type="sibTrans" cxnId="{52952762-280B-49B1-AA77-C6889CFBBA56}">
      <dgm:prSet/>
      <dgm:spPr/>
      <dgm:t>
        <a:bodyPr/>
        <a:lstStyle/>
        <a:p>
          <a:endParaRPr lang="en-US" sz="2400"/>
        </a:p>
      </dgm:t>
    </dgm:pt>
    <dgm:pt modelId="{41F6A1F9-B5D8-4957-BCC1-BD7B6434074D}">
      <dgm:prSet custT="1"/>
      <dgm:spPr/>
      <dgm:t>
        <a:bodyPr/>
        <a:lstStyle/>
        <a:p>
          <a:r>
            <a:rPr lang="en-US" sz="2400"/>
            <a:t>Research interest.</a:t>
          </a:r>
        </a:p>
      </dgm:t>
    </dgm:pt>
    <dgm:pt modelId="{545AA93F-69D2-4D77-98A1-32F1B546D193}" type="parTrans" cxnId="{A16CB7C9-222C-48FC-A1BA-4145060F33BE}">
      <dgm:prSet/>
      <dgm:spPr/>
      <dgm:t>
        <a:bodyPr/>
        <a:lstStyle/>
        <a:p>
          <a:endParaRPr lang="en-US" sz="2400"/>
        </a:p>
      </dgm:t>
    </dgm:pt>
    <dgm:pt modelId="{59536767-28C6-4234-8CDA-C541E1CA3363}" type="sibTrans" cxnId="{A16CB7C9-222C-48FC-A1BA-4145060F33BE}">
      <dgm:prSet/>
      <dgm:spPr/>
      <dgm:t>
        <a:bodyPr/>
        <a:lstStyle/>
        <a:p>
          <a:endParaRPr lang="en-US" sz="2400"/>
        </a:p>
      </dgm:t>
    </dgm:pt>
    <dgm:pt modelId="{F49696E7-985B-4028-8302-6FD1A12E7C5E}" type="pres">
      <dgm:prSet presAssocID="{528C0D4F-1AE3-45FE-A253-E627D3BB1A14}" presName="root" presStyleCnt="0">
        <dgm:presLayoutVars>
          <dgm:dir/>
          <dgm:resizeHandles val="exact"/>
        </dgm:presLayoutVars>
      </dgm:prSet>
      <dgm:spPr/>
    </dgm:pt>
    <dgm:pt modelId="{3DAE9D2D-D481-4E0B-B9B6-DA2C871D0F45}" type="pres">
      <dgm:prSet presAssocID="{91AD5206-0AC8-4DB9-B8B3-67B052A89686}" presName="compNode" presStyleCnt="0"/>
      <dgm:spPr/>
    </dgm:pt>
    <dgm:pt modelId="{4437386A-2632-443A-919D-EAC07E5C24CE}" type="pres">
      <dgm:prSet presAssocID="{91AD5206-0AC8-4DB9-B8B3-67B052A89686}" presName="bgRect" presStyleLbl="bgShp" presStyleIdx="0" presStyleCnt="4"/>
      <dgm:spPr/>
    </dgm:pt>
    <dgm:pt modelId="{A992E874-958E-46EC-B7FF-6745BC8835E0}" type="pres">
      <dgm:prSet presAssocID="{91AD5206-0AC8-4DB9-B8B3-67B052A896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94148600-FAEA-405F-8A07-B623E65E6377}" type="pres">
      <dgm:prSet presAssocID="{91AD5206-0AC8-4DB9-B8B3-67B052A89686}" presName="spaceRect" presStyleCnt="0"/>
      <dgm:spPr/>
    </dgm:pt>
    <dgm:pt modelId="{2539EEE9-3F82-4830-B8CF-8F5D9FC8340C}" type="pres">
      <dgm:prSet presAssocID="{91AD5206-0AC8-4DB9-B8B3-67B052A89686}" presName="parTx" presStyleLbl="revTx" presStyleIdx="0" presStyleCnt="4">
        <dgm:presLayoutVars>
          <dgm:chMax val="0"/>
          <dgm:chPref val="0"/>
        </dgm:presLayoutVars>
      </dgm:prSet>
      <dgm:spPr/>
    </dgm:pt>
    <dgm:pt modelId="{78F63533-081E-4DC1-BC47-9F909149850E}" type="pres">
      <dgm:prSet presAssocID="{A11F6F08-D570-4523-8374-DB0F583167B1}" presName="sibTrans" presStyleCnt="0"/>
      <dgm:spPr/>
    </dgm:pt>
    <dgm:pt modelId="{8F6E2EFA-DA09-4800-ACE0-903737C127FE}" type="pres">
      <dgm:prSet presAssocID="{96FA3161-AC05-4E50-8BD1-1BE85F059CE6}" presName="compNode" presStyleCnt="0"/>
      <dgm:spPr/>
    </dgm:pt>
    <dgm:pt modelId="{E27CCE1A-157E-4806-8EFC-BAF580BBB585}" type="pres">
      <dgm:prSet presAssocID="{96FA3161-AC05-4E50-8BD1-1BE85F059CE6}" presName="bgRect" presStyleLbl="bgShp" presStyleIdx="1" presStyleCnt="4"/>
      <dgm:spPr/>
    </dgm:pt>
    <dgm:pt modelId="{ABD97D7E-91DB-48F9-AC7D-2F48D58B744D}" type="pres">
      <dgm:prSet presAssocID="{96FA3161-AC05-4E50-8BD1-1BE85F059C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7807A055-7713-4D87-82B9-365D465B9658}" type="pres">
      <dgm:prSet presAssocID="{96FA3161-AC05-4E50-8BD1-1BE85F059CE6}" presName="spaceRect" presStyleCnt="0"/>
      <dgm:spPr/>
    </dgm:pt>
    <dgm:pt modelId="{02A5781A-5E23-4D20-824A-EC29BF7CB91A}" type="pres">
      <dgm:prSet presAssocID="{96FA3161-AC05-4E50-8BD1-1BE85F059CE6}" presName="parTx" presStyleLbl="revTx" presStyleIdx="1" presStyleCnt="4">
        <dgm:presLayoutVars>
          <dgm:chMax val="0"/>
          <dgm:chPref val="0"/>
        </dgm:presLayoutVars>
      </dgm:prSet>
      <dgm:spPr/>
    </dgm:pt>
    <dgm:pt modelId="{12C875EF-B729-40E0-AB77-4324635C0DEE}" type="pres">
      <dgm:prSet presAssocID="{F3CADEBC-CD87-4180-8EDF-869E251F6F96}" presName="sibTrans" presStyleCnt="0"/>
      <dgm:spPr/>
    </dgm:pt>
    <dgm:pt modelId="{640779C9-C5B9-4912-8DFC-02B0A41E916C}" type="pres">
      <dgm:prSet presAssocID="{B4B93B40-C197-4997-9871-B4FDFAA46D47}" presName="compNode" presStyleCnt="0"/>
      <dgm:spPr/>
    </dgm:pt>
    <dgm:pt modelId="{FB163C47-3402-4597-80CD-692D9D6C7078}" type="pres">
      <dgm:prSet presAssocID="{B4B93B40-C197-4997-9871-B4FDFAA46D47}" presName="bgRect" presStyleLbl="bgShp" presStyleIdx="2" presStyleCnt="4"/>
      <dgm:spPr/>
    </dgm:pt>
    <dgm:pt modelId="{3292EA2B-C07B-48F5-B222-359840034313}" type="pres">
      <dgm:prSet presAssocID="{B4B93B40-C197-4997-9871-B4FDFAA46D4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282EF94B-B0B0-42D1-843B-0F6EF40EF421}" type="pres">
      <dgm:prSet presAssocID="{B4B93B40-C197-4997-9871-B4FDFAA46D47}" presName="spaceRect" presStyleCnt="0"/>
      <dgm:spPr/>
    </dgm:pt>
    <dgm:pt modelId="{13764C2C-C01B-4608-AE67-0457618055D6}" type="pres">
      <dgm:prSet presAssocID="{B4B93B40-C197-4997-9871-B4FDFAA46D47}" presName="parTx" presStyleLbl="revTx" presStyleIdx="2" presStyleCnt="4">
        <dgm:presLayoutVars>
          <dgm:chMax val="0"/>
          <dgm:chPref val="0"/>
        </dgm:presLayoutVars>
      </dgm:prSet>
      <dgm:spPr/>
    </dgm:pt>
    <dgm:pt modelId="{8AD684B2-9B4E-4E3E-A8C8-5235B66D9F30}" type="pres">
      <dgm:prSet presAssocID="{504A2747-EC6B-4D3D-A1DF-5E56E57D6CC9}" presName="sibTrans" presStyleCnt="0"/>
      <dgm:spPr/>
    </dgm:pt>
    <dgm:pt modelId="{1FD04FBF-163A-4421-B5C1-771F7FBD964A}" type="pres">
      <dgm:prSet presAssocID="{41F6A1F9-B5D8-4957-BCC1-BD7B6434074D}" presName="compNode" presStyleCnt="0"/>
      <dgm:spPr/>
    </dgm:pt>
    <dgm:pt modelId="{C2AE8097-AC65-4E71-B250-D170237CE117}" type="pres">
      <dgm:prSet presAssocID="{41F6A1F9-B5D8-4957-BCC1-BD7B6434074D}" presName="bgRect" presStyleLbl="bgShp" presStyleIdx="3" presStyleCnt="4"/>
      <dgm:spPr/>
    </dgm:pt>
    <dgm:pt modelId="{C1758F73-43FC-486B-8B98-91097953A091}" type="pres">
      <dgm:prSet presAssocID="{41F6A1F9-B5D8-4957-BCC1-BD7B6434074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2A97917-73C0-4EAA-925A-1FB739E3E1A8}" type="pres">
      <dgm:prSet presAssocID="{41F6A1F9-B5D8-4957-BCC1-BD7B6434074D}" presName="spaceRect" presStyleCnt="0"/>
      <dgm:spPr/>
    </dgm:pt>
    <dgm:pt modelId="{67E65331-CB78-48FD-8157-1A1D1DD9CA19}" type="pres">
      <dgm:prSet presAssocID="{41F6A1F9-B5D8-4957-BCC1-BD7B6434074D}" presName="parTx" presStyleLbl="revTx" presStyleIdx="3" presStyleCnt="4">
        <dgm:presLayoutVars>
          <dgm:chMax val="0"/>
          <dgm:chPref val="0"/>
        </dgm:presLayoutVars>
      </dgm:prSet>
      <dgm:spPr/>
    </dgm:pt>
  </dgm:ptLst>
  <dgm:cxnLst>
    <dgm:cxn modelId="{764F7A2E-7BEB-41B4-B16C-55EB817590CF}" type="presOf" srcId="{91AD5206-0AC8-4DB9-B8B3-67B052A89686}" destId="{2539EEE9-3F82-4830-B8CF-8F5D9FC8340C}" srcOrd="0" destOrd="0" presId="urn:microsoft.com/office/officeart/2018/2/layout/IconVerticalSolidList"/>
    <dgm:cxn modelId="{8E110C49-808A-45D0-A27A-BE6125C996F8}" type="presOf" srcId="{528C0D4F-1AE3-45FE-A253-E627D3BB1A14}" destId="{F49696E7-985B-4028-8302-6FD1A12E7C5E}" srcOrd="0" destOrd="0" presId="urn:microsoft.com/office/officeart/2018/2/layout/IconVerticalSolidList"/>
    <dgm:cxn modelId="{C9BD9A53-C15F-451A-BFC8-6F02FF22184D}" type="presOf" srcId="{B4B93B40-C197-4997-9871-B4FDFAA46D47}" destId="{13764C2C-C01B-4608-AE67-0457618055D6}" srcOrd="0" destOrd="0" presId="urn:microsoft.com/office/officeart/2018/2/layout/IconVerticalSolidList"/>
    <dgm:cxn modelId="{52952762-280B-49B1-AA77-C6889CFBBA56}" srcId="{528C0D4F-1AE3-45FE-A253-E627D3BB1A14}" destId="{B4B93B40-C197-4997-9871-B4FDFAA46D47}" srcOrd="2" destOrd="0" parTransId="{224E9548-4745-4FE7-B791-9C81C300E024}" sibTransId="{504A2747-EC6B-4D3D-A1DF-5E56E57D6CC9}"/>
    <dgm:cxn modelId="{0D488582-74FA-4E76-8394-8EEFCED6288B}" srcId="{528C0D4F-1AE3-45FE-A253-E627D3BB1A14}" destId="{96FA3161-AC05-4E50-8BD1-1BE85F059CE6}" srcOrd="1" destOrd="0" parTransId="{51F496F7-7D4D-4F39-B55F-7B84EB39DD46}" sibTransId="{F3CADEBC-CD87-4180-8EDF-869E251F6F96}"/>
    <dgm:cxn modelId="{44D13BA1-A6EC-4976-B9EF-D7B305414DF2}" type="presOf" srcId="{41F6A1F9-B5D8-4957-BCC1-BD7B6434074D}" destId="{67E65331-CB78-48FD-8157-1A1D1DD9CA19}" srcOrd="0" destOrd="0" presId="urn:microsoft.com/office/officeart/2018/2/layout/IconVerticalSolidList"/>
    <dgm:cxn modelId="{CDCE40A1-0DAC-4968-AC04-696FBC2BC5EF}" srcId="{528C0D4F-1AE3-45FE-A253-E627D3BB1A14}" destId="{91AD5206-0AC8-4DB9-B8B3-67B052A89686}" srcOrd="0" destOrd="0" parTransId="{7A960058-5215-4C9F-AD34-83A775540FF6}" sibTransId="{A11F6F08-D570-4523-8374-DB0F583167B1}"/>
    <dgm:cxn modelId="{A16CB7C9-222C-48FC-A1BA-4145060F33BE}" srcId="{528C0D4F-1AE3-45FE-A253-E627D3BB1A14}" destId="{41F6A1F9-B5D8-4957-BCC1-BD7B6434074D}" srcOrd="3" destOrd="0" parTransId="{545AA93F-69D2-4D77-98A1-32F1B546D193}" sibTransId="{59536767-28C6-4234-8CDA-C541E1CA3363}"/>
    <dgm:cxn modelId="{C30495F7-27CE-4101-B73A-06CFB9295C76}" type="presOf" srcId="{96FA3161-AC05-4E50-8BD1-1BE85F059CE6}" destId="{02A5781A-5E23-4D20-824A-EC29BF7CB91A}" srcOrd="0" destOrd="0" presId="urn:microsoft.com/office/officeart/2018/2/layout/IconVerticalSolidList"/>
    <dgm:cxn modelId="{9B437190-3C81-4BF8-BC71-2637B0D8A2B4}" type="presParOf" srcId="{F49696E7-985B-4028-8302-6FD1A12E7C5E}" destId="{3DAE9D2D-D481-4E0B-B9B6-DA2C871D0F45}" srcOrd="0" destOrd="0" presId="urn:microsoft.com/office/officeart/2018/2/layout/IconVerticalSolidList"/>
    <dgm:cxn modelId="{B22E008E-14BB-433F-B09B-207C0F0EADF4}" type="presParOf" srcId="{3DAE9D2D-D481-4E0B-B9B6-DA2C871D0F45}" destId="{4437386A-2632-443A-919D-EAC07E5C24CE}" srcOrd="0" destOrd="0" presId="urn:microsoft.com/office/officeart/2018/2/layout/IconVerticalSolidList"/>
    <dgm:cxn modelId="{CD583A4B-B7FC-4C58-ABF7-4BC34BC36D87}" type="presParOf" srcId="{3DAE9D2D-D481-4E0B-B9B6-DA2C871D0F45}" destId="{A992E874-958E-46EC-B7FF-6745BC8835E0}" srcOrd="1" destOrd="0" presId="urn:microsoft.com/office/officeart/2018/2/layout/IconVerticalSolidList"/>
    <dgm:cxn modelId="{C609CE15-9C3B-4032-AEE7-F91FBD862578}" type="presParOf" srcId="{3DAE9D2D-D481-4E0B-B9B6-DA2C871D0F45}" destId="{94148600-FAEA-405F-8A07-B623E65E6377}" srcOrd="2" destOrd="0" presId="urn:microsoft.com/office/officeart/2018/2/layout/IconVerticalSolidList"/>
    <dgm:cxn modelId="{7641E145-6069-4926-9259-C9AD4E0490B8}" type="presParOf" srcId="{3DAE9D2D-D481-4E0B-B9B6-DA2C871D0F45}" destId="{2539EEE9-3F82-4830-B8CF-8F5D9FC8340C}" srcOrd="3" destOrd="0" presId="urn:microsoft.com/office/officeart/2018/2/layout/IconVerticalSolidList"/>
    <dgm:cxn modelId="{0EFC9C84-763A-4EEF-AABE-4958F3E336DB}" type="presParOf" srcId="{F49696E7-985B-4028-8302-6FD1A12E7C5E}" destId="{78F63533-081E-4DC1-BC47-9F909149850E}" srcOrd="1" destOrd="0" presId="urn:microsoft.com/office/officeart/2018/2/layout/IconVerticalSolidList"/>
    <dgm:cxn modelId="{2C6298C4-882B-4F3D-B6D2-73AE102F9C3E}" type="presParOf" srcId="{F49696E7-985B-4028-8302-6FD1A12E7C5E}" destId="{8F6E2EFA-DA09-4800-ACE0-903737C127FE}" srcOrd="2" destOrd="0" presId="urn:microsoft.com/office/officeart/2018/2/layout/IconVerticalSolidList"/>
    <dgm:cxn modelId="{583A84D0-3FF1-43F4-802C-016583E2ADEC}" type="presParOf" srcId="{8F6E2EFA-DA09-4800-ACE0-903737C127FE}" destId="{E27CCE1A-157E-4806-8EFC-BAF580BBB585}" srcOrd="0" destOrd="0" presId="urn:microsoft.com/office/officeart/2018/2/layout/IconVerticalSolidList"/>
    <dgm:cxn modelId="{DCFE2DCE-5D7B-4052-8C4C-2CDDAD6B41A1}" type="presParOf" srcId="{8F6E2EFA-DA09-4800-ACE0-903737C127FE}" destId="{ABD97D7E-91DB-48F9-AC7D-2F48D58B744D}" srcOrd="1" destOrd="0" presId="urn:microsoft.com/office/officeart/2018/2/layout/IconVerticalSolidList"/>
    <dgm:cxn modelId="{4C4760A9-DFF7-45E0-B06B-FD2C7DAE678C}" type="presParOf" srcId="{8F6E2EFA-DA09-4800-ACE0-903737C127FE}" destId="{7807A055-7713-4D87-82B9-365D465B9658}" srcOrd="2" destOrd="0" presId="urn:microsoft.com/office/officeart/2018/2/layout/IconVerticalSolidList"/>
    <dgm:cxn modelId="{32B15264-5D45-438A-9983-A763FE04B7A3}" type="presParOf" srcId="{8F6E2EFA-DA09-4800-ACE0-903737C127FE}" destId="{02A5781A-5E23-4D20-824A-EC29BF7CB91A}" srcOrd="3" destOrd="0" presId="urn:microsoft.com/office/officeart/2018/2/layout/IconVerticalSolidList"/>
    <dgm:cxn modelId="{71CFE941-BF14-4F8D-A9C9-80AE13AE378D}" type="presParOf" srcId="{F49696E7-985B-4028-8302-6FD1A12E7C5E}" destId="{12C875EF-B729-40E0-AB77-4324635C0DEE}" srcOrd="3" destOrd="0" presId="urn:microsoft.com/office/officeart/2018/2/layout/IconVerticalSolidList"/>
    <dgm:cxn modelId="{89EF7826-4C5B-4638-81B3-75ABD6B6435B}" type="presParOf" srcId="{F49696E7-985B-4028-8302-6FD1A12E7C5E}" destId="{640779C9-C5B9-4912-8DFC-02B0A41E916C}" srcOrd="4" destOrd="0" presId="urn:microsoft.com/office/officeart/2018/2/layout/IconVerticalSolidList"/>
    <dgm:cxn modelId="{F387C788-EC22-4BC2-833E-893FD0190238}" type="presParOf" srcId="{640779C9-C5B9-4912-8DFC-02B0A41E916C}" destId="{FB163C47-3402-4597-80CD-692D9D6C7078}" srcOrd="0" destOrd="0" presId="urn:microsoft.com/office/officeart/2018/2/layout/IconVerticalSolidList"/>
    <dgm:cxn modelId="{3B53FD41-B68B-4F44-B9B4-0B41383D216B}" type="presParOf" srcId="{640779C9-C5B9-4912-8DFC-02B0A41E916C}" destId="{3292EA2B-C07B-48F5-B222-359840034313}" srcOrd="1" destOrd="0" presId="urn:microsoft.com/office/officeart/2018/2/layout/IconVerticalSolidList"/>
    <dgm:cxn modelId="{193FDE00-74F0-4BCA-81CC-CBD7E7EA09B3}" type="presParOf" srcId="{640779C9-C5B9-4912-8DFC-02B0A41E916C}" destId="{282EF94B-B0B0-42D1-843B-0F6EF40EF421}" srcOrd="2" destOrd="0" presId="urn:microsoft.com/office/officeart/2018/2/layout/IconVerticalSolidList"/>
    <dgm:cxn modelId="{5F3EC793-0134-4832-A750-5509A47634C1}" type="presParOf" srcId="{640779C9-C5B9-4912-8DFC-02B0A41E916C}" destId="{13764C2C-C01B-4608-AE67-0457618055D6}" srcOrd="3" destOrd="0" presId="urn:microsoft.com/office/officeart/2018/2/layout/IconVerticalSolidList"/>
    <dgm:cxn modelId="{87F744E1-827E-478A-961B-2D2EB8206DC7}" type="presParOf" srcId="{F49696E7-985B-4028-8302-6FD1A12E7C5E}" destId="{8AD684B2-9B4E-4E3E-A8C8-5235B66D9F30}" srcOrd="5" destOrd="0" presId="urn:microsoft.com/office/officeart/2018/2/layout/IconVerticalSolidList"/>
    <dgm:cxn modelId="{CCFF08D9-5397-47A4-8C32-06C10016809F}" type="presParOf" srcId="{F49696E7-985B-4028-8302-6FD1A12E7C5E}" destId="{1FD04FBF-163A-4421-B5C1-771F7FBD964A}" srcOrd="6" destOrd="0" presId="urn:microsoft.com/office/officeart/2018/2/layout/IconVerticalSolidList"/>
    <dgm:cxn modelId="{8D6B8E91-BA91-4DFC-BDBC-95976E073256}" type="presParOf" srcId="{1FD04FBF-163A-4421-B5C1-771F7FBD964A}" destId="{C2AE8097-AC65-4E71-B250-D170237CE117}" srcOrd="0" destOrd="0" presId="urn:microsoft.com/office/officeart/2018/2/layout/IconVerticalSolidList"/>
    <dgm:cxn modelId="{C5079F2E-C860-4218-8CDC-CDD9EF4AF8BD}" type="presParOf" srcId="{1FD04FBF-163A-4421-B5C1-771F7FBD964A}" destId="{C1758F73-43FC-486B-8B98-91097953A091}" srcOrd="1" destOrd="0" presId="urn:microsoft.com/office/officeart/2018/2/layout/IconVerticalSolidList"/>
    <dgm:cxn modelId="{4D04E37D-437C-43DD-A914-E47D4E6B5758}" type="presParOf" srcId="{1FD04FBF-163A-4421-B5C1-771F7FBD964A}" destId="{C2A97917-73C0-4EAA-925A-1FB739E3E1A8}" srcOrd="2" destOrd="0" presId="urn:microsoft.com/office/officeart/2018/2/layout/IconVerticalSolidList"/>
    <dgm:cxn modelId="{51810B61-BF30-4548-9D9B-D3CC8F5D368D}" type="presParOf" srcId="{1FD04FBF-163A-4421-B5C1-771F7FBD964A}" destId="{67E65331-CB78-48FD-8157-1A1D1DD9CA1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C7765F-5668-4C0A-A375-DF8A8231E5D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4379540-AC31-4D3C-8CCD-0D0A4EDA35F3}">
      <dgm:prSet custT="1"/>
      <dgm:spPr/>
      <dgm:t>
        <a:bodyPr/>
        <a:lstStyle/>
        <a:p>
          <a:r>
            <a:rPr lang="en-US" sz="2400" b="1"/>
            <a:t>Do these results apply to my patient?</a:t>
          </a:r>
          <a:endParaRPr lang="en-US" sz="2400"/>
        </a:p>
      </dgm:t>
    </dgm:pt>
    <dgm:pt modelId="{0B45DBC7-7D7B-444E-AE7C-464DC81F7272}" type="parTrans" cxnId="{01E9189A-16A3-49C5-AC01-5A013DEDBE9C}">
      <dgm:prSet/>
      <dgm:spPr/>
      <dgm:t>
        <a:bodyPr/>
        <a:lstStyle/>
        <a:p>
          <a:endParaRPr lang="en-US" sz="2400"/>
        </a:p>
      </dgm:t>
    </dgm:pt>
    <dgm:pt modelId="{25E7AAAB-927A-455B-8457-F6086361A62F}" type="sibTrans" cxnId="{01E9189A-16A3-49C5-AC01-5A013DEDBE9C}">
      <dgm:prSet/>
      <dgm:spPr/>
      <dgm:t>
        <a:bodyPr/>
        <a:lstStyle/>
        <a:p>
          <a:endParaRPr lang="en-US" sz="2400"/>
        </a:p>
      </dgm:t>
    </dgm:pt>
    <dgm:pt modelId="{A32C0FFA-50D6-41E1-82F9-13158A36B6CA}">
      <dgm:prSet custT="1"/>
      <dgm:spPr/>
      <dgm:t>
        <a:bodyPr/>
        <a:lstStyle/>
        <a:p>
          <a:r>
            <a:rPr lang="en-US" sz="2400" b="1"/>
            <a:t>Is our patient so different?</a:t>
          </a:r>
          <a:endParaRPr lang="en-US" sz="2400"/>
        </a:p>
      </dgm:t>
    </dgm:pt>
    <dgm:pt modelId="{4C715F9C-DFCA-4361-83C7-4F0F7B535AA9}" type="parTrans" cxnId="{DF70F146-BD30-451A-9112-623B77AF0EB5}">
      <dgm:prSet/>
      <dgm:spPr/>
      <dgm:t>
        <a:bodyPr/>
        <a:lstStyle/>
        <a:p>
          <a:endParaRPr lang="en-US" sz="2400"/>
        </a:p>
      </dgm:t>
    </dgm:pt>
    <dgm:pt modelId="{F9312099-F38D-4193-AD7D-AB43430F96EB}" type="sibTrans" cxnId="{DF70F146-BD30-451A-9112-623B77AF0EB5}">
      <dgm:prSet/>
      <dgm:spPr/>
      <dgm:t>
        <a:bodyPr/>
        <a:lstStyle/>
        <a:p>
          <a:endParaRPr lang="en-US" sz="2400"/>
        </a:p>
      </dgm:t>
    </dgm:pt>
    <dgm:pt modelId="{32F71B70-B869-4C65-AA12-9F29A36E6DC2}">
      <dgm:prSet custT="1"/>
      <dgm:spPr/>
      <dgm:t>
        <a:bodyPr/>
        <a:lstStyle/>
        <a:p>
          <a:r>
            <a:rPr lang="en-US" sz="2400" b="1"/>
            <a:t>Is the treatment feasible?</a:t>
          </a:r>
          <a:endParaRPr lang="en-US" sz="2400"/>
        </a:p>
      </dgm:t>
    </dgm:pt>
    <dgm:pt modelId="{184AF06B-DE77-4917-A04F-3A2FBBA97002}" type="parTrans" cxnId="{EF46448B-5544-4C82-BF57-9BBE78CC8933}">
      <dgm:prSet/>
      <dgm:spPr/>
      <dgm:t>
        <a:bodyPr/>
        <a:lstStyle/>
        <a:p>
          <a:endParaRPr lang="en-US" sz="2400"/>
        </a:p>
      </dgm:t>
    </dgm:pt>
    <dgm:pt modelId="{7DF4DF51-5B91-48D4-B26D-0B7AFD369148}" type="sibTrans" cxnId="{EF46448B-5544-4C82-BF57-9BBE78CC8933}">
      <dgm:prSet/>
      <dgm:spPr/>
      <dgm:t>
        <a:bodyPr/>
        <a:lstStyle/>
        <a:p>
          <a:endParaRPr lang="en-US" sz="2400"/>
        </a:p>
      </dgm:t>
    </dgm:pt>
    <dgm:pt modelId="{EFB068B7-0CC3-469A-9A04-E3DE9E9DC244}">
      <dgm:prSet custT="1"/>
      <dgm:spPr/>
      <dgm:t>
        <a:bodyPr/>
        <a:lstStyle/>
        <a:p>
          <a:r>
            <a:rPr lang="en-US" sz="2400" b="1"/>
            <a:t>Potential benefits and harms</a:t>
          </a:r>
          <a:endParaRPr lang="en-US" sz="2400"/>
        </a:p>
      </dgm:t>
    </dgm:pt>
    <dgm:pt modelId="{4075B37D-DB0C-4328-8A69-677F33FF8EC1}" type="parTrans" cxnId="{6CF6F755-924F-4695-A154-70E2F6DF8776}">
      <dgm:prSet/>
      <dgm:spPr/>
      <dgm:t>
        <a:bodyPr/>
        <a:lstStyle/>
        <a:p>
          <a:endParaRPr lang="en-US" sz="2400"/>
        </a:p>
      </dgm:t>
    </dgm:pt>
    <dgm:pt modelId="{EE66878D-3128-4B79-891F-ECE45CDF317A}" type="sibTrans" cxnId="{6CF6F755-924F-4695-A154-70E2F6DF8776}">
      <dgm:prSet/>
      <dgm:spPr/>
      <dgm:t>
        <a:bodyPr/>
        <a:lstStyle/>
        <a:p>
          <a:endParaRPr lang="en-US" sz="2400"/>
        </a:p>
      </dgm:t>
    </dgm:pt>
    <dgm:pt modelId="{EB6A81DE-4032-46E3-8BC5-6150B79B657E}">
      <dgm:prSet custT="1"/>
      <dgm:spPr/>
      <dgm:t>
        <a:bodyPr/>
        <a:lstStyle/>
        <a:p>
          <a:r>
            <a:rPr lang="en-US" sz="2400" b="1"/>
            <a:t>Are my patient’s values and preferences satisfied by the intervention offered?</a:t>
          </a:r>
          <a:endParaRPr lang="en-US" sz="2400"/>
        </a:p>
      </dgm:t>
    </dgm:pt>
    <dgm:pt modelId="{B1D8E47D-BB8B-4517-BA5C-3E61E70914EC}" type="parTrans" cxnId="{B18E30C9-C3E0-46D0-BC96-6FC340513E3E}">
      <dgm:prSet/>
      <dgm:spPr/>
      <dgm:t>
        <a:bodyPr/>
        <a:lstStyle/>
        <a:p>
          <a:endParaRPr lang="en-US" sz="2400"/>
        </a:p>
      </dgm:t>
    </dgm:pt>
    <dgm:pt modelId="{568E42B5-12D4-4AB5-8F6A-131B06EEFBC2}" type="sibTrans" cxnId="{B18E30C9-C3E0-46D0-BC96-6FC340513E3E}">
      <dgm:prSet/>
      <dgm:spPr/>
      <dgm:t>
        <a:bodyPr/>
        <a:lstStyle/>
        <a:p>
          <a:endParaRPr lang="en-US" sz="2400"/>
        </a:p>
      </dgm:t>
    </dgm:pt>
    <dgm:pt modelId="{296BF48F-78B0-4DAC-B7D2-05D047B85629}" type="pres">
      <dgm:prSet presAssocID="{83C7765F-5668-4C0A-A375-DF8A8231E5DF}" presName="root" presStyleCnt="0">
        <dgm:presLayoutVars>
          <dgm:dir/>
          <dgm:resizeHandles val="exact"/>
        </dgm:presLayoutVars>
      </dgm:prSet>
      <dgm:spPr/>
    </dgm:pt>
    <dgm:pt modelId="{CF046B9E-6713-4061-97B3-236D285B1F4A}" type="pres">
      <dgm:prSet presAssocID="{24379540-AC31-4D3C-8CCD-0D0A4EDA35F3}" presName="compNode" presStyleCnt="0"/>
      <dgm:spPr/>
    </dgm:pt>
    <dgm:pt modelId="{4CD7A114-FDC1-4C56-BDDA-8A1F549EEA75}" type="pres">
      <dgm:prSet presAssocID="{24379540-AC31-4D3C-8CCD-0D0A4EDA35F3}" presName="bgRect" presStyleLbl="bgShp" presStyleIdx="0" presStyleCnt="5"/>
      <dgm:spPr/>
    </dgm:pt>
    <dgm:pt modelId="{BB4125DC-80DE-4C91-AC07-F29D473D0FD0}" type="pres">
      <dgm:prSet presAssocID="{24379540-AC31-4D3C-8CCD-0D0A4EDA35F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106FAA05-0E97-4C7E-A487-2163440741B4}" type="pres">
      <dgm:prSet presAssocID="{24379540-AC31-4D3C-8CCD-0D0A4EDA35F3}" presName="spaceRect" presStyleCnt="0"/>
      <dgm:spPr/>
    </dgm:pt>
    <dgm:pt modelId="{D04DD69F-02B4-436F-A197-C0BAC4BCB53C}" type="pres">
      <dgm:prSet presAssocID="{24379540-AC31-4D3C-8CCD-0D0A4EDA35F3}" presName="parTx" presStyleLbl="revTx" presStyleIdx="0" presStyleCnt="5">
        <dgm:presLayoutVars>
          <dgm:chMax val="0"/>
          <dgm:chPref val="0"/>
        </dgm:presLayoutVars>
      </dgm:prSet>
      <dgm:spPr/>
    </dgm:pt>
    <dgm:pt modelId="{188FA3D1-9417-4D4F-8510-586C7B6A7AE1}" type="pres">
      <dgm:prSet presAssocID="{25E7AAAB-927A-455B-8457-F6086361A62F}" presName="sibTrans" presStyleCnt="0"/>
      <dgm:spPr/>
    </dgm:pt>
    <dgm:pt modelId="{9213683D-6076-4130-902A-BB38FDBEC37C}" type="pres">
      <dgm:prSet presAssocID="{A32C0FFA-50D6-41E1-82F9-13158A36B6CA}" presName="compNode" presStyleCnt="0"/>
      <dgm:spPr/>
    </dgm:pt>
    <dgm:pt modelId="{F6F7E01A-FD16-4479-848C-376D2870270A}" type="pres">
      <dgm:prSet presAssocID="{A32C0FFA-50D6-41E1-82F9-13158A36B6CA}" presName="bgRect" presStyleLbl="bgShp" presStyleIdx="1" presStyleCnt="5"/>
      <dgm:spPr/>
    </dgm:pt>
    <dgm:pt modelId="{61030818-85F9-44E2-A18B-52225CC999F4}" type="pres">
      <dgm:prSet presAssocID="{A32C0FFA-50D6-41E1-82F9-13158A36B6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D292103C-C51A-4EC7-9034-6A21B05BF6DB}" type="pres">
      <dgm:prSet presAssocID="{A32C0FFA-50D6-41E1-82F9-13158A36B6CA}" presName="spaceRect" presStyleCnt="0"/>
      <dgm:spPr/>
    </dgm:pt>
    <dgm:pt modelId="{3CE48A45-C4B7-44FC-A4F2-8A163243F500}" type="pres">
      <dgm:prSet presAssocID="{A32C0FFA-50D6-41E1-82F9-13158A36B6CA}" presName="parTx" presStyleLbl="revTx" presStyleIdx="1" presStyleCnt="5">
        <dgm:presLayoutVars>
          <dgm:chMax val="0"/>
          <dgm:chPref val="0"/>
        </dgm:presLayoutVars>
      </dgm:prSet>
      <dgm:spPr/>
    </dgm:pt>
    <dgm:pt modelId="{3AE0B944-7CDD-4B80-BC11-E351D19004E1}" type="pres">
      <dgm:prSet presAssocID="{F9312099-F38D-4193-AD7D-AB43430F96EB}" presName="sibTrans" presStyleCnt="0"/>
      <dgm:spPr/>
    </dgm:pt>
    <dgm:pt modelId="{9586D052-A66B-4758-9C9D-134790E488E5}" type="pres">
      <dgm:prSet presAssocID="{32F71B70-B869-4C65-AA12-9F29A36E6DC2}" presName="compNode" presStyleCnt="0"/>
      <dgm:spPr/>
    </dgm:pt>
    <dgm:pt modelId="{0EA1F792-82B4-4334-A5C9-417201F2419A}" type="pres">
      <dgm:prSet presAssocID="{32F71B70-B869-4C65-AA12-9F29A36E6DC2}" presName="bgRect" presStyleLbl="bgShp" presStyleIdx="2" presStyleCnt="5"/>
      <dgm:spPr/>
    </dgm:pt>
    <dgm:pt modelId="{55C1DCB7-3913-461D-8F76-7418E291FD02}" type="pres">
      <dgm:prSet presAssocID="{32F71B70-B869-4C65-AA12-9F29A36E6D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18E3B410-911A-4DAC-BA65-9AA7C92C4BEB}" type="pres">
      <dgm:prSet presAssocID="{32F71B70-B869-4C65-AA12-9F29A36E6DC2}" presName="spaceRect" presStyleCnt="0"/>
      <dgm:spPr/>
    </dgm:pt>
    <dgm:pt modelId="{EE628D56-61FB-44F4-974D-111E7A0163D1}" type="pres">
      <dgm:prSet presAssocID="{32F71B70-B869-4C65-AA12-9F29A36E6DC2}" presName="parTx" presStyleLbl="revTx" presStyleIdx="2" presStyleCnt="5">
        <dgm:presLayoutVars>
          <dgm:chMax val="0"/>
          <dgm:chPref val="0"/>
        </dgm:presLayoutVars>
      </dgm:prSet>
      <dgm:spPr/>
    </dgm:pt>
    <dgm:pt modelId="{7CB8545E-E40A-4554-A5EB-F7AD5EB908A5}" type="pres">
      <dgm:prSet presAssocID="{7DF4DF51-5B91-48D4-B26D-0B7AFD369148}" presName="sibTrans" presStyleCnt="0"/>
      <dgm:spPr/>
    </dgm:pt>
    <dgm:pt modelId="{97D42C9D-C9E9-4B0A-AC70-4251D738C979}" type="pres">
      <dgm:prSet presAssocID="{EFB068B7-0CC3-469A-9A04-E3DE9E9DC244}" presName="compNode" presStyleCnt="0"/>
      <dgm:spPr/>
    </dgm:pt>
    <dgm:pt modelId="{FE991129-1388-43DF-AA03-5781C7043D89}" type="pres">
      <dgm:prSet presAssocID="{EFB068B7-0CC3-469A-9A04-E3DE9E9DC244}" presName="bgRect" presStyleLbl="bgShp" presStyleIdx="3" presStyleCnt="5"/>
      <dgm:spPr/>
    </dgm:pt>
    <dgm:pt modelId="{967F6B58-A588-431B-B80F-A904A7D0F153}" type="pres">
      <dgm:prSet presAssocID="{EFB068B7-0CC3-469A-9A04-E3DE9E9DC2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st Aid Kit"/>
        </a:ext>
      </dgm:extLst>
    </dgm:pt>
    <dgm:pt modelId="{584A52B5-FB55-415E-A672-FB08D6E94D49}" type="pres">
      <dgm:prSet presAssocID="{EFB068B7-0CC3-469A-9A04-E3DE9E9DC244}" presName="spaceRect" presStyleCnt="0"/>
      <dgm:spPr/>
    </dgm:pt>
    <dgm:pt modelId="{2865315F-12E3-4FC6-9296-34A567137B32}" type="pres">
      <dgm:prSet presAssocID="{EFB068B7-0CC3-469A-9A04-E3DE9E9DC244}" presName="parTx" presStyleLbl="revTx" presStyleIdx="3" presStyleCnt="5">
        <dgm:presLayoutVars>
          <dgm:chMax val="0"/>
          <dgm:chPref val="0"/>
        </dgm:presLayoutVars>
      </dgm:prSet>
      <dgm:spPr/>
    </dgm:pt>
    <dgm:pt modelId="{4161EFB0-96CF-4186-A6D1-EEC76258E3C6}" type="pres">
      <dgm:prSet presAssocID="{EE66878D-3128-4B79-891F-ECE45CDF317A}" presName="sibTrans" presStyleCnt="0"/>
      <dgm:spPr/>
    </dgm:pt>
    <dgm:pt modelId="{2AD95AB1-3388-4C84-BBFA-6BDB7E6AAB62}" type="pres">
      <dgm:prSet presAssocID="{EB6A81DE-4032-46E3-8BC5-6150B79B657E}" presName="compNode" presStyleCnt="0"/>
      <dgm:spPr/>
    </dgm:pt>
    <dgm:pt modelId="{AFA35AC9-BC9A-4C07-BA05-56D10F731A8F}" type="pres">
      <dgm:prSet presAssocID="{EB6A81DE-4032-46E3-8BC5-6150B79B657E}" presName="bgRect" presStyleLbl="bgShp" presStyleIdx="4" presStyleCnt="5"/>
      <dgm:spPr/>
    </dgm:pt>
    <dgm:pt modelId="{AA791A52-5B46-422B-BF09-953E9B090A5C}" type="pres">
      <dgm:prSet presAssocID="{EB6A81DE-4032-46E3-8BC5-6150B79B657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D2709547-6B05-4A62-BC0F-49B8CFA71CCB}" type="pres">
      <dgm:prSet presAssocID="{EB6A81DE-4032-46E3-8BC5-6150B79B657E}" presName="spaceRect" presStyleCnt="0"/>
      <dgm:spPr/>
    </dgm:pt>
    <dgm:pt modelId="{304FFC29-B880-451B-9BF4-3361B97473D6}" type="pres">
      <dgm:prSet presAssocID="{EB6A81DE-4032-46E3-8BC5-6150B79B657E}" presName="parTx" presStyleLbl="revTx" presStyleIdx="4" presStyleCnt="5">
        <dgm:presLayoutVars>
          <dgm:chMax val="0"/>
          <dgm:chPref val="0"/>
        </dgm:presLayoutVars>
      </dgm:prSet>
      <dgm:spPr/>
    </dgm:pt>
  </dgm:ptLst>
  <dgm:cxnLst>
    <dgm:cxn modelId="{D5811D0E-7246-47D6-97DE-955F1127EA15}" type="presOf" srcId="{EFB068B7-0CC3-469A-9A04-E3DE9E9DC244}" destId="{2865315F-12E3-4FC6-9296-34A567137B32}" srcOrd="0" destOrd="0" presId="urn:microsoft.com/office/officeart/2018/2/layout/IconVerticalSolidList"/>
    <dgm:cxn modelId="{4775E22C-A748-47B4-88A2-B4F11C826A08}" type="presOf" srcId="{A32C0FFA-50D6-41E1-82F9-13158A36B6CA}" destId="{3CE48A45-C4B7-44FC-A4F2-8A163243F500}" srcOrd="0" destOrd="0" presId="urn:microsoft.com/office/officeart/2018/2/layout/IconVerticalSolidList"/>
    <dgm:cxn modelId="{DF70F146-BD30-451A-9112-623B77AF0EB5}" srcId="{83C7765F-5668-4C0A-A375-DF8A8231E5DF}" destId="{A32C0FFA-50D6-41E1-82F9-13158A36B6CA}" srcOrd="1" destOrd="0" parTransId="{4C715F9C-DFCA-4361-83C7-4F0F7B535AA9}" sibTransId="{F9312099-F38D-4193-AD7D-AB43430F96EB}"/>
    <dgm:cxn modelId="{E021B04C-77F5-4B33-A0EB-037BD9432CDC}" type="presOf" srcId="{EB6A81DE-4032-46E3-8BC5-6150B79B657E}" destId="{304FFC29-B880-451B-9BF4-3361B97473D6}" srcOrd="0" destOrd="0" presId="urn:microsoft.com/office/officeart/2018/2/layout/IconVerticalSolidList"/>
    <dgm:cxn modelId="{58424554-F441-45F1-B752-2D8B89856065}" type="presOf" srcId="{32F71B70-B869-4C65-AA12-9F29A36E6DC2}" destId="{EE628D56-61FB-44F4-974D-111E7A0163D1}" srcOrd="0" destOrd="0" presId="urn:microsoft.com/office/officeart/2018/2/layout/IconVerticalSolidList"/>
    <dgm:cxn modelId="{6CF6F755-924F-4695-A154-70E2F6DF8776}" srcId="{83C7765F-5668-4C0A-A375-DF8A8231E5DF}" destId="{EFB068B7-0CC3-469A-9A04-E3DE9E9DC244}" srcOrd="3" destOrd="0" parTransId="{4075B37D-DB0C-4328-8A69-677F33FF8EC1}" sibTransId="{EE66878D-3128-4B79-891F-ECE45CDF317A}"/>
    <dgm:cxn modelId="{8E2A9C7E-1AD2-4735-A560-F2D00AF1E22D}" type="presOf" srcId="{83C7765F-5668-4C0A-A375-DF8A8231E5DF}" destId="{296BF48F-78B0-4DAC-B7D2-05D047B85629}" srcOrd="0" destOrd="0" presId="urn:microsoft.com/office/officeart/2018/2/layout/IconVerticalSolidList"/>
    <dgm:cxn modelId="{EF46448B-5544-4C82-BF57-9BBE78CC8933}" srcId="{83C7765F-5668-4C0A-A375-DF8A8231E5DF}" destId="{32F71B70-B869-4C65-AA12-9F29A36E6DC2}" srcOrd="2" destOrd="0" parTransId="{184AF06B-DE77-4917-A04F-3A2FBBA97002}" sibTransId="{7DF4DF51-5B91-48D4-B26D-0B7AFD369148}"/>
    <dgm:cxn modelId="{01E9189A-16A3-49C5-AC01-5A013DEDBE9C}" srcId="{83C7765F-5668-4C0A-A375-DF8A8231E5DF}" destId="{24379540-AC31-4D3C-8CCD-0D0A4EDA35F3}" srcOrd="0" destOrd="0" parTransId="{0B45DBC7-7D7B-444E-AE7C-464DC81F7272}" sibTransId="{25E7AAAB-927A-455B-8457-F6086361A62F}"/>
    <dgm:cxn modelId="{7475529E-A0DB-4BEB-9C25-956083F39D4C}" type="presOf" srcId="{24379540-AC31-4D3C-8CCD-0D0A4EDA35F3}" destId="{D04DD69F-02B4-436F-A197-C0BAC4BCB53C}" srcOrd="0" destOrd="0" presId="urn:microsoft.com/office/officeart/2018/2/layout/IconVerticalSolidList"/>
    <dgm:cxn modelId="{B18E30C9-C3E0-46D0-BC96-6FC340513E3E}" srcId="{83C7765F-5668-4C0A-A375-DF8A8231E5DF}" destId="{EB6A81DE-4032-46E3-8BC5-6150B79B657E}" srcOrd="4" destOrd="0" parTransId="{B1D8E47D-BB8B-4517-BA5C-3E61E70914EC}" sibTransId="{568E42B5-12D4-4AB5-8F6A-131B06EEFBC2}"/>
    <dgm:cxn modelId="{217FCF3A-E422-4629-89A0-785738B5365C}" type="presParOf" srcId="{296BF48F-78B0-4DAC-B7D2-05D047B85629}" destId="{CF046B9E-6713-4061-97B3-236D285B1F4A}" srcOrd="0" destOrd="0" presId="urn:microsoft.com/office/officeart/2018/2/layout/IconVerticalSolidList"/>
    <dgm:cxn modelId="{328E2B9C-36B0-4FFD-9C27-AC7B5E0070C7}" type="presParOf" srcId="{CF046B9E-6713-4061-97B3-236D285B1F4A}" destId="{4CD7A114-FDC1-4C56-BDDA-8A1F549EEA75}" srcOrd="0" destOrd="0" presId="urn:microsoft.com/office/officeart/2018/2/layout/IconVerticalSolidList"/>
    <dgm:cxn modelId="{91E8516B-B720-43B5-9D60-6274351C96DD}" type="presParOf" srcId="{CF046B9E-6713-4061-97B3-236D285B1F4A}" destId="{BB4125DC-80DE-4C91-AC07-F29D473D0FD0}" srcOrd="1" destOrd="0" presId="urn:microsoft.com/office/officeart/2018/2/layout/IconVerticalSolidList"/>
    <dgm:cxn modelId="{C5C3EDBE-1BF1-415C-BAAD-B8051423B981}" type="presParOf" srcId="{CF046B9E-6713-4061-97B3-236D285B1F4A}" destId="{106FAA05-0E97-4C7E-A487-2163440741B4}" srcOrd="2" destOrd="0" presId="urn:microsoft.com/office/officeart/2018/2/layout/IconVerticalSolidList"/>
    <dgm:cxn modelId="{169731DD-243F-40FC-A779-19E108B9858C}" type="presParOf" srcId="{CF046B9E-6713-4061-97B3-236D285B1F4A}" destId="{D04DD69F-02B4-436F-A197-C0BAC4BCB53C}" srcOrd="3" destOrd="0" presId="urn:microsoft.com/office/officeart/2018/2/layout/IconVerticalSolidList"/>
    <dgm:cxn modelId="{A74FFC47-0661-481E-872F-C2CF6099C2AB}" type="presParOf" srcId="{296BF48F-78B0-4DAC-B7D2-05D047B85629}" destId="{188FA3D1-9417-4D4F-8510-586C7B6A7AE1}" srcOrd="1" destOrd="0" presId="urn:microsoft.com/office/officeart/2018/2/layout/IconVerticalSolidList"/>
    <dgm:cxn modelId="{DFBBA5C9-884D-43AA-975E-4800532322B5}" type="presParOf" srcId="{296BF48F-78B0-4DAC-B7D2-05D047B85629}" destId="{9213683D-6076-4130-902A-BB38FDBEC37C}" srcOrd="2" destOrd="0" presId="urn:microsoft.com/office/officeart/2018/2/layout/IconVerticalSolidList"/>
    <dgm:cxn modelId="{FE0B12E3-BC3E-422F-9442-FA397BFC14B8}" type="presParOf" srcId="{9213683D-6076-4130-902A-BB38FDBEC37C}" destId="{F6F7E01A-FD16-4479-848C-376D2870270A}" srcOrd="0" destOrd="0" presId="urn:microsoft.com/office/officeart/2018/2/layout/IconVerticalSolidList"/>
    <dgm:cxn modelId="{F33EA6BA-A615-40EC-BFDE-8484513B7052}" type="presParOf" srcId="{9213683D-6076-4130-902A-BB38FDBEC37C}" destId="{61030818-85F9-44E2-A18B-52225CC999F4}" srcOrd="1" destOrd="0" presId="urn:microsoft.com/office/officeart/2018/2/layout/IconVerticalSolidList"/>
    <dgm:cxn modelId="{9D6DB060-4D1F-4017-8A8E-14A88BAB24C7}" type="presParOf" srcId="{9213683D-6076-4130-902A-BB38FDBEC37C}" destId="{D292103C-C51A-4EC7-9034-6A21B05BF6DB}" srcOrd="2" destOrd="0" presId="urn:microsoft.com/office/officeart/2018/2/layout/IconVerticalSolidList"/>
    <dgm:cxn modelId="{DC3AECE0-1FA6-4BA8-AA83-B3963625D569}" type="presParOf" srcId="{9213683D-6076-4130-902A-BB38FDBEC37C}" destId="{3CE48A45-C4B7-44FC-A4F2-8A163243F500}" srcOrd="3" destOrd="0" presId="urn:microsoft.com/office/officeart/2018/2/layout/IconVerticalSolidList"/>
    <dgm:cxn modelId="{7F83CA19-C7A3-447D-8DC2-796B324F603F}" type="presParOf" srcId="{296BF48F-78B0-4DAC-B7D2-05D047B85629}" destId="{3AE0B944-7CDD-4B80-BC11-E351D19004E1}" srcOrd="3" destOrd="0" presId="urn:microsoft.com/office/officeart/2018/2/layout/IconVerticalSolidList"/>
    <dgm:cxn modelId="{41D9302F-88DE-4241-A41C-44D1C4A8BD2D}" type="presParOf" srcId="{296BF48F-78B0-4DAC-B7D2-05D047B85629}" destId="{9586D052-A66B-4758-9C9D-134790E488E5}" srcOrd="4" destOrd="0" presId="urn:microsoft.com/office/officeart/2018/2/layout/IconVerticalSolidList"/>
    <dgm:cxn modelId="{AF1C2F28-E722-4456-8C44-170866E3E2E6}" type="presParOf" srcId="{9586D052-A66B-4758-9C9D-134790E488E5}" destId="{0EA1F792-82B4-4334-A5C9-417201F2419A}" srcOrd="0" destOrd="0" presId="urn:microsoft.com/office/officeart/2018/2/layout/IconVerticalSolidList"/>
    <dgm:cxn modelId="{CF902999-EA81-4F89-B494-ADCB7576E952}" type="presParOf" srcId="{9586D052-A66B-4758-9C9D-134790E488E5}" destId="{55C1DCB7-3913-461D-8F76-7418E291FD02}" srcOrd="1" destOrd="0" presId="urn:microsoft.com/office/officeart/2018/2/layout/IconVerticalSolidList"/>
    <dgm:cxn modelId="{C06F5A91-D3F8-4F68-ABE5-E42DFFA3A22E}" type="presParOf" srcId="{9586D052-A66B-4758-9C9D-134790E488E5}" destId="{18E3B410-911A-4DAC-BA65-9AA7C92C4BEB}" srcOrd="2" destOrd="0" presId="urn:microsoft.com/office/officeart/2018/2/layout/IconVerticalSolidList"/>
    <dgm:cxn modelId="{42C6EEAE-1D8B-4770-A640-CA912AF00826}" type="presParOf" srcId="{9586D052-A66B-4758-9C9D-134790E488E5}" destId="{EE628D56-61FB-44F4-974D-111E7A0163D1}" srcOrd="3" destOrd="0" presId="urn:microsoft.com/office/officeart/2018/2/layout/IconVerticalSolidList"/>
    <dgm:cxn modelId="{6A0550C4-1B46-46CA-9867-F0C2FA2B0594}" type="presParOf" srcId="{296BF48F-78B0-4DAC-B7D2-05D047B85629}" destId="{7CB8545E-E40A-4554-A5EB-F7AD5EB908A5}" srcOrd="5" destOrd="0" presId="urn:microsoft.com/office/officeart/2018/2/layout/IconVerticalSolidList"/>
    <dgm:cxn modelId="{46D35967-C74B-4FA1-85CA-1A73BD2947DF}" type="presParOf" srcId="{296BF48F-78B0-4DAC-B7D2-05D047B85629}" destId="{97D42C9D-C9E9-4B0A-AC70-4251D738C979}" srcOrd="6" destOrd="0" presId="urn:microsoft.com/office/officeart/2018/2/layout/IconVerticalSolidList"/>
    <dgm:cxn modelId="{B2452B1B-BB03-420E-9029-E4A62B193070}" type="presParOf" srcId="{97D42C9D-C9E9-4B0A-AC70-4251D738C979}" destId="{FE991129-1388-43DF-AA03-5781C7043D89}" srcOrd="0" destOrd="0" presId="urn:microsoft.com/office/officeart/2018/2/layout/IconVerticalSolidList"/>
    <dgm:cxn modelId="{B4A54082-1795-4F72-B05D-91A885F2F314}" type="presParOf" srcId="{97D42C9D-C9E9-4B0A-AC70-4251D738C979}" destId="{967F6B58-A588-431B-B80F-A904A7D0F153}" srcOrd="1" destOrd="0" presId="urn:microsoft.com/office/officeart/2018/2/layout/IconVerticalSolidList"/>
    <dgm:cxn modelId="{AC5AC8F6-556E-4392-8B64-CC601D02FA39}" type="presParOf" srcId="{97D42C9D-C9E9-4B0A-AC70-4251D738C979}" destId="{584A52B5-FB55-415E-A672-FB08D6E94D49}" srcOrd="2" destOrd="0" presId="urn:microsoft.com/office/officeart/2018/2/layout/IconVerticalSolidList"/>
    <dgm:cxn modelId="{7BE5C5F1-B28A-4C5F-9AFE-8B248E5E7435}" type="presParOf" srcId="{97D42C9D-C9E9-4B0A-AC70-4251D738C979}" destId="{2865315F-12E3-4FC6-9296-34A567137B32}" srcOrd="3" destOrd="0" presId="urn:microsoft.com/office/officeart/2018/2/layout/IconVerticalSolidList"/>
    <dgm:cxn modelId="{E8BD546B-BE58-44A8-81A1-8A98E548B366}" type="presParOf" srcId="{296BF48F-78B0-4DAC-B7D2-05D047B85629}" destId="{4161EFB0-96CF-4186-A6D1-EEC76258E3C6}" srcOrd="7" destOrd="0" presId="urn:microsoft.com/office/officeart/2018/2/layout/IconVerticalSolidList"/>
    <dgm:cxn modelId="{D27AF306-CF77-42C5-8709-B3155A174923}" type="presParOf" srcId="{296BF48F-78B0-4DAC-B7D2-05D047B85629}" destId="{2AD95AB1-3388-4C84-BBFA-6BDB7E6AAB62}" srcOrd="8" destOrd="0" presId="urn:microsoft.com/office/officeart/2018/2/layout/IconVerticalSolidList"/>
    <dgm:cxn modelId="{FB037E6C-BB75-4AB5-86D8-76C2EA20AB24}" type="presParOf" srcId="{2AD95AB1-3388-4C84-BBFA-6BDB7E6AAB62}" destId="{AFA35AC9-BC9A-4C07-BA05-56D10F731A8F}" srcOrd="0" destOrd="0" presId="urn:microsoft.com/office/officeart/2018/2/layout/IconVerticalSolidList"/>
    <dgm:cxn modelId="{C1D75E51-6C0E-411D-A61C-7814D3018EC2}" type="presParOf" srcId="{2AD95AB1-3388-4C84-BBFA-6BDB7E6AAB62}" destId="{AA791A52-5B46-422B-BF09-953E9B090A5C}" srcOrd="1" destOrd="0" presId="urn:microsoft.com/office/officeart/2018/2/layout/IconVerticalSolidList"/>
    <dgm:cxn modelId="{9945CD61-BB21-46B6-BB9E-7DAEEFB1379C}" type="presParOf" srcId="{2AD95AB1-3388-4C84-BBFA-6BDB7E6AAB62}" destId="{D2709547-6B05-4A62-BC0F-49B8CFA71CCB}" srcOrd="2" destOrd="0" presId="urn:microsoft.com/office/officeart/2018/2/layout/IconVerticalSolidList"/>
    <dgm:cxn modelId="{7CF25F5B-D601-4A69-A3E3-C36A2F922D71}" type="presParOf" srcId="{2AD95AB1-3388-4C84-BBFA-6BDB7E6AAB62}" destId="{304FFC29-B880-451B-9BF4-3361B97473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83C9F-8100-4672-9849-F31D47CD0F94}">
      <dsp:nvSpPr>
        <dsp:cNvPr id="0" name=""/>
        <dsp:cNvSpPr/>
      </dsp:nvSpPr>
      <dsp:spPr>
        <a:xfrm>
          <a:off x="0" y="2243"/>
          <a:ext cx="8229600" cy="12573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A969B0-676D-4601-84F1-707C7F1166F7}">
      <dsp:nvSpPr>
        <dsp:cNvPr id="0" name=""/>
        <dsp:cNvSpPr/>
      </dsp:nvSpPr>
      <dsp:spPr>
        <a:xfrm>
          <a:off x="380337" y="285138"/>
          <a:ext cx="692198" cy="6915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D3769B-EFEE-407D-A537-5D764CAB92D1}">
      <dsp:nvSpPr>
        <dsp:cNvPr id="0" name=""/>
        <dsp:cNvSpPr/>
      </dsp:nvSpPr>
      <dsp:spPr>
        <a:xfrm>
          <a:off x="1452873" y="2243"/>
          <a:ext cx="6642432" cy="125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96" tIns="133196" rIns="133196" bIns="133196" numCol="1" spcCol="1270" anchor="ctr" anchorCtr="0">
          <a:noAutofit/>
        </a:bodyPr>
        <a:lstStyle/>
        <a:p>
          <a:pPr marL="0" lvl="0" indent="0" algn="l" defTabSz="800100">
            <a:lnSpc>
              <a:spcPct val="90000"/>
            </a:lnSpc>
            <a:spcBef>
              <a:spcPct val="0"/>
            </a:spcBef>
            <a:spcAft>
              <a:spcPct val="35000"/>
            </a:spcAft>
            <a:buNone/>
          </a:pPr>
          <a:r>
            <a:rPr lang="en-US" sz="1800" kern="1200"/>
            <a:t>Good research is needed to generate reliable information.</a:t>
          </a:r>
        </a:p>
      </dsp:txBody>
      <dsp:txXfrm>
        <a:off x="1452873" y="2243"/>
        <a:ext cx="6642432" cy="1258542"/>
      </dsp:txXfrm>
    </dsp:sp>
    <dsp:sp modelId="{F2A671EB-E6A2-437A-B9B3-8C805AEA814F}">
      <dsp:nvSpPr>
        <dsp:cNvPr id="0" name=""/>
        <dsp:cNvSpPr/>
      </dsp:nvSpPr>
      <dsp:spPr>
        <a:xfrm>
          <a:off x="0" y="1532903"/>
          <a:ext cx="8229600" cy="12573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30340-D5EE-4A6B-994A-8CB820017EB8}">
      <dsp:nvSpPr>
        <dsp:cNvPr id="0" name=""/>
        <dsp:cNvSpPr/>
      </dsp:nvSpPr>
      <dsp:spPr>
        <a:xfrm>
          <a:off x="380337" y="1815799"/>
          <a:ext cx="692198" cy="6915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C36890-BCDA-452B-A89B-180BF9CC4DD5}">
      <dsp:nvSpPr>
        <dsp:cNvPr id="0" name=""/>
        <dsp:cNvSpPr/>
      </dsp:nvSpPr>
      <dsp:spPr>
        <a:xfrm>
          <a:off x="1452873" y="1532903"/>
          <a:ext cx="6642432" cy="125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96" tIns="133196" rIns="133196" bIns="133196" numCol="1" spcCol="1270" anchor="ctr" anchorCtr="0">
          <a:noAutofit/>
        </a:bodyPr>
        <a:lstStyle/>
        <a:p>
          <a:pPr marL="0" lvl="0" indent="0" algn="l" defTabSz="800100">
            <a:lnSpc>
              <a:spcPct val="90000"/>
            </a:lnSpc>
            <a:spcBef>
              <a:spcPct val="0"/>
            </a:spcBef>
            <a:spcAft>
              <a:spcPct val="35000"/>
            </a:spcAft>
            <a:buNone/>
          </a:pPr>
          <a:r>
            <a:rPr lang="en-US" sz="1800" kern="1200"/>
            <a:t>Research involves designing a study, gathering data, then collating and </a:t>
          </a:r>
          <a:r>
            <a:rPr lang="en-US" sz="1800" kern="1200" err="1"/>
            <a:t>analysing</a:t>
          </a:r>
          <a:r>
            <a:rPr lang="en-US" sz="1800" kern="1200"/>
            <a:t> it to produce meaningful information.</a:t>
          </a:r>
        </a:p>
      </dsp:txBody>
      <dsp:txXfrm>
        <a:off x="1452873" y="1532903"/>
        <a:ext cx="6642432" cy="1258542"/>
      </dsp:txXfrm>
    </dsp:sp>
    <dsp:sp modelId="{61F5954F-973D-4367-9AB2-62F204B6068F}">
      <dsp:nvSpPr>
        <dsp:cNvPr id="0" name=""/>
        <dsp:cNvSpPr/>
      </dsp:nvSpPr>
      <dsp:spPr>
        <a:xfrm>
          <a:off x="0" y="3063563"/>
          <a:ext cx="8229600" cy="12573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7BE32-7FAD-4BD3-BF0A-1BB30521BD47}">
      <dsp:nvSpPr>
        <dsp:cNvPr id="0" name=""/>
        <dsp:cNvSpPr/>
      </dsp:nvSpPr>
      <dsp:spPr>
        <a:xfrm>
          <a:off x="380709" y="3346459"/>
          <a:ext cx="692198" cy="6915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327EE8-524C-4C12-A9EA-26ED24758D8B}">
      <dsp:nvSpPr>
        <dsp:cNvPr id="0" name=""/>
        <dsp:cNvSpPr/>
      </dsp:nvSpPr>
      <dsp:spPr>
        <a:xfrm>
          <a:off x="1453617" y="3063563"/>
          <a:ext cx="6642432" cy="125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96" tIns="133196" rIns="133196" bIns="133196" numCol="1" spcCol="1270" anchor="ctr" anchorCtr="0">
          <a:noAutofit/>
        </a:bodyPr>
        <a:lstStyle/>
        <a:p>
          <a:pPr marL="0" lvl="0" indent="0" algn="l" defTabSz="800100">
            <a:lnSpc>
              <a:spcPct val="90000"/>
            </a:lnSpc>
            <a:spcBef>
              <a:spcPct val="0"/>
            </a:spcBef>
            <a:spcAft>
              <a:spcPct val="35000"/>
            </a:spcAft>
            <a:buNone/>
          </a:pPr>
          <a:r>
            <a:rPr lang="en-US" sz="1800" kern="1200"/>
            <a:t>How can you tell whether a piece of research has been done properly and that the information it reports is reliable and trustworthy? How can you decide what to believe when research on the same topic comes to contradictory conclusions? This is where critical appraisal skills help.</a:t>
          </a:r>
        </a:p>
      </dsp:txBody>
      <dsp:txXfrm>
        <a:off x="1453617" y="3063563"/>
        <a:ext cx="6642432" cy="1258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7386A-2632-443A-919D-EAC07E5C24CE}">
      <dsp:nvSpPr>
        <dsp:cNvPr id="0" name=""/>
        <dsp:cNvSpPr/>
      </dsp:nvSpPr>
      <dsp:spPr>
        <a:xfrm>
          <a:off x="0" y="3904"/>
          <a:ext cx="8229600" cy="8308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2E874-958E-46EC-B7FF-6745BC8835E0}">
      <dsp:nvSpPr>
        <dsp:cNvPr id="0" name=""/>
        <dsp:cNvSpPr/>
      </dsp:nvSpPr>
      <dsp:spPr>
        <a:xfrm>
          <a:off x="251333" y="190846"/>
          <a:ext cx="457415" cy="4569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39EEE9-3F82-4830-B8CF-8F5D9FC8340C}">
      <dsp:nvSpPr>
        <dsp:cNvPr id="0" name=""/>
        <dsp:cNvSpPr/>
      </dsp:nvSpPr>
      <dsp:spPr>
        <a:xfrm>
          <a:off x="960081" y="3904"/>
          <a:ext cx="7226143" cy="90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76" tIns="96176" rIns="96176" bIns="96176" numCol="1" spcCol="1270" anchor="ctr" anchorCtr="0">
          <a:noAutofit/>
        </a:bodyPr>
        <a:lstStyle/>
        <a:p>
          <a:pPr marL="0" lvl="0" indent="0" algn="l" defTabSz="1066800">
            <a:lnSpc>
              <a:spcPct val="90000"/>
            </a:lnSpc>
            <a:spcBef>
              <a:spcPct val="0"/>
            </a:spcBef>
            <a:spcAft>
              <a:spcPct val="35000"/>
            </a:spcAft>
            <a:buNone/>
          </a:pPr>
          <a:r>
            <a:rPr lang="en-US" sz="2400" kern="1200"/>
            <a:t>Combat </a:t>
          </a:r>
          <a:r>
            <a:rPr lang="en-US" sz="2400" b="1" kern="1200"/>
            <a:t>information overload.</a:t>
          </a:r>
          <a:endParaRPr lang="en-US" sz="2400" kern="1200"/>
        </a:p>
      </dsp:txBody>
      <dsp:txXfrm>
        <a:off x="960081" y="3904"/>
        <a:ext cx="7226143" cy="908745"/>
      </dsp:txXfrm>
    </dsp:sp>
    <dsp:sp modelId="{E27CCE1A-157E-4806-8EFC-BAF580BBB585}">
      <dsp:nvSpPr>
        <dsp:cNvPr id="0" name=""/>
        <dsp:cNvSpPr/>
      </dsp:nvSpPr>
      <dsp:spPr>
        <a:xfrm>
          <a:off x="0" y="1139836"/>
          <a:ext cx="8229600" cy="8308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97D7E-91DB-48F9-AC7D-2F48D58B744D}">
      <dsp:nvSpPr>
        <dsp:cNvPr id="0" name=""/>
        <dsp:cNvSpPr/>
      </dsp:nvSpPr>
      <dsp:spPr>
        <a:xfrm>
          <a:off x="251333" y="1326778"/>
          <a:ext cx="457415" cy="4569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A5781A-5E23-4D20-824A-EC29BF7CB91A}">
      <dsp:nvSpPr>
        <dsp:cNvPr id="0" name=""/>
        <dsp:cNvSpPr/>
      </dsp:nvSpPr>
      <dsp:spPr>
        <a:xfrm>
          <a:off x="960081" y="1139836"/>
          <a:ext cx="7226143" cy="90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76" tIns="96176" rIns="96176" bIns="96176" numCol="1" spcCol="1270" anchor="ctr" anchorCtr="0">
          <a:noAutofit/>
        </a:bodyPr>
        <a:lstStyle/>
        <a:p>
          <a:pPr marL="0" lvl="0" indent="0" algn="l" defTabSz="1066800">
            <a:lnSpc>
              <a:spcPct val="90000"/>
            </a:lnSpc>
            <a:spcBef>
              <a:spcPct val="0"/>
            </a:spcBef>
            <a:spcAft>
              <a:spcPct val="35000"/>
            </a:spcAft>
            <a:buNone/>
          </a:pPr>
          <a:r>
            <a:rPr lang="en-US" sz="2400" kern="1200"/>
            <a:t>Identify papers that are </a:t>
          </a:r>
          <a:r>
            <a:rPr lang="en-US" sz="2400" b="1" kern="1200"/>
            <a:t>clinically relevant.</a:t>
          </a:r>
          <a:endParaRPr lang="en-US" sz="2400" kern="1200"/>
        </a:p>
      </dsp:txBody>
      <dsp:txXfrm>
        <a:off x="960081" y="1139836"/>
        <a:ext cx="7226143" cy="908745"/>
      </dsp:txXfrm>
    </dsp:sp>
    <dsp:sp modelId="{FB163C47-3402-4597-80CD-692D9D6C7078}">
      <dsp:nvSpPr>
        <dsp:cNvPr id="0" name=""/>
        <dsp:cNvSpPr/>
      </dsp:nvSpPr>
      <dsp:spPr>
        <a:xfrm>
          <a:off x="0" y="2275768"/>
          <a:ext cx="8229600" cy="8308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2EA2B-C07B-48F5-B222-359840034313}">
      <dsp:nvSpPr>
        <dsp:cNvPr id="0" name=""/>
        <dsp:cNvSpPr/>
      </dsp:nvSpPr>
      <dsp:spPr>
        <a:xfrm>
          <a:off x="251333" y="2462710"/>
          <a:ext cx="457415" cy="4569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764C2C-C01B-4608-AE67-0457618055D6}">
      <dsp:nvSpPr>
        <dsp:cNvPr id="0" name=""/>
        <dsp:cNvSpPr/>
      </dsp:nvSpPr>
      <dsp:spPr>
        <a:xfrm>
          <a:off x="960081" y="2275768"/>
          <a:ext cx="7226143" cy="90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76" tIns="96176" rIns="96176" bIns="96176" numCol="1" spcCol="1270" anchor="ctr" anchorCtr="0">
          <a:noAutofit/>
        </a:bodyPr>
        <a:lstStyle/>
        <a:p>
          <a:pPr marL="0" lvl="0" indent="0" algn="l" defTabSz="889000">
            <a:lnSpc>
              <a:spcPct val="90000"/>
            </a:lnSpc>
            <a:spcBef>
              <a:spcPct val="0"/>
            </a:spcBef>
            <a:spcAft>
              <a:spcPct val="35000"/>
            </a:spcAft>
            <a:buNone/>
          </a:pPr>
          <a:r>
            <a:rPr lang="en-US" sz="2000" b="1" kern="1200"/>
            <a:t>Continuing Professional Development (CPD) </a:t>
          </a:r>
          <a:r>
            <a:rPr lang="en-US" sz="2000" kern="1200"/>
            <a:t>- critical appraisal is a requirement for the evidence based medicine component of many membership exams. </a:t>
          </a:r>
        </a:p>
      </dsp:txBody>
      <dsp:txXfrm>
        <a:off x="960081" y="2275768"/>
        <a:ext cx="7226143" cy="908745"/>
      </dsp:txXfrm>
    </dsp:sp>
    <dsp:sp modelId="{C2AE8097-AC65-4E71-B250-D170237CE117}">
      <dsp:nvSpPr>
        <dsp:cNvPr id="0" name=""/>
        <dsp:cNvSpPr/>
      </dsp:nvSpPr>
      <dsp:spPr>
        <a:xfrm>
          <a:off x="0" y="3411700"/>
          <a:ext cx="8229600" cy="8308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58F73-43FC-486B-8B98-91097953A091}">
      <dsp:nvSpPr>
        <dsp:cNvPr id="0" name=""/>
        <dsp:cNvSpPr/>
      </dsp:nvSpPr>
      <dsp:spPr>
        <a:xfrm>
          <a:off x="251333" y="3598641"/>
          <a:ext cx="457415" cy="4569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E65331-CB78-48FD-8157-1A1D1DD9CA19}">
      <dsp:nvSpPr>
        <dsp:cNvPr id="0" name=""/>
        <dsp:cNvSpPr/>
      </dsp:nvSpPr>
      <dsp:spPr>
        <a:xfrm>
          <a:off x="960081" y="3411700"/>
          <a:ext cx="7226143" cy="90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76" tIns="96176" rIns="96176" bIns="96176" numCol="1" spcCol="1270" anchor="ctr" anchorCtr="0">
          <a:noAutofit/>
        </a:bodyPr>
        <a:lstStyle/>
        <a:p>
          <a:pPr marL="0" lvl="0" indent="0" algn="l" defTabSz="1066800">
            <a:lnSpc>
              <a:spcPct val="90000"/>
            </a:lnSpc>
            <a:spcBef>
              <a:spcPct val="0"/>
            </a:spcBef>
            <a:spcAft>
              <a:spcPct val="35000"/>
            </a:spcAft>
            <a:buNone/>
          </a:pPr>
          <a:r>
            <a:rPr lang="en-US" sz="2400" kern="1200"/>
            <a:t>Research interest.</a:t>
          </a:r>
        </a:p>
      </dsp:txBody>
      <dsp:txXfrm>
        <a:off x="960081" y="3411700"/>
        <a:ext cx="7226143" cy="908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7A114-FDC1-4C56-BDDA-8A1F549EEA75}">
      <dsp:nvSpPr>
        <dsp:cNvPr id="0" name=""/>
        <dsp:cNvSpPr/>
      </dsp:nvSpPr>
      <dsp:spPr>
        <a:xfrm>
          <a:off x="0" y="5486"/>
          <a:ext cx="8229600" cy="6390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4125DC-80DE-4C91-AC07-F29D473D0FD0}">
      <dsp:nvSpPr>
        <dsp:cNvPr id="0" name=""/>
        <dsp:cNvSpPr/>
      </dsp:nvSpPr>
      <dsp:spPr>
        <a:xfrm>
          <a:off x="193303" y="149265"/>
          <a:ext cx="351803" cy="351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4DD69F-02B4-436F-A197-C0BAC4BCB53C}">
      <dsp:nvSpPr>
        <dsp:cNvPr id="0" name=""/>
        <dsp:cNvSpPr/>
      </dsp:nvSpPr>
      <dsp:spPr>
        <a:xfrm>
          <a:off x="738410" y="5486"/>
          <a:ext cx="7446836" cy="71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83" tIns="76083" rIns="76083" bIns="76083" numCol="1" spcCol="1270" anchor="ctr" anchorCtr="0">
          <a:noAutofit/>
        </a:bodyPr>
        <a:lstStyle/>
        <a:p>
          <a:pPr marL="0" lvl="0" indent="0" algn="l" defTabSz="1066800">
            <a:lnSpc>
              <a:spcPct val="90000"/>
            </a:lnSpc>
            <a:spcBef>
              <a:spcPct val="0"/>
            </a:spcBef>
            <a:spcAft>
              <a:spcPct val="35000"/>
            </a:spcAft>
            <a:buNone/>
          </a:pPr>
          <a:r>
            <a:rPr lang="en-US" sz="2400" b="1" kern="1200"/>
            <a:t>Do these results apply to my patient?</a:t>
          </a:r>
          <a:endParaRPr lang="en-US" sz="2400" kern="1200"/>
        </a:p>
      </dsp:txBody>
      <dsp:txXfrm>
        <a:off x="738410" y="5486"/>
        <a:ext cx="7446836" cy="718896"/>
      </dsp:txXfrm>
    </dsp:sp>
    <dsp:sp modelId="{F6F7E01A-FD16-4479-848C-376D2870270A}">
      <dsp:nvSpPr>
        <dsp:cNvPr id="0" name=""/>
        <dsp:cNvSpPr/>
      </dsp:nvSpPr>
      <dsp:spPr>
        <a:xfrm>
          <a:off x="0" y="904106"/>
          <a:ext cx="8229600" cy="6390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30818-85F9-44E2-A18B-52225CC999F4}">
      <dsp:nvSpPr>
        <dsp:cNvPr id="0" name=""/>
        <dsp:cNvSpPr/>
      </dsp:nvSpPr>
      <dsp:spPr>
        <a:xfrm>
          <a:off x="193303" y="1047885"/>
          <a:ext cx="351803" cy="351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E48A45-C4B7-44FC-A4F2-8A163243F500}">
      <dsp:nvSpPr>
        <dsp:cNvPr id="0" name=""/>
        <dsp:cNvSpPr/>
      </dsp:nvSpPr>
      <dsp:spPr>
        <a:xfrm>
          <a:off x="738410" y="904106"/>
          <a:ext cx="7446836" cy="71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83" tIns="76083" rIns="76083" bIns="76083" numCol="1" spcCol="1270" anchor="ctr" anchorCtr="0">
          <a:noAutofit/>
        </a:bodyPr>
        <a:lstStyle/>
        <a:p>
          <a:pPr marL="0" lvl="0" indent="0" algn="l" defTabSz="1066800">
            <a:lnSpc>
              <a:spcPct val="90000"/>
            </a:lnSpc>
            <a:spcBef>
              <a:spcPct val="0"/>
            </a:spcBef>
            <a:spcAft>
              <a:spcPct val="35000"/>
            </a:spcAft>
            <a:buNone/>
          </a:pPr>
          <a:r>
            <a:rPr lang="en-US" sz="2400" b="1" kern="1200"/>
            <a:t>Is our patient so different?</a:t>
          </a:r>
          <a:endParaRPr lang="en-US" sz="2400" kern="1200"/>
        </a:p>
      </dsp:txBody>
      <dsp:txXfrm>
        <a:off x="738410" y="904106"/>
        <a:ext cx="7446836" cy="718896"/>
      </dsp:txXfrm>
    </dsp:sp>
    <dsp:sp modelId="{0EA1F792-82B4-4334-A5C9-417201F2419A}">
      <dsp:nvSpPr>
        <dsp:cNvPr id="0" name=""/>
        <dsp:cNvSpPr/>
      </dsp:nvSpPr>
      <dsp:spPr>
        <a:xfrm>
          <a:off x="0" y="1802726"/>
          <a:ext cx="8229600" cy="6390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C1DCB7-3913-461D-8F76-7418E291FD02}">
      <dsp:nvSpPr>
        <dsp:cNvPr id="0" name=""/>
        <dsp:cNvSpPr/>
      </dsp:nvSpPr>
      <dsp:spPr>
        <a:xfrm>
          <a:off x="193303" y="1946506"/>
          <a:ext cx="351803" cy="351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628D56-61FB-44F4-974D-111E7A0163D1}">
      <dsp:nvSpPr>
        <dsp:cNvPr id="0" name=""/>
        <dsp:cNvSpPr/>
      </dsp:nvSpPr>
      <dsp:spPr>
        <a:xfrm>
          <a:off x="738410" y="1802726"/>
          <a:ext cx="7446836" cy="71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83" tIns="76083" rIns="76083" bIns="76083" numCol="1" spcCol="1270" anchor="ctr" anchorCtr="0">
          <a:noAutofit/>
        </a:bodyPr>
        <a:lstStyle/>
        <a:p>
          <a:pPr marL="0" lvl="0" indent="0" algn="l" defTabSz="1066800">
            <a:lnSpc>
              <a:spcPct val="90000"/>
            </a:lnSpc>
            <a:spcBef>
              <a:spcPct val="0"/>
            </a:spcBef>
            <a:spcAft>
              <a:spcPct val="35000"/>
            </a:spcAft>
            <a:buNone/>
          </a:pPr>
          <a:r>
            <a:rPr lang="en-US" sz="2400" b="1" kern="1200"/>
            <a:t>Is the treatment feasible?</a:t>
          </a:r>
          <a:endParaRPr lang="en-US" sz="2400" kern="1200"/>
        </a:p>
      </dsp:txBody>
      <dsp:txXfrm>
        <a:off x="738410" y="1802726"/>
        <a:ext cx="7446836" cy="718896"/>
      </dsp:txXfrm>
    </dsp:sp>
    <dsp:sp modelId="{FE991129-1388-43DF-AA03-5781C7043D89}">
      <dsp:nvSpPr>
        <dsp:cNvPr id="0" name=""/>
        <dsp:cNvSpPr/>
      </dsp:nvSpPr>
      <dsp:spPr>
        <a:xfrm>
          <a:off x="0" y="2701347"/>
          <a:ext cx="8229600" cy="6390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7F6B58-A588-431B-B80F-A904A7D0F153}">
      <dsp:nvSpPr>
        <dsp:cNvPr id="0" name=""/>
        <dsp:cNvSpPr/>
      </dsp:nvSpPr>
      <dsp:spPr>
        <a:xfrm>
          <a:off x="193303" y="2845126"/>
          <a:ext cx="351803" cy="3514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65315F-12E3-4FC6-9296-34A567137B32}">
      <dsp:nvSpPr>
        <dsp:cNvPr id="0" name=""/>
        <dsp:cNvSpPr/>
      </dsp:nvSpPr>
      <dsp:spPr>
        <a:xfrm>
          <a:off x="738410" y="2701347"/>
          <a:ext cx="7446836" cy="71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83" tIns="76083" rIns="76083" bIns="76083" numCol="1" spcCol="1270" anchor="ctr" anchorCtr="0">
          <a:noAutofit/>
        </a:bodyPr>
        <a:lstStyle/>
        <a:p>
          <a:pPr marL="0" lvl="0" indent="0" algn="l" defTabSz="1066800">
            <a:lnSpc>
              <a:spcPct val="90000"/>
            </a:lnSpc>
            <a:spcBef>
              <a:spcPct val="0"/>
            </a:spcBef>
            <a:spcAft>
              <a:spcPct val="35000"/>
            </a:spcAft>
            <a:buNone/>
          </a:pPr>
          <a:r>
            <a:rPr lang="en-US" sz="2400" b="1" kern="1200"/>
            <a:t>Potential benefits and harms</a:t>
          </a:r>
          <a:endParaRPr lang="en-US" sz="2400" kern="1200"/>
        </a:p>
      </dsp:txBody>
      <dsp:txXfrm>
        <a:off x="738410" y="2701347"/>
        <a:ext cx="7446836" cy="718896"/>
      </dsp:txXfrm>
    </dsp:sp>
    <dsp:sp modelId="{AFA35AC9-BC9A-4C07-BA05-56D10F731A8F}">
      <dsp:nvSpPr>
        <dsp:cNvPr id="0" name=""/>
        <dsp:cNvSpPr/>
      </dsp:nvSpPr>
      <dsp:spPr>
        <a:xfrm>
          <a:off x="0" y="3599967"/>
          <a:ext cx="8229600" cy="6390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91A52-5B46-422B-BF09-953E9B090A5C}">
      <dsp:nvSpPr>
        <dsp:cNvPr id="0" name=""/>
        <dsp:cNvSpPr/>
      </dsp:nvSpPr>
      <dsp:spPr>
        <a:xfrm>
          <a:off x="193492" y="3743746"/>
          <a:ext cx="351803" cy="3514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4FFC29-B880-451B-9BF4-3361B97473D6}">
      <dsp:nvSpPr>
        <dsp:cNvPr id="0" name=""/>
        <dsp:cNvSpPr/>
      </dsp:nvSpPr>
      <dsp:spPr>
        <a:xfrm>
          <a:off x="738788" y="3599967"/>
          <a:ext cx="7398463" cy="71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83" tIns="76083" rIns="76083" bIns="76083" numCol="1" spcCol="1270" anchor="ctr" anchorCtr="0">
          <a:noAutofit/>
        </a:bodyPr>
        <a:lstStyle/>
        <a:p>
          <a:pPr marL="0" lvl="0" indent="0" algn="l" defTabSz="1066800">
            <a:lnSpc>
              <a:spcPct val="90000"/>
            </a:lnSpc>
            <a:spcBef>
              <a:spcPct val="0"/>
            </a:spcBef>
            <a:spcAft>
              <a:spcPct val="35000"/>
            </a:spcAft>
            <a:buNone/>
          </a:pPr>
          <a:r>
            <a:rPr lang="en-US" sz="2400" b="1" kern="1200"/>
            <a:t>Are my patient’s values and preferences satisfied by the intervention offered?</a:t>
          </a:r>
          <a:endParaRPr lang="en-US" sz="2400" kern="1200"/>
        </a:p>
      </dsp:txBody>
      <dsp:txXfrm>
        <a:off x="738788" y="3599967"/>
        <a:ext cx="7398463" cy="7188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92308" units="1/cm"/>
          <inkml:channelProperty channel="Y" name="resolution" value="37.24138" units="1/cm"/>
          <inkml:channelProperty channel="T" name="resolution" value="1" units="1/dev"/>
        </inkml:channelProperties>
      </inkml:inkSource>
      <inkml:timestamp xml:id="ts0" timeString="2014-10-12T19:08:42.1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8356 11322 0,'17'0'94,"1"0"-94,0 0 15,-1-18-15,1 18 16,0 0 0,-1 0-16,1 0 0,35 0 15,-19 0 1,-16 0-16,0-18 15,35 18 1,-18 0-16,18 0 0,-17 0 16,-19 0-16,1 0 15,35 0-15,-18 0 16,-17 0-16,17 0 16,-17 0-16,17 0 15,-17 0 1,16 0-1,2 0-15,-1 0 16,-17 0 0,-1 0-1,1 0-15,0 0 16,-1 0-16,1 0 16,17 0-1,-17-16-15,0 16 31,17 0-15,0 0-16,1 0 16,-1 0-1,-17 0-15,0 0 16,-1 0 0,18 0-16,-18-18 0,19 18 15,-19 0-15,36 0 16,-17 0-16,-1 0 15,-17-18-15,17 18 16,36 0-16,-36 0 16,0 0-16,18 0 15,-18 0-15,0 0 16,1 0-16,-1 0 16,0 0-16,1 0 15,-19 0-15,1 0 16,17 0-16,-17 0 15,17-17 1,-17 17-16,17 0 16,-17 0-1,0 0-15,-1 0 0,19 0 16,-20 0-16,20 0 16,-19 0-1,1 0-15,0 0 16,17 0-1,-17-18 1,-1 18-16,19 0 16,-19 0-16,19 0 15,-18 0 1,-1 0-16,1 0 16,0 0-16,17 0 15,-17 0 1,-1 0-16,1 0 15,17 0 1,-17 0-16,0 0 0,-2-18 16,2 18-16,0 0 15,17 0 1,-17 0 0,17 0-1,0 0-15,-17 0 16,0 0-16,17 0 15,18 0-15,-35 0 16,-1 0-16,1 0 16,18 0-16,-1 0 15,0 0 1,1 0 0,-20 0-16,2 0 15,0 0 1,-1 0-1,1 0 1,0 0 0,17 0-1,-17 0 1,-1 0 0,19 0-1,-19 0 1,1 0-16,0 0 15,-1 0 1,19 0-16,-19 0 31,36 0-15,-35 0-16,17 0 16,-17 0-16,0 0 15,-2 0-15,20 0 0,-18 0 31,35 0-31,-36 0 16,1 0 0,17 0-16,1 0 15,-1 0 1,0 0-16,-17 0 16,0 0-16,17 0 15,-17 0 1,-1 0-16,1 0 15,0 0-15,35 0 16,-37 0 0,2 0-16,0 0 15,-1 0-15,1 0 16,0 0 0,-1 0-16,19 0 15,-19 0 1,19 0-1,-18 0-15,-1 0 16,1 0-16,17 0 16,-17 0-16,0 0 15,-1 0-15,1 0 16,0 0-16,-1 0 16,19 0-16,-2 0 15,-16 0 1,-1 0-1,1 0 1,0 0-16,-1 0 16,1 0-1,0 0-15,-1 0 32,1 0-17,17 0-15,-17 0 16,0 0-16,-1 0 15,1 0-15,0 0 16,17 0-16,-17 0 16,-1 0-1,1 0-15,0 0 16,17 0-16,1 0 16,-20 0-1,2 0-15,0 0 16,-1 0-16,19 0 15,-19 0-15,1 0 16,17 0-16,-17 0 16,0 0-16,-1 0 15,19 0 1,-19 0 0,36 0-16,-17 0 15,-1 0 1,-17 0-1,-1 0-15,35 0 0,-34 0 16,0 0 0,-1 0-16,37 0 0,-37 0 15,1 0-15,35 0 16,-35 0-16,17 0 16,0 0-16,-17 0 15,0 0-15,-1 0 16,1 0-1,0 0-15,-1 0 16,19 0-16,-19 0 16,19 0-16,-20 0 15,2 0-15,0 0 16,-1 0-16,1 0 16,0 0-16,-1 0 15,1 0 1,0 0-16,-1 0 0,1 0 15,18 0 1,-19 0-16,1 0 16,0 0-16,17 0 15,0 0 1,18 0-16,-35 0 0,17 0 16,-17 0-1,16 0 1,-16 0-16,17 0 15,18 0-15,-35 0 16,17 0-16,1 0 16,-1 0-16,0 0 15,1 0-15,-19 0 16,1 0-16,0 0 16,0 0-16,17 0 15,0 0-15,0 0 16,18 0-16,-36 0 15,19 0-15,-1 0 16,18-17 0,-18 17-16,1 0 15,17 0-15,-36 0 16,1 0-16,0 0 16,17 0-16,-17 0 15,17 0-15,17 0 16,-16-18-16,17 18 15,0 0-15,-18 0 16,18 0-16,18 0 16,-36 0-16,0 0 15,-17 0-15,34 0 16,-17 0-16,1 0 16,17 0-16,0 0 15,-36 0 1,37 0-16,-19-18 15,-17 18-15,17 0 16,36 0-16,-54 0 16,19 0-16,-20 0 15,37-17-15,-35 17 16,17 0-16,18 0 16,-35 0-16,17 0 15,1 0-15,-1-18 16,-17 18-16,-1 0 15,19 0-15,-1 0 16,-17 0-16,17 0 16,70 0-1,-52 0-15,-17 0 16,17 0-16,0 0 16,-18 0-16,-17 0 15,-1-18 1,36 18-16,-35 0 15,0 0-15,-1 0 16,19 0-16,-20 0 16,38 0-1,-37 0-15,1 0 16,53 0 0,-54 0-16,1 0 15,0 0-15,17 0 16,-17 0-16,-1 0 15,1 0-15,0 0 16,-1 0-16,19 0 16,-19 0-16,19 0 15,-19 0 1,1 0-16,0 0 16,-2 0-16,2 0 15,0 0 1,-1 0-16,1 0 15,0 0 1,-1 0 0,-17-17 109,18 17-94,0 0-15,-1 0 343,1 0-343,18 0-16,-19 0 15,1 0 1,-18 17 359,0 1-360,0 0-15,0-1 16,0 1 0,0 0-16,0-1 31,0 1-15,0 0-16,0-1 15,0 1 16,0 0 32,0-2-32,0 2-15,0 0-1,0 0 1,0-1 47,0 1-63,0 0 78,-18-18 0,1 0-63,-1 0-15,-35 17 0,17-17 16,1 0-16,0 0 16,-53 0-1,71 0-15,-36 0 16,17 0 0,19 0-16,-19 0 0,19 0 15,-36 0 1,35 0-1,-17 0-15,17 18 16,-17-18 0,17 0-16,0 0 15,1 0-15,-19 0 16,18 0-16,2 0 16,-20 0-16,19 0 15,-19 0 1,19 0-1,-1 0-15,-17 0 0,-18 0 16,0 18 0,17-18-16,-34 0 15,34 0-15,1 0 0,-17 0 16,17 0 0,-18 0-16,17 0 0,-17 17 15,-53-17 1,71 18-16,-36-18 15,-52 0-15,53 0 16,17 0-16,-36 0 16,36 18-16,0-18 15,18 0-15,-36 0 16,37 0-16,-2 0 16,-17 0-1,18 0-15,0 0 0,-18 0 16,0 0-1,35 0-15,-17 0 0,-18 0 16,35 0 0,-18 0-16,19 0 15,-35 0-15,34 17 16,-17-17-16,-18 0 16,17 0-16,19 0 15,-1 0-15,-35 18 16,-18-18-1,18 0-15,36 0 16,-36 18-16,18-18 16,0 0-1,-36 0-15,53 0 16,1 0 0,-19 0-16,19 0 15,-1 0-15,-17 0 16,17 0-16,0 0 15,1 0-15,-36 17 16,35-17-16,-17 0 16,-1 0-16,2 18 15,-1-18-15,17 0 16,-35 0-16,35 0 16,-17 0-16,0 0 15,-36 0-15,18 0 16,0 0-16,-18 0 15,19 0-15,-1 0 16,18 0-16,-18 0 16,0 0-1,17 0-15,-52 18 0,35-18 16,17 0 0,1 0-16,1 0 15,-19 0-15,17 0 16,1 0-16,0 0 15,-36 0-15,18 0 16,18 0-16,-36 0 16,36 0-16,-17 0 15,16 0-15,19 0 16,-37 0-16,19 0 16,-36 0-16,18 0 15,0 0 1,0 0-16,-35 0 0,36 0 15,-1 0-15,0 0 16,18 0-16,-1 0 16,1 0-1,-18 0-15,35 0 16,-17 0-16,-18 0 16,17 0-16,20 0 15,-37 0-15,17 0 16,19 0-16,-1 0 15,-17 0-15,17 0 16,-35 0 0,18 0-16,-1 0 15,1 0-15,-36 0 16,0 0-16,19 0 16,-18 0-1,17 0-15,0 0 0,0 0 16,-36 0-16,36 0 15,0 0-15,1 0 16,-36 0 0,35 0-16,0-18 15,0 18-15,17 0 16,19 0-16,-19 0 16,19 0-1,-1 0 1,-17 0-1,-1-18 1,20 18-16,-2 0 16,-35 0-16,35 0 15,1 0-15,-1 0 16,-35 0-16,35 0 16,-17 0-1,-36 0-15,36 0 0,-1 0 16,-17 0-16,-52 0 15,52 0-15,-17 0 16,-1 0-16,-35 0 16,35 0-16,19 0 15,-54-17 1,53 17-16,18 0 0,-1 0 16,1 0-1,-18 0 1,0 0-16,18 0 15,17 0 1,-34 0-16,34 0 0,1 0 16,-1 0-16,-17 0 15,17 0-15,0 0 16,-17 0-16,-1 0 16,19 0-16,-19 0 15,1 0-15,0 0 16,17 0-1,0 0 1,1-18-16,-1 18 16,0 0-1,-17 0-15,17 0 16,2 0-16,-20 0 16,1 0-16,17 0 15,-52 0 1,34 0-16,19 0 15,-19 0 1,19 0 0,-19 0-1,18 0-15,1 0 0,-19 0 16,1 0 0,17 0-16,-17 0 0,17 0 15,-16 0-15,16 0 16,1 0-1,-1 0-15,0 0 16,-17 0 0,17 0-1,1 0 1,-1 0-16,0 0 16,18-18 140,0 1-156,0-1 15,0 0-15,0 1 0,0-1 16,-17 18 0,17-35-16,0 17 15,-18 18 1,18-18-16,0 1 31,0-1-15,0 0-1,0 0 17,0 2-1,0-2-15,0 0-1,0 1 16,0-1-15,0 0 0,0 1 15,0-1-15,0 0-1,0 1 1,18 17 46,-18-18-46,17 18 15,-17-18-15,18 18-1,17 0-15,-17-17 16,0 17 0,-1-18-1,1 18-15,0 0 16,17 0 0,-1 0-16,-16 0 15,0 0-15,35 0 16,-36 0-16,1 0 15,0 0-15,35-18 16,-35 18-16,-1 0 16,19 0-16,-1 0 15,-17 0 1,17 0-16,-17 0 16,-1 0-1,1 0-15,35 0 16,-35 0-1,-2 0-15,20 0 16,-19 0-16,1 0 16,35 18-16,-35-18 0,17 0 15,0 0-15,-17 0 16,0 0-16,-1 0 16,19 0-16,-19 18 15,19-18-15,-1 0 16,-17 0-1,17 0 1,-17 0-16,-1 0 0,18 0 16,-17 0-1,17 0-15,-17 0 16,17 0-16,0 0 16,-17 0-1,17 0-15,-17 0 16,0 0-1,17 0-15,0 0 0,-17 0 16,17 0-16,1 0 16,-1 0-1,-18 0-15,0 0 16,19 0-16,-1 0 16,1 0-16,-1 0 15,-17 0-15,-1 0 16,19 0-1,-19 0-15,1 0 0,0 0 16,-1 0-16,1 0 16,0 0-16,-1 0 15,19 0 1,-19 0-16,19 0 16,-20 0-16,2 0 15,17 0-15,-17 0 16,17 0-16,-17 0 15,17 0-15,1 0 16,-19 0-16,1 0 16,18 0-16,-19 0 15,1 0-15,0 0 16,35 0-16,-36 0 16,19 0-1,-1 0 1,-17 0-16,16 0 15,-16 0-15,35 0 16,-36 0-16,36 0 16,-17 0-16,-1 0 15,0 0-15,18 0 16,-35 0-16,35 0 16,-17 0-16,-19 0 15,1 0 1,0 0-16,16 0 15,1 0-15,1 0 16,-19 0-16,1 0 16,17 0-1,-17 0-15,0 0 16,-1 0-16,1 0 16,0 0-1,-1 0-15,19 0 16,-19 0-16,1 0 15,0 0-15,17 0 16,-17 0-16,-1 0 16,1 0-1,16 0-15,2 0 16,-18 0-16,17 0 16,53 0-1,-52 0-15,17 17 16,-18-17-16,0 0 15,-17 0-15,35 0 16,-18 0-16,1 0 16,-2 0-16,19 0 15,-35 0-15,17 18 16,0-18-16,-17 0 16,0 0-16,0 0 15,17 0-15,-17 0 31,17 0-31,-17 0 0,-1 0 16,1 0 0,17 0-16,1 0 15,-19 0 1,18 0 0,0 0-16,18 0 15,-18 0-15,-17 0 16,53 0-16,-54 0 15,36 0-15,-17 0 16,17 0-16,-35 0 16,17 0-16,-17 0 15,34 0-15,-17 0 16,0 0-16,1 0 16,-19 0-16,19 0 15,17 0-15,-36 0 16,19 0-16,-19 0 15,19 0 1,-19 0-16,1 0 0,0 0 16,17 0-1,-17 0-15,-2 0 16,2 0-16,17 0 16,-17 0-16,0 0 15,17 0 1,-17 0-16,17 0 15,-17 0-15,0 0 16,-1 0 0,1 0 15,0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ar-SA"/>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smtClean="0">
                <a:latin typeface="+mn-lt"/>
                <a:cs typeface="+mn-cs"/>
              </a:defRPr>
            </a:lvl1pPr>
          </a:lstStyle>
          <a:p>
            <a:pPr>
              <a:defRPr/>
            </a:pPr>
            <a:fld id="{0C0ACDA4-4D49-4993-9043-685B083D0D9A}" type="datetimeFigureOut">
              <a:rPr lang="ar-SA"/>
              <a:pPr>
                <a:defRPr/>
              </a:pPr>
              <a:t>13 رجب، 1443</a:t>
            </a:fld>
            <a:endParaRPr lang="ar-S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ar-SA"/>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smtClean="0">
                <a:latin typeface="+mn-lt"/>
                <a:cs typeface="+mn-cs"/>
              </a:defRPr>
            </a:lvl1pPr>
          </a:lstStyle>
          <a:p>
            <a:pPr>
              <a:defRPr/>
            </a:pPr>
            <a:fld id="{1BDAC9D7-A92C-4B89-9947-18A7880770F3}" type="slidenum">
              <a:rPr lang="ar-SA"/>
              <a:pPr>
                <a:defRPr/>
              </a:pPr>
              <a:t>‹#›</a:t>
            </a:fld>
            <a:endParaRPr lang="ar-SA"/>
          </a:p>
        </p:txBody>
      </p:sp>
    </p:spTree>
    <p:extLst>
      <p:ext uri="{BB962C8B-B14F-4D97-AF65-F5344CB8AC3E}">
        <p14:creationId xmlns:p14="http://schemas.microsoft.com/office/powerpoint/2010/main" val="1670557865"/>
      </p:ext>
    </p:extLst>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mn-lt"/>
        <a:ea typeface="+mn-ea"/>
        <a:cs typeface="+mn-cs"/>
      </a:defRPr>
    </a:lvl1pPr>
    <a:lvl2pPr marL="457200" algn="r" rtl="1" fontAlgn="base">
      <a:spcBef>
        <a:spcPct val="30000"/>
      </a:spcBef>
      <a:spcAft>
        <a:spcPct val="0"/>
      </a:spcAft>
      <a:defRPr sz="1200" kern="1200">
        <a:solidFill>
          <a:schemeClr val="tx1"/>
        </a:solidFill>
        <a:latin typeface="+mn-lt"/>
        <a:ea typeface="+mn-ea"/>
        <a:cs typeface="+mn-cs"/>
      </a:defRPr>
    </a:lvl2pPr>
    <a:lvl3pPr marL="914400" algn="r" rtl="1" fontAlgn="base">
      <a:spcBef>
        <a:spcPct val="30000"/>
      </a:spcBef>
      <a:spcAft>
        <a:spcPct val="0"/>
      </a:spcAft>
      <a:defRPr sz="1200" kern="1200">
        <a:solidFill>
          <a:schemeClr val="tx1"/>
        </a:solidFill>
        <a:latin typeface="+mn-lt"/>
        <a:ea typeface="+mn-ea"/>
        <a:cs typeface="+mn-cs"/>
      </a:defRPr>
    </a:lvl3pPr>
    <a:lvl4pPr marL="1371600" algn="r" rtl="1" fontAlgn="base">
      <a:spcBef>
        <a:spcPct val="30000"/>
      </a:spcBef>
      <a:spcAft>
        <a:spcPct val="0"/>
      </a:spcAft>
      <a:defRPr sz="1200" kern="1200">
        <a:solidFill>
          <a:schemeClr val="tx1"/>
        </a:solidFill>
        <a:latin typeface="+mn-lt"/>
        <a:ea typeface="+mn-ea"/>
        <a:cs typeface="+mn-cs"/>
      </a:defRPr>
    </a:lvl4pPr>
    <a:lvl5pPr marL="1828800" algn="r" rtl="1" fontAlgn="base">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bmj.com/content/343/bmj.d4002#ref-8"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s://www.bmj.com/content/343/bmj.d4002#F1" TargetMode="External"/><Relationship Id="rId4" Type="http://schemas.openxmlformats.org/officeDocument/2006/relationships/hyperlink" Target="https://www.bmj.com/content/343/bmj.d4002#ref-9"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research is needed to generate reliable information. Research involves designing a study, gathering data, then collating and </a:t>
            </a:r>
            <a:r>
              <a:rPr lang="en-US" err="1"/>
              <a:t>analysing</a:t>
            </a:r>
            <a:r>
              <a:rPr lang="en-US"/>
              <a:t> it to produce meaningful information. However, not all research is good quality and many studies are biased and their results untrue. This can lead people who read it to draw false conclusions.</a:t>
            </a:r>
          </a:p>
        </p:txBody>
      </p:sp>
      <p:sp>
        <p:nvSpPr>
          <p:cNvPr id="4" name="Slide Number Placeholder 3"/>
          <p:cNvSpPr>
            <a:spLocks noGrp="1"/>
          </p:cNvSpPr>
          <p:nvPr>
            <p:ph type="sldNum" sz="quarter" idx="10"/>
          </p:nvPr>
        </p:nvSpPr>
        <p:spPr/>
        <p:txBody>
          <a:bodyPr/>
          <a:lstStyle/>
          <a:p>
            <a:pPr>
              <a:defRPr/>
            </a:pPr>
            <a:fld id="{1BDAC9D7-A92C-4B89-9947-18A7880770F3}" type="slidenum">
              <a:rPr lang="ar-SA" smtClean="0"/>
              <a:pPr>
                <a:defRPr/>
              </a:pPr>
              <a:t>8</a:t>
            </a:fld>
            <a:endParaRPr lang="ar-SA"/>
          </a:p>
        </p:txBody>
      </p:sp>
    </p:spTree>
    <p:extLst>
      <p:ext uri="{BB962C8B-B14F-4D97-AF65-F5344CB8AC3E}">
        <p14:creationId xmlns:p14="http://schemas.microsoft.com/office/powerpoint/2010/main" val="5308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39B510-1637-444C-B899-5A5D5C49836D}" type="slidenum">
              <a:rPr lang="ar-SA"/>
              <a:pPr fontAlgn="base">
                <a:spcBef>
                  <a:spcPct val="0"/>
                </a:spcBef>
                <a:spcAft>
                  <a:spcPct val="0"/>
                </a:spcAft>
              </a:pPr>
              <a:t>44</a:t>
            </a:fld>
            <a:endParaRPr lang="en-GB">
              <a:cs typeface="Arial"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113230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9735515-7D3D-A04A-9FCB-7A5CB18653D1}" type="slidenum">
              <a:rPr lang="en-US" altLang="zh-TW" sz="1200">
                <a:ea typeface="新細明體" charset="-120"/>
              </a:rPr>
              <a:pPr/>
              <a:t>46</a:t>
            </a:fld>
            <a:endParaRPr lang="en-US" altLang="zh-TW" sz="1200">
              <a:ea typeface="新細明體" charset="-120"/>
            </a:endParaRPr>
          </a:p>
        </p:txBody>
      </p:sp>
      <p:sp>
        <p:nvSpPr>
          <p:cNvPr id="84995" name="Rectangle 2"/>
          <p:cNvSpPr>
            <a:spLocks noGrp="1" noRot="1" noChangeAspect="1" noChangeArrowheads="1" noTextEdit="1"/>
          </p:cNvSpPr>
          <p:nvPr>
            <p:ph type="sldImg"/>
          </p:nvPr>
        </p:nvSpPr>
        <p:spPr>
          <a:xfrm>
            <a:off x="1190625" y="704850"/>
            <a:ext cx="4629150" cy="3471863"/>
          </a:xfrm>
          <a:ln/>
        </p:spPr>
      </p:sp>
      <p:sp>
        <p:nvSpPr>
          <p:cNvPr id="84996" name="Rectangle 3"/>
          <p:cNvSpPr>
            <a:spLocks noGrp="1" noChangeArrowheads="1"/>
          </p:cNvSpPr>
          <p:nvPr>
            <p:ph type="body" idx="1"/>
          </p:nvPr>
        </p:nvSpPr>
        <p:spPr>
          <a:xfrm>
            <a:off x="935038" y="4416425"/>
            <a:ext cx="5140325"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The gold standard for a therapeutic trial is no longer simply just the concept of randomization, but is also whether or not allocation assignment was concealed from the enrolling investigator (“concealed allocation). It has only been in the last 5 to 8 years that allocation concealment has been discussed or even mentioned in the medical literature. This is a very difficult concept for many and our goal in discussing it now is not for participants to fully understand it, but to grasp its importance. The definition of concealed allocation: Did the investigators know to which group a potential subject would be assigned before they were actually enrolled in this study?</a:t>
            </a:r>
          </a:p>
          <a:p>
            <a:endParaRPr lang="en-US" altLang="zh-TW">
              <a:ea typeface="新細明體" charset="-120"/>
            </a:endParaRPr>
          </a:p>
        </p:txBody>
      </p:sp>
    </p:spTree>
    <p:extLst>
      <p:ext uri="{BB962C8B-B14F-4D97-AF65-F5344CB8AC3E}">
        <p14:creationId xmlns:p14="http://schemas.microsoft.com/office/powerpoint/2010/main" val="167491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C3DAC0D-00D3-2A46-BEEA-4E0E74C33804}" type="slidenum">
              <a:rPr lang="en-US" altLang="zh-TW" sz="1200">
                <a:ea typeface="新細明體" charset="-120"/>
              </a:rPr>
              <a:pPr/>
              <a:t>47</a:t>
            </a:fld>
            <a:endParaRPr lang="en-US" altLang="zh-TW" sz="1200">
              <a:ea typeface="新細明體" charset="-120"/>
            </a:endParaRPr>
          </a:p>
        </p:txBody>
      </p:sp>
      <p:sp>
        <p:nvSpPr>
          <p:cNvPr id="87043" name="Rectangle 2"/>
          <p:cNvSpPr>
            <a:spLocks noGrp="1" noRot="1" noChangeAspect="1" noChangeArrowheads="1" noTextEdit="1"/>
          </p:cNvSpPr>
          <p:nvPr>
            <p:ph type="sldImg"/>
          </p:nvPr>
        </p:nvSpPr>
        <p:spPr>
          <a:xfrm>
            <a:off x="1190625" y="704850"/>
            <a:ext cx="4629150" cy="3471863"/>
          </a:xfrm>
          <a:ln/>
        </p:spPr>
      </p:sp>
      <p:sp>
        <p:nvSpPr>
          <p:cNvPr id="87044" name="Rectangle 3"/>
          <p:cNvSpPr>
            <a:spLocks noGrp="1" noChangeArrowheads="1"/>
          </p:cNvSpPr>
          <p:nvPr>
            <p:ph type="body" idx="1"/>
          </p:nvPr>
        </p:nvSpPr>
        <p:spPr>
          <a:xfrm>
            <a:off x="935038" y="4416425"/>
            <a:ext cx="5140325"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Dr. Schultz and his colleagues first identified the importance of concealing allocation assignment in 1995. Trials of certain interventions that did not use conceal allocation compared with similar trials that concealed allocation consistently overestimate the benefit of the treatment by 40%. Few clinicians and few studies knew about the importance of allocation concealment before 1995. What we think we know that was published before 1995 may be biased by the lack of allocation concealment. </a:t>
            </a:r>
            <a:endParaRPr lang="en-US" altLang="zh-TW" i="1">
              <a:ea typeface="新細明體" charset="-120"/>
            </a:endParaRPr>
          </a:p>
          <a:p>
            <a:r>
              <a:rPr lang="en-US" altLang="zh-TW" i="1">
                <a:ea typeface="新細明體" charset="-120"/>
              </a:rPr>
              <a:t>See: Schulz KF, Chalmers I, Hayes RJ, et al. Subverting randomization in controlled trials. JAMA 1995;273:408-12. Schulz KF, Grimes DA. Allocation concealment in </a:t>
            </a:r>
            <a:r>
              <a:rPr lang="en-US" altLang="zh-TW" i="1" err="1">
                <a:ea typeface="新細明體" charset="-120"/>
              </a:rPr>
              <a:t>randomised</a:t>
            </a:r>
            <a:r>
              <a:rPr lang="en-US" altLang="zh-TW" i="1">
                <a:ea typeface="新細明體" charset="-120"/>
              </a:rPr>
              <a:t> trials: defending against deciphering. Lancet 2002;359:614-18.</a:t>
            </a:r>
          </a:p>
          <a:p>
            <a:r>
              <a:rPr lang="en-US" altLang="zh-TW" i="1">
                <a:ea typeface="新細明體" charset="-120"/>
              </a:rPr>
              <a:t>Also: Altman DG, Schulz KF. Concealing treatment allocation in </a:t>
            </a:r>
            <a:r>
              <a:rPr lang="en-US" altLang="zh-TW" i="1" err="1">
                <a:ea typeface="新細明體" charset="-120"/>
              </a:rPr>
              <a:t>randomised</a:t>
            </a:r>
            <a:r>
              <a:rPr lang="en-US" altLang="zh-TW" i="1">
                <a:ea typeface="新細明體" charset="-120"/>
              </a:rPr>
              <a:t> trials. BMJ 2001;323:446-7. Schulz KF, Grimes DA. Generation of allocation sequences in </a:t>
            </a:r>
            <a:r>
              <a:rPr lang="en-US" altLang="zh-TW" i="1" err="1">
                <a:ea typeface="新細明體" charset="-120"/>
              </a:rPr>
              <a:t>randomised</a:t>
            </a:r>
            <a:r>
              <a:rPr lang="en-US" altLang="zh-TW" i="1">
                <a:ea typeface="新細明體" charset="-120"/>
              </a:rPr>
              <a:t> trials: change, not choice. Lancet 2002;359:515-9. Torgerson DJ, Roberts C. </a:t>
            </a:r>
            <a:r>
              <a:rPr lang="en-US" altLang="zh-TW" i="1" err="1">
                <a:ea typeface="新細明體" charset="-120"/>
              </a:rPr>
              <a:t>Randomisation</a:t>
            </a:r>
            <a:r>
              <a:rPr lang="en-US" altLang="zh-TW" i="1">
                <a:ea typeface="新細明體" charset="-120"/>
              </a:rPr>
              <a:t> methods: concealment. BMJ 1999;319:375-6.</a:t>
            </a:r>
          </a:p>
          <a:p>
            <a:endParaRPr lang="en-US" altLang="zh-TW">
              <a:ea typeface="新細明體" charset="-120"/>
            </a:endParaRPr>
          </a:p>
        </p:txBody>
      </p:sp>
    </p:spTree>
    <p:extLst>
      <p:ext uri="{BB962C8B-B14F-4D97-AF65-F5344CB8AC3E}">
        <p14:creationId xmlns:p14="http://schemas.microsoft.com/office/powerpoint/2010/main" val="199897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7191600-E882-4EBC-BD82-7DDC32F3F47D}" type="slidenum">
              <a:rPr lang="ar-SA" smtClean="0"/>
              <a:pPr/>
              <a:t>48</a:t>
            </a:fld>
            <a:endParaRPr lang="en-GB"/>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cs typeface="Arial" pitchFamily="34" charset="0"/>
            </a:endParaRPr>
          </a:p>
        </p:txBody>
      </p:sp>
    </p:spTree>
    <p:extLst>
      <p:ext uri="{BB962C8B-B14F-4D97-AF65-F5344CB8AC3E}">
        <p14:creationId xmlns:p14="http://schemas.microsoft.com/office/powerpoint/2010/main" val="4114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5256F40A-DC74-A44A-A49D-B900CC196A3D}" type="slidenum">
              <a:rPr lang="en-US" altLang="zh-TW" sz="1200">
                <a:ea typeface="新細明體" charset="-120"/>
              </a:rPr>
              <a:pPr/>
              <a:t>49</a:t>
            </a:fld>
            <a:endParaRPr lang="en-US" altLang="zh-TW" sz="1200">
              <a:ea typeface="新細明體" charset="-120"/>
            </a:endParaRPr>
          </a:p>
        </p:txBody>
      </p:sp>
      <p:sp>
        <p:nvSpPr>
          <p:cNvPr id="91139" name="Rectangle 2"/>
          <p:cNvSpPr>
            <a:spLocks noGrp="1" noRot="1" noChangeAspect="1" noChangeArrowheads="1" noTextEdit="1"/>
          </p:cNvSpPr>
          <p:nvPr>
            <p:ph type="sldImg"/>
          </p:nvPr>
        </p:nvSpPr>
        <p:spPr>
          <a:xfrm>
            <a:off x="1190625" y="704850"/>
            <a:ext cx="4629150" cy="3471863"/>
          </a:xfrm>
          <a:ln/>
        </p:spPr>
      </p:sp>
      <p:sp>
        <p:nvSpPr>
          <p:cNvPr id="91140" name="Rectangle 3"/>
          <p:cNvSpPr>
            <a:spLocks noGrp="1" noChangeArrowheads="1"/>
          </p:cNvSpPr>
          <p:nvPr>
            <p:ph type="body" idx="1"/>
          </p:nvPr>
        </p:nvSpPr>
        <p:spPr>
          <a:xfrm>
            <a:off x="935038" y="4416425"/>
            <a:ext cx="5140325" cy="4194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lstStyle/>
          <a:p>
            <a:r>
              <a:rPr lang="en-US" altLang="zh-TW">
                <a:ea typeface="新細明體" charset="-120"/>
              </a:rPr>
              <a:t>This is a schematic of the difference between randomization and blindness and concealed allocation. Concealed allocation occurs before the trial even starts. Randomization and blinding occur after the study subjects are enrolled. </a:t>
            </a:r>
            <a:br>
              <a:rPr lang="en-US" altLang="zh-TW">
                <a:ea typeface="新細明體" charset="-120"/>
              </a:rPr>
            </a:br>
            <a:br>
              <a:rPr lang="en-US" altLang="zh-TW">
                <a:ea typeface="新細明體" charset="-120"/>
              </a:rPr>
            </a:br>
            <a:endParaRPr lang="en-US" altLang="zh-TW">
              <a:ea typeface="新細明體" charset="-120"/>
            </a:endParaRPr>
          </a:p>
        </p:txBody>
      </p:sp>
    </p:spTree>
    <p:extLst>
      <p:ext uri="{BB962C8B-B14F-4D97-AF65-F5344CB8AC3E}">
        <p14:creationId xmlns:p14="http://schemas.microsoft.com/office/powerpoint/2010/main" val="890202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1CB603-AF36-4D37-B79A-549826CB0637}" type="slidenum">
              <a:rPr lang="ar-SA"/>
              <a:pPr fontAlgn="base">
                <a:spcBef>
                  <a:spcPct val="0"/>
                </a:spcBef>
                <a:spcAft>
                  <a:spcPct val="0"/>
                </a:spcAft>
              </a:pPr>
              <a:t>50</a:t>
            </a:fld>
            <a:endParaRPr lang="en-GB">
              <a:cs typeface="Arial" pitchFamily="34" charset="0"/>
            </a:endParaRPr>
          </a:p>
        </p:txBody>
      </p:sp>
      <p:sp>
        <p:nvSpPr>
          <p:cNvPr id="111619"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1116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36078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3AAC4EC-00E6-634E-86A1-6D1D8C9390AB}" type="slidenum">
              <a:rPr lang="en-US" altLang="zh-TW" sz="1200">
                <a:ea typeface="新細明體" charset="-120"/>
              </a:rPr>
              <a:pPr/>
              <a:t>51</a:t>
            </a:fld>
            <a:endParaRPr lang="en-US" altLang="zh-TW" sz="1200">
              <a:ea typeface="新細明體" charset="-120"/>
            </a:endParaRPr>
          </a:p>
        </p:txBody>
      </p:sp>
      <p:sp>
        <p:nvSpPr>
          <p:cNvPr id="107523" name="Rectangle 2"/>
          <p:cNvSpPr>
            <a:spLocks noGrp="1" noRot="1" noChangeAspect="1" noChangeArrowheads="1" noTextEdit="1"/>
          </p:cNvSpPr>
          <p:nvPr>
            <p:ph type="sldImg"/>
          </p:nvPr>
        </p:nvSpPr>
        <p:spPr>
          <a:ln w="12700" cap="flat">
            <a:solidFill>
              <a:schemeClr val="tx1"/>
            </a:solidFill>
          </a:ln>
        </p:spPr>
      </p:sp>
      <p:sp>
        <p:nvSpPr>
          <p:cNvPr id="107524" name="Rectangle 3"/>
          <p:cNvSpPr>
            <a:spLocks noGrp="1" noChangeArrowheads="1"/>
          </p:cNvSpPr>
          <p:nvPr>
            <p:ph type="body" idx="1"/>
          </p:nvPr>
        </p:nvSpPr>
        <p:spPr>
          <a:xfrm>
            <a:off x="935038" y="4414838"/>
            <a:ext cx="5140325" cy="4183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47" tIns="52508" rIns="98647" bIns="52508"/>
          <a:lstStyle/>
          <a:p>
            <a:pPr defTabSz="984250"/>
            <a:r>
              <a:rPr lang="en-US" altLang="zh-TW">
                <a:ea typeface="新細明體" charset="-120"/>
              </a:rPr>
              <a:t>Do the patients know to which group they were actually assigned? Did they know what treatment they received? Did the physician who gave the treatment know what treatment the patient received? Did the individual assessing the outcome know what treatment the patient received? This is called “triple blinding” when all three don’t know the group assignment. There are actually seven levels of blinding, but the most important are these three. </a:t>
            </a:r>
          </a:p>
        </p:txBody>
      </p:sp>
    </p:spTree>
    <p:extLst>
      <p:ext uri="{BB962C8B-B14F-4D97-AF65-F5344CB8AC3E}">
        <p14:creationId xmlns:p14="http://schemas.microsoft.com/office/powerpoint/2010/main" val="43026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10AA1D8-C3A2-49A3-AB8C-C69C105F938B}" type="slidenum">
              <a:rPr lang="ar-SA" smtClean="0"/>
              <a:pPr/>
              <a:t>52</a:t>
            </a:fld>
            <a:endParaRPr lang="en-GB"/>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cs typeface="Arial" pitchFamily="34" charset="0"/>
            </a:endParaRPr>
          </a:p>
        </p:txBody>
      </p:sp>
    </p:spTree>
    <p:extLst>
      <p:ext uri="{BB962C8B-B14F-4D97-AF65-F5344CB8AC3E}">
        <p14:creationId xmlns:p14="http://schemas.microsoft.com/office/powerpoint/2010/main" val="2079007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a:p>
        </p:txBody>
      </p:sp>
      <p:sp>
        <p:nvSpPr>
          <p:cNvPr id="768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rtl="0"/>
            <a:fld id="{DA7ADEE1-1E0B-444C-9FC3-B920534E2FBC}" type="slidenum">
              <a:rPr lang="ar-SA" sz="1200"/>
              <a:pPr rtl="0"/>
              <a:t>54</a:t>
            </a:fld>
            <a:endParaRPr lang="en-US" sz="1200"/>
          </a:p>
        </p:txBody>
      </p:sp>
    </p:spTree>
    <p:extLst>
      <p:ext uri="{BB962C8B-B14F-4D97-AF65-F5344CB8AC3E}">
        <p14:creationId xmlns:p14="http://schemas.microsoft.com/office/powerpoint/2010/main" val="54888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8BB61E-9413-4498-A5B9-0AC3E02855A8}" type="slidenum">
              <a:rPr lang="en-US">
                <a:cs typeface="Arial" pitchFamily="34" charset="0"/>
              </a:rPr>
              <a:pPr fontAlgn="base">
                <a:spcBef>
                  <a:spcPct val="0"/>
                </a:spcBef>
                <a:spcAft>
                  <a:spcPct val="0"/>
                </a:spcAft>
              </a:pPr>
              <a:t>56</a:t>
            </a:fld>
            <a:endParaRPr lang="en-US">
              <a:cs typeface="Arial"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13031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b="0" i="0" kern="1200" dirty="0">
                <a:solidFill>
                  <a:schemeClr val="tx1"/>
                </a:solidFill>
                <a:effectLst/>
                <a:latin typeface="+mn-lt"/>
                <a:ea typeface="+mn-ea"/>
                <a:cs typeface="+mn-cs"/>
              </a:rPr>
              <a:t>حسب سفر التكوين فبعد نهاية الطوفان شرع نسل نوح في بناء برج بابل في سهل </a:t>
            </a:r>
            <a:r>
              <a:rPr lang="ar-SA" sz="1200" b="0" i="0" kern="1200" dirty="0" err="1">
                <a:solidFill>
                  <a:schemeClr val="tx1"/>
                </a:solidFill>
                <a:effectLst/>
                <a:latin typeface="+mn-lt"/>
                <a:ea typeface="+mn-ea"/>
                <a:cs typeface="+mn-cs"/>
              </a:rPr>
              <a:t>شنعار</a:t>
            </a:r>
            <a:r>
              <a:rPr lang="ar-SA" sz="1200" b="0" i="0" kern="1200" dirty="0">
                <a:solidFill>
                  <a:schemeClr val="tx1"/>
                </a:solidFill>
                <a:effectLst/>
                <a:latin typeface="+mn-lt"/>
                <a:ea typeface="+mn-ea"/>
                <a:cs typeface="+mn-cs"/>
              </a:rPr>
              <a:t> بغية أن يجمعهم مكان واحد من الأرض فلا يتبددون على وجه البسيطة الواسعة. وكان في قصدهم جعل العالم كله مملكة واحدة عاصمتها هذا المكان الذي اختاروه في أرض </a:t>
            </a:r>
            <a:r>
              <a:rPr lang="ar-SA" sz="1200" b="0" i="0" kern="1200" dirty="0" err="1">
                <a:solidFill>
                  <a:schemeClr val="tx1"/>
                </a:solidFill>
                <a:effectLst/>
                <a:latin typeface="+mn-lt"/>
                <a:ea typeface="+mn-ea"/>
                <a:cs typeface="+mn-cs"/>
              </a:rPr>
              <a:t>شنعار</a:t>
            </a:r>
            <a:r>
              <a:rPr lang="ar-SA" sz="1200" b="0" i="0" kern="1200" dirty="0">
                <a:solidFill>
                  <a:schemeClr val="tx1"/>
                </a:solidFill>
                <a:effectLst/>
                <a:latin typeface="+mn-lt"/>
                <a:ea typeface="+mn-ea"/>
                <a:cs typeface="+mn-cs"/>
              </a:rPr>
              <a:t> وسمي بابل. وليقيموا لأنفسهم اسماً ومجداً دلالة على كبريائهم وتشامخ نفوسهم (تكوين 11: 4).</a:t>
            </a:r>
          </a:p>
          <a:p>
            <a:r>
              <a:rPr lang="ar-SA" sz="1200" b="0" i="0" kern="1200" dirty="0">
                <a:solidFill>
                  <a:schemeClr val="tx1"/>
                </a:solidFill>
                <a:effectLst/>
                <a:latin typeface="+mn-lt"/>
                <a:ea typeface="+mn-ea"/>
                <a:cs typeface="+mn-cs"/>
              </a:rPr>
              <a:t>ولعدم توفر الحجر استعملوا اللبن أي صبُّوا الطين في قوالب وأحرقوا القوالب حتى لا تتأثر بالماء. واستعملوا الحمر بدل الطين والحمر هو المزيج اللزج الذي كان يكثر في بعض هذه البقاع بسبب وجود البترول. والحمر هو القار أو المادة الإسفلتية وعندما تيبس تثبت القوالب.</a:t>
            </a:r>
          </a:p>
          <a:p>
            <a:r>
              <a:rPr lang="ar-SA" sz="1200" b="0" i="0" kern="1200" dirty="0">
                <a:solidFill>
                  <a:schemeClr val="tx1"/>
                </a:solidFill>
                <a:effectLst/>
                <a:latin typeface="+mn-lt"/>
                <a:ea typeface="+mn-ea"/>
                <a:cs typeface="+mn-cs"/>
              </a:rPr>
              <a:t>إلا أن الله لم يكن في قصده تجمّع الناس بعد الطوفان بل انتشارهم لتعمير الأرض. ثم لم يكن من صالح الناس أن يلجؤوا إلى طرقهم وكبريائهم في تحدّي الرب. فبلبل الله ألسنتهم، فكفوا عن العمل وتفرقوا فعمّروا الأرض وصارت الأرض وصارت البقعة اسمها بابل من الفعل "بلبل" العربي، والعبري القريب منه "بلل" وبسبب هذا التشتت والطقس والتربة واختلاف طرق المعيشة نشأت أجناس الناس وتكونت لغاتهم المختلفة</a:t>
            </a:r>
          </a:p>
          <a:p>
            <a:endParaRPr lang="en-SA" dirty="0"/>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13</a:t>
            </a:fld>
            <a:endParaRPr lang="ar-SA"/>
          </a:p>
        </p:txBody>
      </p:sp>
    </p:spTree>
    <p:extLst>
      <p:ext uri="{BB962C8B-B14F-4D97-AF65-F5344CB8AC3E}">
        <p14:creationId xmlns:p14="http://schemas.microsoft.com/office/powerpoint/2010/main" val="2560166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ct val="30000"/>
              </a:spcBef>
              <a:spcAft>
                <a:spcPct val="0"/>
              </a:spcAft>
            </a:pPr>
            <a:r>
              <a:rPr lang="en-US"/>
              <a:t>Compliance contamination co intervention</a:t>
            </a:r>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57</a:t>
            </a:fld>
            <a:endParaRPr lang="ar-SA"/>
          </a:p>
        </p:txBody>
      </p:sp>
    </p:spTree>
    <p:extLst>
      <p:ext uri="{BB962C8B-B14F-4D97-AF65-F5344CB8AC3E}">
        <p14:creationId xmlns:p14="http://schemas.microsoft.com/office/powerpoint/2010/main" val="259435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C7AA02-59D5-43E9-A173-914423487335}" type="slidenum">
              <a:rPr lang="ar-SA"/>
              <a:pPr fontAlgn="base">
                <a:spcBef>
                  <a:spcPct val="0"/>
                </a:spcBef>
                <a:spcAft>
                  <a:spcPct val="0"/>
                </a:spcAft>
              </a:pPr>
              <a:t>61</a:t>
            </a:fld>
            <a:endParaRPr lang="en-GB">
              <a:cs typeface="Arial"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124713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57A1B6-B908-42BD-B61E-AACAE4D2A3E0}" type="slidenum">
              <a:rPr lang="ar-SA"/>
              <a:pPr fontAlgn="base">
                <a:spcBef>
                  <a:spcPct val="0"/>
                </a:spcBef>
                <a:spcAft>
                  <a:spcPct val="0"/>
                </a:spcAft>
              </a:pPr>
              <a:t>62</a:t>
            </a:fld>
            <a:endParaRPr lang="en-GB">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99668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A602FC-8523-470B-A275-D9201DD04FA6}" type="slidenum">
              <a:rPr lang="ar-SA"/>
              <a:pPr fontAlgn="base">
                <a:spcBef>
                  <a:spcPct val="0"/>
                </a:spcBef>
                <a:spcAft>
                  <a:spcPct val="0"/>
                </a:spcAft>
              </a:pPr>
              <a:t>63</a:t>
            </a:fld>
            <a:endParaRPr lang="en-GB">
              <a:cs typeface="Arial"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121971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ct val="30000"/>
              </a:spcBef>
              <a:spcAft>
                <a:spcPct val="0"/>
              </a:spcAft>
            </a:pPr>
            <a:endParaRPr lang="en-SA"/>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66</a:t>
            </a:fld>
            <a:endParaRPr lang="ar-SA"/>
          </a:p>
        </p:txBody>
      </p:sp>
    </p:spTree>
    <p:extLst>
      <p:ext uri="{BB962C8B-B14F-4D97-AF65-F5344CB8AC3E}">
        <p14:creationId xmlns:p14="http://schemas.microsoft.com/office/powerpoint/2010/main" val="2541805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2AA189-BF69-4686-B3AC-EC7C4BDE39EB}" type="slidenum">
              <a:rPr lang="ar-SA"/>
              <a:pPr fontAlgn="base">
                <a:spcBef>
                  <a:spcPct val="0"/>
                </a:spcBef>
                <a:spcAft>
                  <a:spcPct val="0"/>
                </a:spcAft>
              </a:pPr>
              <a:t>67</a:t>
            </a:fld>
            <a:endParaRPr lang="en-GB">
              <a:cs typeface="Arial"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a:lstStyle/>
          <a:p>
            <a:pPr algn="l" rtl="0" fontAlgn="base">
              <a:spcBef>
                <a:spcPct val="0"/>
              </a:spcBef>
              <a:spcAft>
                <a:spcPct val="0"/>
              </a:spcAft>
            </a:pPr>
            <a:endParaRPr lang="en-US">
              <a:latin typeface="Arial" pitchFamily="34" charset="0"/>
              <a:cs typeface="Arial" pitchFamily="34" charset="0"/>
            </a:endParaRPr>
          </a:p>
        </p:txBody>
      </p:sp>
    </p:spTree>
    <p:extLst>
      <p:ext uri="{BB962C8B-B14F-4D97-AF65-F5344CB8AC3E}">
        <p14:creationId xmlns:p14="http://schemas.microsoft.com/office/powerpoint/2010/main" val="204616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Confidence interval </a:t>
            </a:r>
            <a:r>
              <a:rPr lang="en-US" sz="1200" kern="1200">
                <a:solidFill>
                  <a:schemeClr val="tx1"/>
                </a:solidFill>
                <a:effectLst/>
                <a:latin typeface="+mn-lt"/>
                <a:ea typeface="+mn-ea"/>
                <a:cs typeface="+mn-cs"/>
              </a:rPr>
              <a:t>- the same trial repeated hundreds of times would not yield the same results every time. But Services </a:t>
            </a:r>
            <a:endParaRPr lang="en-US"/>
          </a:p>
          <a:p>
            <a:r>
              <a:rPr lang="en-US" sz="1200" kern="1200">
                <a:solidFill>
                  <a:schemeClr val="tx1"/>
                </a:solidFill>
                <a:effectLst/>
                <a:latin typeface="+mn-lt"/>
                <a:ea typeface="+mn-ea"/>
                <a:cs typeface="+mn-cs"/>
              </a:rPr>
              <a:t>on average the results would be within a certain range. A 95% confidence interval means that there is a 95% chance that the true size of effect will lie within this range. </a:t>
            </a:r>
            <a:endParaRPr lang="en-US"/>
          </a:p>
          <a:p>
            <a:pPr algn="l" rtl="0" fontAlgn="base">
              <a:spcBef>
                <a:spcPct val="30000"/>
              </a:spcBef>
              <a:spcAft>
                <a:spcPct val="0"/>
              </a:spcAft>
            </a:pPr>
            <a:endParaRPr lang="en-SA"/>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80</a:t>
            </a:fld>
            <a:endParaRPr lang="ar-SA"/>
          </a:p>
        </p:txBody>
      </p:sp>
    </p:spTree>
    <p:extLst>
      <p:ext uri="{BB962C8B-B14F-4D97-AF65-F5344CB8AC3E}">
        <p14:creationId xmlns:p14="http://schemas.microsoft.com/office/powerpoint/2010/main" val="1253853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Confidence interval </a:t>
            </a:r>
            <a:r>
              <a:rPr lang="en-US" sz="1200" kern="1200">
                <a:solidFill>
                  <a:schemeClr val="tx1"/>
                </a:solidFill>
                <a:effectLst/>
                <a:latin typeface="+mn-lt"/>
                <a:ea typeface="+mn-ea"/>
                <a:cs typeface="+mn-cs"/>
              </a:rPr>
              <a:t>- the same trial repeated hundreds of times would not yield the same results every time. But Services </a:t>
            </a:r>
            <a:endParaRPr lang="en-US"/>
          </a:p>
          <a:p>
            <a:r>
              <a:rPr lang="en-US" sz="1200" kern="1200">
                <a:solidFill>
                  <a:schemeClr val="tx1"/>
                </a:solidFill>
                <a:effectLst/>
                <a:latin typeface="+mn-lt"/>
                <a:ea typeface="+mn-ea"/>
                <a:cs typeface="+mn-cs"/>
              </a:rPr>
              <a:t>on average the results would be within a certain range. A 95% confidence interval means that there is a 95% chance that the true size of effect will lie within this range. </a:t>
            </a:r>
            <a:endParaRPr lang="en-US"/>
          </a:p>
          <a:p>
            <a:pPr algn="l" rtl="0" fontAlgn="base">
              <a:spcBef>
                <a:spcPct val="30000"/>
              </a:spcBef>
              <a:spcAft>
                <a:spcPct val="0"/>
              </a:spcAft>
            </a:pPr>
            <a:endParaRPr lang="en-SA"/>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81</a:t>
            </a:fld>
            <a:endParaRPr lang="ar-SA"/>
          </a:p>
        </p:txBody>
      </p:sp>
    </p:spTree>
    <p:extLst>
      <p:ext uri="{BB962C8B-B14F-4D97-AF65-F5344CB8AC3E}">
        <p14:creationId xmlns:p14="http://schemas.microsoft.com/office/powerpoint/2010/main" val="2976600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4F3ED-2738-B94E-B6A4-DCE11422721C}" type="slidenum">
              <a:rPr lang="en-AU" altLang="en-US"/>
              <a:pPr/>
              <a:t>87</a:t>
            </a:fld>
            <a:endParaRPr lang="en-AU" altLang="en-US"/>
          </a:p>
        </p:txBody>
      </p:sp>
      <p:sp>
        <p:nvSpPr>
          <p:cNvPr id="474114" name="Rectangle 2"/>
          <p:cNvSpPr>
            <a:spLocks noGrp="1" noChangeArrowheads="1"/>
          </p:cNvSpPr>
          <p:nvPr>
            <p:ph type="body" idx="1"/>
          </p:nvPr>
        </p:nvSpPr>
        <p:spPr>
          <a:xfrm>
            <a:off x="914400" y="4356100"/>
            <a:ext cx="5029200" cy="4135438"/>
          </a:xfrm>
          <a:ln/>
          <a:extLst>
            <a:ext uri="{91240B29-F687-4F45-9708-019B960494DF}">
              <a14:hiddenLine xmlns:a14="http://schemas.microsoft.com/office/drawing/2010/main" w="12700">
                <a:solidFill>
                  <a:schemeClr val="tx1"/>
                </a:solidFill>
                <a:miter lim="800000"/>
                <a:headEnd/>
                <a:tailEnd/>
              </a14:hiddenLine>
            </a:ext>
          </a:extLst>
        </p:spPr>
        <p:txBody>
          <a:bodyPr lIns="90476" tIns="44444" rIns="90476" bIns="44444"/>
          <a:lstStyle/>
          <a:p>
            <a:pPr>
              <a:spcBef>
                <a:spcPct val="0"/>
              </a:spcBef>
            </a:pPr>
            <a:endParaRPr lang="en-GB" altLang="en-US"/>
          </a:p>
        </p:txBody>
      </p:sp>
      <p:sp>
        <p:nvSpPr>
          <p:cNvPr id="474115" name="Rectangle 3"/>
          <p:cNvSpPr>
            <a:spLocks noGrp="1" noRot="1" noChangeAspect="1" noChangeArrowheads="1" noTextEdit="1"/>
          </p:cNvSpPr>
          <p:nvPr>
            <p:ph type="sldImg"/>
          </p:nvPr>
        </p:nvSpPr>
        <p:spPr>
          <a:xfrm>
            <a:off x="1154113" y="692150"/>
            <a:ext cx="4554537" cy="3416300"/>
          </a:xfrm>
          <a:ln w="12700" cap="flat">
            <a:solidFill>
              <a:schemeClr val="tx1"/>
            </a:solidFill>
          </a:ln>
          <a:extLst>
            <a:ext uri="{909E8E84-426E-40DD-AFC4-6F175D3DCCD1}">
              <a14:hiddenFill xmlns:a14="http://schemas.microsoft.com/office/drawing/2010/main">
                <a:no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171382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1885D-C940-664E-B634-7A5D1F838489}" type="slidenum">
              <a:rPr lang="en-AU" altLang="en-US"/>
              <a:pPr/>
              <a:t>89</a:t>
            </a:fld>
            <a:endParaRPr lang="en-AU" altLang="en-US"/>
          </a:p>
        </p:txBody>
      </p:sp>
      <p:sp>
        <p:nvSpPr>
          <p:cNvPr id="485378" name="Rectangle 2"/>
          <p:cNvSpPr>
            <a:spLocks noGrp="1" noRot="1" noChangeAspect="1" noChangeArrowheads="1" noTextEdit="1"/>
          </p:cNvSpPr>
          <p:nvPr>
            <p:ph type="sldImg"/>
          </p:nvPr>
        </p:nvSpPr>
        <p:spPr>
          <a:xfrm>
            <a:off x="1144588" y="685800"/>
            <a:ext cx="4572000" cy="3429000"/>
          </a:xfrm>
          <a:ln/>
        </p:spPr>
      </p:sp>
      <p:sp>
        <p:nvSpPr>
          <p:cNvPr id="485379" name="Rectangle 3"/>
          <p:cNvSpPr>
            <a:spLocks noGrp="1" noChangeArrowheads="1"/>
          </p:cNvSpPr>
          <p:nvPr>
            <p:ph type="body" idx="1"/>
          </p:nvPr>
        </p:nvSpPr>
        <p:spPr/>
        <p:txBody>
          <a:bodyPr/>
          <a:lstStyle/>
          <a:p>
            <a:endParaRPr lang="en-NZ" altLang="en-US" sz="1000"/>
          </a:p>
        </p:txBody>
      </p:sp>
    </p:spTree>
    <p:extLst>
      <p:ext uri="{BB962C8B-B14F-4D97-AF65-F5344CB8AC3E}">
        <p14:creationId xmlns:p14="http://schemas.microsoft.com/office/powerpoint/2010/main" val="20307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ct val="30000"/>
              </a:spcBef>
              <a:spcAft>
                <a:spcPct val="0"/>
              </a:spcAft>
            </a:pPr>
            <a:r>
              <a:rPr lang="en-US" sz="1200" b="0" i="0" kern="1200">
                <a:solidFill>
                  <a:schemeClr val="tx1"/>
                </a:solidFill>
                <a:effectLst/>
                <a:latin typeface="+mn-lt"/>
                <a:ea typeface="+mn-ea"/>
                <a:cs typeface="+mn-cs"/>
              </a:rPr>
              <a:t>A bias introduced in a meta-analysis, when only English-language studies are included in the data being </a:t>
            </a:r>
            <a:r>
              <a:rPr lang="en-US" sz="1200" b="0" i="0" kern="1200" err="1">
                <a:solidFill>
                  <a:schemeClr val="tx1"/>
                </a:solidFill>
                <a:effectLst/>
                <a:latin typeface="+mn-lt"/>
                <a:ea typeface="+mn-ea"/>
                <a:cs typeface="+mn-cs"/>
              </a:rPr>
              <a:t>analysed</a:t>
            </a:r>
            <a:r>
              <a:rPr lang="en-US" sz="1200" b="0" i="0" kern="1200">
                <a:solidFill>
                  <a:schemeClr val="tx1"/>
                </a:solidFill>
                <a:effectLst/>
                <a:latin typeface="+mn-lt"/>
                <a:ea typeface="+mn-ea"/>
                <a:cs typeface="+mn-cs"/>
              </a:rPr>
              <a:t>.</a:t>
            </a:r>
            <a:endParaRPr lang="en-SA"/>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14</a:t>
            </a:fld>
            <a:endParaRPr lang="ar-SA"/>
          </a:p>
        </p:txBody>
      </p:sp>
    </p:spTree>
    <p:extLst>
      <p:ext uri="{BB962C8B-B14F-4D97-AF65-F5344CB8AC3E}">
        <p14:creationId xmlns:p14="http://schemas.microsoft.com/office/powerpoint/2010/main" val="86837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02A9F-AFE6-B64B-BB0F-F7AAF6A26F86}" type="slidenum">
              <a:rPr lang="en-AU" altLang="en-US"/>
              <a:pPr/>
              <a:t>90</a:t>
            </a:fld>
            <a:endParaRPr lang="en-AU" altLang="en-US"/>
          </a:p>
        </p:txBody>
      </p:sp>
      <p:sp>
        <p:nvSpPr>
          <p:cNvPr id="480258" name="Rectangle 2"/>
          <p:cNvSpPr>
            <a:spLocks noGrp="1" noRot="1" noChangeAspect="1" noChangeArrowheads="1" noTextEdit="1"/>
          </p:cNvSpPr>
          <p:nvPr>
            <p:ph type="sldImg"/>
          </p:nvPr>
        </p:nvSpPr>
        <p:spPr>
          <a:xfrm>
            <a:off x="1144588" y="685800"/>
            <a:ext cx="4572000" cy="3429000"/>
          </a:xfrm>
          <a:ln/>
        </p:spPr>
      </p:sp>
      <p:sp>
        <p:nvSpPr>
          <p:cNvPr id="480259" name="Rectangle 3"/>
          <p:cNvSpPr>
            <a:spLocks noGrp="1" noChangeArrowheads="1"/>
          </p:cNvSpPr>
          <p:nvPr>
            <p:ph type="body" idx="1"/>
          </p:nvPr>
        </p:nvSpPr>
        <p:spPr/>
        <p:txBody>
          <a:bodyPr/>
          <a:lstStyle/>
          <a:p>
            <a:r>
              <a:rPr lang="en-AU" altLang="en-US" dirty="0"/>
              <a:t>But there can also be conflicting systematic reviews due to different methodologies used.</a:t>
            </a:r>
          </a:p>
        </p:txBody>
      </p:sp>
    </p:spTree>
    <p:extLst>
      <p:ext uri="{BB962C8B-B14F-4D97-AF65-F5344CB8AC3E}">
        <p14:creationId xmlns:p14="http://schemas.microsoft.com/office/powerpoint/2010/main" val="712820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FD8767-5F83-974A-B59F-AFC11592A9BC}" type="slidenum">
              <a:rPr lang="en-AU" altLang="en-US"/>
              <a:pPr/>
              <a:t>91</a:t>
            </a:fld>
            <a:endParaRPr lang="en-AU"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AU" altLang="en-US" dirty="0"/>
              <a:t>The Cochrane Collaboration was established in October 1992.</a:t>
            </a:r>
          </a:p>
          <a:p>
            <a:endParaRPr lang="en-AU" altLang="en-US" dirty="0"/>
          </a:p>
          <a:p>
            <a:r>
              <a:rPr lang="en-AU" altLang="en-US" dirty="0"/>
              <a:t>The Collaboration relies on funding from a number of different sources to complete its work.</a:t>
            </a:r>
          </a:p>
          <a:p>
            <a:endParaRPr lang="en-AU" altLang="en-US" dirty="0"/>
          </a:p>
          <a:p>
            <a:r>
              <a:rPr lang="en-AU" altLang="en-US" dirty="0"/>
              <a:t>I like to think of a review as starting out as a jigsaw puzzle – especially if there is heterogeneity – </a:t>
            </a:r>
            <a:r>
              <a:rPr lang="en-AU" altLang="en-US" dirty="0" err="1"/>
              <a:t>ie</a:t>
            </a:r>
            <a:r>
              <a:rPr lang="en-AU" altLang="en-US" dirty="0"/>
              <a:t>. differences in interventions, settings, study designs, outcomes.</a:t>
            </a:r>
          </a:p>
        </p:txBody>
      </p:sp>
    </p:spTree>
    <p:extLst>
      <p:ext uri="{BB962C8B-B14F-4D97-AF65-F5344CB8AC3E}">
        <p14:creationId xmlns:p14="http://schemas.microsoft.com/office/powerpoint/2010/main" val="1986155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31A32337-BC9F-4839-B1A5-390C7C0F9EC5}" type="slidenum">
              <a:rPr lang="en-GB" smtClean="0">
                <a:solidFill>
                  <a:prstClr val="black"/>
                </a:solidFill>
              </a:rPr>
              <a:pPr/>
              <a:t>93</a:t>
            </a:fld>
            <a:endParaRPr lang="en-GB">
              <a:solidFill>
                <a:prstClr val="black"/>
              </a:solidFill>
            </a:endParaRPr>
          </a:p>
        </p:txBody>
      </p:sp>
    </p:spTree>
    <p:extLst>
      <p:ext uri="{BB962C8B-B14F-4D97-AF65-F5344CB8AC3E}">
        <p14:creationId xmlns:p14="http://schemas.microsoft.com/office/powerpoint/2010/main" val="1716642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31A32337-BC9F-4839-B1A5-390C7C0F9EC5}" type="slidenum">
              <a:rPr lang="en-GB" smtClean="0">
                <a:solidFill>
                  <a:prstClr val="black"/>
                </a:solidFill>
              </a:rPr>
              <a:pPr/>
              <a:t>95</a:t>
            </a:fld>
            <a:endParaRPr lang="en-GB">
              <a:solidFill>
                <a:prstClr val="black"/>
              </a:solidFill>
            </a:endParaRPr>
          </a:p>
        </p:txBody>
      </p:sp>
    </p:spTree>
    <p:extLst>
      <p:ext uri="{BB962C8B-B14F-4D97-AF65-F5344CB8AC3E}">
        <p14:creationId xmlns:p14="http://schemas.microsoft.com/office/powerpoint/2010/main" val="251311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31A32337-BC9F-4839-B1A5-390C7C0F9EC5}" type="slidenum">
              <a:rPr lang="en-GB" smtClean="0">
                <a:solidFill>
                  <a:prstClr val="black"/>
                </a:solidFill>
              </a:rPr>
              <a:pPr/>
              <a:t>96</a:t>
            </a:fld>
            <a:endParaRPr lang="en-GB">
              <a:solidFill>
                <a:prstClr val="black"/>
              </a:solidFill>
            </a:endParaRPr>
          </a:p>
        </p:txBody>
      </p:sp>
    </p:spTree>
    <p:extLst>
      <p:ext uri="{BB962C8B-B14F-4D97-AF65-F5344CB8AC3E}">
        <p14:creationId xmlns:p14="http://schemas.microsoft.com/office/powerpoint/2010/main" val="313314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97</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1429135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98</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999178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99</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1911252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0" name="Rectangle 3"/>
          <p:cNvSpPr>
            <a:spLocks noGrp="1"/>
          </p:cNvSpPr>
          <p:nvPr>
            <p:ph type="body" idx="1"/>
          </p:nvPr>
        </p:nvSpPr>
        <p:spPr bwMode="auto">
          <a:xfrm>
            <a:off x="914400" y="4343400"/>
            <a:ext cx="2646363" cy="1227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16305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101</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normAutofit lnSpcReduction="10000"/>
          </a:bodyPr>
          <a:lstStyle/>
          <a:p>
            <a:pPr eaLnBrk="1" hangingPunct="1"/>
            <a:r>
              <a:rPr lang="en-US" dirty="0"/>
              <a:t>2 min + 1</a:t>
            </a:r>
          </a:p>
          <a:p>
            <a:pPr eaLnBrk="1" hangingPunct="1"/>
            <a:endParaRPr lang="en-US" dirty="0"/>
          </a:p>
          <a:p>
            <a:pPr eaLnBrk="1" hangingPunct="1"/>
            <a:r>
              <a:rPr lang="en-US" dirty="0"/>
              <a:t>Methods</a:t>
            </a:r>
            <a:r>
              <a:rPr lang="en-US" baseline="0" dirty="0"/>
              <a:t> and results sections.</a:t>
            </a:r>
            <a:endParaRPr lang="en-US" dirty="0"/>
          </a:p>
          <a:p>
            <a:pPr eaLnBrk="1" hangingPunct="1"/>
            <a:r>
              <a:rPr lang="en-US" dirty="0"/>
              <a:t>1. Was</a:t>
            </a:r>
            <a:r>
              <a:rPr lang="en-US" baseline="0" dirty="0"/>
              <a:t> the search strategy described sufficiently? </a:t>
            </a:r>
            <a:r>
              <a:rPr lang="en-US" dirty="0"/>
              <a:t>Major</a:t>
            </a:r>
            <a:r>
              <a:rPr lang="en-US" baseline="0" dirty="0"/>
              <a:t> bibliographic databases but also reference lists from relevant studies, Citation index, experts. Did they use MESH terms? = yes</a:t>
            </a:r>
          </a:p>
          <a:p>
            <a:pPr eaLnBrk="1" hangingPunct="1"/>
            <a:r>
              <a:rPr lang="en-US" baseline="0" dirty="0"/>
              <a:t>2. Search terms used = yes</a:t>
            </a:r>
          </a:p>
          <a:p>
            <a:pPr eaLnBrk="1" hangingPunct="1"/>
            <a:r>
              <a:rPr lang="en-US" baseline="0" dirty="0"/>
              <a:t>3. Limited = Yes - English language only. We should use all studies, getting non-English translated. Maybe resources did not allow for this.</a:t>
            </a:r>
          </a:p>
          <a:p>
            <a:pPr eaLnBrk="1" hangingPunct="1"/>
            <a:r>
              <a:rPr lang="en-US" baseline="0" dirty="0"/>
              <a:t>4. Unpublished = yes – contacted authors</a:t>
            </a:r>
          </a:p>
          <a:p>
            <a:pPr marL="171450" indent="-171450" eaLnBrk="1" hangingPunct="1">
              <a:buFont typeface="Arial" pitchFamily="34" charset="0"/>
              <a:buChar char="•"/>
            </a:pPr>
            <a:r>
              <a:rPr lang="en-US" baseline="0" dirty="0"/>
              <a:t>Results section will tell you numbers of titles/abstracts </a:t>
            </a:r>
            <a:r>
              <a:rPr lang="en-US" baseline="0" dirty="0" err="1"/>
              <a:t>etc</a:t>
            </a:r>
            <a:r>
              <a:rPr lang="en-US" baseline="0" dirty="0"/>
              <a:t> – in this case they also present a nice flow chart which tells us that an additional paper was found by contacting the authors (page 306)</a:t>
            </a:r>
          </a:p>
          <a:p>
            <a:pPr marL="171450" indent="-171450" eaLnBrk="1" hangingPunct="1">
              <a:buFont typeface="Arial" pitchFamily="34" charset="0"/>
              <a:buChar char="•"/>
            </a:pPr>
            <a:r>
              <a:rPr lang="en-US" baseline="0" dirty="0"/>
              <a:t>One more aspect of the search strategy that was good and ensured studies were not missed = two investigators selected articles.</a:t>
            </a:r>
          </a:p>
          <a:p>
            <a:pPr marL="171450" indent="-171450" eaLnBrk="1" hangingPunct="1">
              <a:buFont typeface="Arial" pitchFamily="34" charset="0"/>
              <a:buChar char="•"/>
            </a:pPr>
            <a:r>
              <a:rPr lang="en-US" baseline="0" dirty="0"/>
              <a:t>Overall it is unlikely important/relevant studies were missed. </a:t>
            </a:r>
          </a:p>
          <a:p>
            <a:pPr marL="171450" indent="-171450" eaLnBrk="1" hangingPunct="1">
              <a:buFont typeface="Arial" pitchFamily="34" charset="0"/>
              <a:buChar char="•"/>
            </a:pPr>
            <a:endParaRPr lang="en-US" baseline="0" dirty="0"/>
          </a:p>
          <a:p>
            <a:pPr marL="171450" indent="-171450" eaLnBrk="1" hangingPunct="1">
              <a:buFont typeface="Arial" pitchFamily="34" charset="0"/>
              <a:buChar char="•"/>
            </a:pPr>
            <a:r>
              <a:rPr lang="en-US" baseline="0" dirty="0"/>
              <a:t>Boolean operators – if anyone brings this up these are = AND, OR, NOT as you learnt with </a:t>
            </a:r>
            <a:r>
              <a:rPr lang="en-US" baseline="0" dirty="0" err="1"/>
              <a:t>Nia</a:t>
            </a:r>
            <a:r>
              <a:rPr lang="en-US" baseline="0" dirty="0"/>
              <a:t> last Thursday/Friday?</a:t>
            </a:r>
            <a:endParaRPr lang="en-GB" baseline="0" dirty="0"/>
          </a:p>
        </p:txBody>
      </p:sp>
    </p:spTree>
    <p:extLst>
      <p:ext uri="{BB962C8B-B14F-4D97-AF65-F5344CB8AC3E}">
        <p14:creationId xmlns:p14="http://schemas.microsoft.com/office/powerpoint/2010/main" val="144265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69"/>
              </a:spcBef>
              <a:spcAft>
                <a:spcPts val="1269"/>
              </a:spcAft>
            </a:pPr>
            <a:r>
              <a:rPr lang="en-GB" sz="1200"/>
              <a:t>CASP: Critical Appraisal Skills Programme Checklists</a:t>
            </a:r>
          </a:p>
          <a:p>
            <a:pPr>
              <a:spcBef>
                <a:spcPts val="1269"/>
              </a:spcBef>
              <a:spcAft>
                <a:spcPts val="1269"/>
              </a:spcAft>
            </a:pPr>
            <a:r>
              <a:rPr lang="en-GB" sz="1200"/>
              <a:t>Critically Appraised Topics: generic systematic reviews (ACP Journal club)</a:t>
            </a:r>
          </a:p>
          <a:p>
            <a:pPr>
              <a:spcBef>
                <a:spcPts val="1269"/>
              </a:spcBef>
              <a:spcAft>
                <a:spcPts val="1269"/>
              </a:spcAft>
            </a:pPr>
            <a:r>
              <a:rPr lang="en-GB" sz="1200"/>
              <a:t>SIGN: Scottish Intercollegiate Guidelines Network</a:t>
            </a:r>
          </a:p>
          <a:p>
            <a:pPr>
              <a:spcBef>
                <a:spcPts val="1269"/>
              </a:spcBef>
              <a:spcAft>
                <a:spcPts val="1269"/>
              </a:spcAft>
            </a:pPr>
            <a:r>
              <a:rPr lang="en-GB" sz="1200"/>
              <a:t>GATE Frame </a:t>
            </a:r>
          </a:p>
          <a:p>
            <a:pPr algn="l" rtl="0" fontAlgn="base">
              <a:spcBef>
                <a:spcPct val="30000"/>
              </a:spcBef>
              <a:spcAft>
                <a:spcPct val="0"/>
              </a:spcAft>
            </a:pPr>
            <a:endParaRPr lang="en-SA"/>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26</a:t>
            </a:fld>
            <a:endParaRPr lang="ar-SA"/>
          </a:p>
        </p:txBody>
      </p:sp>
    </p:spTree>
    <p:extLst>
      <p:ext uri="{BB962C8B-B14F-4D97-AF65-F5344CB8AC3E}">
        <p14:creationId xmlns:p14="http://schemas.microsoft.com/office/powerpoint/2010/main" val="3807645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102</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664009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fld id="{DEDA9FDF-AFE7-4BC0-85F0-96BF826D73BB}" type="slidenum">
              <a:rPr lang="en-US" altLang="en-US" sz="1200">
                <a:solidFill>
                  <a:srgbClr val="000000"/>
                </a:solidFill>
              </a:rPr>
              <a:pPr eaLnBrk="1" hangingPunct="1"/>
              <a:t>103</a:t>
            </a:fld>
            <a:endParaRPr lang="en-US" altLang="en-US" sz="1200">
              <a:solidFill>
                <a:srgbClr val="000000"/>
              </a:solidFill>
            </a:endParaRPr>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4" name="Rectangle 3"/>
          <p:cNvSpPr>
            <a:spLocks noGrp="1" noChangeArrowheads="1"/>
          </p:cNvSpPr>
          <p:nvPr>
            <p:ph type="body" idx="1"/>
          </p:nvPr>
        </p:nvSpPr>
        <p:spPr>
          <a:ln/>
        </p:spPr>
        <p:txBody>
          <a:bodyPr wrap="square" numCol="1" anchor="t" anchorCtr="0" compatLnSpc="1">
            <a:prstTxWarp prst="textNoShape">
              <a:avLst/>
            </a:prstTxWarp>
          </a:bodyPr>
          <a:lstStyle/>
          <a:p>
            <a:pPr eaLnBrk="1" hangingPunct="1">
              <a:spcBef>
                <a:spcPct val="0"/>
              </a:spcBef>
            </a:pPr>
            <a:r>
              <a:rPr lang="en-US" altLang="en-US" dirty="0"/>
              <a:t>2 min + 1</a:t>
            </a:r>
          </a:p>
          <a:p>
            <a:pPr eaLnBrk="1" hangingPunct="1">
              <a:spcBef>
                <a:spcPct val="0"/>
              </a:spcBef>
            </a:pPr>
            <a:endParaRPr lang="en-US" altLang="en-US" dirty="0"/>
          </a:p>
          <a:p>
            <a:pPr eaLnBrk="1" hangingPunct="1">
              <a:spcBef>
                <a:spcPct val="0"/>
              </a:spcBef>
            </a:pPr>
            <a:r>
              <a:rPr lang="en-US" altLang="en-US" dirty="0"/>
              <a:t>1</a:t>
            </a:r>
            <a:r>
              <a:rPr lang="en-US" altLang="en-US" baseline="30000" dirty="0"/>
              <a:t>st</a:t>
            </a:r>
            <a:r>
              <a:rPr lang="en-US" altLang="en-US" dirty="0"/>
              <a:t> = Yes in methods section</a:t>
            </a:r>
          </a:p>
          <a:p>
            <a:pPr eaLnBrk="1" hangingPunct="1">
              <a:spcBef>
                <a:spcPct val="0"/>
              </a:spcBef>
            </a:pPr>
            <a:r>
              <a:rPr lang="en-US" altLang="en-US" dirty="0"/>
              <a:t>2</a:t>
            </a:r>
            <a:r>
              <a:rPr lang="en-US" altLang="en-US" baseline="30000" dirty="0"/>
              <a:t>nd</a:t>
            </a:r>
            <a:r>
              <a:rPr lang="en-US" altLang="en-US" dirty="0"/>
              <a:t> = Excluded all non-trial studies, under age 16, studies on revised ACL reconstruction, studies that did not detail time between injury and surgery for acute and delayed groups; are they related to PICO = yes.</a:t>
            </a:r>
          </a:p>
          <a:p>
            <a:pPr eaLnBrk="1" hangingPunct="1">
              <a:spcBef>
                <a:spcPct val="0"/>
              </a:spcBef>
            </a:pPr>
            <a:r>
              <a:rPr lang="en-US" altLang="en-US" dirty="0"/>
              <a:t>3</a:t>
            </a:r>
            <a:r>
              <a:rPr lang="en-US" altLang="en-US" baseline="30000" dirty="0"/>
              <a:t>rd</a:t>
            </a:r>
            <a:r>
              <a:rPr lang="en-US" altLang="en-US" dirty="0"/>
              <a:t> = Can anyone see a major point about the types of studies selected? = N</a:t>
            </a:r>
            <a:r>
              <a:rPr lang="en-GB" altLang="en-US" dirty="0"/>
              <a:t>on-randomised</a:t>
            </a:r>
            <a:r>
              <a:rPr lang="en-US" altLang="en-US" dirty="0"/>
              <a:t> trials also included. </a:t>
            </a:r>
          </a:p>
          <a:p>
            <a:pPr eaLnBrk="1" hangingPunct="1">
              <a:spcBef>
                <a:spcPct val="0"/>
              </a:spcBef>
              <a:buFontTx/>
              <a:buChar char="•"/>
            </a:pPr>
            <a:r>
              <a:rPr lang="en-US" altLang="en-US" dirty="0"/>
              <a:t>Anyone willing to suggest why? = Nature of the study – impossible to blind patients to early or delayed surgery. But…</a:t>
            </a:r>
          </a:p>
          <a:p>
            <a:pPr eaLnBrk="1" hangingPunct="1">
              <a:spcBef>
                <a:spcPct val="0"/>
              </a:spcBef>
              <a:buFontTx/>
              <a:buChar char="•"/>
            </a:pPr>
            <a:r>
              <a:rPr lang="en-US" altLang="en-US" dirty="0"/>
              <a:t>…could have blinded surgeons to this (although ethically and logistically difficult)</a:t>
            </a:r>
          </a:p>
          <a:p>
            <a:pPr eaLnBrk="1" hangingPunct="1">
              <a:spcBef>
                <a:spcPct val="0"/>
              </a:spcBef>
              <a:buFontTx/>
              <a:buChar char="•"/>
            </a:pPr>
            <a:r>
              <a:rPr lang="en-US" altLang="en-US" dirty="0"/>
              <a:t>…but could easily have blinded the assessors.</a:t>
            </a:r>
          </a:p>
          <a:p>
            <a:pPr eaLnBrk="1" hangingPunct="1">
              <a:spcBef>
                <a:spcPct val="0"/>
              </a:spcBef>
            </a:pPr>
            <a:endParaRPr lang="en-US" altLang="en-US" dirty="0"/>
          </a:p>
        </p:txBody>
      </p:sp>
    </p:spTree>
    <p:extLst>
      <p:ext uri="{BB962C8B-B14F-4D97-AF65-F5344CB8AC3E}">
        <p14:creationId xmlns:p14="http://schemas.microsoft.com/office/powerpoint/2010/main" val="753757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104</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733842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105</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normAutofit lnSpcReduction="10000"/>
          </a:bodyPr>
          <a:lstStyle/>
          <a:p>
            <a:pPr marL="0" indent="0" eaLnBrk="1" hangingPunct="1">
              <a:buNone/>
            </a:pPr>
            <a:r>
              <a:rPr lang="en-US" dirty="0"/>
              <a:t>2 min + 1</a:t>
            </a:r>
          </a:p>
          <a:p>
            <a:pPr marL="0" indent="0" eaLnBrk="1" hangingPunct="1">
              <a:buNone/>
            </a:pPr>
            <a:endParaRPr lang="en-US" dirty="0"/>
          </a:p>
          <a:p>
            <a:pPr marL="228600" indent="-228600" eaLnBrk="1" hangingPunct="1">
              <a:buAutoNum type="arabicPeriod"/>
            </a:pPr>
            <a:r>
              <a:rPr lang="en-US" dirty="0"/>
              <a:t>Yes = the </a:t>
            </a:r>
            <a:r>
              <a:rPr lang="en-US" dirty="0" err="1"/>
              <a:t>PEDro</a:t>
            </a:r>
            <a:r>
              <a:rPr lang="en-US" baseline="0" dirty="0"/>
              <a:t> scale</a:t>
            </a:r>
          </a:p>
          <a:p>
            <a:pPr marL="228600" indent="-228600" eaLnBrk="1" hangingPunct="1">
              <a:buAutoNum type="arabicPeriod"/>
            </a:pPr>
            <a:r>
              <a:rPr lang="en-US" baseline="0" dirty="0"/>
              <a:t>Yes = validated for RCTs (unclear whether this holds for non-RCT)</a:t>
            </a:r>
          </a:p>
          <a:p>
            <a:pPr marL="228600" indent="-228600" eaLnBrk="1" hangingPunct="1">
              <a:buAutoNum type="arabicPeriod"/>
            </a:pPr>
            <a:r>
              <a:rPr lang="en-US" baseline="0" dirty="0"/>
              <a:t>Yes = table in the results section and appraisal page 307 </a:t>
            </a:r>
          </a:p>
          <a:p>
            <a:pPr marL="0" indent="0" eaLnBrk="1" hangingPunct="1">
              <a:buNone/>
            </a:pPr>
            <a:r>
              <a:rPr lang="en-US" baseline="0" dirty="0"/>
              <a:t>[</a:t>
            </a:r>
            <a:r>
              <a:rPr lang="en-US" dirty="0" err="1"/>
              <a:t>PEDro</a:t>
            </a:r>
            <a:r>
              <a:rPr lang="en-US" dirty="0"/>
              <a:t>: gives</a:t>
            </a:r>
            <a:r>
              <a:rPr lang="en-US" baseline="0" dirty="0"/>
              <a:t> score out of 11</a:t>
            </a:r>
          </a:p>
          <a:p>
            <a:pPr marL="171450" indent="-171450" eaLnBrk="1" hangingPunct="1">
              <a:buFontTx/>
              <a:buChar char="-"/>
            </a:pPr>
            <a:r>
              <a:rPr lang="en-US" dirty="0"/>
              <a:t>Concealment allocation</a:t>
            </a:r>
            <a:r>
              <a:rPr lang="en-US" baseline="0" dirty="0"/>
              <a:t> =</a:t>
            </a:r>
            <a:r>
              <a:rPr lang="en-US" dirty="0"/>
              <a:t> person(s)</a:t>
            </a:r>
            <a:r>
              <a:rPr lang="en-US" baseline="0" dirty="0"/>
              <a:t> deciding eligibility is unaware which arm of study subject is assigned to</a:t>
            </a:r>
            <a:r>
              <a:rPr lang="en-US" dirty="0"/>
              <a:t>. If </a:t>
            </a:r>
            <a:r>
              <a:rPr lang="en-GB" noProof="0" dirty="0"/>
              <a:t>randomization</a:t>
            </a:r>
            <a:r>
              <a:rPr lang="en-US" dirty="0"/>
              <a:t> is done at a central location then concealment is </a:t>
            </a:r>
            <a:r>
              <a:rPr lang="en-US" dirty="0" err="1"/>
              <a:t>typicall</a:t>
            </a:r>
            <a:r>
              <a:rPr lang="en-US" baseline="0" dirty="0"/>
              <a:t> </a:t>
            </a:r>
            <a:r>
              <a:rPr lang="en-US" dirty="0"/>
              <a:t>assured.</a:t>
            </a:r>
          </a:p>
          <a:p>
            <a:pPr marL="171450" indent="-171450" eaLnBrk="1" hangingPunct="1">
              <a:buFontTx/>
              <a:buChar char="-"/>
            </a:pPr>
            <a:r>
              <a:rPr lang="en-US" dirty="0"/>
              <a:t>Baseline comparability =must provide</a:t>
            </a:r>
            <a:r>
              <a:rPr lang="en-US" baseline="0" dirty="0"/>
              <a:t> demographic details including details of severity of condition and minimum 1 outcome measure</a:t>
            </a:r>
            <a:endParaRPr lang="en-US" dirty="0"/>
          </a:p>
          <a:p>
            <a:pPr marL="171450" indent="-171450" eaLnBrk="1" hangingPunct="1">
              <a:buFontTx/>
              <a:buChar char="-"/>
            </a:pPr>
            <a:r>
              <a:rPr lang="en-US" dirty="0"/>
              <a:t>Adequate</a:t>
            </a:r>
            <a:r>
              <a:rPr lang="en-US" baseline="0" dirty="0"/>
              <a:t> follow up = score given if study provides info on #allocated to treatment and #assessed for final outcomes plus this #must be at least 85% of overall n.</a:t>
            </a:r>
          </a:p>
          <a:p>
            <a:pPr marL="171450" indent="-171450" eaLnBrk="1" hangingPunct="1">
              <a:buFontTx/>
              <a:buChar char="-"/>
            </a:pPr>
            <a:r>
              <a:rPr lang="en-US" baseline="0" dirty="0"/>
              <a:t>Intention-to-treat = analysis is based on data from all subjects allocated to treatment and not just those completing the study]….</a:t>
            </a:r>
          </a:p>
          <a:p>
            <a:pPr marL="171450" indent="-171450" eaLnBrk="1" hangingPunct="1">
              <a:buFontTx/>
              <a:buChar char="-"/>
            </a:pPr>
            <a:endParaRPr lang="en-US" baseline="0" dirty="0"/>
          </a:p>
          <a:p>
            <a:pPr marL="0" indent="0" eaLnBrk="1" hangingPunct="1">
              <a:buFontTx/>
              <a:buNone/>
            </a:pPr>
            <a:r>
              <a:rPr lang="en-US" baseline="0" dirty="0"/>
              <a:t>So are we happy that the studies were sufficiently valid = No or unclear</a:t>
            </a:r>
          </a:p>
          <a:p>
            <a:pPr marL="0" indent="0" eaLnBrk="1" hangingPunct="1">
              <a:buFontTx/>
              <a:buNone/>
            </a:pPr>
            <a:r>
              <a:rPr lang="en-US" baseline="0" dirty="0"/>
              <a:t>Okay if you turn over your appraisal sheets we’re now going to look at the actual results themselves.</a:t>
            </a:r>
          </a:p>
          <a:p>
            <a:pPr marL="0" indent="0" eaLnBrk="1" hangingPunct="1">
              <a:buFontTx/>
              <a:buNone/>
            </a:pPr>
            <a:endParaRPr lang="en-US" baseline="0" dirty="0"/>
          </a:p>
        </p:txBody>
      </p:sp>
    </p:spTree>
    <p:extLst>
      <p:ext uri="{BB962C8B-B14F-4D97-AF65-F5344CB8AC3E}">
        <p14:creationId xmlns:p14="http://schemas.microsoft.com/office/powerpoint/2010/main" val="2128942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106</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normAutofit lnSpcReduction="10000"/>
          </a:bodyPr>
          <a:lstStyle/>
          <a:p>
            <a:pPr marL="0" indent="0" eaLnBrk="1" hangingPunct="1">
              <a:buNone/>
            </a:pPr>
            <a:r>
              <a:rPr lang="en-US" dirty="0"/>
              <a:t>2 min + 1</a:t>
            </a:r>
          </a:p>
          <a:p>
            <a:pPr marL="0" indent="0" eaLnBrk="1" hangingPunct="1">
              <a:buNone/>
            </a:pPr>
            <a:endParaRPr lang="en-US" dirty="0"/>
          </a:p>
          <a:p>
            <a:pPr marL="228600" indent="-228600" eaLnBrk="1" hangingPunct="1">
              <a:buAutoNum type="arabicPeriod"/>
            </a:pPr>
            <a:r>
              <a:rPr lang="en-US" dirty="0"/>
              <a:t>Yes = the </a:t>
            </a:r>
            <a:r>
              <a:rPr lang="en-US" dirty="0" err="1"/>
              <a:t>PEDro</a:t>
            </a:r>
            <a:r>
              <a:rPr lang="en-US" baseline="0" dirty="0"/>
              <a:t> scale</a:t>
            </a:r>
          </a:p>
          <a:p>
            <a:pPr marL="228600" indent="-228600" eaLnBrk="1" hangingPunct="1">
              <a:buAutoNum type="arabicPeriod"/>
            </a:pPr>
            <a:r>
              <a:rPr lang="en-US" baseline="0" dirty="0"/>
              <a:t>Yes = validated for RCTs (unclear whether this holds for non-RCT)</a:t>
            </a:r>
          </a:p>
          <a:p>
            <a:pPr marL="228600" indent="-228600" eaLnBrk="1" hangingPunct="1">
              <a:buAutoNum type="arabicPeriod"/>
            </a:pPr>
            <a:r>
              <a:rPr lang="en-US" baseline="0" dirty="0"/>
              <a:t>Yes = table in the results section and appraisal page 307 </a:t>
            </a:r>
          </a:p>
          <a:p>
            <a:pPr marL="0" indent="0" eaLnBrk="1" hangingPunct="1">
              <a:buNone/>
            </a:pPr>
            <a:r>
              <a:rPr lang="en-US" baseline="0" dirty="0"/>
              <a:t>[</a:t>
            </a:r>
            <a:r>
              <a:rPr lang="en-US" dirty="0" err="1"/>
              <a:t>PEDro</a:t>
            </a:r>
            <a:r>
              <a:rPr lang="en-US" dirty="0"/>
              <a:t>: gives</a:t>
            </a:r>
            <a:r>
              <a:rPr lang="en-US" baseline="0" dirty="0"/>
              <a:t> score out of 11</a:t>
            </a:r>
          </a:p>
          <a:p>
            <a:pPr marL="171450" indent="-171450" eaLnBrk="1" hangingPunct="1">
              <a:buFontTx/>
              <a:buChar char="-"/>
            </a:pPr>
            <a:r>
              <a:rPr lang="en-US" dirty="0"/>
              <a:t>Concealment allocation</a:t>
            </a:r>
            <a:r>
              <a:rPr lang="en-US" baseline="0" dirty="0"/>
              <a:t> =</a:t>
            </a:r>
            <a:r>
              <a:rPr lang="en-US" dirty="0"/>
              <a:t> person(s)</a:t>
            </a:r>
            <a:r>
              <a:rPr lang="en-US" baseline="0" dirty="0"/>
              <a:t> deciding eligibility is unaware which arm of study subject is assigned to</a:t>
            </a:r>
            <a:r>
              <a:rPr lang="en-US" dirty="0"/>
              <a:t>. If </a:t>
            </a:r>
            <a:r>
              <a:rPr lang="en-GB" noProof="0" dirty="0"/>
              <a:t>randomization</a:t>
            </a:r>
            <a:r>
              <a:rPr lang="en-US" dirty="0"/>
              <a:t> is done at a central location then concealment is typically</a:t>
            </a:r>
            <a:r>
              <a:rPr lang="en-US" baseline="0" dirty="0"/>
              <a:t> </a:t>
            </a:r>
            <a:r>
              <a:rPr lang="en-US" dirty="0"/>
              <a:t>assured.</a:t>
            </a:r>
          </a:p>
          <a:p>
            <a:pPr marL="171450" indent="-171450" eaLnBrk="1" hangingPunct="1">
              <a:buFontTx/>
              <a:buChar char="-"/>
            </a:pPr>
            <a:r>
              <a:rPr lang="en-US" dirty="0"/>
              <a:t>Baseline comparability =must provide</a:t>
            </a:r>
            <a:r>
              <a:rPr lang="en-US" baseline="0" dirty="0"/>
              <a:t> demographic details including details of severity of condition and minimum 1 outcome measure</a:t>
            </a:r>
            <a:endParaRPr lang="en-US" dirty="0"/>
          </a:p>
          <a:p>
            <a:pPr marL="171450" indent="-171450" eaLnBrk="1" hangingPunct="1">
              <a:buFontTx/>
              <a:buChar char="-"/>
            </a:pPr>
            <a:r>
              <a:rPr lang="en-US" dirty="0"/>
              <a:t>Adequate</a:t>
            </a:r>
            <a:r>
              <a:rPr lang="en-US" baseline="0" dirty="0"/>
              <a:t> follow up = score given if study provides info on #allocated to treatment and #assessed for final outcomes plus this #must be at least 85% of overall n.</a:t>
            </a:r>
          </a:p>
          <a:p>
            <a:pPr marL="171450" indent="-171450" eaLnBrk="1" hangingPunct="1">
              <a:buFontTx/>
              <a:buChar char="-"/>
            </a:pPr>
            <a:r>
              <a:rPr lang="en-US" baseline="0" dirty="0"/>
              <a:t>Intention-to-treat = analysis is based on data from all subjects allocated to treatment and not just those completing the study]….</a:t>
            </a:r>
          </a:p>
          <a:p>
            <a:pPr marL="171450" indent="-171450" eaLnBrk="1" hangingPunct="1">
              <a:buFontTx/>
              <a:buChar char="-"/>
            </a:pPr>
            <a:endParaRPr lang="en-US" baseline="0" dirty="0"/>
          </a:p>
          <a:p>
            <a:pPr marL="0" indent="0" eaLnBrk="1" hangingPunct="1">
              <a:buFontTx/>
              <a:buNone/>
            </a:pPr>
            <a:r>
              <a:rPr lang="en-US" baseline="0" dirty="0"/>
              <a:t>So are we happy that the studies were sufficiently valid = No or unclear</a:t>
            </a:r>
          </a:p>
          <a:p>
            <a:pPr marL="0" indent="0" eaLnBrk="1" hangingPunct="1">
              <a:buFontTx/>
              <a:buNone/>
            </a:pPr>
            <a:r>
              <a:rPr lang="en-US" baseline="0" dirty="0"/>
              <a:t>Okay if you turn over your appraisal sheets we’re now going to look at the actual results themselves.</a:t>
            </a:r>
          </a:p>
          <a:p>
            <a:pPr marL="0" indent="0" eaLnBrk="1" hangingPunct="1">
              <a:buFontTx/>
              <a:buNone/>
            </a:pPr>
            <a:endParaRPr lang="en-US" baseline="0" dirty="0"/>
          </a:p>
        </p:txBody>
      </p:sp>
    </p:spTree>
    <p:extLst>
      <p:ext uri="{BB962C8B-B14F-4D97-AF65-F5344CB8AC3E}">
        <p14:creationId xmlns:p14="http://schemas.microsoft.com/office/powerpoint/2010/main" val="1187577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107</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1020522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108</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P1 -</a:t>
            </a:r>
            <a:r>
              <a:rPr lang="en-GB" altLang="en-US" baseline="0" dirty="0"/>
              <a:t> ….from each of the studies included in the meta-analysis</a:t>
            </a:r>
          </a:p>
          <a:p>
            <a:pPr eaLnBrk="1" hangingPunct="1"/>
            <a:r>
              <a:rPr lang="en-GB" altLang="en-US" baseline="0" dirty="0"/>
              <a:t>P2 - </a:t>
            </a:r>
            <a:endParaRPr lang="en-GB" altLang="en-US" dirty="0"/>
          </a:p>
        </p:txBody>
      </p:sp>
    </p:spTree>
    <p:extLst>
      <p:ext uri="{BB962C8B-B14F-4D97-AF65-F5344CB8AC3E}">
        <p14:creationId xmlns:p14="http://schemas.microsoft.com/office/powerpoint/2010/main" val="1826173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D8850A-9332-4C9A-B36B-73D37BAC5207}" type="slidenum">
              <a:rPr lang="en-US" altLang="en-US" sz="1200"/>
              <a:pPr/>
              <a:t>109</a:t>
            </a:fld>
            <a:endParaRPr lang="en-US" altLang="en-US" sz="1200"/>
          </a:p>
        </p:txBody>
      </p:sp>
    </p:spTree>
    <p:extLst>
      <p:ext uri="{BB962C8B-B14F-4D97-AF65-F5344CB8AC3E}">
        <p14:creationId xmlns:p14="http://schemas.microsoft.com/office/powerpoint/2010/main" val="952601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7BD1F74-E05F-4E20-8B65-F77316DBE3B7}" type="slidenum">
              <a:rPr lang="en-US" altLang="en-US">
                <a:solidFill>
                  <a:srgbClr val="000000"/>
                </a:solidFill>
                <a:latin typeface="Arial" charset="0"/>
              </a:rPr>
              <a:pPr eaLnBrk="1" hangingPunct="1">
                <a:spcBef>
                  <a:spcPct val="0"/>
                </a:spcBef>
              </a:pPr>
              <a:t>110</a:t>
            </a:fld>
            <a:endParaRPr lang="en-US" altLang="en-US">
              <a:solidFill>
                <a:srgbClr val="000000"/>
              </a:solidFill>
              <a:latin typeface="Arial" charset="0"/>
            </a:endParaRP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Smallest, largest, significant </a:t>
            </a:r>
            <a:r>
              <a:rPr lang="en-US" altLang="en-US" dirty="0" err="1"/>
              <a:t>etc</a:t>
            </a:r>
            <a:r>
              <a:rPr lang="en-US" altLang="en-US" dirty="0"/>
              <a:t>….</a:t>
            </a:r>
          </a:p>
          <a:p>
            <a:pPr eaLnBrk="1" hangingPunct="1">
              <a:spcBef>
                <a:spcPct val="0"/>
              </a:spcBef>
            </a:pPr>
            <a:r>
              <a:rPr lang="en-US" altLang="en-US" dirty="0"/>
              <a:t>Can anyone tell the acute illness of our patient? = MI (streptokinase for reducing risk of mortality post MI from thrombotic event)</a:t>
            </a:r>
          </a:p>
          <a:p>
            <a:pPr eaLnBrk="1" hangingPunct="1">
              <a:spcBef>
                <a:spcPct val="0"/>
              </a:spcBef>
            </a:pPr>
            <a:r>
              <a:rPr lang="en-US" altLang="en-US" dirty="0"/>
              <a:t>Now, based on this forest plot do we give an antithrombotic drug for reperfusion (in this case streptokinase) = YES</a:t>
            </a:r>
          </a:p>
        </p:txBody>
      </p:sp>
    </p:spTree>
    <p:extLst>
      <p:ext uri="{BB962C8B-B14F-4D97-AF65-F5344CB8AC3E}">
        <p14:creationId xmlns:p14="http://schemas.microsoft.com/office/powerpoint/2010/main" val="2141387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aseline="0" dirty="0"/>
              <a:t>1 = The overall effect is represented by the diamond at the bottom (labelled ‘Total’) and represents the combined or pooled ratio. The ends of the diamond represent the 95% CI. Here we can see that treatment reduces mortality by 34%</a:t>
            </a:r>
          </a:p>
        </p:txBody>
      </p:sp>
      <p:sp>
        <p:nvSpPr>
          <p:cNvPr id="4" name="Slide Number Placeholder 3"/>
          <p:cNvSpPr>
            <a:spLocks noGrp="1"/>
          </p:cNvSpPr>
          <p:nvPr>
            <p:ph type="sldNum" sz="quarter" idx="10"/>
          </p:nvPr>
        </p:nvSpPr>
        <p:spPr/>
        <p:txBody>
          <a:bodyPr/>
          <a:lstStyle/>
          <a:p>
            <a:fld id="{93921878-49A7-47C8-A5B5-721E8CF15728}" type="slidenum">
              <a:rPr lang="en-US" smtClean="0"/>
              <a:pPr/>
              <a:t>111</a:t>
            </a:fld>
            <a:endParaRPr lang="en-US"/>
          </a:p>
        </p:txBody>
      </p:sp>
    </p:spTree>
    <p:extLst>
      <p:ext uri="{BB962C8B-B14F-4D97-AF65-F5344CB8AC3E}">
        <p14:creationId xmlns:p14="http://schemas.microsoft.com/office/powerpoint/2010/main" val="36749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9E8BC40D-2590-432E-BFF6-BBCD1CC7806E}" type="slidenum">
              <a:rPr lang="en-US" altLang="en-US"/>
              <a:pPr eaLnBrk="1" hangingPunct="1">
                <a:spcBef>
                  <a:spcPct val="0"/>
                </a:spcBef>
              </a:pPr>
              <a:t>28</a:t>
            </a:fld>
            <a:endParaRPr lang="en-US" altLang="en-US"/>
          </a:p>
        </p:txBody>
      </p:sp>
      <p:sp>
        <p:nvSpPr>
          <p:cNvPr id="47107" name="Rectangle 1"/>
          <p:cNvSpPr>
            <a:spLocks noGrp="1" noRot="1" noChangeAspect="1" noChangeArrowheads="1" noTextEdit="1"/>
          </p:cNvSpPr>
          <p:nvPr>
            <p:ph type="sldImg"/>
          </p:nvPr>
        </p:nvSpPr>
        <p:spPr>
          <a:ln/>
        </p:spPr>
      </p:sp>
      <p:sp>
        <p:nvSpPr>
          <p:cNvPr id="47108"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p>
            <a:pPr eaLnBrk="1" hangingPunct="1">
              <a:lnSpc>
                <a:spcPct val="95000"/>
              </a:lnSpc>
              <a:spcBef>
                <a:spcPct val="0"/>
              </a:spcBef>
              <a:defRPr/>
            </a:pPr>
            <a:endParaRPr lang="en-US" sz="1400">
              <a:solidFill>
                <a:srgbClr val="000000"/>
              </a:solidFill>
              <a:latin typeface="Arial" charset="0"/>
              <a:ea typeface="ＭＳ Ｐゴシック" charset="0"/>
              <a:cs typeface="+mn-cs"/>
            </a:endParaRPr>
          </a:p>
        </p:txBody>
      </p:sp>
    </p:spTree>
    <p:extLst>
      <p:ext uri="{BB962C8B-B14F-4D97-AF65-F5344CB8AC3E}">
        <p14:creationId xmlns:p14="http://schemas.microsoft.com/office/powerpoint/2010/main" val="1056687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112</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Tree>
    <p:extLst>
      <p:ext uri="{BB962C8B-B14F-4D97-AF65-F5344CB8AC3E}">
        <p14:creationId xmlns:p14="http://schemas.microsoft.com/office/powerpoint/2010/main" val="1721540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113</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Tree>
    <p:extLst>
      <p:ext uri="{BB962C8B-B14F-4D97-AF65-F5344CB8AC3E}">
        <p14:creationId xmlns:p14="http://schemas.microsoft.com/office/powerpoint/2010/main" val="898881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114</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Tree>
    <p:extLst>
      <p:ext uri="{BB962C8B-B14F-4D97-AF65-F5344CB8AC3E}">
        <p14:creationId xmlns:p14="http://schemas.microsoft.com/office/powerpoint/2010/main" val="262789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43D71D-BB85-4AB6-8B30-294681B2C56F}" type="slidenum">
              <a:rPr lang="en-US" altLang="en-US" smtClean="0"/>
              <a:pPr/>
              <a:t>115</a:t>
            </a:fld>
            <a:endParaRPr lang="en-US" altLang="en-US"/>
          </a:p>
        </p:txBody>
      </p:sp>
      <p:sp>
        <p:nvSpPr>
          <p:cNvPr id="112643" name="Rectangle 2"/>
          <p:cNvSpPr>
            <a:spLocks noGrp="1" noRot="1" noChangeAspect="1" noChangeArrowheads="1" noTextEdit="1"/>
          </p:cNvSpPr>
          <p:nvPr>
            <p:ph type="sldImg"/>
          </p:nvPr>
        </p:nvSpPr>
        <p:spPr>
          <a:xfrm>
            <a:off x="1143000" y="685800"/>
            <a:ext cx="4572000" cy="3429000"/>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buAutoNum type="arabicPeriod"/>
            </a:pPr>
            <a:r>
              <a:rPr lang="en-GB" baseline="0" dirty="0"/>
              <a:t>Best done when there is a forest plot. In our knee study we don’t have this option. If we go back to example on sheet, the dotted vertical line running through the combined estimate crosses the horizontal lines of all the individual studies = studies are homogenous.</a:t>
            </a:r>
          </a:p>
          <a:p>
            <a:pPr marL="228600" indent="-228600">
              <a:buAutoNum type="arabicPeriod"/>
            </a:pPr>
            <a:r>
              <a:rPr lang="en-GB" baseline="0" dirty="0"/>
              <a:t>Formal statistical tests = </a:t>
            </a:r>
            <a:r>
              <a:rPr lang="en-GB" baseline="0" dirty="0" err="1"/>
              <a:t>cochrane</a:t>
            </a:r>
            <a:r>
              <a:rPr lang="en-GB" baseline="0" dirty="0"/>
              <a:t> chi squared test. If this is statistically significant there is definite heterogeneity. Significance set at 0.1 (rather than usual 0.05) as the chi-square test has low power to detect heterogeneity.</a:t>
            </a:r>
          </a:p>
          <a:p>
            <a:pPr marL="228600" indent="-228600">
              <a:buAutoNum type="arabicPeriod"/>
            </a:pPr>
            <a:r>
              <a:rPr lang="en-GB" baseline="0" dirty="0"/>
              <a:t>Can also use something called I-squared = more recently developed. Ranges between 0 and 100%, measures the variability between studies. As a rule of thumb I2&lt;25% means studies regarded as homogenous and I2&gt;75% means heterogeneity is very high.</a:t>
            </a:r>
          </a:p>
        </p:txBody>
      </p:sp>
    </p:spTree>
    <p:extLst>
      <p:ext uri="{BB962C8B-B14F-4D97-AF65-F5344CB8AC3E}">
        <p14:creationId xmlns:p14="http://schemas.microsoft.com/office/powerpoint/2010/main" val="1128491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FEDBDB3-4292-4F8E-8F6D-E6A671E7BBE8}" type="slidenum">
              <a:rPr lang="en-US" altLang="en-US" smtClean="0"/>
              <a:pPr/>
              <a:t>116</a:t>
            </a:fld>
            <a:endParaRPr lang="en-US" altLang="en-US"/>
          </a:p>
        </p:txBody>
      </p:sp>
      <p:sp>
        <p:nvSpPr>
          <p:cNvPr id="113667" name="Rectangle 2"/>
          <p:cNvSpPr>
            <a:spLocks noGrp="1" noRot="1" noChangeAspect="1" noChangeArrowheads="1" noTextEdit="1"/>
          </p:cNvSpPr>
          <p:nvPr>
            <p:ph type="sldImg"/>
          </p:nvPr>
        </p:nvSpPr>
        <p:spPr>
          <a:xfrm>
            <a:off x="1143000" y="685800"/>
            <a:ext cx="4572000" cy="3429000"/>
          </a:xfr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Show</a:t>
            </a:r>
            <a:r>
              <a:rPr lang="en-US" altLang="en-US" baseline="0" dirty="0"/>
              <a:t> of hands if you think there is heterogeneity present between these studies?</a:t>
            </a:r>
            <a:endParaRPr lang="en-US" altLang="en-US" dirty="0"/>
          </a:p>
        </p:txBody>
      </p:sp>
    </p:spTree>
    <p:extLst>
      <p:ext uri="{BB962C8B-B14F-4D97-AF65-F5344CB8AC3E}">
        <p14:creationId xmlns:p14="http://schemas.microsoft.com/office/powerpoint/2010/main" val="1524043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itchFamily="34" charset="0"/>
              <a:buNone/>
            </a:pPr>
            <a:r>
              <a:rPr lang="en-GB" dirty="0"/>
              <a:t>1 min</a:t>
            </a:r>
          </a:p>
          <a:p>
            <a:pPr marL="0" indent="0">
              <a:buFont typeface="Arial" pitchFamily="34" charset="0"/>
              <a:buNone/>
            </a:pPr>
            <a:endParaRPr lang="en-GB" dirty="0"/>
          </a:p>
          <a:p>
            <a:pPr marL="171450" indent="-171450">
              <a:buFont typeface="Arial" pitchFamily="34" charset="0"/>
              <a:buChar char="•"/>
            </a:pPr>
            <a:r>
              <a:rPr lang="en-GB" dirty="0"/>
              <a:t>So what</a:t>
            </a:r>
            <a:r>
              <a:rPr lang="en-GB" baseline="0" dirty="0"/>
              <a:t> do we think about the similarity of studies in our knee paper?</a:t>
            </a:r>
            <a:endParaRPr lang="en-GB" dirty="0"/>
          </a:p>
          <a:p>
            <a:pPr marL="171450" indent="-171450">
              <a:buFont typeface="Arial" pitchFamily="34" charset="0"/>
              <a:buChar char="•"/>
            </a:pPr>
            <a:r>
              <a:rPr lang="en-GB" dirty="0"/>
              <a:t>Indication</a:t>
            </a:r>
            <a:r>
              <a:rPr lang="en-GB" baseline="0" dirty="0"/>
              <a:t>s are that there is high heterogeneity for 2 out of the 7 measures, none for 3 and some for remaining 1.</a:t>
            </a:r>
          </a:p>
          <a:p>
            <a:pPr marL="171450" indent="-171450">
              <a:buFont typeface="Arial" pitchFamily="34" charset="0"/>
              <a:buChar char="•"/>
            </a:pPr>
            <a:r>
              <a:rPr lang="en-GB" baseline="0" dirty="0"/>
              <a:t>Do the authors discuss the heterogeneity? = small mention in results and a bit around studies of isokinetic strength, however, no discussion of scores in table 2.</a:t>
            </a:r>
          </a:p>
          <a:p>
            <a:pPr marL="171450" indent="-171450">
              <a:buFont typeface="Arial" pitchFamily="34" charset="0"/>
              <a:buChar char="•"/>
            </a:pPr>
            <a:r>
              <a:rPr lang="en-GB" baseline="0" dirty="0"/>
              <a:t>Overall, results similar from study to study = yes and no.</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117</a:t>
            </a:fld>
            <a:endParaRPr lang="en-US"/>
          </a:p>
        </p:txBody>
      </p:sp>
    </p:spTree>
    <p:extLst>
      <p:ext uri="{BB962C8B-B14F-4D97-AF65-F5344CB8AC3E}">
        <p14:creationId xmlns:p14="http://schemas.microsoft.com/office/powerpoint/2010/main" val="373257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118</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1498729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aseline="0" dirty="0"/>
              <a:t>2 min</a:t>
            </a:r>
          </a:p>
          <a:p>
            <a:endParaRPr lang="en-GB" baseline="0" dirty="0"/>
          </a:p>
          <a:p>
            <a:r>
              <a:rPr lang="en-GB" baseline="0" dirty="0"/>
              <a:t>Summary table: missing info on treatment and control (how many events, weight of studies?) = therefore weakness of paper.</a:t>
            </a:r>
          </a:p>
          <a:p>
            <a:endParaRPr lang="en-GB" baseline="0" dirty="0"/>
          </a:p>
          <a:p>
            <a:r>
              <a:rPr lang="en-GB" baseline="0" dirty="0"/>
              <a:t>The main things were interested in are the effect measure and the significant of the effect. In this case the effect measure is relative risk because we are mainly looking at dichotomous outcomes (yes/no) or frequencies (numbers of events/incidence). When we’re looking at continuous measures as outcomes we would assess the mean difference between the groups. An example is given here for first two outcome measures (</a:t>
            </a:r>
            <a:r>
              <a:rPr lang="en-GB" baseline="0" dirty="0" err="1"/>
              <a:t>Lysholm</a:t>
            </a:r>
            <a:r>
              <a:rPr lang="en-GB" baseline="0" dirty="0"/>
              <a:t> and </a:t>
            </a:r>
            <a:r>
              <a:rPr lang="en-GB" baseline="0" dirty="0" err="1"/>
              <a:t>Tegner</a:t>
            </a:r>
            <a:r>
              <a:rPr lang="en-GB" baseline="0" dirty="0"/>
              <a:t> scores).</a:t>
            </a:r>
          </a:p>
          <a:p>
            <a:r>
              <a:rPr lang="en-GB" baseline="0" dirty="0"/>
              <a:t>Effect measures = Relative risk: “Are we all happy with relative risks”? More or less?” Okay, so RR is the probability of an event in one group divided by the probability of the event in another group.</a:t>
            </a:r>
          </a:p>
          <a:p>
            <a:r>
              <a:rPr lang="en-GB" baseline="0" dirty="0"/>
              <a:t>A RR of 1 means no difference in risk/probability of an event between groups; </a:t>
            </a:r>
          </a:p>
          <a:p>
            <a:r>
              <a:rPr lang="en-GB" baseline="0" dirty="0"/>
              <a:t>RR &lt;1 = event is less likely to occur in treatment group than control (i.e. favours early surgery);</a:t>
            </a:r>
          </a:p>
          <a:p>
            <a:r>
              <a:rPr lang="en-GB" baseline="0" dirty="0"/>
              <a:t>RR &gt;1 = event is more likely to occur in treatment group (i.e. favours delayed surgery);</a:t>
            </a:r>
          </a:p>
          <a:p>
            <a:r>
              <a:rPr lang="en-GB" baseline="0" dirty="0"/>
              <a:t>So, looking at an example using revision surgery, the relative risk of 0.81 suggests a more favourable outcome for the treatment group and suggests that the risk of revision surgery is 19% lower in the group who received early surgery. But…look at the significance for the effect. Can anyone tell me if it is statistically significant or not? Answer = not because it is greater than the cut-off of 0.05 so we would conclude that there is no difference  between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Recall</a:t>
            </a:r>
            <a:r>
              <a:rPr lang="en-GB" baseline="0" dirty="0"/>
              <a:t> what we said we were interested in: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Return to activity – did anyone find information on this? If you look carefully in the text of first paragraph on page 306 = </a:t>
            </a:r>
            <a:r>
              <a:rPr lang="en-GB" baseline="0" dirty="0" err="1"/>
              <a:t>Marcacci</a:t>
            </a:r>
            <a:r>
              <a:rPr lang="en-GB" baseline="0" dirty="0"/>
              <a:t> et al paper. Also,  </a:t>
            </a:r>
            <a:r>
              <a:rPr lang="en-GB" baseline="0" dirty="0" err="1"/>
              <a:t>Lysholm</a:t>
            </a:r>
            <a:r>
              <a:rPr lang="en-GB" baseline="0" dirty="0"/>
              <a:t> and </a:t>
            </a:r>
            <a:r>
              <a:rPr lang="en-GB" baseline="0" dirty="0" err="1"/>
              <a:t>Tegnar</a:t>
            </a:r>
            <a:r>
              <a:rPr lang="en-GB" baseline="0" dirty="0"/>
              <a:t> scores give an indication of the level of PA an individual  may return to = no difference.</a:t>
            </a:r>
          </a:p>
          <a:p>
            <a:pPr marL="228600" indent="-228600">
              <a:buAutoNum type="arabicPeriod"/>
            </a:pPr>
            <a:r>
              <a:rPr lang="en-GB" baseline="0" dirty="0"/>
              <a:t>Recurrent injury – we have three measures. Delaying surgery appears to decrease the risk of </a:t>
            </a:r>
            <a:r>
              <a:rPr lang="en-GB" baseline="0" dirty="0" err="1"/>
              <a:t>arthrofibrosis</a:t>
            </a:r>
            <a:r>
              <a:rPr lang="en-GB" baseline="0" dirty="0"/>
              <a:t> but again not significant. Risk of other injuries appears higher if surgery delayed but non-significant.</a:t>
            </a:r>
          </a:p>
          <a:p>
            <a:pPr marL="0" indent="0">
              <a:buNone/>
            </a:pPr>
            <a:endParaRPr lang="en-GB" dirty="0"/>
          </a:p>
          <a:p>
            <a:pPr marL="0" indent="0">
              <a:buNone/>
            </a:pPr>
            <a:r>
              <a:rPr lang="en-GB" dirty="0"/>
              <a:t>SO OVERALL</a:t>
            </a:r>
            <a:r>
              <a:rPr lang="en-GB" baseline="0" dirty="0"/>
              <a:t> – appears that delaying surgery will not affect any of the outcomes of concern to me.</a:t>
            </a:r>
          </a:p>
          <a:p>
            <a:pPr marL="0" indent="0">
              <a:buNone/>
            </a:pPr>
            <a:endParaRPr lang="en-GB" baseline="0" dirty="0"/>
          </a:p>
          <a:p>
            <a:pPr marL="0" indent="0">
              <a:buNone/>
            </a:pPr>
            <a:r>
              <a:rPr lang="en-GB" baseline="0" dirty="0"/>
              <a:t>“Can anyone think of another way in which these results could have been presented that might have made assessing them easier” = Forest plot. Give praise if someone says this then mention that there is example of a forest plot on their sheet. If no one answers, then say “one way is to use something called a forest plot.”</a:t>
            </a:r>
          </a:p>
          <a:p>
            <a:pPr marL="0" indent="0">
              <a:buNone/>
            </a:pPr>
            <a:endParaRPr lang="en-GB" baseline="0" dirty="0"/>
          </a:p>
          <a:p>
            <a:r>
              <a:rPr lang="en-GB" baseline="0" dirty="0"/>
              <a:t>So our study did not use a forest plot. Any reasons why not?</a:t>
            </a:r>
          </a:p>
          <a:p>
            <a:pPr marL="228600" indent="-228600">
              <a:buAutoNum type="arabicPeriod"/>
            </a:pPr>
            <a:r>
              <a:rPr lang="en-GB" baseline="0" dirty="0"/>
              <a:t>one reason I can think of is because of the number of outcomes. Each one would require a forest plot = 16. This would most likely have been way beyond the editorial specifications of the journal although they could have put them as a data supplement online.</a:t>
            </a:r>
          </a:p>
          <a:p>
            <a:pPr marL="228600" indent="-228600">
              <a:buAutoNum type="arabicPeriod"/>
            </a:pPr>
            <a:r>
              <a:rPr lang="en-GB" baseline="0" dirty="0"/>
              <a:t>Authors don’t know how to do them…</a:t>
            </a:r>
          </a:p>
          <a:p>
            <a:pPr marL="228600" indent="-228600">
              <a:buAutoNum type="arabicPeriod"/>
            </a:pPr>
            <a:r>
              <a:rPr lang="en-GB" baseline="0" dirty="0"/>
              <a:t>Others = ????</a:t>
            </a:r>
          </a:p>
          <a:p>
            <a:endParaRPr lang="en-GB" baseline="0" dirty="0"/>
          </a:p>
          <a:p>
            <a:r>
              <a:rPr lang="en-GB" baseline="0" dirty="0"/>
              <a:t>So if you turn back to your appraisal sheet, there’s one more thing we need to look at = similarity of the included studies.</a:t>
            </a:r>
          </a:p>
          <a:p>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1807551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fld id="{5E5AE2ED-49B7-4F5B-A801-FA3FCD8472F0}" type="slidenum">
              <a:rPr lang="en-US" altLang="en-US" sz="1200"/>
              <a:pPr eaLnBrk="1" hangingPunct="1"/>
              <a:t>120</a:t>
            </a:fld>
            <a:endParaRPr lang="en-US" altLang="en-US" sz="1200"/>
          </a:p>
        </p:txBody>
      </p:sp>
    </p:spTree>
    <p:extLst>
      <p:ext uri="{BB962C8B-B14F-4D97-AF65-F5344CB8AC3E}">
        <p14:creationId xmlns:p14="http://schemas.microsoft.com/office/powerpoint/2010/main" val="359056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aseline="0" dirty="0"/>
              <a:t>2 min</a:t>
            </a:r>
          </a:p>
          <a:p>
            <a:endParaRPr lang="en-GB" baseline="0" dirty="0"/>
          </a:p>
          <a:p>
            <a:r>
              <a:rPr lang="en-GB" baseline="0" dirty="0"/>
              <a:t>Summary table: missing info on treatment and control (how many events, weight of studies?) = therefore weakness of paper.</a:t>
            </a:r>
          </a:p>
          <a:p>
            <a:endParaRPr lang="en-GB" baseline="0" dirty="0"/>
          </a:p>
          <a:p>
            <a:r>
              <a:rPr lang="en-GB" baseline="0" dirty="0"/>
              <a:t>The main things were interested in are the effect measure and the significant of the effect. In this case the effect measure is relative risk because we are mainly looking at dichotomous outcomes (yes/no) or frequencies (numbers of events/incidence). When we’re looking at continuous measures as outcomes we would assess the mean difference between the groups. An example is given here for first two outcome measures (</a:t>
            </a:r>
            <a:r>
              <a:rPr lang="en-GB" baseline="0" dirty="0" err="1"/>
              <a:t>Lysholm</a:t>
            </a:r>
            <a:r>
              <a:rPr lang="en-GB" baseline="0" dirty="0"/>
              <a:t> and </a:t>
            </a:r>
            <a:r>
              <a:rPr lang="en-GB" baseline="0" dirty="0" err="1"/>
              <a:t>Tegner</a:t>
            </a:r>
            <a:r>
              <a:rPr lang="en-GB" baseline="0" dirty="0"/>
              <a:t> scores).</a:t>
            </a:r>
          </a:p>
          <a:p>
            <a:r>
              <a:rPr lang="en-GB" baseline="0" dirty="0"/>
              <a:t>Effect measures = Relative risk: “Are we all happy with relative risks”? More or less?” Okay, so RR is the probability of an event in one group divided by the probability of the event in another group.</a:t>
            </a:r>
          </a:p>
          <a:p>
            <a:r>
              <a:rPr lang="en-GB" baseline="0" dirty="0"/>
              <a:t>A RR of 1 means no difference in risk/probability of an event between groups; </a:t>
            </a:r>
          </a:p>
          <a:p>
            <a:r>
              <a:rPr lang="en-GB" baseline="0" dirty="0"/>
              <a:t>RR &lt;1 = event is less likely to occur in treatment group than control (i.e. favours early surgery);</a:t>
            </a:r>
          </a:p>
          <a:p>
            <a:r>
              <a:rPr lang="en-GB" baseline="0" dirty="0"/>
              <a:t>RR &gt;1 = event is more likely to occur in treatment group (i.e. favours delayed surgery);</a:t>
            </a:r>
          </a:p>
          <a:p>
            <a:r>
              <a:rPr lang="en-GB" baseline="0" dirty="0"/>
              <a:t>So, looking at an example using revision surgery, the relative risk of 0.81 suggests a more favourable outcome for the treatment group and suggests that the risk of revision surgery is 19% lower in the group who received early surgery. But…look at the significance for the effect. Can anyone tell me if it is statistically significant or not? Answer = not because it is greater than the cut-off of 0.05 so we would conclude that there is no difference  between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Recall</a:t>
            </a:r>
            <a:r>
              <a:rPr lang="en-GB" baseline="0" dirty="0"/>
              <a:t> what we said we were interested in: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Return to activity – did anyone find information on this? If you look carefully in the text of first paragraph on page 306 = </a:t>
            </a:r>
            <a:r>
              <a:rPr lang="en-GB" baseline="0" dirty="0" err="1"/>
              <a:t>Marcacci</a:t>
            </a:r>
            <a:r>
              <a:rPr lang="en-GB" baseline="0" dirty="0"/>
              <a:t> et al paper. Also,  </a:t>
            </a:r>
            <a:r>
              <a:rPr lang="en-GB" baseline="0" dirty="0" err="1"/>
              <a:t>Lysholm</a:t>
            </a:r>
            <a:r>
              <a:rPr lang="en-GB" baseline="0" dirty="0"/>
              <a:t> and </a:t>
            </a:r>
            <a:r>
              <a:rPr lang="en-GB" baseline="0" dirty="0" err="1"/>
              <a:t>Tegnar</a:t>
            </a:r>
            <a:r>
              <a:rPr lang="en-GB" baseline="0" dirty="0"/>
              <a:t> scores give an indication of the level of PA an individual  may return to = no difference.</a:t>
            </a:r>
          </a:p>
          <a:p>
            <a:pPr marL="228600" indent="-228600">
              <a:buAutoNum type="arabicPeriod"/>
            </a:pPr>
            <a:r>
              <a:rPr lang="en-GB" baseline="0" dirty="0"/>
              <a:t>Recurrent injury – we have three measures. Delaying surgery appears to decrease the risk of </a:t>
            </a:r>
            <a:r>
              <a:rPr lang="en-GB" baseline="0" dirty="0" err="1"/>
              <a:t>arthrofibrosis</a:t>
            </a:r>
            <a:r>
              <a:rPr lang="en-GB" baseline="0" dirty="0"/>
              <a:t> but again not significant. Risk of other injuries appears higher if surgery delayed but non-significant.</a:t>
            </a:r>
          </a:p>
          <a:p>
            <a:pPr marL="0" indent="0">
              <a:buNone/>
            </a:pPr>
            <a:endParaRPr lang="en-GB" dirty="0"/>
          </a:p>
          <a:p>
            <a:pPr marL="0" indent="0">
              <a:buNone/>
            </a:pPr>
            <a:r>
              <a:rPr lang="en-GB" dirty="0"/>
              <a:t>SO OVERALL</a:t>
            </a:r>
            <a:r>
              <a:rPr lang="en-GB" baseline="0" dirty="0"/>
              <a:t> – appears that delaying surgery will not affect any of the outcomes of concern to me.</a:t>
            </a:r>
          </a:p>
          <a:p>
            <a:pPr marL="0" indent="0">
              <a:buNone/>
            </a:pPr>
            <a:endParaRPr lang="en-GB" baseline="0" dirty="0"/>
          </a:p>
          <a:p>
            <a:pPr marL="0" indent="0">
              <a:buNone/>
            </a:pPr>
            <a:r>
              <a:rPr lang="en-GB" baseline="0" dirty="0"/>
              <a:t>“Can anyone think of another way in which these results could have been presented that might have made assessing them easier” = Forest plot. Give praise if someone says this then mention that there is example of a forest plot on their sheet. If no one answers, then say “one way is to use something called a forest plot.”</a:t>
            </a:r>
          </a:p>
          <a:p>
            <a:pPr marL="0" indent="0">
              <a:buNone/>
            </a:pPr>
            <a:endParaRPr lang="en-GB" baseline="0" dirty="0"/>
          </a:p>
          <a:p>
            <a:r>
              <a:rPr lang="en-GB" baseline="0" dirty="0"/>
              <a:t>So our study did not use a forest plot. Any reasons why not?</a:t>
            </a:r>
          </a:p>
          <a:p>
            <a:pPr marL="228600" indent="-228600">
              <a:buAutoNum type="arabicPeriod"/>
            </a:pPr>
            <a:r>
              <a:rPr lang="en-GB" baseline="0" dirty="0"/>
              <a:t>one reason I can think of is because of the number of outcomes. Each one would require a forest plot = 16. This would most likely have been way beyond the editorial specifications of the journal although they could have put them as a data supplement online.</a:t>
            </a:r>
          </a:p>
          <a:p>
            <a:pPr marL="228600" indent="-228600">
              <a:buAutoNum type="arabicPeriod"/>
            </a:pPr>
            <a:r>
              <a:rPr lang="en-GB" baseline="0" dirty="0"/>
              <a:t>Authors don’t know how to do them…</a:t>
            </a:r>
          </a:p>
          <a:p>
            <a:pPr marL="228600" indent="-228600">
              <a:buAutoNum type="arabicPeriod"/>
            </a:pPr>
            <a:r>
              <a:rPr lang="en-GB" baseline="0" dirty="0"/>
              <a:t>Others = ????</a:t>
            </a:r>
          </a:p>
          <a:p>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50450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a:solidFill>
                  <a:schemeClr val="tx1"/>
                </a:solidFill>
                <a:latin typeface="+mn-lt"/>
                <a:ea typeface="+mn-ea"/>
                <a:cs typeface="+mn-cs"/>
              </a:rPr>
              <a:t>1. Is the study valid?</a:t>
            </a:r>
            <a:endParaRPr lang="en-US" sz="1200" b="0" kern="1200">
              <a:solidFill>
                <a:schemeClr val="tx1"/>
              </a:solidFill>
              <a:latin typeface="+mn-lt"/>
              <a:ea typeface="+mn-ea"/>
              <a:cs typeface="+mn-cs"/>
            </a:endParaRPr>
          </a:p>
          <a:p>
            <a:r>
              <a:rPr lang="en-US" sz="1200" b="0" kern="1200">
                <a:solidFill>
                  <a:schemeClr val="tx1"/>
                </a:solidFill>
                <a:latin typeface="+mn-lt"/>
                <a:ea typeface="+mn-ea"/>
                <a:cs typeface="+mn-cs"/>
              </a:rPr>
              <a:t> </a:t>
            </a:r>
          </a:p>
          <a:p>
            <a:r>
              <a:rPr lang="en-US" sz="1200" b="0" kern="1200">
                <a:solidFill>
                  <a:schemeClr val="tx1"/>
                </a:solidFill>
                <a:latin typeface="+mn-lt"/>
                <a:ea typeface="+mn-ea"/>
                <a:cs typeface="+mn-cs"/>
              </a:rPr>
              <a:t>The first step is to decide whether the study was unbiased by evaluating its methodological quality. Different criteria for validity of articles are used for different types of questions on: treatment, diagnosis, prognosis and economic evaluation. Depending on the validity of an article we can classify it within a scale of levels of evidence and degrees of recommendation.</a:t>
            </a:r>
          </a:p>
          <a:p>
            <a:r>
              <a:rPr lang="en-US" sz="1200" b="0" kern="1200">
                <a:solidFill>
                  <a:schemeClr val="tx1"/>
                </a:solidFill>
                <a:latin typeface="+mn-lt"/>
                <a:ea typeface="+mn-ea"/>
                <a:cs typeface="+mn-cs"/>
              </a:rPr>
              <a:t> </a:t>
            </a:r>
          </a:p>
          <a:p>
            <a:r>
              <a:rPr lang="en-US" sz="1200" b="1" kern="1200">
                <a:solidFill>
                  <a:schemeClr val="tx1"/>
                </a:solidFill>
                <a:latin typeface="+mn-lt"/>
                <a:ea typeface="+mn-ea"/>
                <a:cs typeface="+mn-cs"/>
              </a:rPr>
              <a:t>2. What are the results?</a:t>
            </a:r>
            <a:endParaRPr lang="en-US" sz="1200" b="0" kern="1200">
              <a:solidFill>
                <a:schemeClr val="tx1"/>
              </a:solidFill>
              <a:latin typeface="+mn-lt"/>
              <a:ea typeface="+mn-ea"/>
              <a:cs typeface="+mn-cs"/>
            </a:endParaRPr>
          </a:p>
          <a:p>
            <a:endParaRPr lang="en-US" sz="1200" b="0" kern="1200">
              <a:solidFill>
                <a:schemeClr val="tx1"/>
              </a:solidFill>
              <a:latin typeface="+mn-lt"/>
              <a:ea typeface="+mn-ea"/>
              <a:cs typeface="+mn-cs"/>
            </a:endParaRPr>
          </a:p>
          <a:p>
            <a:r>
              <a:rPr lang="en-US" sz="1200" b="0" kern="1200">
                <a:solidFill>
                  <a:schemeClr val="tx1"/>
                </a:solidFill>
                <a:latin typeface="+mn-lt"/>
                <a:ea typeface="+mn-ea"/>
                <a:cs typeface="+mn-cs"/>
              </a:rPr>
              <a:t>If we decide that the study is valid, we can go on to look at the results. At this step we consider whether the study’s results are clinically important. For example, did the experimental group show a significantly better outcome compared with the control group? We also consider how much uncertainty there is about the results, as expressed in the form of p values, confidence intervals and sensitivity analysis.</a:t>
            </a:r>
          </a:p>
          <a:p>
            <a:r>
              <a:rPr lang="en-US" sz="1200" b="0" kern="1200">
                <a:solidFill>
                  <a:schemeClr val="tx1"/>
                </a:solidFill>
                <a:latin typeface="+mn-lt"/>
                <a:ea typeface="+mn-ea"/>
                <a:cs typeface="+mn-cs"/>
              </a:rPr>
              <a:t> </a:t>
            </a:r>
          </a:p>
          <a:p>
            <a:r>
              <a:rPr lang="en-US" sz="1200" b="1" kern="1200">
                <a:solidFill>
                  <a:schemeClr val="tx1"/>
                </a:solidFill>
                <a:latin typeface="+mn-lt"/>
                <a:ea typeface="+mn-ea"/>
                <a:cs typeface="+mn-cs"/>
              </a:rPr>
              <a:t>3. Are the results useful?</a:t>
            </a:r>
            <a:endParaRPr lang="en-US" sz="1200" b="0" kern="1200">
              <a:solidFill>
                <a:schemeClr val="tx1"/>
              </a:solidFill>
              <a:latin typeface="+mn-lt"/>
              <a:ea typeface="+mn-ea"/>
              <a:cs typeface="+mn-cs"/>
            </a:endParaRPr>
          </a:p>
          <a:p>
            <a:endParaRPr lang="en-US" sz="1200" b="0" kern="1200">
              <a:solidFill>
                <a:schemeClr val="tx1"/>
              </a:solidFill>
              <a:latin typeface="+mn-lt"/>
              <a:ea typeface="+mn-ea"/>
              <a:cs typeface="+mn-cs"/>
            </a:endParaRPr>
          </a:p>
          <a:p>
            <a:r>
              <a:rPr lang="en-US" sz="1200" b="0" kern="1200">
                <a:solidFill>
                  <a:schemeClr val="tx1"/>
                </a:solidFill>
                <a:latin typeface="+mn-lt"/>
                <a:ea typeface="+mn-ea"/>
                <a:cs typeface="+mn-cs"/>
              </a:rPr>
              <a:t>Once you have decided that your evidence is valid and important, you need to think about how it applies to your question. It is likely, for example, that your patient or population may have different characteristics to those in the study. Critical appraisal skills provides a framework within which to consider these issues in an explicit, transparent way.</a:t>
            </a:r>
            <a:endParaRPr lang="en-US"/>
          </a:p>
          <a:p>
            <a:pPr algn="l" rtl="0" fontAlgn="base">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30</a:t>
            </a:fld>
            <a:endParaRPr lang="ar-SA"/>
          </a:p>
        </p:txBody>
      </p:sp>
    </p:spTree>
    <p:extLst>
      <p:ext uri="{BB962C8B-B14F-4D97-AF65-F5344CB8AC3E}">
        <p14:creationId xmlns:p14="http://schemas.microsoft.com/office/powerpoint/2010/main" val="3372062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pPr/>
              <a:t>123</a:t>
            </a:fld>
            <a:endParaRPr lang="en-US"/>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marL="0" indent="0" eaLnBrk="1" hangingPunct="1">
              <a:buNone/>
            </a:pPr>
            <a:r>
              <a:rPr lang="en-US" dirty="0"/>
              <a:t>Are</a:t>
            </a:r>
            <a:r>
              <a:rPr lang="en-US" baseline="0" dirty="0"/>
              <a:t> we happy with the conclusions of the paper?</a:t>
            </a:r>
          </a:p>
          <a:p>
            <a:pPr marL="0" indent="0" eaLnBrk="1" hangingPunct="1">
              <a:buNone/>
            </a:pPr>
            <a:r>
              <a:rPr lang="en-US" baseline="0" dirty="0"/>
              <a:t>Are they based on the data they have provided in the paper? = yes</a:t>
            </a:r>
          </a:p>
          <a:p>
            <a:pPr marL="0" indent="0" eaLnBrk="1" hangingPunct="1">
              <a:buNone/>
            </a:pPr>
            <a:endParaRPr lang="en-US" dirty="0"/>
          </a:p>
        </p:txBody>
      </p:sp>
    </p:spTree>
    <p:extLst>
      <p:ext uri="{BB962C8B-B14F-4D97-AF65-F5344CB8AC3E}">
        <p14:creationId xmlns:p14="http://schemas.microsoft.com/office/powerpoint/2010/main" val="1849497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pPr/>
              <a:t>124</a:t>
            </a:fld>
            <a:endParaRPr lang="en-US"/>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marL="228600" indent="-228600" eaLnBrk="1" hangingPunct="1">
              <a:buAutoNum type="arabicPeriod"/>
            </a:pPr>
            <a:r>
              <a:rPr lang="en-US" dirty="0"/>
              <a:t>Look back in results section on page 305 – mean age of</a:t>
            </a:r>
            <a:r>
              <a:rPr lang="en-US" baseline="0" dirty="0"/>
              <a:t> approx. 26 years </a:t>
            </a:r>
            <a:r>
              <a:rPr lang="en-US" dirty="0"/>
              <a:t>suggest very</a:t>
            </a:r>
            <a:r>
              <a:rPr lang="en-US" baseline="0" dirty="0"/>
              <a:t> close to my age with acute injury, so results do apply.</a:t>
            </a:r>
          </a:p>
          <a:p>
            <a:pPr marL="228600" indent="-228600" eaLnBrk="1" hangingPunct="1">
              <a:buAutoNum type="arabicPeriod"/>
            </a:pPr>
            <a:endParaRPr lang="en-US" dirty="0"/>
          </a:p>
        </p:txBody>
      </p:sp>
    </p:spTree>
    <p:extLst>
      <p:ext uri="{BB962C8B-B14F-4D97-AF65-F5344CB8AC3E}">
        <p14:creationId xmlns:p14="http://schemas.microsoft.com/office/powerpoint/2010/main" val="1884544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E6FCDD5-A697-8442-97B7-68DEF9B0A78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A"/>
          </a:p>
        </p:txBody>
      </p:sp>
      <p:sp>
        <p:nvSpPr>
          <p:cNvPr id="4098" name="Text Box 2">
            <a:extLst>
              <a:ext uri="{FF2B5EF4-FFF2-40B4-BE49-F238E27FC236}">
                <a16:creationId xmlns:a16="http://schemas.microsoft.com/office/drawing/2014/main" id="{83191613-4969-B84E-A6D5-1A347D2AA92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SA" dirty="0">
                <a:latin typeface="Arial" panose="020B0604020202020204" pitchFamily="34" charset="0"/>
                <a:ea typeface="msgothic" charset="0"/>
                <a:cs typeface="msgothic" charset="0"/>
              </a:rPr>
              <a:t>Fig 1 Example of symmetrical funnel plot. The outer dashed lines indicate the triangular region within which 95% of studies are expected to lie in the absence of both biases and heterogeneity (fixed effect summary log odds ratio±1.96×standard error of summary log odds ratio). The solid vertical line corresponds to no intervention effect</a:t>
            </a:r>
          </a:p>
          <a:p>
            <a:pPr fontAlgn="base"/>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funnel plot is a scatter plot of the effect estimates from individual studies against some measure of each study’s size or precision. The standard error of the effect estimate is often chosen as the measure of study size and plotted on the vertical axis</a:t>
            </a:r>
            <a:r>
              <a:rPr lang="en-US" sz="1200" b="1" i="0" u="none" strike="noStrike" kern="1200" dirty="0">
                <a:solidFill>
                  <a:schemeClr val="tx1"/>
                </a:solidFill>
                <a:effectLst/>
                <a:latin typeface="+mn-lt"/>
                <a:ea typeface="+mn-ea"/>
                <a:cs typeface="+mn-cs"/>
                <a:hlinkClick r:id="rId3"/>
              </a:rPr>
              <a:t>8</a:t>
            </a:r>
            <a:r>
              <a:rPr lang="en-US" sz="1200" b="0" i="0" kern="1200" dirty="0">
                <a:solidFill>
                  <a:schemeClr val="tx1"/>
                </a:solidFill>
                <a:effectLst/>
                <a:latin typeface="+mn-lt"/>
                <a:ea typeface="+mn-ea"/>
                <a:cs typeface="+mn-cs"/>
              </a:rPr>
              <a:t> with a reversed scale that places the larger, most powerful studies towards the top. The effect estimates from smaller studies should scatter more widely at the bottom, with the spread narrowing among larger studies.</a:t>
            </a:r>
            <a:r>
              <a:rPr lang="en-US" sz="1200" b="1" i="0" u="none" strike="noStrike" kern="1200" dirty="0">
                <a:solidFill>
                  <a:schemeClr val="tx1"/>
                </a:solidFill>
                <a:effectLst/>
                <a:latin typeface="+mn-lt"/>
                <a:ea typeface="+mn-ea"/>
                <a:cs typeface="+mn-cs"/>
                <a:hlinkClick r:id="rId4"/>
              </a:rPr>
              <a:t>9</a:t>
            </a:r>
            <a:r>
              <a:rPr lang="en-US" sz="1200" b="0" i="0" kern="1200" dirty="0">
                <a:solidFill>
                  <a:schemeClr val="tx1"/>
                </a:solidFill>
                <a:effectLst/>
                <a:latin typeface="+mn-lt"/>
                <a:ea typeface="+mn-ea"/>
                <a:cs typeface="+mn-cs"/>
              </a:rPr>
              <a:t> In the absence of bias and between study heterogeneity, the scatter will be due to sampling variation alone and the plot will resemble a symmetrical inverted funnel (fig 1</a:t>
            </a:r>
            <a:r>
              <a:rPr lang="en-US" sz="1200" b="1" i="0" u="none" strike="noStrike" kern="1200" dirty="0">
                <a:solidFill>
                  <a:schemeClr val="tx1"/>
                </a:solidFill>
                <a:effectLst/>
                <a:latin typeface="+mn-lt"/>
                <a:ea typeface="+mn-ea"/>
                <a:cs typeface="+mn-cs"/>
                <a:hlinkClick r:id="rId5"/>
              </a:rPr>
              <a:t>⇓</a:t>
            </a:r>
            <a:r>
              <a:rPr lang="en-US" sz="1200" b="0" i="0" kern="1200" dirty="0">
                <a:solidFill>
                  <a:schemeClr val="tx1"/>
                </a:solidFill>
                <a:effectLst/>
                <a:latin typeface="+mn-lt"/>
                <a:ea typeface="+mn-ea"/>
                <a:cs typeface="+mn-cs"/>
              </a:rPr>
              <a:t>). A triangle </a:t>
            </a:r>
            <a:r>
              <a:rPr lang="en-US" sz="1200" b="0" i="0" kern="1200" dirty="0" err="1">
                <a:solidFill>
                  <a:schemeClr val="tx1"/>
                </a:solidFill>
                <a:effectLst/>
                <a:latin typeface="+mn-lt"/>
                <a:ea typeface="+mn-ea"/>
                <a:cs typeface="+mn-cs"/>
              </a:rPr>
              <a:t>centred</a:t>
            </a:r>
            <a:r>
              <a:rPr lang="en-US" sz="1200" b="0" i="0" kern="1200" dirty="0">
                <a:solidFill>
                  <a:schemeClr val="tx1"/>
                </a:solidFill>
                <a:effectLst/>
                <a:latin typeface="+mn-lt"/>
                <a:ea typeface="+mn-ea"/>
                <a:cs typeface="+mn-cs"/>
              </a:rPr>
              <a:t> on a fixed effect summary estimate and extending 1.96 standard errors either side will include about 95% of studies if no bias is present and the fixed effect assumption (that the true treatment effect is the same in each study) is valid. The appendix on </a:t>
            </a:r>
            <a:r>
              <a:rPr lang="en-US" sz="1200" b="0" i="0" kern="1200" dirty="0" err="1">
                <a:solidFill>
                  <a:schemeClr val="tx1"/>
                </a:solidFill>
                <a:effectLst/>
                <a:latin typeface="+mn-lt"/>
                <a:ea typeface="+mn-ea"/>
                <a:cs typeface="+mn-cs"/>
              </a:rPr>
              <a:t>bmj.com</a:t>
            </a:r>
            <a:r>
              <a:rPr lang="en-US" sz="1200" b="0" i="0" kern="1200" dirty="0">
                <a:solidFill>
                  <a:schemeClr val="tx1"/>
                </a:solidFill>
                <a:effectLst/>
                <a:latin typeface="+mn-lt"/>
                <a:ea typeface="+mn-ea"/>
                <a:cs typeface="+mn-cs"/>
              </a:rPr>
              <a:t> discusses choice of axis in funnel plots.</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SA" dirty="0">
              <a:latin typeface="Arial" panose="020B0604020202020204" pitchFamily="34" charset="0"/>
              <a:ea typeface="msgothic" charset="0"/>
              <a:cs typeface="ms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242C9900-7D09-8049-B3D8-10AFAE320239}"/>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A"/>
          </a:p>
        </p:txBody>
      </p:sp>
      <p:sp>
        <p:nvSpPr>
          <p:cNvPr id="4098" name="Text Box 2">
            <a:extLst>
              <a:ext uri="{FF2B5EF4-FFF2-40B4-BE49-F238E27FC236}">
                <a16:creationId xmlns:a16="http://schemas.microsoft.com/office/drawing/2014/main" id="{DA14BB1A-5886-954D-A0F1-6EC497D6FF1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SA" dirty="0">
                <a:latin typeface="Arial" panose="020B0604020202020204" pitchFamily="34" charset="0"/>
                <a:ea typeface="msgothic" charset="0"/>
                <a:cs typeface="msgothic" charset="0"/>
              </a:rPr>
              <a:t>Fig 2 Illustration of funnel plot asymmetry due to heterogeneity, in the form of three distinct subgroups of studies. Funnel plot including all studies (top left) shows clear asymmetry (P&lt;0.001 from Egger test for funnel plot asymmetry). P values for each subgroup are all &gt;0.49.</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945E6DA0-3035-514F-8B74-4D05D397DFE3}" type="slidenum">
              <a:rPr lang="en-GB" altLang="en-US" sz="1200" b="0"/>
              <a:pPr eaLnBrk="1" hangingPunct="1"/>
              <a:t>129</a:t>
            </a:fld>
            <a:endParaRPr lang="en-GB" altLang="en-US" sz="1200" b="0"/>
          </a:p>
        </p:txBody>
      </p:sp>
      <p:sp>
        <p:nvSpPr>
          <p:cNvPr id="76803" name="Rectangle 2"/>
          <p:cNvSpPr>
            <a:spLocks noGrp="1" noRot="1" noChangeAspect="1" noChangeArrowheads="1" noTextEdit="1"/>
          </p:cNvSpPr>
          <p:nvPr>
            <p:ph type="sldImg"/>
          </p:nvPr>
        </p:nvSpPr>
        <p:spPr>
          <a:xfrm>
            <a:off x="903288" y="731838"/>
            <a:ext cx="4991100" cy="3743325"/>
          </a:xfrm>
          <a:ln/>
        </p:spPr>
      </p:sp>
      <p:sp>
        <p:nvSpPr>
          <p:cNvPr id="76804" name="Rectangle 3"/>
          <p:cNvSpPr>
            <a:spLocks noGrp="1" noChangeArrowheads="1"/>
          </p:cNvSpPr>
          <p:nvPr>
            <p:ph type="body" idx="1"/>
          </p:nvPr>
        </p:nvSpPr>
        <p:spPr>
          <a:xfrm>
            <a:off x="887413" y="4719638"/>
            <a:ext cx="502285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3288423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90625" y="704850"/>
            <a:ext cx="4630738" cy="3471863"/>
          </a:xfrm>
          <a:ln/>
        </p:spPr>
      </p:sp>
      <p:sp>
        <p:nvSpPr>
          <p:cNvPr id="67586" name="Rectangle 3"/>
          <p:cNvSpPr>
            <a:spLocks noGrp="1" noChangeArrowheads="1"/>
          </p:cNvSpPr>
          <p:nvPr>
            <p:ph type="body" idx="1"/>
          </p:nvPr>
        </p:nvSpPr>
        <p:spPr>
          <a:xfrm>
            <a:off x="935038" y="4416425"/>
            <a:ext cx="5140325"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This slide shows the inter-relationship between relevance and validity and how they both impact on the SORT taxonomy. Only valid POEMs can achieve an “A” recommendation. </a:t>
            </a:r>
          </a:p>
        </p:txBody>
      </p:sp>
    </p:spTree>
    <p:extLst>
      <p:ext uri="{BB962C8B-B14F-4D97-AF65-F5344CB8AC3E}">
        <p14:creationId xmlns:p14="http://schemas.microsoft.com/office/powerpoint/2010/main" val="6468402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Tree>
    <p:extLst>
      <p:ext uri="{BB962C8B-B14F-4D97-AF65-F5344CB8AC3E}">
        <p14:creationId xmlns:p14="http://schemas.microsoft.com/office/powerpoint/2010/main" val="162123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8E22896-F674-3042-98DB-5365AB3C8B34}" type="slidenum">
              <a:rPr lang="en-US" altLang="zh-TW" sz="1200">
                <a:ea typeface="新細明體" charset="-120"/>
              </a:rPr>
              <a:pPr/>
              <a:t>33</a:t>
            </a:fld>
            <a:endParaRPr lang="en-US" altLang="zh-TW" sz="1200">
              <a:ea typeface="新細明體" charset="-12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This is an ad from </a:t>
            </a:r>
            <a:r>
              <a:rPr lang="en-US" altLang="zh-TW" i="1">
                <a:ea typeface="新細明體" charset="-120"/>
              </a:rPr>
              <a:t>Readers Digest. </a:t>
            </a:r>
            <a:r>
              <a:rPr lang="en-US" altLang="zh-TW">
                <a:ea typeface="新細明體" charset="-120"/>
              </a:rPr>
              <a:t>Many other magazines, Sunday newspaper sections, and medical journals carried full page ads. This is certainly where patients heard about it and began to ask for it. For many clinicians, this was also their first exposure, if not from their local neurologist who may even have been a paid speaker to enlighten the locals about the new effective drug. </a:t>
            </a:r>
          </a:p>
        </p:txBody>
      </p:sp>
    </p:spTree>
    <p:extLst>
      <p:ext uri="{BB962C8B-B14F-4D97-AF65-F5344CB8AC3E}">
        <p14:creationId xmlns:p14="http://schemas.microsoft.com/office/powerpoint/2010/main" val="147378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250"/>
            <a:r>
              <a:rPr lang="en-US" altLang="zh-TW">
                <a:ea typeface="新細明體" charset="-120"/>
              </a:rPr>
              <a:t>When we consider validity, we really need to look at two types of validity. Internal validity is, basically, how well methodologically was the study performed. In other words, was the study design rigorous enough so that we can be confident that the researchers found what they think they found? We’re asking how well do the results reflect the truth of what actually happens in the world.</a:t>
            </a:r>
          </a:p>
          <a:p>
            <a:pPr defTabSz="984250"/>
            <a:r>
              <a:rPr lang="en-US" altLang="zh-TW">
                <a:ea typeface="新細明體" charset="-120"/>
              </a:rPr>
              <a:t>External validity asks the results found in the study apply to people not included in the study. In other words, can I apply these results to my patients? We need to determine the generalizability of the study to the population of patients we see. Rarely do we have a study that includes all types of patients and there are usually many types of exclusion and inclusion criteria that frequently do not apply to our patients. It’s important for us to determine whether or not these results really have a probability of similarly affecting our particular patients.</a:t>
            </a:r>
            <a:endParaRPr lang="en-US" altLang="zh-TW" i="1">
              <a:ea typeface="新細明體" charset="-120"/>
            </a:endParaRPr>
          </a:p>
          <a:p>
            <a:pPr defTabSz="984250"/>
            <a:r>
              <a:rPr lang="en-US" altLang="zh-TW" i="1">
                <a:ea typeface="新細明體" charset="-120"/>
              </a:rPr>
              <a:t>For more on generalizability, see: Altman DG, Bland JM. </a:t>
            </a:r>
            <a:r>
              <a:rPr lang="en-US" altLang="zh-TW" i="1" err="1">
                <a:ea typeface="新細明體" charset="-120"/>
              </a:rPr>
              <a:t>Generalisation</a:t>
            </a:r>
            <a:r>
              <a:rPr lang="en-US" altLang="zh-TW" i="1">
                <a:ea typeface="新細明體" charset="-120"/>
              </a:rPr>
              <a:t> and extrapolation. BMJ 1998;317:409-10.</a:t>
            </a:r>
          </a:p>
          <a:p>
            <a:pPr algn="l" rtl="0" fontAlgn="base">
              <a:spcBef>
                <a:spcPct val="30000"/>
              </a:spcBef>
              <a:spcAft>
                <a:spcPct val="0"/>
              </a:spcAft>
            </a:pPr>
            <a:endParaRPr lang="en-SA"/>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40</a:t>
            </a:fld>
            <a:endParaRPr lang="ar-SA"/>
          </a:p>
        </p:txBody>
      </p:sp>
    </p:spTree>
    <p:extLst>
      <p:ext uri="{BB962C8B-B14F-4D97-AF65-F5344CB8AC3E}">
        <p14:creationId xmlns:p14="http://schemas.microsoft.com/office/powerpoint/2010/main" val="297744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C7AA02-59D5-43E9-A173-914423487335}" type="slidenum">
              <a:rPr lang="ar-SA"/>
              <a:pPr fontAlgn="base">
                <a:spcBef>
                  <a:spcPct val="0"/>
                </a:spcBef>
                <a:spcAft>
                  <a:spcPct val="0"/>
                </a:spcAft>
              </a:pPr>
              <a:t>42</a:t>
            </a:fld>
            <a:endParaRPr lang="en-GB">
              <a:cs typeface="Arial"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86483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7"/>
            <a:ext cx="8458200" cy="1470025"/>
          </a:xfrm>
        </p:spPr>
        <p:txBody>
          <a:bodyPr anchor="b"/>
          <a:lstStyle>
            <a:lvl1pPr algn="l" rtl="0">
              <a:defRPr sz="4400">
                <a:solidFill>
                  <a:schemeClr val="bg1"/>
                </a:solidFill>
              </a:defRPr>
            </a:lvl1pPr>
          </a:lstStyle>
          <a:p>
            <a:r>
              <a:rPr lang="en-US"/>
              <a:t>Click to edit Master title style</a:t>
            </a:r>
            <a:endParaRPr lang="en-US" dirty="0"/>
          </a:p>
        </p:txBody>
      </p:sp>
      <p:sp>
        <p:nvSpPr>
          <p:cNvPr id="9" name="Subtitle 8"/>
          <p:cNvSpPr>
            <a:spLocks noGrp="1"/>
          </p:cNvSpPr>
          <p:nvPr>
            <p:ph type="subTitle" idx="1"/>
          </p:nvPr>
        </p:nvSpPr>
        <p:spPr>
          <a:xfrm>
            <a:off x="457200" y="3899938"/>
            <a:ext cx="4953000" cy="1752600"/>
          </a:xfrm>
        </p:spPr>
        <p:txBody>
          <a:bodyPr/>
          <a:lstStyle>
            <a:lvl1pPr marL="64008" indent="0" algn="l" rtl="0">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7B02A0C0-18C7-40B9-8942-8707E374054B}" type="datetimeFigureOut">
              <a:rPr lang="ar-SA"/>
              <a:pPr>
                <a:defRPr/>
              </a:pPr>
              <a:t>13 رجب، 1443</a:t>
            </a:fld>
            <a:endParaRPr lang="ar-SA"/>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ar-SA"/>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smtClean="0">
                <a:solidFill>
                  <a:schemeClr val="bg1"/>
                </a:solidFill>
              </a:defRPr>
            </a:lvl1pPr>
          </a:lstStyle>
          <a:p>
            <a:pPr>
              <a:defRPr/>
            </a:pPr>
            <a:fld id="{9BEB9907-9862-49C4-BF5F-97918A6A5512}" type="slidenum">
              <a:rPr lang="ar-SA"/>
              <a:pPr>
                <a:defRPr/>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017B9C2-D6EE-460B-97A2-68B61C1E3C83}" type="datetimeFigureOut">
              <a:rPr lang="ar-SA"/>
              <a:pPr>
                <a:defRPr/>
              </a:pPr>
              <a:t>13 رجب، 1443</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5F831F3A-4E59-4404-AB79-29F5BC4D03A3}" type="slidenum">
              <a:rPr lang="ar-SA"/>
              <a:pPr>
                <a:defRPr/>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0913938-46F7-4678-9C57-825AE454B8F3}" type="datetimeFigureOut">
              <a:rPr lang="ar-SA"/>
              <a:pPr>
                <a:defRPr/>
              </a:pPr>
              <a:t>13 رجب، 1443</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CEB88BE1-47C8-45C0-AD7E-9A4CA8A7778B}" type="slidenum">
              <a:rPr lang="ar-SA"/>
              <a:pPr>
                <a:defRPr/>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endParaRPr lang="ar-SA"/>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lvl1pPr>
          </a:lstStyle>
          <a:p>
            <a:pPr>
              <a:defRPr/>
            </a:pPr>
            <a:fld id="{8ECB7BC5-E80B-4699-8F3C-0F786BF7B031}"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endParaRPr lang="ar-SA"/>
          </a:p>
        </p:txBody>
      </p:sp>
      <p:sp>
        <p:nvSpPr>
          <p:cNvPr id="3" name="Content Placeholder 2"/>
          <p:cNvSpPr>
            <a:spLocks noGrp="1"/>
          </p:cNvSpPr>
          <p:nvPr>
            <p:ph sz="half" idx="1"/>
          </p:nvPr>
        </p:nvSpPr>
        <p:spPr>
          <a:xfrm>
            <a:off x="1066800" y="1981200"/>
            <a:ext cx="754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1066800" y="4114800"/>
            <a:ext cx="754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lvl1pPr>
          </a:lstStyle>
          <a:p>
            <a:pPr>
              <a:defRPr/>
            </a:pPr>
            <a:fld id="{ABFF157E-A6FB-4B6D-BBC8-76429230136A}"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3" y="366606"/>
            <a:ext cx="8637588" cy="776394"/>
          </a:xfrm>
        </p:spPr>
        <p:txBody>
          <a:bodyPr/>
          <a:lstStyle/>
          <a:p>
            <a:r>
              <a:rPr lang="en-US"/>
              <a:t>Click to edit Master title style</a:t>
            </a:r>
          </a:p>
        </p:txBody>
      </p:sp>
      <p:sp>
        <p:nvSpPr>
          <p:cNvPr id="3" name="Content Placeholder 2"/>
          <p:cNvSpPr>
            <a:spLocks noGrp="1"/>
          </p:cNvSpPr>
          <p:nvPr>
            <p:ph sz="half" idx="1"/>
          </p:nvPr>
        </p:nvSpPr>
        <p:spPr>
          <a:xfrm>
            <a:off x="328619" y="1941517"/>
            <a:ext cx="402748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08506" y="1941517"/>
            <a:ext cx="40290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66B16E7E-FCA4-EC4C-B99C-79C073E9A92E}" type="slidenum">
              <a:rPr lang="en-GB" altLang="en-US"/>
              <a:pPr/>
              <a:t>‹#›</a:t>
            </a:fld>
            <a:endParaRPr lang="en-GB" altLang="en-US"/>
          </a:p>
        </p:txBody>
      </p:sp>
    </p:spTree>
    <p:extLst>
      <p:ext uri="{BB962C8B-B14F-4D97-AF65-F5344CB8AC3E}">
        <p14:creationId xmlns:p14="http://schemas.microsoft.com/office/powerpoint/2010/main" val="9867775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1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gn="l" rtl="0">
              <a:defRPr/>
            </a:lvl1pPr>
            <a:lvl2pPr algn="l" rtl="0">
              <a:defRPr/>
            </a:lvl2pPr>
            <a:lvl3pPr algn="l" rtl="0">
              <a:defRPr/>
            </a:lvl3pPr>
            <a:lvl4pPr algn="l" rtl="0">
              <a:defRPr/>
            </a:lvl4pPr>
            <a:lvl5pPr algn="l"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CFBFA2B7-DF7C-4F7E-9244-3DD29B0422B4}" type="datetimeFigureOut">
              <a:rPr lang="ar-SA"/>
              <a:pPr>
                <a:defRPr/>
              </a:pPr>
              <a:t>13 رجب، 1443</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188865EB-0E4E-4D07-A239-33075F6F1D3B}" type="slidenum">
              <a:rPr lang="ar-SA"/>
              <a:pPr>
                <a:defRPr/>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60A21B02-01AF-4E70-A909-12AEFBE75955}" type="datetimeFigureOut">
              <a:rPr lang="ar-SA"/>
              <a:pPr>
                <a:defRPr/>
              </a:pPr>
              <a:t>13 رجب، 1443</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93F13C10-065D-45D9-B77D-B4355619FD4F}" type="slidenum">
              <a:rPr lang="ar-SA"/>
              <a:pPr>
                <a:defRPr/>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3343D341-BC7F-4057-A777-B724EA8E0734}" type="datetimeFigureOut">
              <a:rPr lang="ar-SA"/>
              <a:pPr>
                <a:defRPr/>
              </a:pPr>
              <a:t>13 رجب، 1443</a:t>
            </a:fld>
            <a:endParaRPr lang="ar-SA"/>
          </a:p>
        </p:txBody>
      </p:sp>
      <p:sp>
        <p:nvSpPr>
          <p:cNvPr id="6" name="Footer Placeholder 2"/>
          <p:cNvSpPr>
            <a:spLocks noGrp="1"/>
          </p:cNvSpPr>
          <p:nvPr>
            <p:ph type="ftr" sz="quarter" idx="11"/>
          </p:nvPr>
        </p:nvSpPr>
        <p:spPr/>
        <p:txBody>
          <a:bodyPr/>
          <a:lstStyle>
            <a:lvl1pPr>
              <a:defRPr/>
            </a:lvl1pPr>
          </a:lstStyle>
          <a:p>
            <a:pPr>
              <a:defRPr/>
            </a:pPr>
            <a:endParaRPr lang="ar-SA"/>
          </a:p>
        </p:txBody>
      </p:sp>
      <p:sp>
        <p:nvSpPr>
          <p:cNvPr id="7" name="Slide Number Placeholder 22"/>
          <p:cNvSpPr>
            <a:spLocks noGrp="1"/>
          </p:cNvSpPr>
          <p:nvPr>
            <p:ph type="sldNum" sz="quarter" idx="12"/>
          </p:nvPr>
        </p:nvSpPr>
        <p:spPr/>
        <p:txBody>
          <a:bodyPr/>
          <a:lstStyle>
            <a:lvl1pPr>
              <a:defRPr/>
            </a:lvl1pPr>
          </a:lstStyle>
          <a:p>
            <a:pPr>
              <a:defRPr/>
            </a:pPr>
            <a:fld id="{093D089B-B3B1-4978-8E5E-4B0741D155A3}" type="slidenum">
              <a:rPr lang="ar-SA"/>
              <a:pPr>
                <a:defRPr/>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a:lvl1pPr>
          </a:lstStyle>
          <a:p>
            <a:pPr>
              <a:defRPr/>
            </a:pPr>
            <a:fld id="{CD519F17-EEBE-4FDC-BC55-6241673ADEEB}" type="datetimeFigureOut">
              <a:rPr lang="ar-SA"/>
              <a:pPr>
                <a:defRPr/>
              </a:pPr>
              <a:t>13 رجب، 1443</a:t>
            </a:fld>
            <a:endParaRPr lang="ar-SA"/>
          </a:p>
        </p:txBody>
      </p:sp>
      <p:sp>
        <p:nvSpPr>
          <p:cNvPr id="8" name="Slide Number Placeholder 26"/>
          <p:cNvSpPr>
            <a:spLocks noGrp="1"/>
          </p:cNvSpPr>
          <p:nvPr>
            <p:ph type="sldNum" sz="quarter" idx="11"/>
          </p:nvPr>
        </p:nvSpPr>
        <p:spPr/>
        <p:txBody>
          <a:bodyPr rtlCol="0"/>
          <a:lstStyle>
            <a:lvl1pPr>
              <a:defRPr/>
            </a:lvl1pPr>
          </a:lstStyle>
          <a:p>
            <a:pPr>
              <a:defRPr/>
            </a:pPr>
            <a:fld id="{E823732E-C4E2-457E-BDB5-464556B3D5EB}" type="slidenum">
              <a:rPr lang="ar-SA"/>
              <a:pPr>
                <a:defRPr/>
              </a:pPr>
              <a:t>‹#›</a:t>
            </a:fld>
            <a:endParaRPr lang="ar-SA"/>
          </a:p>
        </p:txBody>
      </p:sp>
      <p:sp>
        <p:nvSpPr>
          <p:cNvPr id="9" name="Footer Placeholder 27"/>
          <p:cNvSpPr>
            <a:spLocks noGrp="1"/>
          </p:cNvSpPr>
          <p:nvPr>
            <p:ph type="ftr" sz="quarter" idx="12"/>
          </p:nvPr>
        </p:nvSpPr>
        <p:spPr/>
        <p:txBody>
          <a:bodyPr rtlCol="0"/>
          <a:lstStyle>
            <a:lvl1pPr>
              <a:defRPr/>
            </a:lvl1pPr>
          </a:lstStyle>
          <a:p>
            <a:pPr>
              <a:defRPr/>
            </a:pPr>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E73313A3-47A8-4AE7-A541-1CBE24E31E1B}" type="datetimeFigureOut">
              <a:rPr lang="ar-SA"/>
              <a:pPr>
                <a:defRPr/>
              </a:pPr>
              <a:t>13 رجب، 1443</a:t>
            </a:fld>
            <a:endParaRPr lang="ar-SA"/>
          </a:p>
        </p:txBody>
      </p:sp>
      <p:sp>
        <p:nvSpPr>
          <p:cNvPr id="4" name="Footer Placeholder 3"/>
          <p:cNvSpPr>
            <a:spLocks noGrp="1"/>
          </p:cNvSpPr>
          <p:nvPr>
            <p:ph type="ftr" sz="quarter" idx="11"/>
          </p:nvPr>
        </p:nvSpPr>
        <p:spPr/>
        <p:txBody>
          <a:bodyPr/>
          <a:lstStyle>
            <a:lvl1pPr>
              <a:defRPr/>
            </a:lvl1pPr>
          </a:lstStyle>
          <a:p>
            <a:pPr>
              <a:defRPr/>
            </a:pPr>
            <a:endParaRPr lang="ar-SA"/>
          </a:p>
        </p:txBody>
      </p:sp>
      <p:sp>
        <p:nvSpPr>
          <p:cNvPr id="5" name="Slide Number Placeholder 4"/>
          <p:cNvSpPr>
            <a:spLocks noGrp="1"/>
          </p:cNvSpPr>
          <p:nvPr>
            <p:ph type="sldNum" sz="quarter" idx="12"/>
          </p:nvPr>
        </p:nvSpPr>
        <p:spPr/>
        <p:txBody>
          <a:bodyPr/>
          <a:lstStyle>
            <a:lvl1pPr>
              <a:defRPr/>
            </a:lvl1pPr>
          </a:lstStyle>
          <a:p>
            <a:pPr>
              <a:defRPr/>
            </a:pPr>
            <a:fld id="{F4056AE8-3A33-4243-8FEC-7716AEEE870D}" type="slidenum">
              <a:rPr lang="ar-SA"/>
              <a:pPr>
                <a:defRPr/>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80A71C8C-4D91-42C2-AA54-A883183CBA07}" type="datetimeFigureOut">
              <a:rPr lang="ar-SA"/>
              <a:pPr>
                <a:defRPr/>
              </a:pPr>
              <a:t>13 رجب، 1443</a:t>
            </a:fld>
            <a:endParaRPr lang="ar-SA"/>
          </a:p>
        </p:txBody>
      </p:sp>
      <p:sp>
        <p:nvSpPr>
          <p:cNvPr id="3" name="Footer Placeholder 2"/>
          <p:cNvSpPr>
            <a:spLocks noGrp="1"/>
          </p:cNvSpPr>
          <p:nvPr>
            <p:ph type="ftr" sz="quarter" idx="11"/>
          </p:nvPr>
        </p:nvSpPr>
        <p:spPr/>
        <p:txBody>
          <a:bodyPr/>
          <a:lstStyle>
            <a:lvl1pPr>
              <a:defRPr/>
            </a:lvl1pPr>
          </a:lstStyle>
          <a:p>
            <a:pPr>
              <a:defRPr/>
            </a:pPr>
            <a:endParaRPr lang="ar-SA"/>
          </a:p>
        </p:txBody>
      </p:sp>
      <p:sp>
        <p:nvSpPr>
          <p:cNvPr id="4" name="Slide Number Placeholder 22"/>
          <p:cNvSpPr>
            <a:spLocks noGrp="1"/>
          </p:cNvSpPr>
          <p:nvPr>
            <p:ph type="sldNum" sz="quarter" idx="12"/>
          </p:nvPr>
        </p:nvSpPr>
        <p:spPr/>
        <p:txBody>
          <a:bodyPr/>
          <a:lstStyle>
            <a:lvl1pPr>
              <a:defRPr/>
            </a:lvl1pPr>
          </a:lstStyle>
          <a:p>
            <a:pPr>
              <a:defRPr/>
            </a:pPr>
            <a:fld id="{CA2A0194-EE7C-4AD4-A8F7-8578DDB6BDC7}" type="slidenum">
              <a:rPr lang="ar-SA"/>
              <a:pPr>
                <a:defRPr/>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30DF5C8C-CEFE-4A04-BC75-DDE2166C0191}" type="datetimeFigureOut">
              <a:rPr lang="ar-SA"/>
              <a:pPr>
                <a:defRPr/>
              </a:pPr>
              <a:t>13 رجب، 1443</a:t>
            </a:fld>
            <a:endParaRPr lang="ar-SA"/>
          </a:p>
        </p:txBody>
      </p:sp>
      <p:sp>
        <p:nvSpPr>
          <p:cNvPr id="6" name="Footer Placeholder 2"/>
          <p:cNvSpPr>
            <a:spLocks noGrp="1"/>
          </p:cNvSpPr>
          <p:nvPr>
            <p:ph type="ftr" sz="quarter" idx="11"/>
          </p:nvPr>
        </p:nvSpPr>
        <p:spPr/>
        <p:txBody>
          <a:bodyPr/>
          <a:lstStyle>
            <a:lvl1pPr>
              <a:defRPr/>
            </a:lvl1pPr>
          </a:lstStyle>
          <a:p>
            <a:pPr>
              <a:defRPr/>
            </a:pPr>
            <a:endParaRPr lang="ar-SA"/>
          </a:p>
        </p:txBody>
      </p:sp>
      <p:sp>
        <p:nvSpPr>
          <p:cNvPr id="7" name="Slide Number Placeholder 22"/>
          <p:cNvSpPr>
            <a:spLocks noGrp="1"/>
          </p:cNvSpPr>
          <p:nvPr>
            <p:ph type="sldNum" sz="quarter" idx="12"/>
          </p:nvPr>
        </p:nvSpPr>
        <p:spPr/>
        <p:txBody>
          <a:bodyPr/>
          <a:lstStyle>
            <a:lvl1pPr>
              <a:defRPr/>
            </a:lvl1pPr>
          </a:lstStyle>
          <a:p>
            <a:pPr>
              <a:defRPr/>
            </a:pPr>
            <a:fld id="{CD88E770-CA23-4228-A716-5C3D53F06788}" type="slidenum">
              <a:rPr lang="ar-SA"/>
              <a:pPr>
                <a:defRPr/>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D57CD3FC-BA7B-4586-AB09-1FACDD1881B3}" type="datetimeFigureOut">
              <a:rPr lang="ar-SA"/>
              <a:pPr>
                <a:defRPr/>
              </a:pPr>
              <a:t>13 رجب، 1443</a:t>
            </a:fld>
            <a:endParaRPr lang="ar-SA"/>
          </a:p>
        </p:txBody>
      </p:sp>
      <p:sp>
        <p:nvSpPr>
          <p:cNvPr id="6" name="Footer Placeholder 2"/>
          <p:cNvSpPr>
            <a:spLocks noGrp="1"/>
          </p:cNvSpPr>
          <p:nvPr>
            <p:ph type="ftr" sz="quarter" idx="11"/>
          </p:nvPr>
        </p:nvSpPr>
        <p:spPr/>
        <p:txBody>
          <a:bodyPr/>
          <a:lstStyle>
            <a:lvl1pPr>
              <a:defRPr/>
            </a:lvl1pPr>
          </a:lstStyle>
          <a:p>
            <a:pPr>
              <a:defRPr/>
            </a:pPr>
            <a:endParaRPr lang="ar-SA"/>
          </a:p>
        </p:txBody>
      </p:sp>
      <p:sp>
        <p:nvSpPr>
          <p:cNvPr id="7" name="Slide Number Placeholder 22"/>
          <p:cNvSpPr>
            <a:spLocks noGrp="1"/>
          </p:cNvSpPr>
          <p:nvPr>
            <p:ph type="sldNum" sz="quarter" idx="12"/>
          </p:nvPr>
        </p:nvSpPr>
        <p:spPr/>
        <p:txBody>
          <a:bodyPr/>
          <a:lstStyle>
            <a:lvl1pPr>
              <a:defRPr/>
            </a:lvl1pPr>
          </a:lstStyle>
          <a:p>
            <a:pPr>
              <a:defRPr/>
            </a:pPr>
            <a:fld id="{E16FD529-245C-4B68-98C2-B4F8540D0F74}" type="slidenum">
              <a:rPr lang="ar-SA"/>
              <a:pPr>
                <a:defRPr/>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9"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fld id="{A4687889-AFD7-4807-9488-7C4F326E065D}" type="datetimeFigureOut">
              <a:rPr lang="ar-SA"/>
              <a:pPr>
                <a:defRPr/>
              </a:pPr>
              <a:t>13 رجب، 1443</a:t>
            </a:fld>
            <a:endParaRPr lang="ar-SA"/>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ar-SA"/>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cs typeface="+mn-cs"/>
              </a:defRPr>
            </a:lvl1pPr>
          </a:lstStyle>
          <a:p>
            <a:pPr>
              <a:defRPr/>
            </a:pPr>
            <a:fld id="{27F4A1DD-963E-412F-9799-7BAD59E9015D}" type="slidenum">
              <a:rPr lang="ar-SA"/>
              <a:pPr>
                <a:defRPr/>
              </a:pPr>
              <a:t>‹#›</a:t>
            </a:fld>
            <a:endParaRPr lang="ar-SA"/>
          </a:p>
        </p:txBody>
      </p:sp>
    </p:spTree>
  </p:cSld>
  <p:clrMap bg1="lt1" tx1="dk1" bg2="lt2" tx2="dk2" accent1="accent1" accent2="accent2" accent3="accent3" accent4="accent4" accent5="accent5" accent6="accent6" hlink="hlink" folHlink="folHlink"/>
  <p:sldLayoutIdLst>
    <p:sldLayoutId id="2147483713" r:id="rId1"/>
    <p:sldLayoutId id="2147483705" r:id="rId2"/>
    <p:sldLayoutId id="2147483706" r:id="rId3"/>
    <p:sldLayoutId id="2147483707" r:id="rId4"/>
    <p:sldLayoutId id="2147483714" r:id="rId5"/>
    <p:sldLayoutId id="2147483715" r:id="rId6"/>
    <p:sldLayoutId id="2147483708" r:id="rId7"/>
    <p:sldLayoutId id="2147483709" r:id="rId8"/>
    <p:sldLayoutId id="2147483710" r:id="rId9"/>
    <p:sldLayoutId id="2147483711" r:id="rId10"/>
    <p:sldLayoutId id="2147483712" r:id="rId11"/>
    <p:sldLayoutId id="2147483716" r:id="rId12"/>
    <p:sldLayoutId id="2147483717" r:id="rId13"/>
    <p:sldLayoutId id="2147483720" r:id="rId14"/>
    <p:sldLayoutId id="2147483721" r:id="rId15"/>
  </p:sldLayoutIdLst>
  <p:txStyles>
    <p:titleStyle>
      <a:lvl1pPr algn="l" rtl="1" eaLnBrk="1" fontAlgn="base" hangingPunct="1">
        <a:spcBef>
          <a:spcPct val="0"/>
        </a:spcBef>
        <a:spcAft>
          <a:spcPct val="0"/>
        </a:spcAft>
        <a:defRPr sz="4000" kern="1200">
          <a:solidFill>
            <a:schemeClr val="tx2"/>
          </a:solidFill>
          <a:latin typeface="+mj-lt"/>
          <a:ea typeface="+mj-ea"/>
          <a:cs typeface="+mj-cs"/>
        </a:defRPr>
      </a:lvl1pPr>
      <a:lvl2pPr algn="l" rtl="1" eaLnBrk="1" fontAlgn="base" hangingPunct="1">
        <a:spcBef>
          <a:spcPct val="0"/>
        </a:spcBef>
        <a:spcAft>
          <a:spcPct val="0"/>
        </a:spcAft>
        <a:defRPr sz="4000">
          <a:solidFill>
            <a:schemeClr val="tx2"/>
          </a:solidFill>
          <a:latin typeface="Trebuchet MS" pitchFamily="34" charset="0"/>
          <a:cs typeface="Tahoma" pitchFamily="34" charset="0"/>
        </a:defRPr>
      </a:lvl2pPr>
      <a:lvl3pPr algn="l" rtl="1" eaLnBrk="1" fontAlgn="base" hangingPunct="1">
        <a:spcBef>
          <a:spcPct val="0"/>
        </a:spcBef>
        <a:spcAft>
          <a:spcPct val="0"/>
        </a:spcAft>
        <a:defRPr sz="4000">
          <a:solidFill>
            <a:schemeClr val="tx2"/>
          </a:solidFill>
          <a:latin typeface="Trebuchet MS" pitchFamily="34" charset="0"/>
          <a:cs typeface="Tahoma" pitchFamily="34" charset="0"/>
        </a:defRPr>
      </a:lvl3pPr>
      <a:lvl4pPr algn="l" rtl="1" eaLnBrk="1" fontAlgn="base" hangingPunct="1">
        <a:spcBef>
          <a:spcPct val="0"/>
        </a:spcBef>
        <a:spcAft>
          <a:spcPct val="0"/>
        </a:spcAft>
        <a:defRPr sz="4000">
          <a:solidFill>
            <a:schemeClr val="tx2"/>
          </a:solidFill>
          <a:latin typeface="Trebuchet MS" pitchFamily="34" charset="0"/>
          <a:cs typeface="Tahoma" pitchFamily="34" charset="0"/>
        </a:defRPr>
      </a:lvl4pPr>
      <a:lvl5pPr algn="l" rtl="1" eaLnBrk="1" fontAlgn="base" hangingPunct="1">
        <a:spcBef>
          <a:spcPct val="0"/>
        </a:spcBef>
        <a:spcAft>
          <a:spcPct val="0"/>
        </a:spcAft>
        <a:defRPr sz="4000">
          <a:solidFill>
            <a:schemeClr val="tx2"/>
          </a:solidFill>
          <a:latin typeface="Trebuchet MS" pitchFamily="34" charset="0"/>
          <a:cs typeface="Tahoma" pitchFamily="34" charset="0"/>
        </a:defRPr>
      </a:lvl5pPr>
      <a:lvl6pPr marL="457200" algn="l" rtl="1" eaLnBrk="1" fontAlgn="base" hangingPunct="1">
        <a:spcBef>
          <a:spcPct val="0"/>
        </a:spcBef>
        <a:spcAft>
          <a:spcPct val="0"/>
        </a:spcAft>
        <a:defRPr sz="4000">
          <a:solidFill>
            <a:schemeClr val="tx2"/>
          </a:solidFill>
          <a:latin typeface="Trebuchet MS" pitchFamily="34" charset="0"/>
          <a:cs typeface="Tahoma" pitchFamily="34" charset="0"/>
        </a:defRPr>
      </a:lvl6pPr>
      <a:lvl7pPr marL="914400" algn="l" rtl="1" eaLnBrk="1" fontAlgn="base" hangingPunct="1">
        <a:spcBef>
          <a:spcPct val="0"/>
        </a:spcBef>
        <a:spcAft>
          <a:spcPct val="0"/>
        </a:spcAft>
        <a:defRPr sz="4000">
          <a:solidFill>
            <a:schemeClr val="tx2"/>
          </a:solidFill>
          <a:latin typeface="Trebuchet MS" pitchFamily="34" charset="0"/>
          <a:cs typeface="Tahoma" pitchFamily="34" charset="0"/>
        </a:defRPr>
      </a:lvl7pPr>
      <a:lvl8pPr marL="1371600" algn="l" rtl="1" eaLnBrk="1" fontAlgn="base" hangingPunct="1">
        <a:spcBef>
          <a:spcPct val="0"/>
        </a:spcBef>
        <a:spcAft>
          <a:spcPct val="0"/>
        </a:spcAft>
        <a:defRPr sz="4000">
          <a:solidFill>
            <a:schemeClr val="tx2"/>
          </a:solidFill>
          <a:latin typeface="Trebuchet MS" pitchFamily="34" charset="0"/>
          <a:cs typeface="Tahoma" pitchFamily="34" charset="0"/>
        </a:defRPr>
      </a:lvl8pPr>
      <a:lvl9pPr marL="1828800" algn="l" rtl="1" eaLnBrk="1" fontAlgn="base" hangingPunct="1">
        <a:spcBef>
          <a:spcPct val="0"/>
        </a:spcBef>
        <a:spcAft>
          <a:spcPct val="0"/>
        </a:spcAft>
        <a:defRPr sz="4000">
          <a:solidFill>
            <a:schemeClr val="tx2"/>
          </a:solidFill>
          <a:latin typeface="Trebuchet MS" pitchFamily="34" charset="0"/>
          <a:cs typeface="Tahoma" pitchFamily="34" charset="0"/>
        </a:defRPr>
      </a:lvl9pPr>
    </p:titleStyle>
    <p:bodyStyle>
      <a:lvl1pPr marL="365125" indent="-255588" algn="l" rtl="0" eaLnBrk="1" fontAlgn="base" hangingPunct="1">
        <a:spcBef>
          <a:spcPts val="300"/>
        </a:spcBef>
        <a:spcAft>
          <a:spcPct val="0"/>
        </a:spcAft>
        <a:buClr>
          <a:srgbClr val="DE6C36"/>
        </a:buClr>
        <a:buFont typeface="Georgia" pitchFamily="18" charset="0"/>
        <a:buChar char="•"/>
        <a:defRPr sz="2800" kern="1200">
          <a:solidFill>
            <a:schemeClr val="tx1"/>
          </a:solidFill>
          <a:latin typeface="+mn-lt"/>
          <a:ea typeface="+mn-ea"/>
          <a:cs typeface="+mn-cs"/>
        </a:defRPr>
      </a:lvl1pPr>
      <a:lvl2pPr marL="657225" indent="-246063" algn="l" rtl="0" eaLnBrk="1" fontAlgn="base" hangingPunct="1">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1" fontAlgn="base" hangingPunct="1">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1" fontAlgn="base" hangingPunct="1">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1" fontAlgn="base" hangingPunct="1">
        <a:spcBef>
          <a:spcPts val="300"/>
        </a:spcBef>
        <a:spcAft>
          <a:spcPct val="0"/>
        </a:spcAft>
        <a:buClr>
          <a:srgbClr val="DE6C36"/>
        </a:buClr>
        <a:buFont typeface="Georgia" pitchFamily="18" charset="0"/>
        <a:buChar char="▫"/>
        <a:defRPr sz="2000" kern="1200">
          <a:solidFill>
            <a:srgbClr val="DE6C36"/>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customXml" Target="../ink/ink1.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1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www.understandinghealthresearch.org/"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ebm-tools.knowledgetranslation.net/"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www.cebm.net/asking-focused-questions/"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www.medicine.ox.ac.uk/bandolier/painres/download/whatis/what_is_critical_appraisal.pdf" TargetMode="External"/><Relationship Id="rId2" Type="http://schemas.openxmlformats.org/officeDocument/2006/relationships/hyperlink" Target="http://www.cebm.net/critical-appraisal/" TargetMode="External"/><Relationship Id="rId1" Type="http://schemas.openxmlformats.org/officeDocument/2006/relationships/slideLayout" Target="../slideLayouts/slideLayout2.xml"/><Relationship Id="rId6" Type="http://schemas.openxmlformats.org/officeDocument/2006/relationships/hyperlink" Target="http://www.cebm.net/" TargetMode="External"/><Relationship Id="rId5" Type="http://schemas.openxmlformats.org/officeDocument/2006/relationships/hyperlink" Target="http://www.evidentlycochrane.net/" TargetMode="External"/><Relationship Id="rId4" Type="http://schemas.openxmlformats.org/officeDocument/2006/relationships/hyperlink" Target="http://www.bmj.com/about-bmj/resources-readers/publications/how-read-paper"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www.evidentlycochrane.net/" TargetMode="External"/><Relationship Id="rId3" Type="http://schemas.openxmlformats.org/officeDocument/2006/relationships/hyperlink" Target="http://www.casp-uk.net/checklists" TargetMode="External"/><Relationship Id="rId7" Type="http://schemas.openxmlformats.org/officeDocument/2006/relationships/hyperlink" Target="http://www.bmj.com/about-bmj/resources-readers/publications/how-read-paper" TargetMode="External"/><Relationship Id="rId2" Type="http://schemas.openxmlformats.org/officeDocument/2006/relationships/hyperlink" Target="http://www.casp-uk.net/e-learning" TargetMode="External"/><Relationship Id="rId1" Type="http://schemas.openxmlformats.org/officeDocument/2006/relationships/slideLayout" Target="../slideLayouts/slideLayout2.xml"/><Relationship Id="rId6" Type="http://schemas.openxmlformats.org/officeDocument/2006/relationships/hyperlink" Target="http://www.medicine.ox.ac.uk/bandolier/painres/download/whatis/what_is_critical_appraisal.pdf" TargetMode="External"/><Relationship Id="rId5" Type="http://schemas.openxmlformats.org/officeDocument/2006/relationships/hyperlink" Target="http://www.cebm.net/critical-appraisal/" TargetMode="External"/><Relationship Id="rId4" Type="http://schemas.openxmlformats.org/officeDocument/2006/relationships/hyperlink" Target="http://clinicalevidence.bmj.com/x/set/static/ebm/toolbox/665061.html" TargetMode="External"/><Relationship Id="rId9" Type="http://schemas.openxmlformats.org/officeDocument/2006/relationships/hyperlink" Target="http://www.cebm.net/"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hyperlink" Target="mailto:nalyousefi@ksu.edu.s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ebm.net/2014/06/critical-appraisa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casp-uk.net/casp-tools-checklis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asp-uk.net/casp-tools-checklists/"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cebm.net/2014/06/critical-appraisa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cebm.net/asking-focused-quest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43684AB-90BB-1D4A-81AA-BFEE08A90414}"/>
              </a:ext>
            </a:extLst>
          </p:cNvPr>
          <p:cNvSpPr>
            <a:spLocks noGrp="1"/>
          </p:cNvSpPr>
          <p:nvPr>
            <p:ph type="ctrTitle"/>
          </p:nvPr>
        </p:nvSpPr>
        <p:spPr>
          <a:xfrm>
            <a:off x="-248505" y="1983581"/>
            <a:ext cx="4824535" cy="1584325"/>
          </a:xfrm>
        </p:spPr>
        <p:txBody>
          <a:bodyPr/>
          <a:lstStyle/>
          <a:p>
            <a:pPr algn="ctr"/>
            <a:r>
              <a:rPr lang="en-US" altLang="en-US" sz="3200" b="1" dirty="0">
                <a:ea typeface="Tahoma" panose="020B0604030504040204" pitchFamily="34" charset="0"/>
                <a:cs typeface="Tahoma" panose="020B0604030504040204" pitchFamily="34" charset="0"/>
              </a:rPr>
              <a:t>Evidence-Based</a:t>
            </a:r>
            <a:r>
              <a:rPr lang="en-US" altLang="en-US" sz="3600" b="1" dirty="0">
                <a:ea typeface="Tahoma" panose="020B0604030504040204" pitchFamily="34" charset="0"/>
                <a:cs typeface="Tahoma" panose="020B0604030504040204" pitchFamily="34" charset="0"/>
              </a:rPr>
              <a:t> Medicine Approach</a:t>
            </a:r>
            <a:br>
              <a:rPr lang="en-US" altLang="en-US" sz="3600" b="1" dirty="0">
                <a:ea typeface="Tahoma" panose="020B0604030504040204" pitchFamily="34" charset="0"/>
                <a:cs typeface="Tahoma" panose="020B0604030504040204" pitchFamily="34" charset="0"/>
              </a:rPr>
            </a:br>
            <a:br>
              <a:rPr lang="en-US" altLang="en-US" sz="3600" b="1" dirty="0">
                <a:ea typeface="Tahoma" panose="020B0604030504040204" pitchFamily="34" charset="0"/>
                <a:cs typeface="Tahoma" panose="020B0604030504040204" pitchFamily="34" charset="0"/>
              </a:rPr>
            </a:br>
            <a:r>
              <a:rPr lang="en-US" altLang="en-US" sz="1800" b="1" dirty="0">
                <a:ea typeface="Tahoma" panose="020B0604030504040204" pitchFamily="34" charset="0"/>
                <a:cs typeface="Tahoma" panose="020B0604030504040204" pitchFamily="34" charset="0"/>
              </a:rPr>
              <a:t>Part 2</a:t>
            </a:r>
            <a:endParaRPr lang="en-US" altLang="en-US" sz="3600" b="1" dirty="0">
              <a:ea typeface="Tahoma" panose="020B0604030504040204" pitchFamily="34" charset="0"/>
              <a:cs typeface="Tahoma" panose="020B0604030504040204" pitchFamily="34" charset="0"/>
            </a:endParaRPr>
          </a:p>
        </p:txBody>
      </p:sp>
      <p:sp>
        <p:nvSpPr>
          <p:cNvPr id="16386" name="Subtitle 2">
            <a:extLst>
              <a:ext uri="{FF2B5EF4-FFF2-40B4-BE49-F238E27FC236}">
                <a16:creationId xmlns:a16="http://schemas.microsoft.com/office/drawing/2014/main" id="{25DD05F6-86F2-FA49-B770-D2AFA1979E2C}"/>
              </a:ext>
            </a:extLst>
          </p:cNvPr>
          <p:cNvSpPr>
            <a:spLocks noGrp="1"/>
          </p:cNvSpPr>
          <p:nvPr>
            <p:ph type="subTitle" idx="1"/>
          </p:nvPr>
        </p:nvSpPr>
        <p:spPr>
          <a:xfrm>
            <a:off x="42863" y="6415088"/>
            <a:ext cx="2454275" cy="431800"/>
          </a:xfrm>
        </p:spPr>
        <p:txBody>
          <a:bodyPr/>
          <a:lstStyle/>
          <a:p>
            <a:pPr marL="63500" eaLnBrk="1" hangingPunct="1"/>
            <a:r>
              <a:rPr lang="en-US" altLang="en-US" dirty="0">
                <a:cs typeface="Arial" panose="020B0604020202020204" pitchFamily="34" charset="0"/>
              </a:rPr>
              <a:t>February 2022</a:t>
            </a:r>
            <a:endParaRPr lang="ar-SA" altLang="en-US" dirty="0"/>
          </a:p>
        </p:txBody>
      </p:sp>
      <p:sp>
        <p:nvSpPr>
          <p:cNvPr id="16388" name="Rectangle 5">
            <a:extLst>
              <a:ext uri="{FF2B5EF4-FFF2-40B4-BE49-F238E27FC236}">
                <a16:creationId xmlns:a16="http://schemas.microsoft.com/office/drawing/2014/main" id="{D6BE5FF5-DA4B-C44A-B809-5170AF26BDB2}"/>
              </a:ext>
            </a:extLst>
          </p:cNvPr>
          <p:cNvSpPr>
            <a:spLocks noChangeArrowheads="1"/>
          </p:cNvSpPr>
          <p:nvPr/>
        </p:nvSpPr>
        <p:spPr bwMode="auto">
          <a:xfrm>
            <a:off x="42863" y="4219575"/>
            <a:ext cx="4241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rtl="1">
              <a:spcBef>
                <a:spcPts val="300"/>
              </a:spcBef>
              <a:buClr>
                <a:srgbClr val="DE6C36"/>
              </a:buClr>
              <a:buFont typeface="Arial" panose="020B0604020202020204" pitchFamily="34" charset="0"/>
              <a:buChar char="•"/>
              <a:defRPr sz="2800">
                <a:solidFill>
                  <a:schemeClr val="tx1"/>
                </a:solidFill>
                <a:latin typeface="Georgia" panose="02040502050405020303" pitchFamily="18" charset="0"/>
                <a:cs typeface="Arial" panose="020B0604020202020204" pitchFamily="34" charset="0"/>
              </a:defRPr>
            </a:lvl1pPr>
            <a:lvl2pPr marL="742950" indent="-285750" rtl="1">
              <a:spcBef>
                <a:spcPts val="300"/>
              </a:spcBef>
              <a:buClr>
                <a:schemeClr val="accent2"/>
              </a:buClr>
              <a:buFont typeface="Arial" panose="020B0604020202020204" pitchFamily="34" charset="0"/>
              <a:buChar char="•"/>
              <a:defRPr sz="2600">
                <a:solidFill>
                  <a:schemeClr val="accent2"/>
                </a:solidFill>
                <a:latin typeface="Georgia" panose="02040502050405020303" pitchFamily="18" charset="0"/>
                <a:cs typeface="Arial" panose="020B0604020202020204" pitchFamily="34" charset="0"/>
              </a:defRPr>
            </a:lvl2pPr>
            <a:lvl3pPr marL="1143000" indent="-228600" rtl="1">
              <a:spcBef>
                <a:spcPts val="300"/>
              </a:spcBef>
              <a:buClr>
                <a:schemeClr val="accent1"/>
              </a:buClr>
              <a:buFont typeface="Arial" panose="020B0604020202020204" pitchFamily="34" charset="0"/>
              <a:buChar char="•"/>
              <a:defRPr sz="2400">
                <a:solidFill>
                  <a:schemeClr val="accent1"/>
                </a:solidFill>
                <a:latin typeface="Georgia" panose="02040502050405020303" pitchFamily="18" charset="0"/>
                <a:cs typeface="Arial" panose="020B0604020202020204" pitchFamily="34" charset="0"/>
              </a:defRPr>
            </a:lvl3pPr>
            <a:lvl4pPr marL="1600200" indent="-228600" rtl="1">
              <a:spcBef>
                <a:spcPts val="300"/>
              </a:spcBef>
              <a:buClr>
                <a:schemeClr val="accent1"/>
              </a:buClr>
              <a:buFont typeface="Arial" panose="020B0604020202020204" pitchFamily="34" charset="0"/>
              <a:buChar char="•"/>
              <a:defRPr sz="2200">
                <a:solidFill>
                  <a:schemeClr val="accent1"/>
                </a:solidFill>
                <a:latin typeface="Georgia" panose="02040502050405020303" pitchFamily="18" charset="0"/>
                <a:cs typeface="Arial" panose="020B0604020202020204" pitchFamily="34" charset="0"/>
              </a:defRPr>
            </a:lvl4pPr>
            <a:lvl5pPr marL="2057400" indent="-228600" rtl="1">
              <a:spcBef>
                <a:spcPts val="300"/>
              </a:spcBef>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5pPr>
            <a:lvl6pPr marL="25146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6pPr>
            <a:lvl7pPr marL="29718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7pPr>
            <a:lvl8pPr marL="34290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8pPr>
            <a:lvl9pPr marL="38862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9pPr>
          </a:lstStyle>
          <a:p>
            <a:pPr algn="ctr" eaLnBrk="1" hangingPunct="1">
              <a:spcBef>
                <a:spcPct val="0"/>
              </a:spcBef>
              <a:buClrTx/>
              <a:buFontTx/>
              <a:buNone/>
              <a:defRPr/>
            </a:pPr>
            <a:r>
              <a:rPr lang="en-US" sz="2000" b="1" dirty="0">
                <a:solidFill>
                  <a:srgbClr val="A34B73"/>
                </a:solidFill>
                <a:latin typeface="+mj-lt"/>
              </a:rPr>
              <a:t>Dr. Nada A. </a:t>
            </a:r>
            <a:r>
              <a:rPr lang="en-US" sz="2000" b="1" dirty="0" err="1">
                <a:solidFill>
                  <a:srgbClr val="A34B73"/>
                </a:solidFill>
                <a:latin typeface="+mj-lt"/>
              </a:rPr>
              <a:t>AlYousefi</a:t>
            </a:r>
            <a:endParaRPr lang="en-US" sz="2000" b="1" dirty="0">
              <a:solidFill>
                <a:srgbClr val="A34B73"/>
              </a:solidFill>
              <a:latin typeface="+mj-lt"/>
            </a:endParaRPr>
          </a:p>
          <a:p>
            <a:pPr algn="ctr" eaLnBrk="1" hangingPunct="1">
              <a:spcBef>
                <a:spcPct val="0"/>
              </a:spcBef>
              <a:buClrTx/>
              <a:buFontTx/>
              <a:buNone/>
              <a:defRPr/>
            </a:pPr>
            <a:br>
              <a:rPr lang="en-US" sz="1400" dirty="0">
                <a:latin typeface="+mj-lt"/>
              </a:rPr>
            </a:br>
            <a:r>
              <a:rPr lang="en-US" sz="1400" dirty="0">
                <a:latin typeface="+mj-lt"/>
              </a:rPr>
              <a:t>Associate Professor, Postgraduate Trainer and Consultant of Family Medicine</a:t>
            </a:r>
            <a:br>
              <a:rPr lang="en-US" sz="900" dirty="0">
                <a:latin typeface="+mj-lt"/>
              </a:rPr>
            </a:br>
            <a:r>
              <a:rPr lang="en-US" sz="1400" dirty="0">
                <a:latin typeface="+mj-lt"/>
              </a:rPr>
              <a:t>International Board-Certified Lactation Consultant</a:t>
            </a:r>
            <a:br>
              <a:rPr lang="en-US" sz="900" dirty="0">
                <a:latin typeface="+mj-lt"/>
              </a:rPr>
            </a:br>
            <a:r>
              <a:rPr lang="en-US" sz="1400" dirty="0">
                <a:latin typeface="+mj-lt"/>
              </a:rPr>
              <a:t>Department of Family and Community Medicine</a:t>
            </a:r>
            <a:br>
              <a:rPr lang="en-US" sz="900" dirty="0">
                <a:latin typeface="+mj-lt"/>
              </a:rPr>
            </a:br>
            <a:r>
              <a:rPr lang="en-US" sz="1400" dirty="0">
                <a:latin typeface="+mj-lt"/>
              </a:rPr>
              <a:t>College of Medicine, King Saud University (KSU)</a:t>
            </a:r>
          </a:p>
          <a:p>
            <a:pPr algn="ctr" eaLnBrk="1" hangingPunct="1">
              <a:spcBef>
                <a:spcPct val="0"/>
              </a:spcBef>
              <a:buClrTx/>
              <a:buFontTx/>
              <a:buNone/>
              <a:defRPr/>
            </a:pPr>
            <a:endParaRPr lang="en-US" sz="1400" dirty="0">
              <a:latin typeface="+mj-lt"/>
            </a:endParaRPr>
          </a:p>
          <a:p>
            <a:pPr algn="ctr" eaLnBrk="1" hangingPunct="1">
              <a:spcBef>
                <a:spcPct val="0"/>
              </a:spcBef>
              <a:buClrTx/>
              <a:buFontTx/>
              <a:buNone/>
              <a:defRPr/>
            </a:pPr>
            <a:r>
              <a:rPr lang="en-US" altLang="en-US" sz="1800" b="1" dirty="0" err="1">
                <a:solidFill>
                  <a:srgbClr val="A34B73"/>
                </a:solidFill>
                <a:latin typeface="+mj-lt"/>
              </a:rPr>
              <a:t>nalyousefi@ksu.edu.sa</a:t>
            </a:r>
            <a:endParaRPr lang="en-US" altLang="en-US" sz="1800" b="1" dirty="0">
              <a:solidFill>
                <a:srgbClr val="A34B73"/>
              </a:solidFill>
              <a:latin typeface="+mj-lt"/>
            </a:endParaRPr>
          </a:p>
        </p:txBody>
      </p:sp>
      <p:pic>
        <p:nvPicPr>
          <p:cNvPr id="16389" name="Picture 5">
            <a:extLst>
              <a:ext uri="{FF2B5EF4-FFF2-40B4-BE49-F238E27FC236}">
                <a16:creationId xmlns:a16="http://schemas.microsoft.com/office/drawing/2014/main" id="{F2D9A94D-16D2-DE45-A415-F0E4E01D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9713"/>
            <a:ext cx="2743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E7619EE-3B95-824D-AE38-5532B69F9AE6}"/>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90986" y="239713"/>
            <a:ext cx="4554640" cy="3031137"/>
          </a:xfrm>
          <a:prstGeom prst="rect">
            <a:avLst/>
          </a:prstGeom>
        </p:spPr>
      </p:pic>
      <p:pic>
        <p:nvPicPr>
          <p:cNvPr id="8" name="Picture 7">
            <a:extLst>
              <a:ext uri="{FF2B5EF4-FFF2-40B4-BE49-F238E27FC236}">
                <a16:creationId xmlns:a16="http://schemas.microsoft.com/office/drawing/2014/main" id="{7D53C864-FA7F-F54B-A18D-7E2F9E7A3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700" y="3348917"/>
            <a:ext cx="4539211" cy="3227500"/>
          </a:xfrm>
          <a:prstGeom prst="rect">
            <a:avLst/>
          </a:prstGeom>
        </p:spPr>
      </p:pic>
    </p:spTree>
    <p:extLst>
      <p:ext uri="{BB962C8B-B14F-4D97-AF65-F5344CB8AC3E}">
        <p14:creationId xmlns:p14="http://schemas.microsoft.com/office/powerpoint/2010/main" val="388063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عنوان 1">
            <a:extLst>
              <a:ext uri="{FF2B5EF4-FFF2-40B4-BE49-F238E27FC236}">
                <a16:creationId xmlns:a16="http://schemas.microsoft.com/office/drawing/2014/main" id="{B559F59E-DE69-3B49-81D1-D5C27357D15B}"/>
              </a:ext>
            </a:extLst>
          </p:cNvPr>
          <p:cNvSpPr>
            <a:spLocks noGrp="1"/>
          </p:cNvSpPr>
          <p:nvPr>
            <p:ph type="title"/>
          </p:nvPr>
        </p:nvSpPr>
        <p:spPr>
          <a:xfrm>
            <a:off x="457200" y="1143000"/>
            <a:ext cx="8229600" cy="1069975"/>
          </a:xfrm>
        </p:spPr>
        <p:txBody>
          <a:bodyPr/>
          <a:lstStyle/>
          <a:p>
            <a:endParaRPr lang="en-US" altLang="en-US">
              <a:ea typeface="Times New Roman" panose="02020603050405020304" pitchFamily="18" charset="0"/>
              <a:cs typeface="Times New Roman" panose="02020603050405020304" pitchFamily="18" charset="0"/>
            </a:endParaRPr>
          </a:p>
        </p:txBody>
      </p:sp>
      <p:pic>
        <p:nvPicPr>
          <p:cNvPr id="29698" name="صورة 2">
            <a:extLst>
              <a:ext uri="{FF2B5EF4-FFF2-40B4-BE49-F238E27FC236}">
                <a16:creationId xmlns:a16="http://schemas.microsoft.com/office/drawing/2014/main" id="{899676DE-45D9-8546-A657-AE06BC0A3DE1}"/>
              </a:ext>
            </a:extLst>
          </p:cNvPr>
          <p:cNvPicPr>
            <a:picLocks noChangeAspect="1"/>
          </p:cNvPicPr>
          <p:nvPr/>
        </p:nvPicPr>
        <p:blipFill>
          <a:blip r:embed="rId2">
            <a:extLst>
              <a:ext uri="{28A0092B-C50C-407E-A947-70E740481C1C}">
                <a14:useLocalDpi xmlns:a14="http://schemas.microsoft.com/office/drawing/2010/main" val="0"/>
              </a:ext>
            </a:extLst>
          </a:blip>
          <a:srcRect l="7841" t="8333" r="9407" b="5376"/>
          <a:stretch>
            <a:fillRect/>
          </a:stretch>
        </p:blipFill>
        <p:spPr bwMode="auto">
          <a:xfrm>
            <a:off x="25400" y="765175"/>
            <a:ext cx="908843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727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213315" y="1039883"/>
            <a:ext cx="8348258" cy="627793"/>
          </a:xfrm>
        </p:spPr>
        <p:txBody>
          <a:bodyPr/>
          <a:lstStyle/>
          <a:p>
            <a:pPr algn="l"/>
            <a:r>
              <a:rPr lang="en-AU" altLang="en-US" sz="3597" dirty="0">
                <a:solidFill>
                  <a:srgbClr val="632523"/>
                </a:solidFill>
                <a:latin typeface="+mn-lt"/>
              </a:rPr>
              <a:t>Is finding all published studies enough?</a:t>
            </a:r>
          </a:p>
        </p:txBody>
      </p:sp>
      <p:sp>
        <p:nvSpPr>
          <p:cNvPr id="52226" name="Rectangle 3"/>
          <p:cNvSpPr>
            <a:spLocks noGrp="1" noChangeArrowheads="1"/>
          </p:cNvSpPr>
          <p:nvPr>
            <p:ph type="body" idx="1"/>
          </p:nvPr>
        </p:nvSpPr>
        <p:spPr>
          <a:xfrm>
            <a:off x="335499" y="1900529"/>
            <a:ext cx="8226074" cy="2738640"/>
          </a:xfrm>
        </p:spPr>
        <p:txBody>
          <a:bodyPr/>
          <a:lstStyle/>
          <a:p>
            <a:r>
              <a:rPr lang="en-AU" altLang="en-US" dirty="0"/>
              <a:t>Negative studies less likely to be published than ‘Positive’ ones</a:t>
            </a:r>
          </a:p>
          <a:p>
            <a:r>
              <a:rPr lang="en-AU" altLang="en-US" dirty="0"/>
              <a:t>How does this happen?</a:t>
            </a:r>
          </a:p>
          <a:p>
            <a:r>
              <a:rPr lang="en-AU" altLang="en-US" dirty="0"/>
              <a:t>Positive studies SUBMITTED 2.5x more often than negative   </a:t>
            </a:r>
            <a:r>
              <a:rPr lang="en-AU" altLang="en-US" sz="2399" dirty="0"/>
              <a:t>(</a:t>
            </a:r>
            <a:r>
              <a:rPr lang="en-AU" altLang="en-US" sz="2399" dirty="0" err="1"/>
              <a:t>Dickersin</a:t>
            </a:r>
            <a:r>
              <a:rPr lang="en-AU" altLang="en-US" sz="2399" dirty="0"/>
              <a:t>, JAMA, 1992)</a:t>
            </a:r>
          </a:p>
          <a:p>
            <a:endParaRPr lang="en-AU" altLang="en-US" sz="2399" dirty="0"/>
          </a:p>
        </p:txBody>
      </p:sp>
      <p:grpSp>
        <p:nvGrpSpPr>
          <p:cNvPr id="9"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0"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11"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2"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3" name="Rectangle 12"/>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687455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92914" y="1485617"/>
            <a:ext cx="5614218" cy="48944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1"/>
          <p:cNvGrpSpPr/>
          <p:nvPr/>
        </p:nvGrpSpPr>
        <p:grpSpPr>
          <a:xfrm>
            <a:off x="2138198" y="2821127"/>
            <a:ext cx="4828832" cy="471356"/>
            <a:chOff x="2019536" y="2667010"/>
            <a:chExt cx="4565035" cy="445606"/>
          </a:xfrm>
        </p:grpSpPr>
        <p:cxnSp>
          <p:nvCxnSpPr>
            <p:cNvPr id="9" name="Straight Connector 8"/>
            <p:cNvCxnSpPr/>
            <p:nvPr/>
          </p:nvCxnSpPr>
          <p:spPr>
            <a:xfrm>
              <a:off x="3941656" y="2889813"/>
              <a:ext cx="8008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23069" y="2667010"/>
              <a:ext cx="13615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19536" y="3112616"/>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22725" y="3112616"/>
              <a:ext cx="9206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270212" y="3528163"/>
            <a:ext cx="4188519" cy="1193601"/>
            <a:chOff x="2144339" y="3335420"/>
            <a:chExt cx="3959702" cy="1128395"/>
          </a:xfrm>
        </p:grpSpPr>
        <p:cxnSp>
          <p:nvCxnSpPr>
            <p:cNvPr id="19" name="Straight Connector 18"/>
            <p:cNvCxnSpPr/>
            <p:nvPr/>
          </p:nvCxnSpPr>
          <p:spPr>
            <a:xfrm>
              <a:off x="3070027" y="3335420"/>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80154" y="4226633"/>
              <a:ext cx="35238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44339" y="4449436"/>
              <a:ext cx="6407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87655" y="4463815"/>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69665" y="4463815"/>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5569209" y="3528162"/>
            <a:ext cx="15672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125676" y="4942231"/>
            <a:ext cx="4532535" cy="1201834"/>
            <a:chOff x="2007699" y="4672239"/>
            <a:chExt cx="4284924" cy="1136178"/>
          </a:xfrm>
        </p:grpSpPr>
        <p:cxnSp>
          <p:nvCxnSpPr>
            <p:cNvPr id="32" name="Straight Connector 31"/>
            <p:cNvCxnSpPr/>
            <p:nvPr/>
          </p:nvCxnSpPr>
          <p:spPr>
            <a:xfrm>
              <a:off x="2299845" y="4672239"/>
              <a:ext cx="19524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19536" y="5125590"/>
              <a:ext cx="29302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57904" y="5570404"/>
              <a:ext cx="273471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07699" y="5808417"/>
              <a:ext cx="39924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5428704" y="5209847"/>
            <a:ext cx="16479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31"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33"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34"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35" name="Rectangle 34"/>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7516476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367861"/>
            <a:ext cx="8449664" cy="4280041"/>
          </a:xfrm>
        </p:spPr>
        <p:txBody>
          <a:bodyPr/>
          <a:lstStyle/>
          <a:p>
            <a:pPr marL="0" indent="0">
              <a:buClr>
                <a:schemeClr val="tx2"/>
              </a:buClr>
              <a:buNone/>
            </a:pPr>
            <a:r>
              <a:rPr lang="en-GB" sz="2539" b="1" dirty="0"/>
              <a:t>3. Were the criteria used to select articles for inclusion appropriate?</a:t>
            </a:r>
          </a:p>
          <a:p>
            <a:pPr marL="0" indent="0">
              <a:spcBef>
                <a:spcPts val="0"/>
              </a:spcBef>
              <a:buClr>
                <a:schemeClr val="tx2"/>
              </a:buClr>
              <a:buNone/>
            </a:pPr>
            <a:endParaRPr lang="en-GB" sz="2539" i="1" dirty="0"/>
          </a:p>
          <a:p>
            <a:pPr marL="0" indent="0">
              <a:spcBef>
                <a:spcPts val="0"/>
              </a:spcBef>
              <a:buClr>
                <a:schemeClr val="tx2"/>
              </a:buClr>
              <a:buNone/>
            </a:pPr>
            <a:r>
              <a:rPr lang="en-GB" sz="2539" i="1" dirty="0"/>
              <a:t>Look for</a:t>
            </a:r>
          </a:p>
          <a:p>
            <a:pPr marL="0" indent="0">
              <a:spcBef>
                <a:spcPts val="0"/>
              </a:spcBef>
              <a:buClr>
                <a:schemeClr val="tx2"/>
              </a:buClr>
              <a:buNone/>
            </a:pPr>
            <a:endParaRPr lang="en-GB" sz="2539" i="1" dirty="0"/>
          </a:p>
          <a:p>
            <a:pPr marL="971182" lvl="1" indent="-514155">
              <a:buClr>
                <a:schemeClr val="tx2"/>
              </a:buClr>
            </a:pPr>
            <a:r>
              <a:rPr lang="en-GB" sz="2116" dirty="0">
                <a:latin typeface="Calibri" panose="020F0502020204030204" pitchFamily="34" charset="0"/>
              </a:rPr>
              <a:t>Inclusion/exclusion criteria a priori?</a:t>
            </a:r>
          </a:p>
          <a:p>
            <a:pPr marL="971182" lvl="1" indent="-514155">
              <a:buClr>
                <a:schemeClr val="tx2"/>
              </a:buClr>
            </a:pPr>
            <a:r>
              <a:rPr lang="en-GB" sz="2116" dirty="0">
                <a:latin typeface="Calibri" panose="020F0502020204030204" pitchFamily="34" charset="0"/>
              </a:rPr>
              <a:t>Are eligibility criteria related to PICO?</a:t>
            </a:r>
          </a:p>
          <a:p>
            <a:pPr marL="971182" lvl="1" indent="-514155">
              <a:buClr>
                <a:schemeClr val="tx2"/>
              </a:buClr>
            </a:pPr>
            <a:r>
              <a:rPr lang="en-GB" sz="2116" dirty="0">
                <a:latin typeface="Calibri" panose="020F0502020204030204" pitchFamily="34" charset="0"/>
              </a:rPr>
              <a:t>Types of studies?</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458964" y="5642536"/>
            <a:ext cx="1753830"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632523"/>
                </a:solidFill>
                <a:ea typeface="ＭＳ Ｐゴシック" pitchFamily="1" charset="-128"/>
              </a:rPr>
              <a:t>Methods</a:t>
            </a:r>
          </a:p>
        </p:txBody>
      </p:sp>
      <p:grpSp>
        <p:nvGrpSpPr>
          <p:cNvPr id="1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4"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15"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6"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7" name="Rectangle 16"/>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5895377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8"/>
          <p:cNvGrpSpPr>
            <a:grpSpLocks/>
          </p:cNvGrpSpPr>
          <p:nvPr/>
        </p:nvGrpSpPr>
        <p:grpSpPr bwMode="auto">
          <a:xfrm>
            <a:off x="272317" y="1000824"/>
            <a:ext cx="5096481" cy="3425642"/>
            <a:chOff x="4211960" y="3933056"/>
            <a:chExt cx="4400550" cy="2805286"/>
          </a:xfrm>
        </p:grpSpPr>
        <p:pic>
          <p:nvPicPr>
            <p:cNvPr id="7578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960" y="3933056"/>
              <a:ext cx="4400550" cy="28052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4211960" y="4653629"/>
              <a:ext cx="4400550" cy="172717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457075" eaLnBrk="0" hangingPunct="0">
                <a:defRPr/>
              </a:pPr>
              <a:endParaRPr lang="en-GB" sz="2399">
                <a:solidFill>
                  <a:srgbClr val="292934"/>
                </a:solidFill>
              </a:endParaRPr>
            </a:p>
          </p:txBody>
        </p:sp>
      </p:grpSp>
      <p:grpSp>
        <p:nvGrpSpPr>
          <p:cNvPr id="3" name="Group 2"/>
          <p:cNvGrpSpPr>
            <a:grpSpLocks/>
          </p:cNvGrpSpPr>
          <p:nvPr/>
        </p:nvGrpSpPr>
        <p:grpSpPr bwMode="auto">
          <a:xfrm>
            <a:off x="3367149" y="3989865"/>
            <a:ext cx="5613687" cy="2463440"/>
            <a:chOff x="3181350" y="3771900"/>
            <a:chExt cx="5307013" cy="2328863"/>
          </a:xfrm>
        </p:grpSpPr>
        <p:pic>
          <p:nvPicPr>
            <p:cNvPr id="7577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1350" y="3771900"/>
              <a:ext cx="5307013" cy="2328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bwMode="auto">
            <a:xfrm>
              <a:off x="3605213" y="5624513"/>
              <a:ext cx="3786187" cy="2730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457075" eaLnBrk="0" hangingPunct="0">
                <a:defRPr/>
              </a:pPr>
              <a:endParaRPr lang="en-GB" sz="2399">
                <a:solidFill>
                  <a:srgbClr val="292934"/>
                </a:solidFill>
              </a:endParaRPr>
            </a:p>
          </p:txBody>
        </p:sp>
      </p:grpSp>
      <p:grpSp>
        <p:nvGrpSpPr>
          <p:cNvPr id="15"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6"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17"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8"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9" name="Rectangle 18"/>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674384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199415"/>
            <a:ext cx="8449664" cy="4280041"/>
          </a:xfrm>
        </p:spPr>
        <p:txBody>
          <a:bodyPr/>
          <a:lstStyle/>
          <a:p>
            <a:pPr marL="0" indent="0">
              <a:buClr>
                <a:schemeClr val="tx2"/>
              </a:buClr>
              <a:buNone/>
            </a:pPr>
            <a:r>
              <a:rPr lang="en-GB" sz="2539" b="1" dirty="0"/>
              <a:t>4. Were the included studies sufficiently valid for the type of question?</a:t>
            </a:r>
          </a:p>
          <a:p>
            <a:pPr marL="0" indent="0">
              <a:spcBef>
                <a:spcPts val="0"/>
              </a:spcBef>
              <a:buClr>
                <a:schemeClr val="tx2"/>
              </a:buClr>
              <a:buNone/>
            </a:pPr>
            <a:endParaRPr lang="en-GB" sz="2539" i="1" dirty="0"/>
          </a:p>
          <a:p>
            <a:pPr marL="0" indent="0">
              <a:spcBef>
                <a:spcPts val="0"/>
              </a:spcBef>
              <a:buClr>
                <a:schemeClr val="tx2"/>
              </a:buClr>
              <a:buNone/>
            </a:pPr>
            <a:r>
              <a:rPr lang="en-GB" sz="2539" i="1" dirty="0"/>
              <a:t>Look for</a:t>
            </a:r>
          </a:p>
          <a:p>
            <a:pPr marL="0" indent="0">
              <a:spcBef>
                <a:spcPts val="0"/>
              </a:spcBef>
              <a:buClr>
                <a:schemeClr val="tx2"/>
              </a:buClr>
              <a:buNone/>
            </a:pPr>
            <a:endParaRPr lang="en-GB" sz="2539" i="1" dirty="0"/>
          </a:p>
          <a:p>
            <a:pPr marL="971182" lvl="1" indent="-514155">
              <a:buClr>
                <a:schemeClr val="tx2"/>
              </a:buClr>
            </a:pPr>
            <a:r>
              <a:rPr lang="en-GB" sz="2116" dirty="0">
                <a:latin typeface="Calibri" panose="020F0502020204030204" pitchFamily="34" charset="0"/>
              </a:rPr>
              <a:t>Criteria for quality assessment defined?</a:t>
            </a:r>
          </a:p>
          <a:p>
            <a:pPr marL="971182" lvl="1" indent="-514155">
              <a:buClr>
                <a:schemeClr val="tx2"/>
              </a:buClr>
            </a:pPr>
            <a:r>
              <a:rPr lang="en-GB" sz="2116" dirty="0">
                <a:latin typeface="Calibri" panose="020F0502020204030204" pitchFamily="34" charset="0"/>
              </a:rPr>
              <a:t>Appropriate for the question?</a:t>
            </a:r>
          </a:p>
          <a:p>
            <a:pPr marL="971182" lvl="1" indent="-514155">
              <a:buClr>
                <a:schemeClr val="tx2"/>
              </a:buClr>
            </a:pPr>
            <a:r>
              <a:rPr lang="en-GB" sz="2116" dirty="0">
                <a:latin typeface="Calibri" panose="020F0502020204030204" pitchFamily="34" charset="0"/>
              </a:rPr>
              <a:t>Were the assessment results provided?</a:t>
            </a:r>
          </a:p>
        </p:txBody>
      </p:sp>
      <p:sp>
        <p:nvSpPr>
          <p:cNvPr id="2" name="TextBox 1"/>
          <p:cNvSpPr txBox="1"/>
          <p:nvPr/>
        </p:nvSpPr>
        <p:spPr>
          <a:xfrm>
            <a:off x="774068" y="5780937"/>
            <a:ext cx="2611111"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632523"/>
                </a:solidFill>
                <a:ea typeface="ＭＳ Ｐゴシック" pitchFamily="1" charset="-128"/>
              </a:rPr>
              <a:t>Methods, Results</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8"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APPRAISE</a:t>
              </a:r>
              <a:r>
                <a:rPr lang="en-GB" altLang="en-US" sz="1481" dirty="0">
                  <a:solidFill>
                    <a:srgbClr val="7F7F7F"/>
                  </a:solidFill>
                </a:rPr>
                <a:t>	</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0" name="Rectangle 9"/>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237399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34682" y="2292877"/>
            <a:ext cx="6774491" cy="32472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1959" y="1327767"/>
            <a:ext cx="5895558" cy="483081"/>
          </a:xfrm>
          <a:prstGeom prst="rect">
            <a:avLst/>
          </a:prstGeom>
        </p:spPr>
        <p:txBody>
          <a:bodyPr wrap="square">
            <a:spAutoFit/>
          </a:bodyPr>
          <a:lstStyle/>
          <a:p>
            <a:pPr marL="971182" lvl="1" indent="-514155">
              <a:buClr>
                <a:schemeClr val="tx2"/>
              </a:buClr>
            </a:pPr>
            <a:r>
              <a:rPr lang="en-GB" sz="2539" dirty="0">
                <a:latin typeface="Calibri" panose="020F0502020204030204" pitchFamily="34" charset="0"/>
              </a:rPr>
              <a:t>Criteria for quality assessment defined?</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77096" y="4197212"/>
              <a:ext cx="3645428" cy="210203"/>
            </p14:xfrm>
          </p:contentPart>
        </mc:Choice>
        <mc:Fallback xmlns="">
          <p:pic>
            <p:nvPicPr>
              <p:cNvPr id="2" name="Ink 1"/>
              <p:cNvPicPr/>
              <p:nvPr/>
            </p:nvPicPr>
            <p:blipFill>
              <a:blip r:embed="rId5"/>
              <a:stretch>
                <a:fillRect/>
              </a:stretch>
            </p:blipFill>
            <p:spPr>
              <a:xfrm>
                <a:off x="2985840" y="3904560"/>
                <a:ext cx="3477960" cy="325440"/>
              </a:xfrm>
              <a:prstGeom prst="rect">
                <a:avLst/>
              </a:prstGeom>
            </p:spPr>
          </p:pic>
        </mc:Fallback>
      </mc:AlternateContent>
      <p:grpSp>
        <p:nvGrpSpPr>
          <p:cNvPr id="5"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6"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7"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APPRAISE</a:t>
              </a:r>
              <a:r>
                <a:rPr lang="en-GB" altLang="en-US" sz="1481" dirty="0">
                  <a:solidFill>
                    <a:srgbClr val="7F7F7F"/>
                  </a:solidFill>
                </a:rPr>
                <a:t>	</a:t>
              </a:r>
              <a:endParaRPr lang="en-US" altLang="en-US" sz="1481" dirty="0">
                <a:solidFill>
                  <a:srgbClr val="7F7F7F"/>
                </a:solidFill>
              </a:endParaRPr>
            </a:p>
          </p:txBody>
        </p:sp>
        <p:sp>
          <p:nvSpPr>
            <p:cNvPr id="8"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9" name="Rectangle 8"/>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6982792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10 at 00.19.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9" y="1989458"/>
            <a:ext cx="9140082" cy="4141758"/>
          </a:xfrm>
          <a:prstGeom prst="rect">
            <a:avLst/>
          </a:prstGeom>
        </p:spPr>
      </p:pic>
      <p:sp>
        <p:nvSpPr>
          <p:cNvPr id="9" name="Rectangle 8"/>
          <p:cNvSpPr/>
          <p:nvPr/>
        </p:nvSpPr>
        <p:spPr>
          <a:xfrm>
            <a:off x="1548959" y="5372384"/>
            <a:ext cx="6909806" cy="5038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0">
              <a:ln>
                <a:solidFill>
                  <a:srgbClr val="D2533C"/>
                </a:solidFill>
              </a:ln>
              <a:solidFill>
                <a:schemeClr val="tx2"/>
              </a:solidFill>
            </a:endParaRPr>
          </a:p>
        </p:txBody>
      </p:sp>
      <p:sp>
        <p:nvSpPr>
          <p:cNvPr id="11" name="Rectangle 2"/>
          <p:cNvSpPr>
            <a:spLocks noGrp="1" noChangeArrowheads="1"/>
          </p:cNvSpPr>
          <p:nvPr>
            <p:ph type="title"/>
          </p:nvPr>
        </p:nvSpPr>
        <p:spPr>
          <a:xfrm>
            <a:off x="191988" y="697197"/>
            <a:ext cx="5920472" cy="1166880"/>
          </a:xfrm>
        </p:spPr>
        <p:txBody>
          <a:bodyPr>
            <a:normAutofit fontScale="90000"/>
          </a:bodyPr>
          <a:lstStyle/>
          <a:p>
            <a:pPr algn="l" eaLnBrk="1" hangingPunct="1">
              <a:lnSpc>
                <a:spcPct val="150000"/>
              </a:lnSpc>
            </a:pPr>
            <a:r>
              <a:rPr lang="en-US" sz="2539" dirty="0">
                <a:latin typeface="+mn-lt"/>
              </a:rPr>
              <a:t>Appropriate for the question?</a:t>
            </a:r>
            <a:br>
              <a:rPr lang="en-US" sz="2539" dirty="0">
                <a:latin typeface="+mn-lt"/>
              </a:rPr>
            </a:br>
            <a:r>
              <a:rPr lang="en-US" sz="2539" dirty="0">
                <a:latin typeface="+mn-lt"/>
              </a:rPr>
              <a:t>Were assessment results provided?</a:t>
            </a:r>
          </a:p>
        </p:txBody>
      </p:sp>
      <p:grpSp>
        <p:nvGrpSpPr>
          <p:cNvPr id="1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8"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9"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APPRAISE</a:t>
              </a:r>
              <a:r>
                <a:rPr lang="en-GB" altLang="en-US" sz="1481" dirty="0">
                  <a:solidFill>
                    <a:srgbClr val="7F7F7F"/>
                  </a:solidFill>
                </a:rPr>
                <a:t>	</a:t>
              </a:r>
              <a:endParaRPr lang="en-US" altLang="en-US" sz="1481" dirty="0">
                <a:solidFill>
                  <a:srgbClr val="7F7F7F"/>
                </a:solidFill>
              </a:endParaRPr>
            </a:p>
          </p:txBody>
        </p:sp>
        <p:sp>
          <p:nvSpPr>
            <p:cNvPr id="20"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21" name="Rectangle 20"/>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5515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303104"/>
            <a:ext cx="8449664" cy="4280041"/>
          </a:xfrm>
        </p:spPr>
        <p:txBody>
          <a:bodyPr/>
          <a:lstStyle/>
          <a:p>
            <a:pPr marL="0" indent="0">
              <a:buClr>
                <a:schemeClr val="tx2"/>
              </a:buClr>
              <a:buNone/>
            </a:pPr>
            <a:r>
              <a:rPr lang="en-GB" sz="2539" b="1" dirty="0"/>
              <a:t>5. Were the results similar from study to study?</a:t>
            </a:r>
          </a:p>
          <a:p>
            <a:pPr marL="0" indent="0">
              <a:spcBef>
                <a:spcPts val="0"/>
              </a:spcBef>
              <a:buClr>
                <a:schemeClr val="tx2"/>
              </a:buClr>
              <a:buNone/>
            </a:pPr>
            <a:endParaRPr lang="en-GB" sz="2539" i="1" dirty="0"/>
          </a:p>
          <a:p>
            <a:pPr marL="0" indent="0">
              <a:spcBef>
                <a:spcPts val="0"/>
              </a:spcBef>
              <a:buClr>
                <a:schemeClr val="tx2"/>
              </a:buClr>
              <a:buNone/>
            </a:pPr>
            <a:r>
              <a:rPr lang="en-GB" sz="2539" i="1" dirty="0"/>
              <a:t>Consider whether</a:t>
            </a:r>
          </a:p>
          <a:p>
            <a:pPr marL="971182" lvl="1" indent="-514155">
              <a:buClr>
                <a:schemeClr val="tx2"/>
              </a:buClr>
            </a:pPr>
            <a:r>
              <a:rPr lang="en-GB" sz="2116" dirty="0">
                <a:latin typeface="Calibri" panose="020F0502020204030204" pitchFamily="34" charset="0"/>
              </a:rPr>
              <a:t>The results of all the included studies are clearly displayed</a:t>
            </a:r>
          </a:p>
          <a:p>
            <a:pPr marL="971182" lvl="1" indent="-514155">
              <a:buClr>
                <a:schemeClr val="tx2"/>
              </a:buClr>
            </a:pPr>
            <a:r>
              <a:rPr lang="en-GB" sz="2116" dirty="0">
                <a:latin typeface="Calibri" panose="020F0502020204030204" pitchFamily="34" charset="0"/>
              </a:rPr>
              <a:t>The results are combined (meta-analysis)</a:t>
            </a:r>
          </a:p>
          <a:p>
            <a:pPr marL="1143575" lvl="2" indent="-188077">
              <a:buClr>
                <a:schemeClr val="tx2"/>
              </a:buClr>
              <a:buFont typeface="Wingdings" charset="2"/>
              <a:buChar char="§"/>
            </a:pPr>
            <a:r>
              <a:rPr lang="en-GB" sz="1692" i="1" dirty="0">
                <a:latin typeface="Calibri" panose="020F0502020204030204" pitchFamily="34" charset="0"/>
              </a:rPr>
              <a:t>Are studies sufficiently similar</a:t>
            </a:r>
          </a:p>
          <a:p>
            <a:pPr marL="971182" lvl="1" indent="-514155">
              <a:buClr>
                <a:schemeClr val="tx2"/>
              </a:buClr>
            </a:pPr>
            <a:r>
              <a:rPr lang="en-GB" sz="2116" dirty="0">
                <a:latin typeface="Calibri" panose="020F0502020204030204" pitchFamily="34" charset="0"/>
              </a:rPr>
              <a:t>The reasons for any variations in results are discussed</a:t>
            </a:r>
            <a:endParaRPr lang="en-US" sz="2116" dirty="0">
              <a:latin typeface="Calibri" panose="020F0502020204030204" pitchFamily="34" charset="0"/>
            </a:endParaRPr>
          </a:p>
        </p:txBody>
      </p:sp>
      <p:sp>
        <p:nvSpPr>
          <p:cNvPr id="11" name="Title 2"/>
          <p:cNvSpPr txBox="1">
            <a:spLocks/>
          </p:cNvSpPr>
          <p:nvPr/>
        </p:nvSpPr>
        <p:spPr>
          <a:xfrm>
            <a:off x="458964" y="1003120"/>
            <a:ext cx="6233072" cy="706035"/>
          </a:xfrm>
          <a:prstGeom prst="rect">
            <a:avLst/>
          </a:prstGeom>
        </p:spPr>
        <p:txBody>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endParaRPr lang="en-GB" sz="3597" dirty="0">
              <a:solidFill>
                <a:srgbClr val="632523"/>
              </a:solidFill>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8"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0" name="Rectangle 9"/>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9094223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889214" y="1104542"/>
            <a:ext cx="3261547" cy="738155"/>
          </a:xfrm>
        </p:spPr>
        <p:txBody>
          <a:bodyPr/>
          <a:lstStyle/>
          <a:p>
            <a:pPr eaLnBrk="1" hangingPunct="1"/>
            <a:r>
              <a:rPr lang="en-GB" altLang="en-US" sz="3808" dirty="0">
                <a:solidFill>
                  <a:srgbClr val="632523"/>
                </a:solidFill>
              </a:rPr>
              <a:t>Meta-analysis</a:t>
            </a:r>
            <a:endParaRPr lang="en-US" altLang="en-US" sz="3808" dirty="0">
              <a:solidFill>
                <a:srgbClr val="632523"/>
              </a:solidFill>
            </a:endParaRPr>
          </a:p>
        </p:txBody>
      </p:sp>
      <p:sp>
        <p:nvSpPr>
          <p:cNvPr id="66563" name="Rectangle 3"/>
          <p:cNvSpPr>
            <a:spLocks noGrp="1" noChangeArrowheads="1"/>
          </p:cNvSpPr>
          <p:nvPr>
            <p:ph type="body" idx="1"/>
          </p:nvPr>
        </p:nvSpPr>
        <p:spPr>
          <a:xfrm>
            <a:off x="345585" y="2036295"/>
            <a:ext cx="8348807" cy="4351407"/>
          </a:xfrm>
        </p:spPr>
        <p:txBody>
          <a:bodyPr/>
          <a:lstStyle/>
          <a:p>
            <a:pPr marL="0" indent="0">
              <a:buNone/>
            </a:pPr>
            <a:r>
              <a:rPr lang="en-US" altLang="en-US" sz="3385" i="1" dirty="0"/>
              <a:t>= calculated “best guess” of the true effect size</a:t>
            </a:r>
          </a:p>
          <a:p>
            <a:pPr>
              <a:spcBef>
                <a:spcPts val="1904"/>
              </a:spcBef>
            </a:pPr>
            <a:r>
              <a:rPr lang="en-US" altLang="en-US" sz="2539" dirty="0"/>
              <a:t>The statistical combination of the results gives a pooled, weighted average of the primary results</a:t>
            </a:r>
          </a:p>
          <a:p>
            <a:pPr>
              <a:spcBef>
                <a:spcPts val="1269"/>
              </a:spcBef>
            </a:pPr>
            <a:r>
              <a:rPr lang="en-US" altLang="en-US" sz="2539" dirty="0"/>
              <a:t>It weights the effect size (result) of each study in relation to sample size of the study</a:t>
            </a:r>
          </a:p>
          <a:p>
            <a:pPr>
              <a:spcBef>
                <a:spcPts val="1269"/>
              </a:spcBef>
            </a:pPr>
            <a:r>
              <a:rPr lang="en-US" altLang="en-US" sz="2539" dirty="0"/>
              <a:t>Optional part of SR</a:t>
            </a:r>
          </a:p>
        </p:txBody>
      </p:sp>
      <p:grpSp>
        <p:nvGrpSpPr>
          <p:cNvPr id="4" name="Group 3"/>
          <p:cNvGrpSpPr/>
          <p:nvPr/>
        </p:nvGrpSpPr>
        <p:grpSpPr>
          <a:xfrm>
            <a:off x="5705717" y="4734203"/>
            <a:ext cx="3018936" cy="2148924"/>
            <a:chOff x="4387850" y="3254007"/>
            <a:chExt cx="4648200" cy="3581400"/>
          </a:xfrm>
        </p:grpSpPr>
        <p:sp>
          <p:nvSpPr>
            <p:cNvPr id="5" name="Oval 5"/>
            <p:cNvSpPr>
              <a:spLocks noChangeArrowheads="1"/>
            </p:cNvSpPr>
            <p:nvPr/>
          </p:nvSpPr>
          <p:spPr bwMode="auto">
            <a:xfrm>
              <a:off x="4387850" y="3254007"/>
              <a:ext cx="3810000" cy="3505200"/>
            </a:xfrm>
            <a:prstGeom prst="ellipse">
              <a:avLst/>
            </a:prstGeom>
            <a:solidFill>
              <a:schemeClr val="tx1"/>
            </a:solidFill>
            <a:ln w="9525">
              <a:solidFill>
                <a:schemeClr val="bg2"/>
              </a:solidFill>
              <a:round/>
              <a:headEnd/>
              <a:tailEnd/>
            </a:ln>
          </p:spPr>
          <p:txBody>
            <a:bodyPr wrap="none" anchor="ctr"/>
            <a:lstStyle/>
            <a:p>
              <a:pPr algn="ctr" eaLnBrk="1" hangingPunct="1"/>
              <a:endParaRPr lang="en-US" sz="1692">
                <a:solidFill>
                  <a:schemeClr val="accent1"/>
                </a:solidFill>
              </a:endParaRPr>
            </a:p>
          </p:txBody>
        </p:sp>
        <p:sp>
          <p:nvSpPr>
            <p:cNvPr id="6" name="Oval 6"/>
            <p:cNvSpPr>
              <a:spLocks noChangeArrowheads="1"/>
            </p:cNvSpPr>
            <p:nvPr/>
          </p:nvSpPr>
          <p:spPr bwMode="auto">
            <a:xfrm>
              <a:off x="6521450" y="4549407"/>
              <a:ext cx="2514600" cy="2286000"/>
            </a:xfrm>
            <a:prstGeom prst="ellipse">
              <a:avLst/>
            </a:prstGeom>
            <a:solidFill>
              <a:srgbClr val="FFFF99">
                <a:alpha val="50195"/>
              </a:srgbClr>
            </a:solidFill>
            <a:ln w="9525">
              <a:solidFill>
                <a:schemeClr val="bg2"/>
              </a:solidFill>
              <a:round/>
              <a:headEnd/>
              <a:tailEnd/>
            </a:ln>
          </p:spPr>
          <p:txBody>
            <a:bodyPr wrap="none" anchor="ctr"/>
            <a:lstStyle/>
            <a:p>
              <a:endParaRPr lang="en-US" sz="1692"/>
            </a:p>
          </p:txBody>
        </p:sp>
        <p:sp>
          <p:nvSpPr>
            <p:cNvPr id="7" name="Text Box 7"/>
            <p:cNvSpPr txBox="1">
              <a:spLocks noChangeArrowheads="1"/>
            </p:cNvSpPr>
            <p:nvPr/>
          </p:nvSpPr>
          <p:spPr bwMode="auto">
            <a:xfrm>
              <a:off x="4716127" y="3767427"/>
              <a:ext cx="2330393" cy="123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GB" sz="2116">
                  <a:solidFill>
                    <a:schemeClr val="accent5">
                      <a:lumMod val="40000"/>
                      <a:lumOff val="60000"/>
                    </a:schemeClr>
                  </a:solidFill>
                  <a:latin typeface="Arial" panose="020B0604020202020204" pitchFamily="34" charset="0"/>
                </a:rPr>
                <a:t>Systematic</a:t>
              </a:r>
            </a:p>
            <a:p>
              <a:pPr eaLnBrk="1" hangingPunct="1"/>
              <a:r>
                <a:rPr lang="en-GB" sz="2116" dirty="0">
                  <a:solidFill>
                    <a:schemeClr val="accent5">
                      <a:lumMod val="40000"/>
                      <a:lumOff val="60000"/>
                    </a:schemeClr>
                  </a:solidFill>
                  <a:latin typeface="Arial" panose="020B0604020202020204" pitchFamily="34" charset="0"/>
                </a:rPr>
                <a:t>reviews</a:t>
              </a:r>
            </a:p>
          </p:txBody>
        </p:sp>
        <p:sp>
          <p:nvSpPr>
            <p:cNvPr id="8" name="Text Box 8"/>
            <p:cNvSpPr txBox="1">
              <a:spLocks noChangeArrowheads="1"/>
            </p:cNvSpPr>
            <p:nvPr/>
          </p:nvSpPr>
          <p:spPr bwMode="auto">
            <a:xfrm>
              <a:off x="6993850" y="5272113"/>
              <a:ext cx="1935494" cy="123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l" eaLnBrk="1" hangingPunct="1"/>
              <a:r>
                <a:rPr lang="en-GB" sz="2116">
                  <a:solidFill>
                    <a:srgbClr val="000000"/>
                  </a:solidFill>
                  <a:latin typeface="Arial" panose="020B0604020202020204" pitchFamily="34" charset="0"/>
                </a:rPr>
                <a:t>Meta</a:t>
              </a:r>
            </a:p>
            <a:p>
              <a:pPr algn="l" eaLnBrk="1" hangingPunct="1"/>
              <a:r>
                <a:rPr lang="en-GB" sz="2116" dirty="0">
                  <a:solidFill>
                    <a:srgbClr val="000000"/>
                  </a:solidFill>
                  <a:latin typeface="Arial" panose="020B0604020202020204" pitchFamily="34" charset="0"/>
                </a:rPr>
                <a:t>analyses</a:t>
              </a:r>
            </a:p>
          </p:txBody>
        </p:sp>
      </p:grpSp>
      <p:grpSp>
        <p:nvGrpSpPr>
          <p:cNvPr id="14"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5"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6"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7"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8" name="Rectangle 17"/>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1161601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48662" y="862097"/>
            <a:ext cx="8266866" cy="6200149"/>
          </a:xfrm>
          <a:prstGeom prst="rect">
            <a:avLst/>
          </a:prstGeom>
        </p:spPr>
      </p:pic>
      <p:sp>
        <p:nvSpPr>
          <p:cNvPr id="8" name="Oval Callout 7"/>
          <p:cNvSpPr/>
          <p:nvPr/>
        </p:nvSpPr>
        <p:spPr>
          <a:xfrm>
            <a:off x="228092" y="4081876"/>
            <a:ext cx="1751849" cy="1037781"/>
          </a:xfrm>
          <a:prstGeom prst="wedgeEllipseCallout">
            <a:avLst>
              <a:gd name="adj1" fmla="val 172751"/>
              <a:gd name="adj2" fmla="val 6098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Overall effect</a:t>
            </a:r>
          </a:p>
        </p:txBody>
      </p:sp>
      <p:sp>
        <p:nvSpPr>
          <p:cNvPr id="72710" name="TextBox 8"/>
          <p:cNvSpPr txBox="1">
            <a:spLocks noChangeArrowheads="1"/>
          </p:cNvSpPr>
          <p:nvPr/>
        </p:nvSpPr>
        <p:spPr bwMode="auto">
          <a:xfrm>
            <a:off x="3286677" y="1"/>
            <a:ext cx="2927280" cy="515526"/>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750" b="1" dirty="0">
                <a:latin typeface="Comic Sans MS" panose="030F0702030302020204" pitchFamily="66" charset="0"/>
              </a:rPr>
              <a:t>FOREST PLOTS</a:t>
            </a:r>
          </a:p>
        </p:txBody>
      </p:sp>
      <p:sp>
        <p:nvSpPr>
          <p:cNvPr id="6" name="Oval Callout 5"/>
          <p:cNvSpPr/>
          <p:nvPr/>
        </p:nvSpPr>
        <p:spPr>
          <a:xfrm>
            <a:off x="1959" y="2691532"/>
            <a:ext cx="2513523" cy="1132990"/>
          </a:xfrm>
          <a:prstGeom prst="wedgeEllipseCallout">
            <a:avLst>
              <a:gd name="adj1" fmla="val 95632"/>
              <a:gd name="adj2" fmla="val 252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Confidence interval</a:t>
            </a:r>
          </a:p>
        </p:txBody>
      </p:sp>
      <p:sp>
        <p:nvSpPr>
          <p:cNvPr id="5" name="Oval Callout 4"/>
          <p:cNvSpPr/>
          <p:nvPr/>
        </p:nvSpPr>
        <p:spPr>
          <a:xfrm>
            <a:off x="1960" y="1501016"/>
            <a:ext cx="1285324" cy="642661"/>
          </a:xfrm>
          <a:prstGeom prst="wedgeEllipseCallout">
            <a:avLst>
              <a:gd name="adj1" fmla="val 279297"/>
              <a:gd name="adj2" fmla="val 2490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trials</a:t>
            </a:r>
          </a:p>
        </p:txBody>
      </p:sp>
      <p:sp>
        <p:nvSpPr>
          <p:cNvPr id="7" name="Oval Callout 6"/>
          <p:cNvSpPr/>
          <p:nvPr/>
        </p:nvSpPr>
        <p:spPr>
          <a:xfrm>
            <a:off x="1449140" y="229972"/>
            <a:ext cx="1837537" cy="1128230"/>
          </a:xfrm>
          <a:prstGeom prst="wedgeEllipseCallout">
            <a:avLst>
              <a:gd name="adj1" fmla="val 133553"/>
              <a:gd name="adj2" fmla="val 207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Line of no effect</a:t>
            </a:r>
          </a:p>
        </p:txBody>
      </p:sp>
      <p:sp>
        <p:nvSpPr>
          <p:cNvPr id="9" name="Oval Callout 8"/>
          <p:cNvSpPr/>
          <p:nvPr/>
        </p:nvSpPr>
        <p:spPr>
          <a:xfrm>
            <a:off x="228092" y="5422175"/>
            <a:ext cx="1953928" cy="1251105"/>
          </a:xfrm>
          <a:prstGeom prst="wedgeEllipseCallout">
            <a:avLst>
              <a:gd name="adj1" fmla="val 124732"/>
              <a:gd name="adj2" fmla="val -276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Measure of effect</a:t>
            </a:r>
          </a:p>
        </p:txBody>
      </p:sp>
    </p:spTree>
    <p:extLst>
      <p:ext uri="{BB962C8B-B14F-4D97-AF65-F5344CB8AC3E}">
        <p14:creationId xmlns:p14="http://schemas.microsoft.com/office/powerpoint/2010/main" val="6559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5"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3BA798E-F053-4F5D-941C-E0045E3214D1}"/>
              </a:ext>
            </a:extLst>
          </p:cNvPr>
          <p:cNvSpPr>
            <a:spLocks noGrp="1"/>
          </p:cNvSpPr>
          <p:nvPr>
            <p:ph type="title"/>
          </p:nvPr>
        </p:nvSpPr>
        <p:spPr>
          <a:xfrm>
            <a:off x="1066800" y="304800"/>
            <a:ext cx="7543800" cy="1431925"/>
          </a:xfrm>
        </p:spPr>
        <p:txBody>
          <a:bodyPr/>
          <a:lstStyle/>
          <a:p>
            <a:endParaRPr lang="en-US"/>
          </a:p>
        </p:txBody>
      </p:sp>
      <p:pic>
        <p:nvPicPr>
          <p:cNvPr id="30722" name="Picture 2" descr="الذكرى الـ41 لاكتشاف المستحاثة لوسي">
            <a:extLst>
              <a:ext uri="{FF2B5EF4-FFF2-40B4-BE49-F238E27FC236}">
                <a16:creationId xmlns:a16="http://schemas.microsoft.com/office/drawing/2014/main" id="{9EFE3AE5-170A-8E4B-91F0-8F556A684C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081252" y="1981200"/>
            <a:ext cx="7514896" cy="198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23" name="مستطيل 2">
            <a:extLst>
              <a:ext uri="{FF2B5EF4-FFF2-40B4-BE49-F238E27FC236}">
                <a16:creationId xmlns:a16="http://schemas.microsoft.com/office/drawing/2014/main" id="{C9292E8E-02EB-B04F-86A8-43290C479380}"/>
              </a:ext>
            </a:extLst>
          </p:cNvPr>
          <p:cNvSpPr>
            <a:spLocks noChangeArrowheads="1"/>
          </p:cNvSpPr>
          <p:nvPr/>
        </p:nvSpPr>
        <p:spPr bwMode="auto">
          <a:xfrm>
            <a:off x="1066800" y="4114800"/>
            <a:ext cx="7543800" cy="1981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rtl="1">
              <a:spcBef>
                <a:spcPts val="300"/>
              </a:spcBef>
              <a:buClr>
                <a:srgbClr val="DE6C36"/>
              </a:buClr>
              <a:buFont typeface="Arial" panose="020B0604020202020204" pitchFamily="34" charset="0"/>
              <a:buChar char="•"/>
              <a:defRPr sz="2800">
                <a:solidFill>
                  <a:schemeClr val="tx1"/>
                </a:solidFill>
                <a:latin typeface="Georgia" panose="02040502050405020303" pitchFamily="18" charset="0"/>
                <a:cs typeface="Arial" panose="020B0604020202020204" pitchFamily="34" charset="0"/>
              </a:defRPr>
            </a:lvl1pPr>
            <a:lvl2pPr marL="742950" indent="-285750" rtl="1">
              <a:spcBef>
                <a:spcPts val="300"/>
              </a:spcBef>
              <a:buClr>
                <a:schemeClr val="accent2"/>
              </a:buClr>
              <a:buFont typeface="Arial" panose="020B0604020202020204" pitchFamily="34" charset="0"/>
              <a:buChar char="•"/>
              <a:defRPr sz="2600">
                <a:solidFill>
                  <a:schemeClr val="accent2"/>
                </a:solidFill>
                <a:latin typeface="Georgia" panose="02040502050405020303" pitchFamily="18" charset="0"/>
                <a:cs typeface="Arial" panose="020B0604020202020204" pitchFamily="34" charset="0"/>
              </a:defRPr>
            </a:lvl2pPr>
            <a:lvl3pPr marL="1143000" indent="-228600" rtl="1">
              <a:spcBef>
                <a:spcPts val="300"/>
              </a:spcBef>
              <a:buClr>
                <a:schemeClr val="accent1"/>
              </a:buClr>
              <a:buFont typeface="Arial" panose="020B0604020202020204" pitchFamily="34" charset="0"/>
              <a:buChar char="•"/>
              <a:defRPr sz="2400">
                <a:solidFill>
                  <a:schemeClr val="accent1"/>
                </a:solidFill>
                <a:latin typeface="Georgia" panose="02040502050405020303" pitchFamily="18" charset="0"/>
                <a:cs typeface="Arial" panose="020B0604020202020204" pitchFamily="34" charset="0"/>
              </a:defRPr>
            </a:lvl3pPr>
            <a:lvl4pPr marL="1600200" indent="-228600" rtl="1">
              <a:spcBef>
                <a:spcPts val="300"/>
              </a:spcBef>
              <a:buClr>
                <a:schemeClr val="accent1"/>
              </a:buClr>
              <a:buFont typeface="Arial" panose="020B0604020202020204" pitchFamily="34" charset="0"/>
              <a:buChar char="•"/>
              <a:defRPr sz="2200">
                <a:solidFill>
                  <a:schemeClr val="accent1"/>
                </a:solidFill>
                <a:latin typeface="Georgia" panose="02040502050405020303" pitchFamily="18" charset="0"/>
                <a:cs typeface="Arial" panose="020B0604020202020204" pitchFamily="34" charset="0"/>
              </a:defRPr>
            </a:lvl4pPr>
            <a:lvl5pPr marL="2057400" indent="-228600" rtl="1">
              <a:spcBef>
                <a:spcPts val="300"/>
              </a:spcBef>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5pPr>
            <a:lvl6pPr marL="25146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6pPr>
            <a:lvl7pPr marL="29718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7pPr>
            <a:lvl8pPr marL="34290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8pPr>
            <a:lvl9pPr marL="38862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9pPr>
          </a:lstStyle>
          <a:p>
            <a:pPr algn="l" rtl="0">
              <a:buClrTx/>
              <a:buFontTx/>
              <a:buNone/>
            </a:pPr>
            <a:r>
              <a:rPr lang="en-US" altLang="en-US">
                <a:latin typeface="+mn-lt"/>
                <a:cs typeface="+mn-cs"/>
              </a:rPr>
              <a:t>They concluded that Hauser had fabricated data in one study, manipulated results in multiple experiments, and incorrectly described how studies were conducted. </a:t>
            </a:r>
          </a:p>
        </p:txBody>
      </p:sp>
    </p:spTree>
    <p:extLst>
      <p:ext uri="{BB962C8B-B14F-4D97-AF65-F5344CB8AC3E}">
        <p14:creationId xmlns:p14="http://schemas.microsoft.com/office/powerpoint/2010/main" val="7126748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9" descr="betablocker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0" y="478583"/>
            <a:ext cx="5074651" cy="6510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782805" y="1556653"/>
            <a:ext cx="4925199" cy="211596"/>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Smallest</a:t>
            </a:r>
          </a:p>
        </p:txBody>
      </p:sp>
      <p:sp>
        <p:nvSpPr>
          <p:cNvPr id="7" name="TextBox 6"/>
          <p:cNvSpPr txBox="1">
            <a:spLocks noChangeArrowheads="1"/>
          </p:cNvSpPr>
          <p:nvPr/>
        </p:nvSpPr>
        <p:spPr bwMode="auto">
          <a:xfrm>
            <a:off x="710597" y="3627150"/>
            <a:ext cx="4997406" cy="211596"/>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Largest</a:t>
            </a:r>
          </a:p>
        </p:txBody>
      </p:sp>
      <p:sp>
        <p:nvSpPr>
          <p:cNvPr id="8" name="TextBox 7"/>
          <p:cNvSpPr txBox="1">
            <a:spLocks noChangeArrowheads="1"/>
          </p:cNvSpPr>
          <p:nvPr/>
        </p:nvSpPr>
        <p:spPr bwMode="auto">
          <a:xfrm>
            <a:off x="703880" y="3084757"/>
            <a:ext cx="5004123" cy="211596"/>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P&lt;0.05</a:t>
            </a:r>
          </a:p>
        </p:txBody>
      </p:sp>
      <p:sp>
        <p:nvSpPr>
          <p:cNvPr id="10" name="TextBox 9"/>
          <p:cNvSpPr txBox="1">
            <a:spLocks noChangeArrowheads="1"/>
          </p:cNvSpPr>
          <p:nvPr/>
        </p:nvSpPr>
        <p:spPr bwMode="auto">
          <a:xfrm>
            <a:off x="710597" y="3612037"/>
            <a:ext cx="5005803" cy="211596"/>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P&lt;0.05</a:t>
            </a:r>
          </a:p>
        </p:txBody>
      </p:sp>
      <p:sp>
        <p:nvSpPr>
          <p:cNvPr id="4" name="Rectangle 3"/>
          <p:cNvSpPr/>
          <p:nvPr/>
        </p:nvSpPr>
        <p:spPr>
          <a:xfrm>
            <a:off x="677013" y="1556653"/>
            <a:ext cx="587733" cy="5133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75" fontAlgn="auto">
              <a:spcBef>
                <a:spcPts val="0"/>
              </a:spcBef>
              <a:spcAft>
                <a:spcPts val="0"/>
              </a:spcAft>
              <a:defRPr/>
            </a:pPr>
            <a:endParaRPr lang="en-GB"/>
          </a:p>
        </p:txBody>
      </p:sp>
      <p:sp>
        <p:nvSpPr>
          <p:cNvPr id="2" name="TextBox 1"/>
          <p:cNvSpPr txBox="1">
            <a:spLocks noChangeArrowheads="1"/>
          </p:cNvSpPr>
          <p:nvPr/>
        </p:nvSpPr>
        <p:spPr bwMode="auto">
          <a:xfrm>
            <a:off x="5568628" y="4735460"/>
            <a:ext cx="3246502" cy="873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539" dirty="0"/>
              <a:t>Is treatment better than control?</a:t>
            </a:r>
          </a:p>
        </p:txBody>
      </p:sp>
      <p:sp>
        <p:nvSpPr>
          <p:cNvPr id="55305" name="Rectangle 5"/>
          <p:cNvSpPr>
            <a:spLocks noChangeArrowheads="1"/>
          </p:cNvSpPr>
          <p:nvPr/>
        </p:nvSpPr>
        <p:spPr bwMode="auto">
          <a:xfrm>
            <a:off x="5869218" y="1403842"/>
            <a:ext cx="3138493" cy="1850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indent="-574675"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buFontTx/>
              <a:buAutoNum type="alphaUcPeriod"/>
            </a:pPr>
            <a:r>
              <a:rPr lang="en-GB" altLang="en-US" sz="1904" dirty="0"/>
              <a:t>Which is the smallest study?</a:t>
            </a:r>
          </a:p>
          <a:p>
            <a:pPr eaLnBrk="1" hangingPunct="1">
              <a:buFontTx/>
              <a:buAutoNum type="alphaUcPeriod"/>
            </a:pPr>
            <a:r>
              <a:rPr lang="en-GB" altLang="en-US" sz="1904" dirty="0"/>
              <a:t>Which is the largest study?</a:t>
            </a:r>
          </a:p>
          <a:p>
            <a:pPr eaLnBrk="1" hangingPunct="1">
              <a:buFontTx/>
              <a:buAutoNum type="alphaUcPeriod"/>
            </a:pPr>
            <a:r>
              <a:rPr lang="en-GB" altLang="en-US" sz="1904" dirty="0"/>
              <a:t>How many are statistically significant?</a:t>
            </a:r>
          </a:p>
        </p:txBody>
      </p:sp>
      <p:sp>
        <p:nvSpPr>
          <p:cNvPr id="5" name="Rectangle 4"/>
          <p:cNvSpPr/>
          <p:nvPr/>
        </p:nvSpPr>
        <p:spPr>
          <a:xfrm>
            <a:off x="3288225" y="6129212"/>
            <a:ext cx="1452539" cy="335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0"/>
          <p:cNvSpPr txBox="1">
            <a:spLocks noChangeArrowheads="1"/>
          </p:cNvSpPr>
          <p:nvPr/>
        </p:nvSpPr>
        <p:spPr bwMode="auto">
          <a:xfrm>
            <a:off x="737465" y="6204771"/>
            <a:ext cx="4614541" cy="211596"/>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endParaRPr lang="en-GB" altLang="en-US" sz="1375">
              <a:solidFill>
                <a:srgbClr val="FF0000"/>
              </a:solidFill>
            </a:endParaRPr>
          </a:p>
        </p:txBody>
      </p:sp>
      <p:sp>
        <p:nvSpPr>
          <p:cNvPr id="12" name="TextBox 11"/>
          <p:cNvSpPr txBox="1">
            <a:spLocks noChangeArrowheads="1"/>
          </p:cNvSpPr>
          <p:nvPr/>
        </p:nvSpPr>
        <p:spPr bwMode="auto">
          <a:xfrm>
            <a:off x="5568628" y="5646230"/>
            <a:ext cx="2614570" cy="873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539" dirty="0"/>
              <a:t>How much better?</a:t>
            </a:r>
          </a:p>
        </p:txBody>
      </p:sp>
      <p:grpSp>
        <p:nvGrpSpPr>
          <p:cNvPr id="1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4"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5"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6"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7" name="Rectangle 16"/>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88495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4" grpId="0" animBg="1"/>
      <p:bldP spid="2" grpId="0"/>
      <p:bldP spid="11" grpId="0" animBg="1"/>
      <p:bldP spid="12" grpId="0"/>
      <p:bldP spid="12"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Shot 2015-09-16 at 23.08.47.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4012" y="2711860"/>
            <a:ext cx="1110447" cy="963612"/>
          </a:xfrm>
          <a:prstGeom prst="rect">
            <a:avLst/>
          </a:prstGeom>
        </p:spPr>
      </p:pic>
      <p:pic>
        <p:nvPicPr>
          <p:cNvPr id="3" name="Picture 2" descr="Screen Shot 2015-09-16 at 23.08.47.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766" y="819738"/>
            <a:ext cx="8880751" cy="1730610"/>
          </a:xfrm>
          <a:prstGeom prst="rect">
            <a:avLst/>
          </a:prstGeom>
        </p:spPr>
      </p:pic>
      <p:sp>
        <p:nvSpPr>
          <p:cNvPr id="9" name="Oval 5"/>
          <p:cNvSpPr>
            <a:spLocks noChangeArrowheads="1"/>
          </p:cNvSpPr>
          <p:nvPr/>
        </p:nvSpPr>
        <p:spPr bwMode="auto">
          <a:xfrm>
            <a:off x="4250199" y="1103784"/>
            <a:ext cx="500432" cy="381000"/>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lIns="91414" tIns="45707" rIns="91414" bIns="45707" anchor="ctr"/>
          <a:lstStyle/>
          <a:p>
            <a:endParaRPr lang="en-US"/>
          </a:p>
        </p:txBody>
      </p:sp>
      <p:sp>
        <p:nvSpPr>
          <p:cNvPr id="10" name="Oval 6"/>
          <p:cNvSpPr>
            <a:spLocks noChangeArrowheads="1"/>
          </p:cNvSpPr>
          <p:nvPr/>
        </p:nvSpPr>
        <p:spPr bwMode="auto">
          <a:xfrm>
            <a:off x="5518663" y="2476404"/>
            <a:ext cx="1572538" cy="1442360"/>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lIns="91414" tIns="45707" rIns="91414" bIns="45707" anchor="ctr"/>
          <a:lstStyle/>
          <a:p>
            <a:endParaRPr lang="en-US"/>
          </a:p>
        </p:txBody>
      </p:sp>
      <p:sp>
        <p:nvSpPr>
          <p:cNvPr id="11" name="Line 7"/>
          <p:cNvSpPr>
            <a:spLocks noChangeShapeType="1"/>
          </p:cNvSpPr>
          <p:nvPr/>
        </p:nvSpPr>
        <p:spPr bwMode="auto">
          <a:xfrm>
            <a:off x="4592120" y="1484784"/>
            <a:ext cx="1131514" cy="1224136"/>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lIns="91414" tIns="45707" rIns="91414" bIns="45707"/>
          <a:lstStyle/>
          <a:p>
            <a:endParaRPr lang="en-US"/>
          </a:p>
        </p:txBody>
      </p:sp>
      <p:sp>
        <p:nvSpPr>
          <p:cNvPr id="18" name="Line 11"/>
          <p:cNvSpPr>
            <a:spLocks noChangeShapeType="1"/>
          </p:cNvSpPr>
          <p:nvPr/>
        </p:nvSpPr>
        <p:spPr bwMode="auto">
          <a:xfrm flipV="1">
            <a:off x="6587360" y="1409604"/>
            <a:ext cx="1141925" cy="1515340"/>
          </a:xfrm>
          <a:prstGeom prst="line">
            <a:avLst/>
          </a:prstGeom>
          <a:noFill/>
          <a:ln w="38100">
            <a:solidFill>
              <a:srgbClr val="00B050"/>
            </a:solidFill>
            <a:round/>
            <a:headEnd/>
            <a:tailEnd type="triangle" w="med" len="med"/>
          </a:ln>
          <a:extLst>
            <a:ext uri="{909E8E84-426E-40dd-AFC4-6F175D3DCCD1}">
              <a14:hiddenFill xmlns:a14="http://schemas.microsoft.com/office/drawing/2010/main" xmlns="">
                <a:noFill/>
              </a14:hiddenFill>
            </a:ext>
          </a:extLst>
        </p:spPr>
        <p:txBody>
          <a:bodyPr lIns="91414" tIns="45707" rIns="91414" bIns="45707"/>
          <a:lstStyle/>
          <a:p>
            <a:pPr defTabSz="914150">
              <a:defRPr/>
            </a:pPr>
            <a:endParaRPr lang="en-US" kern="0">
              <a:solidFill>
                <a:sysClr val="windowText" lastClr="000000"/>
              </a:solidFill>
            </a:endParaRPr>
          </a:p>
        </p:txBody>
      </p:sp>
      <p:sp>
        <p:nvSpPr>
          <p:cNvPr id="19" name="Text Box 3"/>
          <p:cNvSpPr txBox="1">
            <a:spLocks noChangeArrowheads="1"/>
          </p:cNvSpPr>
          <p:nvPr/>
        </p:nvSpPr>
        <p:spPr bwMode="auto">
          <a:xfrm>
            <a:off x="1184731" y="2924945"/>
            <a:ext cx="3720598" cy="2143509"/>
          </a:xfrm>
          <a:prstGeom prst="rect">
            <a:avLst/>
          </a:prstGeom>
          <a:ln/>
        </p:spPr>
        <p:style>
          <a:lnRef idx="2">
            <a:schemeClr val="accent1"/>
          </a:lnRef>
          <a:fillRef idx="1">
            <a:schemeClr val="lt1"/>
          </a:fillRef>
          <a:effectRef idx="0">
            <a:schemeClr val="accent1"/>
          </a:effectRef>
          <a:fontRef idx="minor">
            <a:schemeClr val="dk1"/>
          </a:fontRef>
        </p:style>
        <p:txBody>
          <a:bodyPr wrap="square" lIns="91414" tIns="45707" rIns="91414" bIns="45707">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904" dirty="0">
                <a:solidFill>
                  <a:schemeClr val="bg2">
                    <a:lumMod val="25000"/>
                  </a:schemeClr>
                </a:solidFill>
                <a:latin typeface="Comic Sans MS" charset="0"/>
              </a:rPr>
              <a:t>Effect size = </a:t>
            </a:r>
          </a:p>
          <a:p>
            <a:pPr eaLnBrk="1" hangingPunct="1"/>
            <a:r>
              <a:rPr lang="en-AU" sz="1904" dirty="0">
                <a:solidFill>
                  <a:schemeClr val="bg2">
                    <a:lumMod val="25000"/>
                  </a:schemeClr>
                </a:solidFill>
                <a:latin typeface="Comic Sans MS" charset="0"/>
              </a:rPr>
              <a:t>1 – 0.66 = 0.34 </a:t>
            </a:r>
          </a:p>
          <a:p>
            <a:pPr eaLnBrk="1" hangingPunct="1"/>
            <a:r>
              <a:rPr lang="en-AU" sz="1904" dirty="0">
                <a:solidFill>
                  <a:schemeClr val="bg2">
                    <a:lumMod val="25000"/>
                  </a:schemeClr>
                </a:solidFill>
                <a:latin typeface="Comic Sans MS" charset="0"/>
              </a:rPr>
              <a:t>0.34 x 100 = 34%</a:t>
            </a:r>
          </a:p>
          <a:p>
            <a:pPr eaLnBrk="1" hangingPunct="1"/>
            <a:endParaRPr lang="en-AU" sz="1904" dirty="0">
              <a:solidFill>
                <a:schemeClr val="bg2">
                  <a:lumMod val="25000"/>
                </a:schemeClr>
              </a:solidFill>
              <a:latin typeface="Comic Sans MS" charset="0"/>
            </a:endParaRPr>
          </a:p>
          <a:p>
            <a:pPr eaLnBrk="1" hangingPunct="1"/>
            <a:r>
              <a:rPr lang="en-AU" sz="1904" dirty="0">
                <a:solidFill>
                  <a:schemeClr val="bg2">
                    <a:lumMod val="25000"/>
                  </a:schemeClr>
                </a:solidFill>
                <a:latin typeface="Comic Sans MS" charset="0"/>
              </a:rPr>
              <a:t>There is a 34% reduced risk of mortality in the treatment compared to the control group </a:t>
            </a:r>
          </a:p>
        </p:txBody>
      </p:sp>
      <p:sp>
        <p:nvSpPr>
          <p:cNvPr id="2" name="Rectangle 1"/>
          <p:cNvSpPr/>
          <p:nvPr/>
        </p:nvSpPr>
        <p:spPr>
          <a:xfrm>
            <a:off x="1184731" y="3295018"/>
            <a:ext cx="3627151" cy="1773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grpSp>
        <p:nvGrpSpPr>
          <p:cNvPr id="1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6"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7"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20"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21" name="Rectangle 20"/>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9199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097920" y="1116461"/>
            <a:ext cx="6696172" cy="738155"/>
          </a:xfrm>
        </p:spPr>
        <p:txBody>
          <a:bodyPr/>
          <a:lstStyle/>
          <a:p>
            <a:pPr eaLnBrk="1" hangingPunct="1"/>
            <a:r>
              <a:rPr lang="en-GB" altLang="en-US" sz="3808" dirty="0">
                <a:solidFill>
                  <a:srgbClr val="632523"/>
                </a:solidFill>
              </a:rPr>
              <a:t>Heterogeneity </a:t>
            </a:r>
            <a:endParaRPr lang="en-US" altLang="en-US" sz="3808" dirty="0">
              <a:solidFill>
                <a:srgbClr val="632523"/>
              </a:solidFill>
            </a:endParaRPr>
          </a:p>
        </p:txBody>
      </p:sp>
      <p:sp>
        <p:nvSpPr>
          <p:cNvPr id="2" name="Content Placeholder 1"/>
          <p:cNvSpPr>
            <a:spLocks noGrp="1"/>
          </p:cNvSpPr>
          <p:nvPr>
            <p:ph idx="1"/>
          </p:nvPr>
        </p:nvSpPr>
        <p:spPr>
          <a:xfrm>
            <a:off x="1909916" y="2316674"/>
            <a:ext cx="5472180" cy="1480638"/>
          </a:xfrm>
        </p:spPr>
        <p:txBody>
          <a:bodyPr/>
          <a:lstStyle/>
          <a:p>
            <a:pPr marL="0" indent="0">
              <a:buNone/>
            </a:pPr>
            <a:r>
              <a:rPr lang="en-US" i="1" dirty="0"/>
              <a:t>“The quality or state of being diverse in character or content”</a:t>
            </a:r>
          </a:p>
          <a:p>
            <a:pPr marL="0" indent="0">
              <a:buNone/>
            </a:pPr>
            <a:endParaRPr lang="en-US" i="1" dirty="0"/>
          </a:p>
          <a:p>
            <a:pPr marL="0" indent="0">
              <a:buNone/>
            </a:pPr>
            <a:endParaRPr lang="en-US" i="1" dirty="0"/>
          </a:p>
        </p:txBody>
      </p:sp>
      <p:grpSp>
        <p:nvGrpSpPr>
          <p:cNvPr id="9"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0"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1"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2"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3" name="Rectangle 12"/>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0347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226434" y="943268"/>
            <a:ext cx="5245224" cy="738155"/>
          </a:xfrm>
        </p:spPr>
        <p:txBody>
          <a:bodyPr/>
          <a:lstStyle/>
          <a:p>
            <a:pPr eaLnBrk="1" hangingPunct="1"/>
            <a:r>
              <a:rPr lang="en-GB" altLang="en-US" sz="3808" dirty="0">
                <a:solidFill>
                  <a:srgbClr val="632523"/>
                </a:solidFill>
              </a:rPr>
              <a:t>Heterogeneity (diversity)</a:t>
            </a:r>
            <a:endParaRPr lang="en-US" altLang="en-US" sz="3808" dirty="0">
              <a:solidFill>
                <a:srgbClr val="632523"/>
              </a:solidFill>
            </a:endParaRPr>
          </a:p>
        </p:txBody>
      </p:sp>
      <p:sp>
        <p:nvSpPr>
          <p:cNvPr id="66563" name="Rectangle 3"/>
          <p:cNvSpPr>
            <a:spLocks noGrp="1" noChangeArrowheads="1"/>
          </p:cNvSpPr>
          <p:nvPr>
            <p:ph type="body" idx="1"/>
          </p:nvPr>
        </p:nvSpPr>
        <p:spPr>
          <a:xfrm>
            <a:off x="202281" y="1824719"/>
            <a:ext cx="8796457" cy="4351407"/>
          </a:xfrm>
        </p:spPr>
        <p:txBody>
          <a:bodyPr/>
          <a:lstStyle/>
          <a:p>
            <a:pPr>
              <a:spcBef>
                <a:spcPts val="846"/>
              </a:spcBef>
              <a:spcAft>
                <a:spcPts val="846"/>
              </a:spcAft>
            </a:pPr>
            <a:r>
              <a:rPr lang="en-US" altLang="en-US" sz="2539" b="1" dirty="0"/>
              <a:t>Clinical heterogeneity</a:t>
            </a:r>
          </a:p>
          <a:p>
            <a:pPr marL="0" indent="0">
              <a:spcBef>
                <a:spcPts val="846"/>
              </a:spcBef>
              <a:spcAft>
                <a:spcPts val="846"/>
              </a:spcAft>
              <a:buNone/>
            </a:pPr>
            <a:r>
              <a:rPr lang="en-US" altLang="en-US" sz="2539" dirty="0"/>
              <a:t>Variability in the participants, interventions and/or outcomes studied</a:t>
            </a:r>
          </a:p>
          <a:p>
            <a:pPr>
              <a:spcBef>
                <a:spcPts val="846"/>
              </a:spcBef>
              <a:spcAft>
                <a:spcPts val="846"/>
              </a:spcAft>
            </a:pPr>
            <a:r>
              <a:rPr lang="en-US" altLang="en-US" sz="2539" b="1" dirty="0"/>
              <a:t>Methodological heterogeneity</a:t>
            </a:r>
          </a:p>
          <a:p>
            <a:pPr marL="0" indent="0">
              <a:spcBef>
                <a:spcPts val="846"/>
              </a:spcBef>
              <a:spcAft>
                <a:spcPts val="846"/>
              </a:spcAft>
              <a:buNone/>
            </a:pPr>
            <a:r>
              <a:rPr lang="en-US" altLang="en-US" sz="2539" dirty="0"/>
              <a:t>Variability in study deign and risk of bias</a:t>
            </a:r>
          </a:p>
          <a:p>
            <a:pPr>
              <a:spcBef>
                <a:spcPts val="846"/>
              </a:spcBef>
              <a:spcAft>
                <a:spcPts val="846"/>
              </a:spcAft>
            </a:pPr>
            <a:r>
              <a:rPr lang="en-US" altLang="en-US" sz="2539" b="1" dirty="0"/>
              <a:t>Statistical heterogeneity</a:t>
            </a:r>
          </a:p>
          <a:p>
            <a:pPr marL="0" indent="0">
              <a:spcBef>
                <a:spcPts val="846"/>
              </a:spcBef>
              <a:spcAft>
                <a:spcPts val="846"/>
              </a:spcAft>
              <a:buNone/>
            </a:pPr>
            <a:r>
              <a:rPr lang="en-US" altLang="en-US" sz="2539" dirty="0"/>
              <a:t>The observed intervention effects being more different from each other than we would expect due to random error (chance) alone</a:t>
            </a:r>
          </a:p>
        </p:txBody>
      </p:sp>
      <p:sp>
        <p:nvSpPr>
          <p:cNvPr id="8" name="Down Arrow 7"/>
          <p:cNvSpPr/>
          <p:nvPr/>
        </p:nvSpPr>
        <p:spPr>
          <a:xfrm>
            <a:off x="1076736" y="2364363"/>
            <a:ext cx="394085" cy="2310629"/>
          </a:xfrm>
          <a:prstGeom prst="down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2029391" y="3886871"/>
            <a:ext cx="394085" cy="788121"/>
          </a:xfrm>
          <a:prstGeom prst="downArrow">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9"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0"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1" name="Rectangle 10"/>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8916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960" y="1898658"/>
            <a:ext cx="9140082" cy="889597"/>
          </a:xfrm>
        </p:spPr>
        <p:txBody>
          <a:bodyPr/>
          <a:lstStyle/>
          <a:p>
            <a:pPr eaLnBrk="1" hangingPunct="1"/>
            <a:r>
              <a:rPr lang="en-GB" altLang="en-US" sz="5712" dirty="0">
                <a:latin typeface="Arial" panose="020B0604020202020204" pitchFamily="34" charset="0"/>
                <a:cs typeface="Arial" panose="020B0604020202020204" pitchFamily="34" charset="0"/>
              </a:rPr>
              <a:t>High heterogeneity </a:t>
            </a:r>
            <a:br>
              <a:rPr lang="en-GB" altLang="en-US" sz="5712" dirty="0">
                <a:latin typeface="Arial" panose="020B0604020202020204" pitchFamily="34" charset="0"/>
                <a:cs typeface="Arial" panose="020B0604020202020204" pitchFamily="34" charset="0"/>
              </a:rPr>
            </a:br>
            <a:r>
              <a:rPr lang="en-GB" altLang="en-US" sz="5712" dirty="0">
                <a:latin typeface="Arial" panose="020B0604020202020204" pitchFamily="34" charset="0"/>
                <a:cs typeface="Arial" panose="020B0604020202020204" pitchFamily="34" charset="0"/>
              </a:rPr>
              <a:t>= </a:t>
            </a:r>
            <a:br>
              <a:rPr lang="en-GB" altLang="en-US" sz="5712" dirty="0">
                <a:latin typeface="Arial" panose="020B0604020202020204" pitchFamily="34" charset="0"/>
                <a:cs typeface="Arial" panose="020B0604020202020204" pitchFamily="34" charset="0"/>
              </a:rPr>
            </a:br>
            <a:r>
              <a:rPr lang="en-GB" altLang="en-US" sz="5712" dirty="0">
                <a:latin typeface="Arial" panose="020B0604020202020204" pitchFamily="34" charset="0"/>
                <a:cs typeface="Arial" panose="020B0604020202020204" pitchFamily="34" charset="0"/>
              </a:rPr>
              <a:t>appropriate to pool data?</a:t>
            </a:r>
            <a:endParaRPr lang="en-US" altLang="en-US" sz="5712" dirty="0">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4"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5"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6"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7" name="Rectangle 6"/>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0931956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idx="4294967295"/>
          </p:nvPr>
        </p:nvSpPr>
        <p:spPr>
          <a:xfrm>
            <a:off x="262961" y="3726282"/>
            <a:ext cx="7602534" cy="3019275"/>
          </a:xfrm>
          <a:prstGeom prst="rect">
            <a:avLst/>
          </a:prstGeom>
        </p:spPr>
        <p:txBody>
          <a:bodyPr>
            <a:normAutofit lnSpcReduction="10000"/>
          </a:bodyPr>
          <a:lstStyle/>
          <a:p>
            <a:pPr marL="457075" indent="-457075">
              <a:lnSpc>
                <a:spcPct val="80000"/>
              </a:lnSpc>
              <a:buNone/>
            </a:pPr>
            <a:r>
              <a:rPr lang="en-GB" altLang="en-US" sz="2433" dirty="0"/>
              <a:t>Are the results </a:t>
            </a:r>
            <a:r>
              <a:rPr lang="en-GB" altLang="en-US" sz="2433" u="sng" dirty="0"/>
              <a:t>similar</a:t>
            </a:r>
            <a:r>
              <a:rPr lang="en-GB" altLang="en-US" sz="2433" dirty="0"/>
              <a:t> across studies? 3 tests:</a:t>
            </a:r>
          </a:p>
          <a:p>
            <a:pPr marL="837971" lvl="1" indent="-380896">
              <a:lnSpc>
                <a:spcPct val="80000"/>
              </a:lnSpc>
              <a:spcBef>
                <a:spcPts val="1200"/>
              </a:spcBef>
              <a:buFont typeface="Wingdings" pitchFamily="2" charset="2"/>
              <a:buAutoNum type="arabicPeriod"/>
            </a:pPr>
            <a:r>
              <a:rPr lang="en-GB" altLang="en-US" sz="2327" dirty="0"/>
              <a:t>‘Eyeball’ test – do they look they same?</a:t>
            </a:r>
          </a:p>
          <a:p>
            <a:pPr marL="837971" lvl="1" indent="-380896">
              <a:lnSpc>
                <a:spcPct val="120000"/>
              </a:lnSpc>
              <a:spcBef>
                <a:spcPts val="1269"/>
              </a:spcBef>
              <a:buFont typeface="Wingdings" pitchFamily="2" charset="2"/>
              <a:buAutoNum type="arabicPeriod"/>
            </a:pPr>
            <a:r>
              <a:rPr lang="en-US" altLang="en-US" sz="2327" dirty="0"/>
              <a:t>Formal tests</a:t>
            </a:r>
          </a:p>
          <a:p>
            <a:pPr marL="1112216" lvl="2" indent="-380896">
              <a:lnSpc>
                <a:spcPct val="80000"/>
              </a:lnSpc>
              <a:buFont typeface="Wingdings" pitchFamily="2" charset="2"/>
              <a:buAutoNum type="alphaLcParenR"/>
            </a:pPr>
            <a:r>
              <a:rPr lang="en-US" altLang="en-US" sz="2327" dirty="0"/>
              <a:t>Proportion of variation not due to chance (</a:t>
            </a:r>
            <a:r>
              <a:rPr lang="en-US" altLang="en-US" sz="2327" dirty="0">
                <a:solidFill>
                  <a:schemeClr val="tx2"/>
                </a:solidFill>
              </a:rPr>
              <a:t>I</a:t>
            </a:r>
            <a:r>
              <a:rPr lang="en-US" altLang="en-US" sz="2327" baseline="30000" dirty="0">
                <a:solidFill>
                  <a:schemeClr val="tx2"/>
                </a:solidFill>
              </a:rPr>
              <a:t>2</a:t>
            </a:r>
            <a:r>
              <a:rPr lang="en-US" altLang="en-US" sz="2327" dirty="0"/>
              <a:t>)</a:t>
            </a:r>
          </a:p>
          <a:p>
            <a:pPr marL="1386461" lvl="3" indent="-380896">
              <a:lnSpc>
                <a:spcPct val="80000"/>
              </a:lnSpc>
            </a:pPr>
            <a:r>
              <a:rPr lang="en-GB" sz="2000" dirty="0">
                <a:solidFill>
                  <a:schemeClr val="tx1"/>
                </a:solidFill>
              </a:rPr>
              <a:t>As a rule of thumb I2&lt;25% means studies regarded as homogenous and I2&gt;75% means heterogeneity is very high.</a:t>
            </a:r>
            <a:endParaRPr lang="en-US" altLang="en-US" sz="2116" dirty="0">
              <a:solidFill>
                <a:schemeClr val="tx1"/>
              </a:solidFill>
            </a:endParaRPr>
          </a:p>
          <a:p>
            <a:pPr marL="1112216" lvl="2" indent="-380896">
              <a:lnSpc>
                <a:spcPct val="80000"/>
              </a:lnSpc>
              <a:buFont typeface="+mj-lt"/>
              <a:buAutoNum type="alphaLcParenR"/>
            </a:pPr>
            <a:r>
              <a:rPr lang="en-US" altLang="en-US" sz="2116" dirty="0"/>
              <a:t>Test of ‘Null hypothesis’ of no variation (</a:t>
            </a:r>
            <a:r>
              <a:rPr lang="en-US" altLang="en-US" sz="2116" dirty="0">
                <a:solidFill>
                  <a:schemeClr val="tx2"/>
                </a:solidFill>
              </a:rPr>
              <a:t>p-value</a:t>
            </a:r>
            <a:r>
              <a:rPr lang="en-US" altLang="en-US" sz="2116" dirty="0"/>
              <a:t>)</a:t>
            </a:r>
          </a:p>
          <a:p>
            <a:pPr marL="1386461" lvl="3" indent="-380896">
              <a:lnSpc>
                <a:spcPct val="80000"/>
              </a:lnSpc>
            </a:pPr>
            <a:r>
              <a:rPr lang="en-GB" sz="2116" dirty="0"/>
              <a:t>Cochrane Chi-square: </a:t>
            </a:r>
            <a:r>
              <a:rPr lang="en-GB" sz="2116" dirty="0">
                <a:solidFill>
                  <a:schemeClr val="tx1"/>
                </a:solidFill>
              </a:rPr>
              <a:t>p&lt;0.10 = heterogeneity</a:t>
            </a:r>
          </a:p>
          <a:p>
            <a:pPr marL="1386461" lvl="3" indent="-380896">
              <a:lnSpc>
                <a:spcPct val="80000"/>
              </a:lnSpc>
              <a:buFont typeface="Wingdings" pitchFamily="2" charset="2"/>
              <a:buAutoNum type="arabicPeriod"/>
            </a:pPr>
            <a:endParaRPr lang="en-US" altLang="en-US" sz="2116"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930" y="970692"/>
            <a:ext cx="8765327"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2" name="Group 11"/>
          <p:cNvGrpSpPr/>
          <p:nvPr/>
        </p:nvGrpSpPr>
        <p:grpSpPr>
          <a:xfrm>
            <a:off x="1446277" y="2686980"/>
            <a:ext cx="1835503" cy="391283"/>
            <a:chOff x="1520133" y="5471325"/>
            <a:chExt cx="1836290" cy="273174"/>
          </a:xfrm>
        </p:grpSpPr>
        <p:sp>
          <p:nvSpPr>
            <p:cNvPr id="13" name="Oval 12"/>
            <p:cNvSpPr/>
            <p:nvPr/>
          </p:nvSpPr>
          <p:spPr bwMode="auto">
            <a:xfrm>
              <a:off x="1520133" y="5471325"/>
              <a:ext cx="791294" cy="273174"/>
            </a:xfrm>
            <a:prstGeom prst="ellipse">
              <a:avLst/>
            </a:prstGeom>
            <a:noFill/>
            <a:ln w="12700" cap="flat" cmpd="sng" algn="ctr">
              <a:solidFill>
                <a:srgbClr val="FF0000"/>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defTabSz="914150" eaLnBrk="0" hangingPunct="0"/>
              <a:endParaRPr lang="en-GB" sz="2433">
                <a:latin typeface="Arial" charset="0"/>
                <a:ea typeface="ＭＳ Ｐゴシック" pitchFamily="1" charset="-128"/>
              </a:endParaRPr>
            </a:p>
          </p:txBody>
        </p:sp>
        <p:sp>
          <p:nvSpPr>
            <p:cNvPr id="14" name="Oval 13"/>
            <p:cNvSpPr/>
            <p:nvPr/>
          </p:nvSpPr>
          <p:spPr bwMode="auto">
            <a:xfrm>
              <a:off x="2793845" y="5471325"/>
              <a:ext cx="562578" cy="273174"/>
            </a:xfrm>
            <a:prstGeom prst="ellipse">
              <a:avLst/>
            </a:prstGeom>
            <a:noFill/>
            <a:ln w="12700" cap="flat" cmpd="sng" algn="ctr">
              <a:solidFill>
                <a:srgbClr val="FF0000"/>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defTabSz="914150" eaLnBrk="0" hangingPunct="0"/>
              <a:endParaRPr lang="en-GB" sz="2433">
                <a:latin typeface="Arial" charset="0"/>
                <a:ea typeface="ＭＳ Ｐゴシック" pitchFamily="1" charset="-128"/>
              </a:endParaRPr>
            </a:p>
          </p:txBody>
        </p:sp>
      </p:grpSp>
      <p:grpSp>
        <p:nvGrpSpPr>
          <p:cNvPr id="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8"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9"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0"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5" name="Rectangle 14"/>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5833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0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09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509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5091">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18924" y="1008216"/>
            <a:ext cx="4570042" cy="663538"/>
          </a:xfrm>
          <a:prstGeom prst="rect">
            <a:avLst/>
          </a:prstGeom>
        </p:spPr>
        <p:txBody>
          <a:bodyPr>
            <a:normAutofit fontScale="90000"/>
          </a:bodyPr>
          <a:lstStyle/>
          <a:p>
            <a:r>
              <a:rPr lang="en-GB" altLang="en-US" sz="3173" dirty="0"/>
              <a:t>Are these trials different?</a:t>
            </a:r>
            <a:endParaRPr lang="en-US" altLang="en-US" sz="3173" dirty="0"/>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671" y="1700213"/>
            <a:ext cx="8135626"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2" name="Rectangle 1"/>
          <p:cNvSpPr/>
          <p:nvPr/>
        </p:nvSpPr>
        <p:spPr>
          <a:xfrm>
            <a:off x="541281" y="6238649"/>
            <a:ext cx="5614218" cy="21782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sp>
        <p:nvSpPr>
          <p:cNvPr id="3" name="Rectangle 2"/>
          <p:cNvSpPr/>
          <p:nvPr/>
        </p:nvSpPr>
        <p:spPr>
          <a:xfrm>
            <a:off x="586931" y="4478132"/>
            <a:ext cx="2663154" cy="383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sp>
        <p:nvSpPr>
          <p:cNvPr id="5" name="Rectangle 4"/>
          <p:cNvSpPr/>
          <p:nvPr/>
        </p:nvSpPr>
        <p:spPr>
          <a:xfrm>
            <a:off x="757617" y="4408652"/>
            <a:ext cx="2662751" cy="327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grpSp>
        <p:nvGrpSpPr>
          <p:cNvPr id="8"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9"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0"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1"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2" name="Rectangle 11"/>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498278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050" y="1858888"/>
            <a:ext cx="8889242" cy="4508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55275" y="1038742"/>
            <a:ext cx="8099794" cy="548137"/>
          </a:xfrm>
          <a:prstGeom prst="rect">
            <a:avLst/>
          </a:prstGeom>
        </p:spPr>
        <p:txBody>
          <a:bodyPr wrap="none" lIns="91414" tIns="45707" rIns="91414" bIns="45707">
            <a:spAutoFit/>
          </a:bodyPr>
          <a:lstStyle/>
          <a:p>
            <a:r>
              <a:rPr lang="en-GB" sz="2962" dirty="0"/>
              <a:t>5. Were the results similar from study to study?</a:t>
            </a:r>
          </a:p>
        </p:txBody>
      </p:sp>
      <p:sp>
        <p:nvSpPr>
          <p:cNvPr id="4" name="Rectangle 3"/>
          <p:cNvSpPr/>
          <p:nvPr/>
        </p:nvSpPr>
        <p:spPr bwMode="auto">
          <a:xfrm>
            <a:off x="7264746" y="2149794"/>
            <a:ext cx="1202961" cy="3903822"/>
          </a:xfrm>
          <a:prstGeom prst="rect">
            <a:avLst/>
          </a:prstGeom>
          <a:noFill/>
          <a:ln w="28575" cap="flat" cmpd="sng" algn="ctr">
            <a:solidFill>
              <a:srgbClr val="C00000"/>
            </a:solidFill>
            <a:prstDash val="solid"/>
            <a:round/>
            <a:headEnd type="none" w="med" len="med"/>
            <a:tailEnd type="none" w="med" len="med"/>
          </a:ln>
          <a:effectLst/>
        </p:spPr>
        <p:txBody>
          <a:bodyPr vert="horz" wrap="square" lIns="91414" tIns="45707" rIns="91414" bIns="45707" numCol="1" rtlCol="0" anchor="t" anchorCtr="0" compatLnSpc="1">
            <a:prstTxWarp prst="textNoShape">
              <a:avLst/>
            </a:prstTxWarp>
          </a:bodyPr>
          <a:lstStyle/>
          <a:p>
            <a:pPr defTabSz="914150" eaLnBrk="0" hangingPunct="0"/>
            <a:endParaRPr lang="en-GB" sz="2433" dirty="0">
              <a:latin typeface="Arial" charset="0"/>
              <a:ea typeface="ＭＳ Ｐゴシック" pitchFamily="1" charset="-128"/>
            </a:endParaRPr>
          </a:p>
        </p:txBody>
      </p:sp>
      <p:sp>
        <p:nvSpPr>
          <p:cNvPr id="5" name="Left Arrow 4"/>
          <p:cNvSpPr/>
          <p:nvPr/>
        </p:nvSpPr>
        <p:spPr>
          <a:xfrm>
            <a:off x="8560485" y="2810987"/>
            <a:ext cx="323433" cy="1616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8560485" y="3805539"/>
            <a:ext cx="323433" cy="1616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8560485" y="5011537"/>
            <a:ext cx="323433" cy="1616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0"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1"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2"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3" name="Rectangle 12"/>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1127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36291" y="1182026"/>
            <a:ext cx="9005751" cy="3220826"/>
          </a:xfrm>
        </p:spPr>
        <p:txBody>
          <a:bodyPr/>
          <a:lstStyle/>
          <a:p>
            <a:pPr marL="0" indent="0">
              <a:buClr>
                <a:schemeClr val="tx2"/>
              </a:buClr>
              <a:buNone/>
            </a:pPr>
            <a:r>
              <a:rPr lang="en-GB" sz="2962" u="sng" dirty="0"/>
              <a:t>Step 2 </a:t>
            </a:r>
            <a:r>
              <a:rPr lang="en-GB" sz="2539" dirty="0"/>
              <a:t>– </a:t>
            </a:r>
            <a:r>
              <a:rPr lang="en-GB" sz="2962" dirty="0">
                <a:solidFill>
                  <a:srgbClr val="632523"/>
                </a:solidFill>
              </a:rPr>
              <a:t>What were the results?</a:t>
            </a:r>
            <a:endParaRPr lang="en-GB" sz="2539" i="1" dirty="0"/>
          </a:p>
          <a:p>
            <a:pPr marL="0" indent="0">
              <a:spcBef>
                <a:spcPts val="0"/>
              </a:spcBef>
              <a:buClr>
                <a:schemeClr val="tx2"/>
              </a:buClr>
              <a:buNone/>
            </a:pPr>
            <a:endParaRPr lang="en-GB" sz="2539" i="1" dirty="0"/>
          </a:p>
          <a:p>
            <a:pPr marL="0" indent="0">
              <a:spcBef>
                <a:spcPts val="0"/>
              </a:spcBef>
              <a:buClr>
                <a:schemeClr val="tx2"/>
              </a:buClr>
              <a:buNone/>
            </a:pPr>
            <a:r>
              <a:rPr lang="en-GB" sz="2539" i="1" dirty="0"/>
              <a:t>Consider</a:t>
            </a:r>
          </a:p>
          <a:p>
            <a:pPr marL="0" indent="0">
              <a:spcBef>
                <a:spcPts val="0"/>
              </a:spcBef>
              <a:buClr>
                <a:schemeClr val="tx2"/>
              </a:buClr>
              <a:buNone/>
            </a:pPr>
            <a:endParaRPr lang="en-GB" sz="2539" i="1" dirty="0"/>
          </a:p>
          <a:p>
            <a:pPr marL="971182" lvl="1" indent="-514155">
              <a:buClr>
                <a:schemeClr val="tx2"/>
              </a:buClr>
            </a:pPr>
            <a:r>
              <a:rPr lang="en-GB" sz="2116" dirty="0">
                <a:latin typeface="Calibri" panose="020F0502020204030204" pitchFamily="34" charset="0"/>
              </a:rPr>
              <a:t>What these are (numerically if appropriate)</a:t>
            </a:r>
          </a:p>
          <a:p>
            <a:pPr marL="971182" lvl="1" indent="-514155">
              <a:buClr>
                <a:schemeClr val="tx2"/>
              </a:buClr>
            </a:pPr>
            <a:r>
              <a:rPr lang="en-GB" sz="2116" dirty="0">
                <a:latin typeface="Calibri" panose="020F0502020204030204" pitchFamily="34" charset="0"/>
              </a:rPr>
              <a:t>How were the results presented/expressed (risk ratio, odds ratio, etc.)</a:t>
            </a:r>
          </a:p>
          <a:p>
            <a:pPr marL="971182" lvl="1" indent="-514155">
              <a:buClr>
                <a:schemeClr val="tx2"/>
              </a:buClr>
            </a:pPr>
            <a:r>
              <a:rPr lang="en-GB" sz="2116" dirty="0">
                <a:latin typeface="Calibri" panose="020F0502020204030204" pitchFamily="34" charset="0"/>
              </a:rPr>
              <a:t>If you are clear about the review’s ‘bottom line’ results</a:t>
            </a:r>
            <a:endParaRPr lang="en-US" sz="2116" dirty="0">
              <a:latin typeface="Calibri" panose="020F0502020204030204" pitchFamily="34" charset="0"/>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8"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0" name="Rectangle 9"/>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5377586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654" y="1848011"/>
            <a:ext cx="8672738" cy="4397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341691" y="1036265"/>
            <a:ext cx="7269692"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292934"/>
                </a:solidFill>
                <a:ea typeface="ＭＳ Ｐゴシック" pitchFamily="1" charset="-128"/>
              </a:rPr>
              <a:t>What are we interested in?</a:t>
            </a:r>
          </a:p>
        </p:txBody>
      </p:sp>
    </p:spTree>
    <p:extLst>
      <p:ext uri="{BB962C8B-B14F-4D97-AF65-F5344CB8AC3E}">
        <p14:creationId xmlns:p14="http://schemas.microsoft.com/office/powerpoint/2010/main" val="13142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AD69-A307-9145-B3DE-875D7B571DAA}"/>
              </a:ext>
            </a:extLst>
          </p:cNvPr>
          <p:cNvSpPr>
            <a:spLocks noGrp="1"/>
          </p:cNvSpPr>
          <p:nvPr>
            <p:ph type="title"/>
          </p:nvPr>
        </p:nvSpPr>
        <p:spPr>
          <a:xfrm>
            <a:off x="457200" y="1143000"/>
            <a:ext cx="8229600" cy="1066800"/>
          </a:xfrm>
        </p:spPr>
        <p:txBody>
          <a:bodyPr wrap="square" anchor="ctr">
            <a:normAutofit/>
          </a:bodyPr>
          <a:lstStyle/>
          <a:p>
            <a:r>
              <a:rPr lang="en-US" b="1"/>
              <a:t>Importance</a:t>
            </a:r>
            <a:endParaRPr lang="en-US"/>
          </a:p>
        </p:txBody>
      </p:sp>
      <p:graphicFrame>
        <p:nvGraphicFramePr>
          <p:cNvPr id="5" name="Content Placeholder 2">
            <a:extLst>
              <a:ext uri="{FF2B5EF4-FFF2-40B4-BE49-F238E27FC236}">
                <a16:creationId xmlns:a16="http://schemas.microsoft.com/office/drawing/2014/main" id="{0F587A9B-1DA4-4126-8142-FED48E971A40}"/>
              </a:ext>
            </a:extLst>
          </p:cNvPr>
          <p:cNvGraphicFramePr>
            <a:graphicFrameLocks noGrp="1"/>
          </p:cNvGraphicFramePr>
          <p:nvPr>
            <p:ph idx="1"/>
            <p:extLst>
              <p:ext uri="{D42A27DB-BD31-4B8C-83A1-F6EECF244321}">
                <p14:modId xmlns:p14="http://schemas.microsoft.com/office/powerpoint/2010/main" val="2706733467"/>
              </p:ext>
            </p:extLst>
          </p:nvPr>
        </p:nvGraphicFramePr>
        <p:xfrm>
          <a:off x="457200" y="2249488"/>
          <a:ext cx="8229600"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5930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677" y="136019"/>
            <a:ext cx="4293806" cy="735505"/>
          </a:xfrm>
          <a:prstGeom prst="rect">
            <a:avLst/>
          </a:prstGeom>
        </p:spPr>
        <p:txBody>
          <a:bodyPr/>
          <a:lstStyle/>
          <a:p>
            <a:pPr defTabSz="457075" fontAlgn="auto">
              <a:spcAft>
                <a:spcPts val="0"/>
              </a:spcAft>
              <a:defRPr/>
            </a:pPr>
            <a:r>
              <a:rPr lang="en-US" sz="2962" dirty="0">
                <a:solidFill>
                  <a:srgbClr val="632523"/>
                </a:solidFill>
                <a:cs typeface="Calibri"/>
              </a:rPr>
              <a:t>Our clinical question</a:t>
            </a:r>
          </a:p>
        </p:txBody>
      </p:sp>
      <p:sp>
        <p:nvSpPr>
          <p:cNvPr id="3" name="Content Placeholder 2"/>
          <p:cNvSpPr>
            <a:spLocks noGrp="1"/>
          </p:cNvSpPr>
          <p:nvPr>
            <p:ph idx="4294967295"/>
          </p:nvPr>
        </p:nvSpPr>
        <p:spPr bwMode="auto">
          <a:xfrm>
            <a:off x="307581" y="1012580"/>
            <a:ext cx="8226578" cy="49671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lnSpc>
                <a:spcPct val="200000"/>
              </a:lnSpc>
              <a:buNone/>
            </a:pPr>
            <a:r>
              <a:rPr lang="en-US" altLang="en-US" sz="2962" dirty="0">
                <a:solidFill>
                  <a:srgbClr val="002060"/>
                </a:solidFill>
              </a:rPr>
              <a:t>Amongst </a:t>
            </a:r>
            <a:r>
              <a:rPr lang="en-US" altLang="en-US" sz="2962" u="sng" dirty="0">
                <a:solidFill>
                  <a:srgbClr val="002060"/>
                </a:solidFill>
              </a:rPr>
              <a:t>adults with acute ACL injuries</a:t>
            </a:r>
            <a:r>
              <a:rPr lang="en-US" altLang="en-US" sz="2962" dirty="0">
                <a:solidFill>
                  <a:srgbClr val="002060"/>
                </a:solidFill>
              </a:rPr>
              <a:t>, does </a:t>
            </a:r>
          </a:p>
          <a:p>
            <a:pPr marL="0" indent="0">
              <a:lnSpc>
                <a:spcPct val="200000"/>
              </a:lnSpc>
              <a:buNone/>
            </a:pPr>
            <a:r>
              <a:rPr lang="en-US" altLang="en-US" sz="2962" u="sng" dirty="0">
                <a:solidFill>
                  <a:srgbClr val="002060"/>
                </a:solidFill>
              </a:rPr>
              <a:t>early reconstructive surgery</a:t>
            </a:r>
            <a:r>
              <a:rPr lang="en-US" altLang="en-US" sz="2962" dirty="0">
                <a:solidFill>
                  <a:srgbClr val="002060"/>
                </a:solidFill>
              </a:rPr>
              <a:t> compared with </a:t>
            </a:r>
          </a:p>
          <a:p>
            <a:pPr marL="0" indent="0">
              <a:lnSpc>
                <a:spcPct val="200000"/>
              </a:lnSpc>
              <a:buNone/>
            </a:pPr>
            <a:r>
              <a:rPr lang="en-US" altLang="en-US" sz="2962" u="sng" dirty="0">
                <a:solidFill>
                  <a:srgbClr val="002060"/>
                </a:solidFill>
              </a:rPr>
              <a:t>delayed reconstructive surgery</a:t>
            </a:r>
            <a:r>
              <a:rPr lang="en-US" altLang="en-US" sz="2962" dirty="0">
                <a:solidFill>
                  <a:srgbClr val="002060"/>
                </a:solidFill>
              </a:rPr>
              <a:t> lead to </a:t>
            </a:r>
          </a:p>
          <a:p>
            <a:pPr marL="0" indent="0">
              <a:lnSpc>
                <a:spcPct val="200000"/>
              </a:lnSpc>
              <a:buNone/>
            </a:pPr>
            <a:r>
              <a:rPr lang="en-US" altLang="en-US" sz="2962" dirty="0" err="1">
                <a:solidFill>
                  <a:srgbClr val="002060"/>
                </a:solidFill>
              </a:rPr>
              <a:t>favourable</a:t>
            </a:r>
            <a:r>
              <a:rPr lang="en-US" altLang="en-US" sz="2962" dirty="0">
                <a:solidFill>
                  <a:srgbClr val="002060"/>
                </a:solidFill>
              </a:rPr>
              <a:t> </a:t>
            </a:r>
            <a:r>
              <a:rPr lang="en-US" altLang="en-US" sz="2962" u="sng" dirty="0">
                <a:solidFill>
                  <a:srgbClr val="002060"/>
                </a:solidFill>
              </a:rPr>
              <a:t>return to former activity </a:t>
            </a:r>
            <a:r>
              <a:rPr lang="en-US" altLang="en-US" sz="2962" dirty="0">
                <a:solidFill>
                  <a:srgbClr val="002060"/>
                </a:solidFill>
              </a:rPr>
              <a:t>and/or </a:t>
            </a:r>
            <a:r>
              <a:rPr lang="en-US" altLang="en-US" sz="2962" u="sng" dirty="0">
                <a:solidFill>
                  <a:srgbClr val="002060"/>
                </a:solidFill>
              </a:rPr>
              <a:t>risk of recurrent knee injury?</a:t>
            </a:r>
          </a:p>
        </p:txBody>
      </p:sp>
      <p:grpSp>
        <p:nvGrpSpPr>
          <p:cNvPr id="9" name="Group 8"/>
          <p:cNvGrpSpPr>
            <a:grpSpLocks/>
          </p:cNvGrpSpPr>
          <p:nvPr/>
        </p:nvGrpSpPr>
        <p:grpSpPr bwMode="auto">
          <a:xfrm>
            <a:off x="307581" y="1022900"/>
            <a:ext cx="3259117" cy="4175874"/>
            <a:chOff x="289510" y="1687803"/>
            <a:chExt cx="3080706" cy="3949209"/>
          </a:xfrm>
        </p:grpSpPr>
        <p:sp>
          <p:nvSpPr>
            <p:cNvPr id="39940" name="Text Box 4"/>
            <p:cNvSpPr txBox="1">
              <a:spLocks noChangeArrowheads="1"/>
            </p:cNvSpPr>
            <p:nvPr/>
          </p:nvSpPr>
          <p:spPr bwMode="auto">
            <a:xfrm>
              <a:off x="1863686" y="1687803"/>
              <a:ext cx="1323068" cy="3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dirty="0">
                  <a:solidFill>
                    <a:srgbClr val="FF0000"/>
                  </a:solidFill>
                  <a:latin typeface="Arial" pitchFamily="34" charset="0"/>
                </a:rPr>
                <a:t>P</a:t>
              </a:r>
              <a:r>
                <a:rPr lang="en-US" altLang="en-US" sz="2010" i="1" dirty="0">
                  <a:solidFill>
                    <a:schemeClr val="accent1"/>
                  </a:solidFill>
                  <a:latin typeface="Arial" pitchFamily="34" charset="0"/>
                </a:rPr>
                <a:t>opulation</a:t>
              </a:r>
            </a:p>
          </p:txBody>
        </p:sp>
        <p:sp>
          <p:nvSpPr>
            <p:cNvPr id="39941" name="Text Box 5"/>
            <p:cNvSpPr txBox="1">
              <a:spLocks noChangeArrowheads="1"/>
            </p:cNvSpPr>
            <p:nvPr/>
          </p:nvSpPr>
          <p:spPr bwMode="auto">
            <a:xfrm>
              <a:off x="2006237" y="4439998"/>
              <a:ext cx="1363979" cy="3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dirty="0">
                  <a:solidFill>
                    <a:srgbClr val="FF0000"/>
                  </a:solidFill>
                  <a:latin typeface="Arial" pitchFamily="34" charset="0"/>
                </a:rPr>
                <a:t>O</a:t>
              </a:r>
              <a:r>
                <a:rPr lang="en-US" altLang="en-US" sz="2010" i="1" dirty="0">
                  <a:solidFill>
                    <a:schemeClr val="accent1"/>
                  </a:solidFill>
                  <a:latin typeface="Arial" pitchFamily="34" charset="0"/>
                </a:rPr>
                <a:t>utcome 1</a:t>
              </a:r>
            </a:p>
          </p:txBody>
        </p:sp>
        <p:sp>
          <p:nvSpPr>
            <p:cNvPr id="39942" name="Text Box 6"/>
            <p:cNvSpPr txBox="1">
              <a:spLocks noChangeArrowheads="1"/>
            </p:cNvSpPr>
            <p:nvPr/>
          </p:nvSpPr>
          <p:spPr bwMode="auto">
            <a:xfrm>
              <a:off x="334960" y="2650645"/>
              <a:ext cx="1445803" cy="3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dirty="0">
                  <a:solidFill>
                    <a:srgbClr val="FF0000"/>
                  </a:solidFill>
                  <a:latin typeface="Arial" pitchFamily="34" charset="0"/>
                </a:rPr>
                <a:t>I</a:t>
              </a:r>
              <a:r>
                <a:rPr lang="en-US" altLang="en-US" sz="2010" i="1" dirty="0">
                  <a:solidFill>
                    <a:schemeClr val="accent1"/>
                  </a:solidFill>
                  <a:latin typeface="Arial" pitchFamily="34" charset="0"/>
                </a:rPr>
                <a:t>ntervention</a:t>
              </a:r>
            </a:p>
          </p:txBody>
        </p:sp>
        <p:sp>
          <p:nvSpPr>
            <p:cNvPr id="39943" name="Text Box 7"/>
            <p:cNvSpPr txBox="1">
              <a:spLocks noChangeArrowheads="1"/>
            </p:cNvSpPr>
            <p:nvPr/>
          </p:nvSpPr>
          <p:spPr bwMode="auto">
            <a:xfrm>
              <a:off x="289510" y="3521651"/>
              <a:ext cx="959407" cy="3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GB" altLang="en-US" sz="2010" i="1" dirty="0">
                  <a:solidFill>
                    <a:srgbClr val="FF0000"/>
                  </a:solidFill>
                  <a:latin typeface="Arial" pitchFamily="34" charset="0"/>
                </a:rPr>
                <a:t>C</a:t>
              </a:r>
              <a:r>
                <a:rPr lang="en-GB" altLang="en-US" sz="2010" i="1" dirty="0">
                  <a:solidFill>
                    <a:schemeClr val="accent1"/>
                  </a:solidFill>
                  <a:latin typeface="Arial" pitchFamily="34" charset="0"/>
                </a:rPr>
                <a:t>ontrol</a:t>
              </a:r>
              <a:endParaRPr lang="en-US" altLang="en-US" sz="2010" i="1" dirty="0">
                <a:solidFill>
                  <a:schemeClr val="accent1"/>
                </a:solidFill>
                <a:latin typeface="Arial" pitchFamily="34" charset="0"/>
              </a:endParaRPr>
            </a:p>
          </p:txBody>
        </p:sp>
        <p:sp>
          <p:nvSpPr>
            <p:cNvPr id="39944" name="Text Box 5"/>
            <p:cNvSpPr txBox="1">
              <a:spLocks noChangeArrowheads="1"/>
            </p:cNvSpPr>
            <p:nvPr/>
          </p:nvSpPr>
          <p:spPr bwMode="auto">
            <a:xfrm>
              <a:off x="343408" y="5257190"/>
              <a:ext cx="1363980" cy="3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dirty="0">
                  <a:solidFill>
                    <a:srgbClr val="FF0000"/>
                  </a:solidFill>
                  <a:latin typeface="Arial" pitchFamily="34" charset="0"/>
                </a:rPr>
                <a:t>O</a:t>
              </a:r>
              <a:r>
                <a:rPr lang="en-US" altLang="en-US" sz="2010" i="1" dirty="0">
                  <a:solidFill>
                    <a:schemeClr val="accent1"/>
                  </a:solidFill>
                  <a:latin typeface="Arial" pitchFamily="34" charset="0"/>
                </a:rPr>
                <a:t>utcome 2</a:t>
              </a:r>
            </a:p>
          </p:txBody>
        </p:sp>
      </p:grpSp>
    </p:spTree>
    <p:extLst>
      <p:ext uri="{BB962C8B-B14F-4D97-AF65-F5344CB8AC3E}">
        <p14:creationId xmlns:p14="http://schemas.microsoft.com/office/powerpoint/2010/main" val="8848505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392" y="1050293"/>
            <a:ext cx="8226073" cy="651419"/>
          </a:xfrm>
        </p:spPr>
        <p:txBody>
          <a:bodyPr/>
          <a:lstStyle/>
          <a:p>
            <a:pPr marL="0" indent="0">
              <a:buNone/>
            </a:pPr>
            <a:r>
              <a:rPr lang="en-US" sz="2962" dirty="0"/>
              <a:t>Return to former activity (page 306):</a:t>
            </a:r>
          </a:p>
        </p:txBody>
      </p:sp>
      <p:pic>
        <p:nvPicPr>
          <p:cNvPr id="4"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12393" y="1855943"/>
            <a:ext cx="5172164" cy="3572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472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60" y="1767116"/>
            <a:ext cx="8672738" cy="4397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p:cNvSpPr/>
          <p:nvPr/>
        </p:nvSpPr>
        <p:spPr bwMode="auto">
          <a:xfrm>
            <a:off x="469305" y="4796566"/>
            <a:ext cx="7618471" cy="391776"/>
          </a:xfrm>
          <a:prstGeom prst="rect">
            <a:avLst/>
          </a:prstGeom>
          <a:noFill/>
          <a:ln w="25400" cap="flat" cmpd="sng" algn="ctr">
            <a:solidFill>
              <a:srgbClr val="00B0F0"/>
            </a:solidFill>
            <a:prstDash val="solid"/>
            <a:round/>
            <a:headEnd type="none" w="med" len="med"/>
            <a:tailEnd type="none" w="med" len="med"/>
          </a:ln>
          <a:effectLst/>
        </p:spPr>
        <p:txBody>
          <a:bodyPr vert="horz" wrap="square" lIns="91401" tIns="45701" rIns="91401" bIns="45701" numCol="1" rtlCol="0" anchor="t" anchorCtr="0" compatLnSpc="1">
            <a:prstTxWarp prst="textNoShape">
              <a:avLst/>
            </a:prstTxWarp>
          </a:bodyPr>
          <a:lstStyle/>
          <a:p>
            <a:pPr eaLnBrk="0" fontAlgn="base" hangingPunct="0">
              <a:spcBef>
                <a:spcPct val="0"/>
              </a:spcBef>
              <a:spcAft>
                <a:spcPct val="0"/>
              </a:spcAft>
            </a:pPr>
            <a:endParaRPr lang="en-GB" sz="2399">
              <a:solidFill>
                <a:srgbClr val="292934"/>
              </a:solidFill>
              <a:ea typeface="ＭＳ Ｐゴシック" pitchFamily="1" charset="-128"/>
            </a:endParaRPr>
          </a:p>
        </p:txBody>
      </p:sp>
      <p:sp>
        <p:nvSpPr>
          <p:cNvPr id="21" name="Title 1"/>
          <p:cNvSpPr txBox="1">
            <a:spLocks/>
          </p:cNvSpPr>
          <p:nvPr/>
        </p:nvSpPr>
        <p:spPr>
          <a:xfrm>
            <a:off x="225292" y="889795"/>
            <a:ext cx="4022036" cy="771665"/>
          </a:xfrm>
          <a:prstGeom prst="rect">
            <a:avLst/>
          </a:prstGeom>
        </p:spPr>
        <p:txBody>
          <a:bodyPr vert="horz" lIns="91401" tIns="45701" rIns="91401" bIns="45701" rtlCol="0" anchor="ctr">
            <a:normAutofit fontScale="92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2962" dirty="0">
                <a:solidFill>
                  <a:schemeClr val="tx1"/>
                </a:solidFill>
                <a:latin typeface="Calibri" panose="020F0502020204030204" pitchFamily="34" charset="0"/>
              </a:rPr>
              <a:t>Risk of recurrent knee injury</a:t>
            </a:r>
          </a:p>
        </p:txBody>
      </p:sp>
    </p:spTree>
    <p:extLst>
      <p:ext uri="{BB962C8B-B14F-4D97-AF65-F5344CB8AC3E}">
        <p14:creationId xmlns:p14="http://schemas.microsoft.com/office/powerpoint/2010/main" val="46480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719408" y="1130846"/>
            <a:ext cx="6655812" cy="714075"/>
          </a:xfrm>
          <a:prstGeom prst="rect">
            <a:avLst/>
          </a:prstGeom>
        </p:spPr>
        <p:txBody>
          <a:bodyPr>
            <a:normAutofit fontScale="90000"/>
          </a:bodyPr>
          <a:lstStyle/>
          <a:p>
            <a:pPr algn="l" eaLnBrk="1" hangingPunct="1"/>
            <a:r>
              <a:rPr lang="en-US" sz="3385" dirty="0">
                <a:latin typeface="Calibri" panose="020F0502020204030204" pitchFamily="34" charset="0"/>
              </a:rPr>
              <a:t>What’s the ‘bottom line’ of the review?</a:t>
            </a: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9408" y="2064759"/>
            <a:ext cx="6026670" cy="33774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102839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83400" y="1072491"/>
            <a:ext cx="8203549" cy="768471"/>
          </a:xfrm>
          <a:prstGeom prst="rect">
            <a:avLst/>
          </a:prstGeom>
        </p:spPr>
        <p:txBody>
          <a:bodyPr>
            <a:normAutofit/>
          </a:bodyPr>
          <a:lstStyle/>
          <a:p>
            <a:pPr algn="l" eaLnBrk="1" hangingPunct="1"/>
            <a:r>
              <a:rPr lang="en-US" sz="3597" dirty="0">
                <a:solidFill>
                  <a:srgbClr val="632523"/>
                </a:solidFill>
                <a:latin typeface="Calibri" panose="020F0502020204030204" pitchFamily="34" charset="0"/>
              </a:rPr>
              <a:t>Can I apply these results to my case?</a:t>
            </a:r>
          </a:p>
        </p:txBody>
      </p:sp>
      <p:sp>
        <p:nvSpPr>
          <p:cNvPr id="19459" name="Rectangle 3"/>
          <p:cNvSpPr>
            <a:spLocks noGrp="1" noChangeArrowheads="1"/>
          </p:cNvSpPr>
          <p:nvPr>
            <p:ph idx="4294967295"/>
          </p:nvPr>
        </p:nvSpPr>
        <p:spPr>
          <a:xfrm>
            <a:off x="383400" y="1484584"/>
            <a:ext cx="7920957" cy="5104878"/>
          </a:xfrm>
          <a:prstGeom prst="rect">
            <a:avLst/>
          </a:prstGeom>
        </p:spPr>
        <p:txBody>
          <a:bodyPr>
            <a:normAutofit/>
          </a:bodyPr>
          <a:lstStyle/>
          <a:p>
            <a:pPr marL="651332" indent="-514209">
              <a:buNone/>
            </a:pPr>
            <a:endParaRPr lang="en-US" sz="2750" b="1" dirty="0">
              <a:latin typeface="Calibri" panose="020F0502020204030204" pitchFamily="34" charset="0"/>
            </a:endParaRPr>
          </a:p>
          <a:p>
            <a:r>
              <a:rPr lang="en-GB" sz="2750" dirty="0">
                <a:latin typeface="Calibri" panose="020F0502020204030204" pitchFamily="34" charset="0"/>
              </a:rPr>
              <a:t>Is my patient so different to those in the study that the results cannot apply?</a:t>
            </a:r>
            <a:endParaRPr lang="en-GB" sz="2750" b="1" dirty="0">
              <a:latin typeface="Calibri" panose="020F0502020204030204" pitchFamily="34" charset="0"/>
            </a:endParaRPr>
          </a:p>
          <a:p>
            <a:pPr marL="651332" indent="-514209"/>
            <a:endParaRPr lang="en-GB" b="1" dirty="0"/>
          </a:p>
          <a:p>
            <a:pPr marL="651332" indent="-514209">
              <a:buNone/>
            </a:pPr>
            <a:endParaRPr lang="en-US" dirty="0">
              <a:latin typeface="Lucida Sans" pitchFamily="34" charset="0"/>
            </a:endParaRPr>
          </a:p>
          <a:p>
            <a:pPr marL="651332" indent="-514209">
              <a:buNone/>
            </a:pPr>
            <a:endParaRPr lang="en-US" baseline="30000" dirty="0">
              <a:latin typeface="Lucida Sans" pitchFamily="34" charset="0"/>
            </a:endParaRPr>
          </a:p>
          <a:p>
            <a:pPr marL="651332" indent="-514209">
              <a:buNone/>
            </a:pPr>
            <a:endParaRPr lang="en-US" dirty="0">
              <a:latin typeface="Lucida Sans" pitchFamily="34" charset="0"/>
            </a:endParaRPr>
          </a:p>
        </p:txBody>
      </p:sp>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83077" y="3429012"/>
            <a:ext cx="6055267" cy="1235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824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B078A7F-447E-824D-97E8-82E47A192F27}"/>
              </a:ext>
            </a:extLst>
          </p:cNvPr>
          <p:cNvSpPr txBox="1">
            <a:spLocks noChangeArrowheads="1"/>
          </p:cNvSpPr>
          <p:nvPr/>
        </p:nvSpPr>
        <p:spPr bwMode="auto">
          <a:xfrm>
            <a:off x="325440" y="67428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SA" sz="1451" b="1" dirty="0">
                <a:latin typeface="Arial" panose="020B0604020202020204" pitchFamily="34" charset="0"/>
              </a:rPr>
              <a:t>Fig 1 Example of symmetrical funnel plot. </a:t>
            </a:r>
          </a:p>
        </p:txBody>
      </p:sp>
      <p:pic>
        <p:nvPicPr>
          <p:cNvPr id="3074" name="Picture 2">
            <a:extLst>
              <a:ext uri="{FF2B5EF4-FFF2-40B4-BE49-F238E27FC236}">
                <a16:creationId xmlns:a16="http://schemas.microsoft.com/office/drawing/2014/main" id="{50946ACB-E165-A242-807E-31F7C786E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041" y="5878441"/>
            <a:ext cx="1141920" cy="750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9D5CC08-4A1D-3843-A852-EC99C1073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051561"/>
            <a:ext cx="7804800" cy="47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364A862-3E95-B048-A72D-56E3DC5455B8}"/>
              </a:ext>
            </a:extLst>
          </p:cNvPr>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SA" sz="1089" b="1" dirty="0">
                <a:latin typeface="Arial" panose="020B0604020202020204" pitchFamily="34" charset="0"/>
              </a:rPr>
              <a:t>Jonathan A C Sterne et al. BMJ 2011;343:bmj.d4002</a:t>
            </a:r>
          </a:p>
        </p:txBody>
      </p:sp>
      <p:sp>
        <p:nvSpPr>
          <p:cNvPr id="3077" name="Text Box 5">
            <a:extLst>
              <a:ext uri="{FF2B5EF4-FFF2-40B4-BE49-F238E27FC236}">
                <a16:creationId xmlns:a16="http://schemas.microsoft.com/office/drawing/2014/main" id="{C54447C7-CFD0-D641-926C-0440EDDF8A75}"/>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SA" sz="907" dirty="0">
                <a:latin typeface="Arial" panose="020B0604020202020204" pitchFamily="34" charset="0"/>
              </a:rPr>
              <a:t>©2011 by British Medical Journal Publishing Group</a:t>
            </a:r>
          </a:p>
        </p:txBody>
      </p:sp>
      <p:sp>
        <p:nvSpPr>
          <p:cNvPr id="7" name="Title 1">
            <a:extLst>
              <a:ext uri="{FF2B5EF4-FFF2-40B4-BE49-F238E27FC236}">
                <a16:creationId xmlns:a16="http://schemas.microsoft.com/office/drawing/2014/main" id="{67D33C09-1911-9E46-B739-45E6F2363B0C}"/>
              </a:ext>
            </a:extLst>
          </p:cNvPr>
          <p:cNvSpPr txBox="1">
            <a:spLocks/>
          </p:cNvSpPr>
          <p:nvPr/>
        </p:nvSpPr>
        <p:spPr>
          <a:xfrm>
            <a:off x="0" y="394895"/>
            <a:ext cx="3665154" cy="694106"/>
          </a:xfrm>
          <a:prstGeom prst="rect">
            <a:avLst/>
          </a:prstGeom>
        </p:spPr>
        <p:txBody>
          <a:bodyPr>
            <a:normAutofit/>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GB" sz="3597" b="1" dirty="0">
                <a:solidFill>
                  <a:srgbClr val="632523"/>
                </a:solidFill>
                <a:latin typeface="Calibri" panose="020F0502020204030204" pitchFamily="34" charset="0"/>
              </a:rPr>
              <a:t>Funnel plots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468F946-4579-B24B-A056-CC215DE6F12F}"/>
              </a:ext>
            </a:extLst>
          </p:cNvPr>
          <p:cNvSpPr txBox="1">
            <a:spLocks noChangeArrowheads="1"/>
          </p:cNvSpPr>
          <p:nvPr/>
        </p:nvSpPr>
        <p:spPr bwMode="auto">
          <a:xfrm>
            <a:off x="325440" y="55764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SA" sz="1451" b="1" dirty="0">
                <a:latin typeface="Arial" panose="020B0604020202020204" pitchFamily="34" charset="0"/>
              </a:rPr>
              <a:t>Fig 2 Illustration of funnel plot asymmetry due to heterogeneity, in the form of three distinct subgroups of studies. </a:t>
            </a:r>
          </a:p>
        </p:txBody>
      </p:sp>
      <p:pic>
        <p:nvPicPr>
          <p:cNvPr id="3074" name="Picture 2">
            <a:extLst>
              <a:ext uri="{FF2B5EF4-FFF2-40B4-BE49-F238E27FC236}">
                <a16:creationId xmlns:a16="http://schemas.microsoft.com/office/drawing/2014/main" id="{E423ED16-A48C-C443-A94B-7BF74C9EE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041" y="5878441"/>
            <a:ext cx="1141920" cy="750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33294947-C560-BB49-B073-F26FA0B4E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114921"/>
            <a:ext cx="7804800" cy="4620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B9A2769-1973-A54D-BEFA-FDD6396A15D1}"/>
              </a:ext>
            </a:extLst>
          </p:cNvPr>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SA" sz="1089" b="1">
                <a:latin typeface="Arial" panose="020B0604020202020204" pitchFamily="34" charset="0"/>
              </a:rPr>
              <a:t>Jonathan A C Sterne et al. BMJ 2011;343:bmj.d4002</a:t>
            </a:r>
          </a:p>
        </p:txBody>
      </p:sp>
      <p:sp>
        <p:nvSpPr>
          <p:cNvPr id="3077" name="Text Box 5">
            <a:extLst>
              <a:ext uri="{FF2B5EF4-FFF2-40B4-BE49-F238E27FC236}">
                <a16:creationId xmlns:a16="http://schemas.microsoft.com/office/drawing/2014/main" id="{268F98ED-6F71-8C40-914C-765D1E592FD7}"/>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SA" sz="907">
                <a:latin typeface="Arial" panose="020B0604020202020204" pitchFamily="34" charset="0"/>
              </a:rPr>
              <a:t>©2011 by British Medical Journal Publishing Group</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43299" y="1958975"/>
            <a:ext cx="8458200" cy="1470025"/>
          </a:xfrm>
        </p:spPr>
        <p:txBody>
          <a:bodyPr/>
          <a:lstStyle/>
          <a:p>
            <a:r>
              <a:rPr lang="en-US" altLang="zh-TW">
                <a:ea typeface="新細明體" charset="-120"/>
              </a:rPr>
              <a:t>Evaluating Research about Diagnostic Tests</a:t>
            </a:r>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20" y="3997235"/>
            <a:ext cx="4690552" cy="2744133"/>
          </a:xfrm>
          <a:prstGeom prst="rect">
            <a:avLst/>
          </a:prstGeom>
        </p:spPr>
      </p:pic>
    </p:spTree>
    <p:extLst>
      <p:ext uri="{BB962C8B-B14F-4D97-AF65-F5344CB8AC3E}">
        <p14:creationId xmlns:p14="http://schemas.microsoft.com/office/powerpoint/2010/main" val="38350728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sz="half" idx="1"/>
          </p:nvPr>
        </p:nvSpPr>
        <p:spPr>
          <a:xfrm>
            <a:off x="328613" y="1941513"/>
            <a:ext cx="4027487" cy="4114800"/>
          </a:xfrm>
        </p:spPr>
        <p:txBody>
          <a:bodyPr/>
          <a:lstStyle/>
          <a:p>
            <a:pPr eaLnBrk="1" hangingPunct="1">
              <a:lnSpc>
                <a:spcPct val="90000"/>
              </a:lnSpc>
            </a:pPr>
            <a:endParaRPr lang="en-GB" altLang="en-US" sz="2000"/>
          </a:p>
        </p:txBody>
      </p:sp>
      <p:sp>
        <p:nvSpPr>
          <p:cNvPr id="70659" name="Rectangle 3"/>
          <p:cNvSpPr>
            <a:spLocks noGrp="1" noChangeArrowheads="1"/>
          </p:cNvSpPr>
          <p:nvPr>
            <p:ph type="body" sz="half" idx="2"/>
          </p:nvPr>
        </p:nvSpPr>
        <p:spPr>
          <a:xfrm>
            <a:off x="4500563" y="404813"/>
            <a:ext cx="4643437" cy="6264275"/>
          </a:xfrm>
        </p:spPr>
        <p:txBody>
          <a:bodyPr/>
          <a:lstStyle/>
          <a:p>
            <a:pPr eaLnBrk="1" hangingPunct="1"/>
            <a:endParaRPr lang="en-GB" altLang="en-US" sz="2800"/>
          </a:p>
          <a:p>
            <a:pPr eaLnBrk="1" hangingPunct="1"/>
            <a:endParaRPr lang="en-GB" altLang="en-US" sz="2800"/>
          </a:p>
          <a:p>
            <a:pPr eaLnBrk="1" hangingPunct="1"/>
            <a:r>
              <a:rPr lang="en-GB" altLang="en-US" sz="2800"/>
              <a:t>40,000-80,000 US hospital deaths from misdiagnosis per year</a:t>
            </a:r>
          </a:p>
          <a:p>
            <a:pPr eaLnBrk="1" hangingPunct="1">
              <a:buFont typeface="Wingdings" charset="2"/>
              <a:buNone/>
            </a:pPr>
            <a:endParaRPr lang="en-GB" altLang="en-US" sz="2800"/>
          </a:p>
          <a:p>
            <a:pPr eaLnBrk="1" hangingPunct="1"/>
            <a:r>
              <a:rPr lang="en-GB" altLang="en-US" sz="2800"/>
              <a:t>Diagnosis uses &lt;5% of hospital costs, but influences 60% of decision making  </a:t>
            </a:r>
          </a:p>
          <a:p>
            <a:pPr eaLnBrk="1" hangingPunct="1">
              <a:buFont typeface="Wingdings" charset="2"/>
              <a:buNone/>
            </a:pPr>
            <a:endParaRPr lang="en-GB" altLang="en-US"/>
          </a:p>
        </p:txBody>
      </p:sp>
      <p:pic>
        <p:nvPicPr>
          <p:cNvPr id="70660" name="Picture 4" descr="diag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476672"/>
            <a:ext cx="4895973" cy="689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4477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17500" y="492125"/>
            <a:ext cx="8637588" cy="650875"/>
          </a:xfrm>
        </p:spPr>
        <p:txBody>
          <a:bodyPr/>
          <a:lstStyle/>
          <a:p>
            <a:pPr eaLnBrk="1" hangingPunct="1"/>
            <a:r>
              <a:rPr lang="en-GB" altLang="en-US" sz="3600"/>
              <a:t>Roles of a new test</a:t>
            </a:r>
            <a:endParaRPr lang="en-US" altLang="en-US" sz="3600"/>
          </a:p>
        </p:txBody>
      </p:sp>
      <p:sp>
        <p:nvSpPr>
          <p:cNvPr id="75779" name="Rectangle 3"/>
          <p:cNvSpPr>
            <a:spLocks noGrp="1" noChangeArrowheads="1"/>
          </p:cNvSpPr>
          <p:nvPr>
            <p:ph type="body" idx="1"/>
          </p:nvPr>
        </p:nvSpPr>
        <p:spPr>
          <a:xfrm>
            <a:off x="250825" y="1628775"/>
            <a:ext cx="6480175" cy="3311525"/>
          </a:xfrm>
        </p:spPr>
        <p:txBody>
          <a:bodyPr/>
          <a:lstStyle/>
          <a:p>
            <a:pPr eaLnBrk="1" hangingPunct="1"/>
            <a:r>
              <a:rPr lang="en-GB" altLang="en-US" sz="2400"/>
              <a:t>Replacement – new replaces old</a:t>
            </a:r>
          </a:p>
          <a:p>
            <a:pPr lvl="1" eaLnBrk="1" hangingPunct="1"/>
            <a:r>
              <a:rPr lang="en-GB" altLang="en-US" sz="2000"/>
              <a:t>E.g., CT colonography for barium enema</a:t>
            </a:r>
          </a:p>
          <a:p>
            <a:pPr eaLnBrk="1" hangingPunct="1"/>
            <a:r>
              <a:rPr lang="en-GB" altLang="en-US" sz="2400"/>
              <a:t>Triage – new determines need for old</a:t>
            </a:r>
          </a:p>
          <a:p>
            <a:pPr lvl="1" eaLnBrk="1" hangingPunct="1"/>
            <a:r>
              <a:rPr lang="en-GB" altLang="en-US" sz="2000"/>
              <a:t>E.g., B-natriuretic peptide for echocardiography</a:t>
            </a:r>
          </a:p>
          <a:p>
            <a:pPr eaLnBrk="1" hangingPunct="1"/>
            <a:r>
              <a:rPr lang="en-GB" altLang="en-US" sz="2400"/>
              <a:t>Add-on – new combined with old</a:t>
            </a:r>
          </a:p>
          <a:p>
            <a:pPr lvl="1" eaLnBrk="1" hangingPunct="1"/>
            <a:r>
              <a:rPr lang="en-GB" altLang="en-US" sz="2000"/>
              <a:t>ECG and myocardial perfusion scan</a:t>
            </a:r>
            <a:endParaRPr lang="en-US" altLang="en-US" sz="2000"/>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930650"/>
            <a:ext cx="52197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179388" y="5589588"/>
            <a:ext cx="37131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r>
              <a:rPr lang="en-US" altLang="en-US" sz="1800" b="0"/>
              <a:t>Bossuyt et al BMJ 2006;332:1089–92</a:t>
            </a:r>
          </a:p>
        </p:txBody>
      </p:sp>
    </p:spTree>
    <p:extLst>
      <p:ext uri="{BB962C8B-B14F-4D97-AF65-F5344CB8AC3E}">
        <p14:creationId xmlns:p14="http://schemas.microsoft.com/office/powerpoint/2010/main" val="2312163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mountain, valley, canyon, old&#10;&#10;Description automatically generated">
            <a:extLst>
              <a:ext uri="{FF2B5EF4-FFF2-40B4-BE49-F238E27FC236}">
                <a16:creationId xmlns:a16="http://schemas.microsoft.com/office/drawing/2014/main" id="{00B80BE4-E7AA-924F-81D7-ABFBA26752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32" b="-2"/>
          <a:stretch/>
        </p:blipFill>
        <p:spPr>
          <a:xfrm>
            <a:off x="20" y="10"/>
            <a:ext cx="9143980" cy="6857990"/>
          </a:xfrm>
          <a:noFill/>
        </p:spPr>
      </p:pic>
    </p:spTree>
    <p:extLst>
      <p:ext uri="{BB962C8B-B14F-4D97-AF65-F5344CB8AC3E}">
        <p14:creationId xmlns:p14="http://schemas.microsoft.com/office/powerpoint/2010/main" val="21349658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p:txBody>
          <a:bodyPr/>
          <a:lstStyle/>
          <a:p>
            <a:pPr eaLnBrk="1" hangingPunct="1"/>
            <a:r>
              <a:rPr lang="en-GB" altLang="en-US"/>
              <a:t>Scan in UTI abstract</a:t>
            </a:r>
          </a:p>
        </p:txBody>
      </p:sp>
      <p:pic>
        <p:nvPicPr>
          <p:cNvPr id="81924" name="Picture 4" descr="ut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1" y="817418"/>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title"/>
          </p:nvPr>
        </p:nvSpPr>
        <p:spPr>
          <a:xfrm>
            <a:off x="683568" y="494362"/>
            <a:ext cx="7315200" cy="646112"/>
          </a:xfrm>
        </p:spPr>
        <p:txBody>
          <a:bodyPr/>
          <a:lstStyle/>
          <a:p>
            <a:pPr eaLnBrk="1" hangingPunct="1"/>
            <a:r>
              <a:rPr lang="en-GB" altLang="en-US" sz="3600" i="1"/>
              <a:t>Read this abstract</a:t>
            </a:r>
          </a:p>
        </p:txBody>
      </p:sp>
    </p:spTree>
    <p:extLst>
      <p:ext uri="{BB962C8B-B14F-4D97-AF65-F5344CB8AC3E}">
        <p14:creationId xmlns:p14="http://schemas.microsoft.com/office/powerpoint/2010/main" val="36603616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9" name="Text Box 3"/>
          <p:cNvSpPr txBox="1">
            <a:spLocks noChangeArrowheads="1"/>
          </p:cNvSpPr>
          <p:nvPr/>
        </p:nvSpPr>
        <p:spPr bwMode="auto">
          <a:xfrm>
            <a:off x="179388" y="1196975"/>
            <a:ext cx="5329237" cy="528638"/>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bg1"/>
                </a:solidFill>
                <a:effectLst>
                  <a:outerShdw blurRad="38100" dist="38100" dir="2700000" algn="tl">
                    <a:srgbClr val="000000"/>
                  </a:outerShdw>
                </a:effectLst>
                <a:latin typeface="Verdana" charset="0"/>
              </a:rPr>
              <a:t>Series of patients</a:t>
            </a:r>
            <a:endParaRPr lang="nl-NL" altLang="en-US" sz="2800" b="0">
              <a:solidFill>
                <a:schemeClr val="bg1"/>
              </a:solidFill>
              <a:effectLst>
                <a:outerShdw blurRad="38100" dist="38100" dir="2700000" algn="tl">
                  <a:srgbClr val="000000"/>
                </a:outerShdw>
              </a:effectLst>
              <a:latin typeface="Verdana" charset="0"/>
            </a:endParaRPr>
          </a:p>
        </p:txBody>
      </p:sp>
      <p:sp>
        <p:nvSpPr>
          <p:cNvPr id="1632260" name="Text Box 4"/>
          <p:cNvSpPr txBox="1">
            <a:spLocks noChangeArrowheads="1"/>
          </p:cNvSpPr>
          <p:nvPr/>
        </p:nvSpPr>
        <p:spPr bwMode="auto">
          <a:xfrm>
            <a:off x="250825" y="2708275"/>
            <a:ext cx="5329238" cy="528638"/>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bg1"/>
                </a:solidFill>
                <a:effectLst>
                  <a:outerShdw blurRad="38100" dist="38100" dir="2700000" algn="tl">
                    <a:srgbClr val="000000"/>
                  </a:outerShdw>
                </a:effectLst>
                <a:latin typeface="Verdana" charset="0"/>
              </a:rPr>
              <a:t>Index test</a:t>
            </a:r>
            <a:endParaRPr lang="nl-NL" altLang="en-US" sz="2000" b="0">
              <a:solidFill>
                <a:schemeClr val="bg1"/>
              </a:solidFill>
              <a:effectLst>
                <a:outerShdw blurRad="38100" dist="38100" dir="2700000" algn="tl">
                  <a:srgbClr val="000000"/>
                </a:outerShdw>
              </a:effectLst>
              <a:latin typeface="Verdana" charset="0"/>
            </a:endParaRPr>
          </a:p>
        </p:txBody>
      </p:sp>
      <p:sp>
        <p:nvSpPr>
          <p:cNvPr id="1632261" name="Text Box 5"/>
          <p:cNvSpPr txBox="1">
            <a:spLocks noChangeArrowheads="1"/>
          </p:cNvSpPr>
          <p:nvPr/>
        </p:nvSpPr>
        <p:spPr bwMode="auto">
          <a:xfrm>
            <a:off x="250825" y="4292600"/>
            <a:ext cx="5400675" cy="528638"/>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bg1"/>
                </a:solidFill>
                <a:effectLst>
                  <a:outerShdw blurRad="38100" dist="38100" dir="2700000" algn="tl">
                    <a:srgbClr val="000000"/>
                  </a:outerShdw>
                </a:effectLst>
                <a:latin typeface="Verdana" charset="0"/>
              </a:rPr>
              <a:t>Reference (“gold”) standard</a:t>
            </a:r>
            <a:endParaRPr lang="nl-NL" altLang="en-US" sz="2800" b="0">
              <a:solidFill>
                <a:schemeClr val="bg1"/>
              </a:solidFill>
              <a:effectLst>
                <a:outerShdw blurRad="38100" dist="38100" dir="2700000" algn="tl">
                  <a:srgbClr val="000000"/>
                </a:outerShdw>
              </a:effectLst>
              <a:latin typeface="Verdana" charset="0"/>
            </a:endParaRPr>
          </a:p>
        </p:txBody>
      </p:sp>
      <p:sp>
        <p:nvSpPr>
          <p:cNvPr id="1632262" name="Text Box 6"/>
          <p:cNvSpPr txBox="1">
            <a:spLocks noChangeArrowheads="1"/>
          </p:cNvSpPr>
          <p:nvPr/>
        </p:nvSpPr>
        <p:spPr bwMode="auto">
          <a:xfrm>
            <a:off x="323850" y="5378450"/>
            <a:ext cx="5472113" cy="1382713"/>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bg1"/>
                </a:solidFill>
                <a:effectLst>
                  <a:outerShdw blurRad="38100" dist="38100" dir="2700000" algn="tl">
                    <a:srgbClr val="000000"/>
                  </a:outerShdw>
                </a:effectLst>
                <a:latin typeface="Verdana" charset="0"/>
              </a:rPr>
              <a:t>Compare the results of the index test with the reference standard, blinded</a:t>
            </a:r>
            <a:endParaRPr lang="nl-NL" altLang="en-US" sz="2800" b="0">
              <a:solidFill>
                <a:schemeClr val="bg1"/>
              </a:solidFill>
              <a:effectLst>
                <a:outerShdw blurRad="38100" dist="38100" dir="2700000" algn="tl">
                  <a:srgbClr val="000000"/>
                </a:outerShdw>
              </a:effectLst>
              <a:latin typeface="Verdana" charset="0"/>
            </a:endParaRPr>
          </a:p>
        </p:txBody>
      </p:sp>
      <p:sp>
        <p:nvSpPr>
          <p:cNvPr id="80902" name="Line 7"/>
          <p:cNvSpPr>
            <a:spLocks noChangeShapeType="1"/>
          </p:cNvSpPr>
          <p:nvPr/>
        </p:nvSpPr>
        <p:spPr bwMode="auto">
          <a:xfrm>
            <a:off x="2627313" y="1773238"/>
            <a:ext cx="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nchor="ctr"/>
          <a:lstStyle/>
          <a:p>
            <a:endParaRPr lang="en-US"/>
          </a:p>
        </p:txBody>
      </p:sp>
      <p:sp>
        <p:nvSpPr>
          <p:cNvPr id="80903" name="Line 10"/>
          <p:cNvSpPr>
            <a:spLocks noChangeShapeType="1"/>
          </p:cNvSpPr>
          <p:nvPr/>
        </p:nvSpPr>
        <p:spPr bwMode="auto">
          <a:xfrm>
            <a:off x="2627313" y="3284538"/>
            <a:ext cx="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nchor="ctr"/>
          <a:lstStyle/>
          <a:p>
            <a:endParaRPr lang="en-US"/>
          </a:p>
        </p:txBody>
      </p:sp>
      <p:sp>
        <p:nvSpPr>
          <p:cNvPr id="80904" name="Line 11"/>
          <p:cNvSpPr>
            <a:spLocks noChangeShapeType="1"/>
          </p:cNvSpPr>
          <p:nvPr/>
        </p:nvSpPr>
        <p:spPr bwMode="auto">
          <a:xfrm>
            <a:off x="2627313" y="4941888"/>
            <a:ext cx="0"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nchor="ctr"/>
          <a:lstStyle/>
          <a:p>
            <a:endParaRPr lang="en-US"/>
          </a:p>
        </p:txBody>
      </p:sp>
    </p:spTree>
    <p:extLst>
      <p:ext uri="{BB962C8B-B14F-4D97-AF65-F5344CB8AC3E}">
        <p14:creationId xmlns:p14="http://schemas.microsoft.com/office/powerpoint/2010/main" val="40328583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p:txBody>
          <a:bodyPr/>
          <a:lstStyle/>
          <a:p>
            <a:pPr eaLnBrk="1" hangingPunct="1"/>
            <a:r>
              <a:rPr lang="en-GB" altLang="en-US"/>
              <a:t>Scan in UTI abstract</a:t>
            </a:r>
          </a:p>
        </p:txBody>
      </p:sp>
      <p:pic>
        <p:nvPicPr>
          <p:cNvPr id="82947" name="Picture 3" descr="ut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6" name="Oval 4"/>
          <p:cNvSpPr>
            <a:spLocks noChangeArrowheads="1"/>
          </p:cNvSpPr>
          <p:nvPr/>
        </p:nvSpPr>
        <p:spPr bwMode="auto">
          <a:xfrm>
            <a:off x="1116013" y="4581525"/>
            <a:ext cx="3527425" cy="7921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37" name="Text Box 5"/>
          <p:cNvSpPr txBox="1">
            <a:spLocks noChangeArrowheads="1"/>
          </p:cNvSpPr>
          <p:nvPr/>
        </p:nvSpPr>
        <p:spPr bwMode="auto">
          <a:xfrm>
            <a:off x="0" y="5589588"/>
            <a:ext cx="900113"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Index test</a:t>
            </a:r>
          </a:p>
        </p:txBody>
      </p:sp>
      <p:sp>
        <p:nvSpPr>
          <p:cNvPr id="479238" name="Oval 6"/>
          <p:cNvSpPr>
            <a:spLocks noChangeArrowheads="1"/>
          </p:cNvSpPr>
          <p:nvPr/>
        </p:nvSpPr>
        <p:spPr bwMode="auto">
          <a:xfrm>
            <a:off x="971550" y="5445125"/>
            <a:ext cx="3527425" cy="7921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39" name="Text Box 7"/>
          <p:cNvSpPr txBox="1">
            <a:spLocks noChangeArrowheads="1"/>
          </p:cNvSpPr>
          <p:nvPr/>
        </p:nvSpPr>
        <p:spPr bwMode="auto">
          <a:xfrm>
            <a:off x="0" y="4292600"/>
            <a:ext cx="1219200" cy="646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Series of patients</a:t>
            </a:r>
          </a:p>
        </p:txBody>
      </p:sp>
      <p:sp>
        <p:nvSpPr>
          <p:cNvPr id="479240" name="Text Box 8"/>
          <p:cNvSpPr txBox="1">
            <a:spLocks noChangeArrowheads="1"/>
          </p:cNvSpPr>
          <p:nvPr/>
        </p:nvSpPr>
        <p:spPr bwMode="auto">
          <a:xfrm>
            <a:off x="7596336" y="1412875"/>
            <a:ext cx="1369864" cy="646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Reference standard</a:t>
            </a:r>
          </a:p>
        </p:txBody>
      </p:sp>
      <p:sp>
        <p:nvSpPr>
          <p:cNvPr id="479241" name="Oval 9"/>
          <p:cNvSpPr>
            <a:spLocks noChangeArrowheads="1"/>
          </p:cNvSpPr>
          <p:nvPr/>
        </p:nvSpPr>
        <p:spPr bwMode="auto">
          <a:xfrm>
            <a:off x="4427538" y="1989138"/>
            <a:ext cx="4465637" cy="10795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42" name="Oval 10"/>
          <p:cNvSpPr>
            <a:spLocks noChangeArrowheads="1"/>
          </p:cNvSpPr>
          <p:nvPr/>
        </p:nvSpPr>
        <p:spPr bwMode="auto">
          <a:xfrm>
            <a:off x="4356100" y="3860800"/>
            <a:ext cx="4465638" cy="10810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43" name="Text Box 11"/>
          <p:cNvSpPr txBox="1">
            <a:spLocks noChangeArrowheads="1"/>
          </p:cNvSpPr>
          <p:nvPr/>
        </p:nvSpPr>
        <p:spPr bwMode="auto">
          <a:xfrm>
            <a:off x="7812088" y="3429000"/>
            <a:ext cx="1154112"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Accuracy </a:t>
            </a:r>
          </a:p>
        </p:txBody>
      </p:sp>
    </p:spTree>
    <p:extLst>
      <p:ext uri="{BB962C8B-B14F-4D97-AF65-F5344CB8AC3E}">
        <p14:creationId xmlns:p14="http://schemas.microsoft.com/office/powerpoint/2010/main" val="38439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92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92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92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92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92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924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9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6" grpId="0" animBg="1"/>
      <p:bldP spid="479237" grpId="0" animBg="1"/>
      <p:bldP spid="479238" grpId="0" animBg="1"/>
      <p:bldP spid="479239" grpId="0" animBg="1"/>
      <p:bldP spid="479240" grpId="0" animBg="1"/>
      <p:bldP spid="479241" grpId="0" animBg="1"/>
      <p:bldP spid="479242" grpId="0" animBg="1"/>
      <p:bldP spid="47924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ea typeface="ＭＳ Ｐゴシック" charset="-128"/>
              </a:rPr>
              <a:t>Why this is important	</a:t>
            </a:r>
          </a:p>
        </p:txBody>
      </p:sp>
      <p:sp>
        <p:nvSpPr>
          <p:cNvPr id="27651" name="Rectangle 7"/>
          <p:cNvSpPr>
            <a:spLocks noGrp="1" noChangeArrowheads="1"/>
          </p:cNvSpPr>
          <p:nvPr>
            <p:ph type="body" idx="1"/>
          </p:nvPr>
        </p:nvSpPr>
        <p:spPr/>
        <p:txBody>
          <a:bodyPr/>
          <a:lstStyle/>
          <a:p>
            <a:endParaRPr lang="en-US" altLang="en-US">
              <a:ea typeface="ＭＳ Ｐゴシック" charset="-128"/>
            </a:endParaRP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t="21875" r="3516" b="29167"/>
          <a:stretch>
            <a:fillRect/>
          </a:stretch>
        </p:blipFill>
        <p:spPr bwMode="auto">
          <a:xfrm>
            <a:off x="508000" y="2006600"/>
            <a:ext cx="8365067"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t="46875" r="38281" b="50000"/>
          <a:stretch>
            <a:fillRect/>
          </a:stretch>
        </p:blipFill>
        <p:spPr bwMode="auto">
          <a:xfrm>
            <a:off x="575733" y="3632200"/>
            <a:ext cx="7721600" cy="29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4" name="Text Box 6"/>
          <p:cNvSpPr txBox="1">
            <a:spLocks noChangeArrowheads="1"/>
          </p:cNvSpPr>
          <p:nvPr/>
        </p:nvSpPr>
        <p:spPr bwMode="auto">
          <a:xfrm>
            <a:off x="1408585" y="5393267"/>
            <a:ext cx="41737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http://today.msnbc.msn.com/id/42829175</a:t>
            </a:r>
          </a:p>
        </p:txBody>
      </p:sp>
    </p:spTree>
    <p:extLst>
      <p:ext uri="{BB962C8B-B14F-4D97-AF65-F5344CB8AC3E}">
        <p14:creationId xmlns:p14="http://schemas.microsoft.com/office/powerpoint/2010/main" val="20278100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43299" y="1958975"/>
            <a:ext cx="8458200" cy="1470025"/>
          </a:xfrm>
        </p:spPr>
        <p:txBody>
          <a:bodyPr/>
          <a:lstStyle/>
          <a:p>
            <a:pPr marL="39688">
              <a:spcBef>
                <a:spcPts val="1400"/>
              </a:spcBef>
              <a:defRPr/>
            </a:pPr>
            <a:r>
              <a:rPr lang="en-US" i="1" dirty="0">
                <a:effectLst>
                  <a:outerShdw blurRad="38100" dist="38100" dir="2700000" algn="tl">
                    <a:srgbClr val="000000"/>
                  </a:outerShdw>
                </a:effectLst>
                <a:latin typeface="Arial" charset="0"/>
                <a:ea typeface="Arial" charset="0"/>
                <a:cs typeface="Arial" charset="0"/>
                <a:sym typeface="Arial" charset="0"/>
              </a:rPr>
              <a:t>Appraisal of a cohort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20" y="3997235"/>
            <a:ext cx="4690552" cy="2744133"/>
          </a:xfrm>
          <a:prstGeom prst="rect">
            <a:avLst/>
          </a:prstGeom>
        </p:spPr>
      </p:pic>
    </p:spTree>
    <p:extLst>
      <p:ext uri="{BB962C8B-B14F-4D97-AF65-F5344CB8AC3E}">
        <p14:creationId xmlns:p14="http://schemas.microsoft.com/office/powerpoint/2010/main" val="4382032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4" name="Rectangle 14"/>
          <p:cNvSpPr>
            <a:spLocks/>
          </p:cNvSpPr>
          <p:nvPr/>
        </p:nvSpPr>
        <p:spPr bwMode="auto">
          <a:xfrm>
            <a:off x="1187624" y="764704"/>
            <a:ext cx="7112000" cy="558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defTabSz="914400" fontAlgn="base">
              <a:spcBef>
                <a:spcPts val="1400"/>
              </a:spcBef>
              <a:spcAft>
                <a:spcPct val="0"/>
              </a:spcAft>
              <a:defRPr/>
            </a:pPr>
            <a:r>
              <a:rPr lang="en-US" sz="3200" i="1" dirty="0">
                <a:solidFill>
                  <a:schemeClr val="tx2"/>
                </a:solidFill>
                <a:effectLst>
                  <a:outerShdw blurRad="38100" dist="38100" dir="2700000" algn="tl">
                    <a:srgbClr val="000000"/>
                  </a:outerShdw>
                </a:effectLst>
                <a:latin typeface="Arial" charset="0"/>
                <a:ea typeface="Arial" charset="0"/>
                <a:cs typeface="Arial" charset="0"/>
                <a:sym typeface="Arial" charset="0"/>
              </a:rPr>
              <a:t>Appraisal of a cohort</a:t>
            </a:r>
          </a:p>
        </p:txBody>
      </p:sp>
      <p:sp>
        <p:nvSpPr>
          <p:cNvPr id="143375" name="Rectangle 15"/>
          <p:cNvSpPr>
            <a:spLocks/>
          </p:cNvSpPr>
          <p:nvPr/>
        </p:nvSpPr>
        <p:spPr bwMode="auto">
          <a:xfrm>
            <a:off x="506413" y="1574800"/>
            <a:ext cx="8305800" cy="52832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Did the study address a clearly focused issue?</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Was the cohort / panel recruited in an acceptable way? (selection bias)</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Was the cohort/ panel representative of a defined population?</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Are objective and validated measurement methods used and were they similar in the different groups? (misclassification bias)</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Was the follow up of cases/subjects long enough?</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Could there be confounding? </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Is the size of effect practically relevant?</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latin typeface="+mn-lt"/>
                <a:ea typeface="Arial" charset="0"/>
                <a:sym typeface="Arial" charset="0"/>
              </a:rPr>
              <a:t>Are the conclusions applicable?</a:t>
            </a:r>
          </a:p>
        </p:txBody>
      </p:sp>
    </p:spTree>
    <p:extLst>
      <p:ext uri="{BB962C8B-B14F-4D97-AF65-F5344CB8AC3E}">
        <p14:creationId xmlns:p14="http://schemas.microsoft.com/office/powerpoint/2010/main" val="25363637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ea typeface="ＭＳ Ｐゴシック" charset="-128"/>
              </a:rPr>
              <a:t>Practice Guidelines</a:t>
            </a:r>
            <a:endParaRPr lang="en-US" dirty="0"/>
          </a:p>
        </p:txBody>
      </p:sp>
    </p:spTree>
    <p:extLst>
      <p:ext uri="{BB962C8B-B14F-4D97-AF65-F5344CB8AC3E}">
        <p14:creationId xmlns:p14="http://schemas.microsoft.com/office/powerpoint/2010/main" val="23488822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ChangeArrowheads="1"/>
          </p:cNvSpPr>
          <p:nvPr/>
        </p:nvSpPr>
        <p:spPr bwMode="auto">
          <a:xfrm>
            <a:off x="0" y="381000"/>
            <a:ext cx="9144000" cy="6096000"/>
          </a:xfrm>
          <a:prstGeom prst="rect">
            <a:avLst/>
          </a:prstGeom>
          <a:solidFill>
            <a:schemeClr val="bg1"/>
          </a:solidFill>
          <a:ln w="12700">
            <a:solidFill>
              <a:schemeClr val="tx1"/>
            </a:solidFill>
            <a:miter lim="800000"/>
            <a:headEnd type="none" w="sm" len="sm"/>
            <a:tailEnd type="none" w="sm" len="sm"/>
          </a:ln>
          <a:effectLst/>
        </p:spPr>
        <p:txBody>
          <a:bodyPr wrap="none" anchor="ctr"/>
          <a:lstStyle/>
          <a:p>
            <a:pPr algn="ctr" eaLnBrk="0" hangingPunct="0">
              <a:defRPr/>
            </a:pPr>
            <a:endParaRPr lang="en-GB" altLang="zh-TW" sz="2133">
              <a:effectLst>
                <a:outerShdw blurRad="38100" dist="38100" dir="2700000" algn="tl">
                  <a:srgbClr val="DDDDDD"/>
                </a:outerShdw>
              </a:effectLst>
              <a:latin typeface="Arial" pitchFamily="-1" charset="0"/>
              <a:ea typeface="新細明體" pitchFamily="-1" charset="-120"/>
              <a:cs typeface="新細明體" pitchFamily="-1" charset="-120"/>
            </a:endParaRPr>
          </a:p>
        </p:txBody>
      </p:sp>
      <p:sp>
        <p:nvSpPr>
          <p:cNvPr id="66562" name="Rectangle 3"/>
          <p:cNvSpPr>
            <a:spLocks noChangeArrowheads="1"/>
          </p:cNvSpPr>
          <p:nvPr/>
        </p:nvSpPr>
        <p:spPr bwMode="auto">
          <a:xfrm>
            <a:off x="2839156" y="1126067"/>
            <a:ext cx="5888567" cy="3200400"/>
          </a:xfrm>
          <a:prstGeom prst="rect">
            <a:avLst/>
          </a:prstGeom>
          <a:solidFill>
            <a:srgbClr val="FF7C80"/>
          </a:solidFill>
          <a:ln w="38100">
            <a:solidFill>
              <a:srgbClr val="FF0000"/>
            </a:solidFill>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
        <p:nvSpPr>
          <p:cNvPr id="66563" name="Rectangle 4"/>
          <p:cNvSpPr>
            <a:spLocks noChangeArrowheads="1"/>
          </p:cNvSpPr>
          <p:nvPr/>
        </p:nvSpPr>
        <p:spPr bwMode="auto">
          <a:xfrm>
            <a:off x="6858001" y="1126067"/>
            <a:ext cx="1889478" cy="1066800"/>
          </a:xfrm>
          <a:prstGeom prst="rect">
            <a:avLst/>
          </a:prstGeom>
          <a:solidFill>
            <a:srgbClr val="00FF00"/>
          </a:solidFill>
          <a:ln w="38100">
            <a:solidFill>
              <a:srgbClr val="00FF00"/>
            </a:solidFill>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
        <p:nvSpPr>
          <p:cNvPr id="66564" name="Text Box 5"/>
          <p:cNvSpPr txBox="1">
            <a:spLocks noChangeArrowheads="1"/>
          </p:cNvSpPr>
          <p:nvPr/>
        </p:nvSpPr>
        <p:spPr bwMode="auto">
          <a:xfrm>
            <a:off x="6949723" y="4423834"/>
            <a:ext cx="188947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Highly Controlled Research</a:t>
            </a:r>
          </a:p>
          <a:p>
            <a:pPr>
              <a:buFont typeface="Symbol" charset="2"/>
              <a:buChar char="·"/>
            </a:pPr>
            <a:r>
              <a:rPr lang="en-US" altLang="zh-TW" sz="978">
                <a:latin typeface="Times New Roman" charset="0"/>
                <a:ea typeface="新細明體" charset="-120"/>
              </a:rPr>
              <a:t>Randomized Controlled Trials</a:t>
            </a:r>
          </a:p>
          <a:p>
            <a:pPr>
              <a:buFont typeface="Symbol" charset="2"/>
              <a:buChar char="·"/>
            </a:pPr>
            <a:r>
              <a:rPr lang="en-US" altLang="zh-TW" sz="978">
                <a:latin typeface="Times New Roman" charset="0"/>
                <a:ea typeface="新細明體" charset="-120"/>
              </a:rPr>
              <a:t>Systematic Reviews</a:t>
            </a:r>
            <a:endParaRPr lang="en-US" altLang="zh-TW" sz="1067">
              <a:latin typeface="Times New Roman" charset="0"/>
              <a:ea typeface="新細明體" charset="-120"/>
            </a:endParaRPr>
          </a:p>
        </p:txBody>
      </p:sp>
      <p:sp>
        <p:nvSpPr>
          <p:cNvPr id="66565" name="Text Box 6"/>
          <p:cNvSpPr txBox="1">
            <a:spLocks noChangeArrowheads="1"/>
          </p:cNvSpPr>
          <p:nvPr/>
        </p:nvSpPr>
        <p:spPr bwMode="auto">
          <a:xfrm>
            <a:off x="4838701" y="4423834"/>
            <a:ext cx="188947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Physiologic Research</a:t>
            </a:r>
          </a:p>
          <a:p>
            <a:r>
              <a:rPr lang="en-US" altLang="zh-TW" sz="978" b="1">
                <a:latin typeface="Times New Roman" charset="0"/>
                <a:ea typeface="新細明體" charset="-120"/>
              </a:rPr>
              <a:t>Preliminary Clinical Research</a:t>
            </a:r>
          </a:p>
          <a:p>
            <a:pPr>
              <a:buFont typeface="Symbol" charset="2"/>
              <a:buChar char="·"/>
            </a:pPr>
            <a:r>
              <a:rPr lang="en-US" altLang="zh-TW" sz="978">
                <a:latin typeface="Times New Roman" charset="0"/>
                <a:ea typeface="新細明體" charset="-120"/>
              </a:rPr>
              <a:t>Case reports</a:t>
            </a:r>
          </a:p>
          <a:p>
            <a:pPr>
              <a:buFont typeface="Symbol" charset="2"/>
              <a:buChar char="·"/>
            </a:pPr>
            <a:r>
              <a:rPr lang="en-US" altLang="zh-TW" sz="978">
                <a:latin typeface="Times New Roman" charset="0"/>
                <a:ea typeface="新細明體" charset="-120"/>
              </a:rPr>
              <a:t>Observational studies</a:t>
            </a:r>
            <a:endParaRPr lang="en-US" altLang="zh-TW" sz="1067">
              <a:latin typeface="Times New Roman" charset="0"/>
              <a:ea typeface="新細明體" charset="-120"/>
            </a:endParaRPr>
          </a:p>
        </p:txBody>
      </p:sp>
      <p:sp>
        <p:nvSpPr>
          <p:cNvPr id="66566" name="Text Box 7"/>
          <p:cNvSpPr txBox="1">
            <a:spLocks noChangeArrowheads="1"/>
          </p:cNvSpPr>
          <p:nvPr/>
        </p:nvSpPr>
        <p:spPr bwMode="auto">
          <a:xfrm>
            <a:off x="2839156" y="4423834"/>
            <a:ext cx="188806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978" b="1">
                <a:latin typeface="Times New Roman" charset="0"/>
                <a:ea typeface="新細明體" charset="-120"/>
              </a:rPr>
              <a:t>Uncontrolled Observations</a:t>
            </a:r>
          </a:p>
          <a:p>
            <a:pPr algn="ctr"/>
            <a:r>
              <a:rPr lang="en-US" altLang="zh-TW" sz="978" b="1">
                <a:latin typeface="Times New Roman" charset="0"/>
                <a:ea typeface="新細明體" charset="-120"/>
              </a:rPr>
              <a:t>&amp;</a:t>
            </a:r>
          </a:p>
          <a:p>
            <a:pPr algn="ctr"/>
            <a:r>
              <a:rPr lang="en-US" altLang="zh-TW" sz="978" b="1">
                <a:latin typeface="Times New Roman" charset="0"/>
                <a:ea typeface="新細明體" charset="-120"/>
              </a:rPr>
              <a:t>Conjecture</a:t>
            </a:r>
          </a:p>
          <a:p>
            <a:endParaRPr lang="en-US" altLang="zh-TW" sz="1067">
              <a:latin typeface="Times New Roman" charset="0"/>
              <a:ea typeface="新細明體" charset="-120"/>
            </a:endParaRPr>
          </a:p>
        </p:txBody>
      </p:sp>
      <p:sp>
        <p:nvSpPr>
          <p:cNvPr id="66567" name="Text Box 8"/>
          <p:cNvSpPr txBox="1">
            <a:spLocks noChangeArrowheads="1"/>
          </p:cNvSpPr>
          <p:nvPr/>
        </p:nvSpPr>
        <p:spPr bwMode="auto">
          <a:xfrm>
            <a:off x="838201" y="1126067"/>
            <a:ext cx="1889478" cy="96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Effect on Patient-Oriented Outcomes</a:t>
            </a:r>
          </a:p>
          <a:p>
            <a:pPr>
              <a:buFont typeface="Symbol" charset="2"/>
              <a:buChar char="·"/>
            </a:pPr>
            <a:r>
              <a:rPr lang="en-US" altLang="zh-TW" sz="978">
                <a:latin typeface="Times New Roman" charset="0"/>
                <a:ea typeface="新細明體" charset="-120"/>
              </a:rPr>
              <a:t>Symptoms</a:t>
            </a:r>
          </a:p>
          <a:p>
            <a:pPr>
              <a:buFont typeface="Symbol" charset="2"/>
              <a:buChar char="·"/>
            </a:pPr>
            <a:r>
              <a:rPr lang="en-US" altLang="zh-TW" sz="978">
                <a:latin typeface="Times New Roman" charset="0"/>
                <a:ea typeface="新細明體" charset="-120"/>
              </a:rPr>
              <a:t>Functioning</a:t>
            </a:r>
          </a:p>
          <a:p>
            <a:pPr>
              <a:buFont typeface="Symbol" charset="2"/>
              <a:buChar char="·"/>
            </a:pPr>
            <a:r>
              <a:rPr lang="en-US" altLang="zh-TW" sz="978">
                <a:latin typeface="Times New Roman" charset="0"/>
                <a:ea typeface="新細明體" charset="-120"/>
              </a:rPr>
              <a:t>Quality of Life</a:t>
            </a:r>
          </a:p>
          <a:p>
            <a:pPr>
              <a:buFont typeface="Symbol" charset="2"/>
              <a:buChar char="·"/>
            </a:pPr>
            <a:r>
              <a:rPr lang="en-US" altLang="zh-TW" sz="978">
                <a:latin typeface="Times New Roman" charset="0"/>
                <a:ea typeface="新細明體" charset="-120"/>
              </a:rPr>
              <a:t>Lifespan</a:t>
            </a:r>
            <a:endParaRPr lang="en-US" altLang="zh-TW" sz="1067">
              <a:latin typeface="Times New Roman" charset="0"/>
              <a:ea typeface="新細明體" charset="-120"/>
            </a:endParaRPr>
          </a:p>
        </p:txBody>
      </p:sp>
      <p:sp>
        <p:nvSpPr>
          <p:cNvPr id="66568" name="Text Box 9"/>
          <p:cNvSpPr txBox="1">
            <a:spLocks noChangeArrowheads="1"/>
          </p:cNvSpPr>
          <p:nvPr/>
        </p:nvSpPr>
        <p:spPr bwMode="auto">
          <a:xfrm>
            <a:off x="838201" y="2290234"/>
            <a:ext cx="1889478"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Effect on Disease Markers</a:t>
            </a:r>
          </a:p>
          <a:p>
            <a:pPr>
              <a:buFont typeface="Symbol" charset="2"/>
              <a:buChar char="·"/>
            </a:pPr>
            <a:r>
              <a:rPr lang="en-US" altLang="zh-TW" sz="978">
                <a:latin typeface="Times New Roman" charset="0"/>
                <a:ea typeface="新細明體" charset="-120"/>
              </a:rPr>
              <a:t>Diabetes (microalbuminuria, GFR, photocoagulation rates)</a:t>
            </a:r>
            <a:endParaRPr lang="en-US" altLang="zh-TW" sz="1067">
              <a:latin typeface="Times New Roman" charset="0"/>
              <a:ea typeface="新細明體" charset="-120"/>
            </a:endParaRPr>
          </a:p>
          <a:p>
            <a:pPr>
              <a:buFont typeface="Symbol" charset="2"/>
              <a:buChar char="·"/>
            </a:pPr>
            <a:r>
              <a:rPr lang="en-US" altLang="zh-TW" sz="978">
                <a:latin typeface="Times New Roman" charset="0"/>
                <a:ea typeface="新細明體" charset="-120"/>
              </a:rPr>
              <a:t>Arthritis (ESR, x-rays)</a:t>
            </a:r>
            <a:endParaRPr lang="en-US" altLang="zh-TW" sz="1067">
              <a:latin typeface="Times New Roman" charset="0"/>
              <a:ea typeface="新細明體" charset="-120"/>
            </a:endParaRPr>
          </a:p>
          <a:p>
            <a:pPr>
              <a:buFont typeface="Symbol" charset="2"/>
              <a:buChar char="·"/>
            </a:pPr>
            <a:r>
              <a:rPr lang="en-US" altLang="zh-TW" sz="978">
                <a:latin typeface="Times New Roman" charset="0"/>
                <a:ea typeface="新細明體" charset="-120"/>
              </a:rPr>
              <a:t>Peptic Ulcer (endoscopic ulcers)</a:t>
            </a:r>
            <a:endParaRPr lang="en-US" altLang="zh-TW" sz="1067">
              <a:latin typeface="Times New Roman" charset="0"/>
              <a:ea typeface="新細明體" charset="-120"/>
            </a:endParaRPr>
          </a:p>
        </p:txBody>
      </p:sp>
      <p:sp>
        <p:nvSpPr>
          <p:cNvPr id="66569" name="Text Box 10"/>
          <p:cNvSpPr txBox="1">
            <a:spLocks noChangeArrowheads="1"/>
          </p:cNvSpPr>
          <p:nvPr/>
        </p:nvSpPr>
        <p:spPr bwMode="auto">
          <a:xfrm>
            <a:off x="838201" y="3357034"/>
            <a:ext cx="1889478"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Effect on Risk Factors for Disease</a:t>
            </a:r>
          </a:p>
          <a:p>
            <a:pPr>
              <a:buFont typeface="Symbol" charset="2"/>
              <a:buChar char="·"/>
            </a:pPr>
            <a:r>
              <a:rPr lang="en-US" altLang="zh-TW" sz="978">
                <a:latin typeface="Times New Roman" charset="0"/>
                <a:ea typeface="新細明體" charset="-120"/>
              </a:rPr>
              <a:t>Improvement in markers (blood pressure, HbA1C, cholesterol)</a:t>
            </a:r>
          </a:p>
        </p:txBody>
      </p:sp>
      <p:sp>
        <p:nvSpPr>
          <p:cNvPr id="66570" name="Text Box 11"/>
          <p:cNvSpPr txBox="1">
            <a:spLocks noChangeArrowheads="1"/>
          </p:cNvSpPr>
          <p:nvPr/>
        </p:nvSpPr>
        <p:spPr bwMode="auto">
          <a:xfrm>
            <a:off x="6934200" y="1261534"/>
            <a:ext cx="1907822" cy="3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b="1" i="1">
                <a:latin typeface="Arial Black" charset="0"/>
                <a:ea typeface="新細明體" charset="-120"/>
              </a:rPr>
              <a:t>SORT</a:t>
            </a:r>
          </a:p>
          <a:p>
            <a:pPr algn="ctr"/>
            <a:r>
              <a:rPr lang="en-US" altLang="zh-TW" sz="1778" b="1" i="1">
                <a:latin typeface="Arial Black" charset="0"/>
                <a:ea typeface="新細明體" charset="-120"/>
              </a:rPr>
              <a:t>A</a:t>
            </a:r>
          </a:p>
          <a:p>
            <a:endParaRPr lang="en-US" altLang="zh-TW" sz="1778" b="1" i="1">
              <a:latin typeface="Arial Black" charset="0"/>
              <a:ea typeface="新細明體" charset="-120"/>
            </a:endParaRPr>
          </a:p>
        </p:txBody>
      </p:sp>
      <p:sp>
        <p:nvSpPr>
          <p:cNvPr id="66571" name="Line 12"/>
          <p:cNvSpPr>
            <a:spLocks noChangeShapeType="1"/>
          </p:cNvSpPr>
          <p:nvPr/>
        </p:nvSpPr>
        <p:spPr bwMode="auto">
          <a:xfrm>
            <a:off x="2839156" y="1126067"/>
            <a:ext cx="0" cy="339372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72" name="Line 13"/>
          <p:cNvSpPr>
            <a:spLocks noChangeShapeType="1"/>
          </p:cNvSpPr>
          <p:nvPr/>
        </p:nvSpPr>
        <p:spPr bwMode="auto">
          <a:xfrm>
            <a:off x="2616200" y="4326467"/>
            <a:ext cx="6111523"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73" name="Text Box 14"/>
          <p:cNvSpPr txBox="1">
            <a:spLocks noChangeArrowheads="1"/>
          </p:cNvSpPr>
          <p:nvPr/>
        </p:nvSpPr>
        <p:spPr bwMode="auto">
          <a:xfrm>
            <a:off x="2209801" y="5325533"/>
            <a:ext cx="53721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a:latin typeface="Times New Roman" charset="0"/>
                <a:ea typeface="新細明體" charset="-120"/>
              </a:rPr>
              <a:t>Validity of Evidence</a:t>
            </a:r>
          </a:p>
        </p:txBody>
      </p:sp>
      <p:sp>
        <p:nvSpPr>
          <p:cNvPr id="686095" name="Text Box 15"/>
          <p:cNvSpPr txBox="1">
            <a:spLocks noChangeArrowheads="1"/>
          </p:cNvSpPr>
          <p:nvPr/>
        </p:nvSpPr>
        <p:spPr bwMode="auto">
          <a:xfrm rot="-5400750">
            <a:off x="-795708" y="3157840"/>
            <a:ext cx="2505815" cy="365934"/>
          </a:xfrm>
          <a:prstGeom prst="rect">
            <a:avLst/>
          </a:prstGeom>
          <a:noFill/>
          <a:ln w="12700">
            <a:noFill/>
            <a:miter lim="800000"/>
            <a:headEnd type="none" w="sm" len="sm"/>
            <a:tailEnd type="none" w="sm" len="sm"/>
          </a:ln>
          <a:effectLst/>
        </p:spPr>
        <p:txBody>
          <a:bodyPr wrap="none">
            <a:spAutoFit/>
          </a:bodyPr>
          <a:lstStyle/>
          <a:p>
            <a:pPr eaLnBrk="0" hangingPunct="0">
              <a:defRPr/>
            </a:pPr>
            <a:r>
              <a:rPr lang="en-US" altLang="zh-TW" sz="1778">
                <a:effectLst>
                  <a:outerShdw blurRad="38100" dist="38100" dir="2700000" algn="tl">
                    <a:srgbClr val="C0C0C0"/>
                  </a:outerShdw>
                </a:effectLst>
                <a:ea typeface="新細明體" pitchFamily="18" charset="-120"/>
              </a:rPr>
              <a:t>Relevance of Outcome</a:t>
            </a:r>
          </a:p>
        </p:txBody>
      </p:sp>
      <p:sp>
        <p:nvSpPr>
          <p:cNvPr id="66575" name="Line 16"/>
          <p:cNvSpPr>
            <a:spLocks noChangeShapeType="1"/>
          </p:cNvSpPr>
          <p:nvPr/>
        </p:nvSpPr>
        <p:spPr bwMode="auto">
          <a:xfrm>
            <a:off x="7010400" y="5596467"/>
            <a:ext cx="1600200"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6" name="Line 17"/>
          <p:cNvSpPr>
            <a:spLocks noChangeShapeType="1"/>
          </p:cNvSpPr>
          <p:nvPr/>
        </p:nvSpPr>
        <p:spPr bwMode="auto">
          <a:xfrm rot="-5386410">
            <a:off x="93839" y="1633361"/>
            <a:ext cx="880533" cy="1412"/>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7" name="Rectangle 18"/>
          <p:cNvSpPr>
            <a:spLocks noChangeArrowheads="1"/>
          </p:cNvSpPr>
          <p:nvPr/>
        </p:nvSpPr>
        <p:spPr bwMode="auto">
          <a:xfrm>
            <a:off x="4724400" y="1126067"/>
            <a:ext cx="2118078" cy="1066800"/>
          </a:xfrm>
          <a:prstGeom prst="rect">
            <a:avLst/>
          </a:prstGeom>
          <a:solidFill>
            <a:srgbClr val="FFFF00"/>
          </a:solidFill>
          <a:ln w="38100">
            <a:solidFill>
              <a:srgbClr val="FFFF00"/>
            </a:solidFill>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
        <p:nvSpPr>
          <p:cNvPr id="66578" name="Text Box 19"/>
          <p:cNvSpPr txBox="1">
            <a:spLocks noChangeArrowheads="1"/>
          </p:cNvSpPr>
          <p:nvPr/>
        </p:nvSpPr>
        <p:spPr bwMode="auto">
          <a:xfrm>
            <a:off x="4876800" y="1329267"/>
            <a:ext cx="1907822" cy="3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b="1" i="1">
                <a:latin typeface="Arial Black" charset="0"/>
                <a:ea typeface="新細明體" charset="-120"/>
              </a:rPr>
              <a:t>SORT</a:t>
            </a:r>
          </a:p>
          <a:p>
            <a:pPr algn="ctr"/>
            <a:r>
              <a:rPr lang="en-US" altLang="zh-TW" sz="1778" b="1" i="1">
                <a:latin typeface="Arial Black" charset="0"/>
                <a:ea typeface="新細明體" charset="-120"/>
              </a:rPr>
              <a:t>B</a:t>
            </a:r>
          </a:p>
          <a:p>
            <a:endParaRPr lang="en-US" altLang="zh-TW" sz="1778" b="1" i="1">
              <a:latin typeface="Arial Black" charset="0"/>
              <a:ea typeface="新細明體" charset="-120"/>
            </a:endParaRPr>
          </a:p>
        </p:txBody>
      </p:sp>
      <p:sp>
        <p:nvSpPr>
          <p:cNvPr id="66579" name="Text Box 20"/>
          <p:cNvSpPr txBox="1">
            <a:spLocks noChangeArrowheads="1"/>
          </p:cNvSpPr>
          <p:nvPr/>
        </p:nvSpPr>
        <p:spPr bwMode="auto">
          <a:xfrm>
            <a:off x="3124200" y="2683934"/>
            <a:ext cx="1907822" cy="3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b="1" i="1">
                <a:latin typeface="Arial Black" charset="0"/>
                <a:ea typeface="新細明體" charset="-120"/>
              </a:rPr>
              <a:t>SORT</a:t>
            </a:r>
          </a:p>
          <a:p>
            <a:pPr algn="ctr"/>
            <a:r>
              <a:rPr lang="en-US" altLang="zh-TW" sz="1778" b="1" i="1">
                <a:latin typeface="Arial Black" charset="0"/>
                <a:ea typeface="新細明體" charset="-120"/>
              </a:rPr>
              <a:t>C</a:t>
            </a:r>
          </a:p>
          <a:p>
            <a:endParaRPr lang="en-US" altLang="zh-TW" sz="1778" b="1" i="1">
              <a:latin typeface="Arial Black" charset="0"/>
              <a:ea typeface="新細明體" charset="-120"/>
            </a:endParaRPr>
          </a:p>
        </p:txBody>
      </p:sp>
      <p:sp>
        <p:nvSpPr>
          <p:cNvPr id="66580" name="Line 21"/>
          <p:cNvSpPr>
            <a:spLocks noChangeShapeType="1"/>
          </p:cNvSpPr>
          <p:nvPr/>
        </p:nvSpPr>
        <p:spPr bwMode="auto">
          <a:xfrm>
            <a:off x="2616200" y="3259667"/>
            <a:ext cx="6111523"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1" name="Line 22"/>
          <p:cNvSpPr>
            <a:spLocks noChangeShapeType="1"/>
          </p:cNvSpPr>
          <p:nvPr/>
        </p:nvSpPr>
        <p:spPr bwMode="auto">
          <a:xfrm>
            <a:off x="2616200" y="2192867"/>
            <a:ext cx="6111523"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2" name="Line 23"/>
          <p:cNvSpPr>
            <a:spLocks noChangeShapeType="1"/>
          </p:cNvSpPr>
          <p:nvPr/>
        </p:nvSpPr>
        <p:spPr bwMode="auto">
          <a:xfrm>
            <a:off x="4727222" y="1126067"/>
            <a:ext cx="0" cy="339372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3" name="Line 24"/>
          <p:cNvSpPr>
            <a:spLocks noChangeShapeType="1"/>
          </p:cNvSpPr>
          <p:nvPr/>
        </p:nvSpPr>
        <p:spPr bwMode="auto">
          <a:xfrm>
            <a:off x="6839656" y="1126067"/>
            <a:ext cx="0" cy="339372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4" name="AutoShape 25"/>
          <p:cNvSpPr>
            <a:spLocks noChangeArrowheads="1"/>
          </p:cNvSpPr>
          <p:nvPr/>
        </p:nvSpPr>
        <p:spPr bwMode="auto">
          <a:xfrm rot="-8079778">
            <a:off x="3038829" y="2474384"/>
            <a:ext cx="531989" cy="358422"/>
          </a:xfrm>
          <a:custGeom>
            <a:avLst/>
            <a:gdLst>
              <a:gd name="T0" fmla="*/ 2147483647 w 21600"/>
              <a:gd name="T1" fmla="*/ 0 h 21600"/>
              <a:gd name="T2" fmla="*/ 1591367933 w 21600"/>
              <a:gd name="T3" fmla="*/ 1311593677 h 21600"/>
              <a:gd name="T4" fmla="*/ 2147483647 w 21600"/>
              <a:gd name="T5" fmla="*/ 655793851 h 21600"/>
              <a:gd name="T6" fmla="*/ 2147483647 w 21600"/>
              <a:gd name="T7" fmla="*/ 1311593677 h 21600"/>
              <a:gd name="T8" fmla="*/ 2147483647 w 21600"/>
              <a:gd name="T9" fmla="*/ 1967387827 h 21600"/>
              <a:gd name="T10" fmla="*/ 2147483647 w 21600"/>
              <a:gd name="T11" fmla="*/ 131159367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12700">
            <a:solidFill>
              <a:schemeClr val="bg1"/>
            </a:solidFill>
            <a:miter lim="800000"/>
            <a:headEnd type="none" w="sm" len="sm"/>
            <a:tailEnd type="none" w="sm" len="sm"/>
          </a:ln>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en-US" altLang="en-US"/>
          </a:p>
        </p:txBody>
      </p:sp>
      <p:sp>
        <p:nvSpPr>
          <p:cNvPr id="66585" name="AutoShape 26"/>
          <p:cNvSpPr>
            <a:spLocks noChangeArrowheads="1"/>
          </p:cNvSpPr>
          <p:nvPr/>
        </p:nvSpPr>
        <p:spPr bwMode="auto">
          <a:xfrm rot="734585">
            <a:off x="4643967" y="2786945"/>
            <a:ext cx="762000" cy="338667"/>
          </a:xfrm>
          <a:custGeom>
            <a:avLst/>
            <a:gdLst>
              <a:gd name="T0" fmla="*/ 2147483647 w 21600"/>
              <a:gd name="T1" fmla="*/ 0 h 21600"/>
              <a:gd name="T2" fmla="*/ 2147483647 w 21600"/>
              <a:gd name="T3" fmla="*/ 1045462775 h 21600"/>
              <a:gd name="T4" fmla="*/ 2147483647 w 21600"/>
              <a:gd name="T5" fmla="*/ 522731388 h 21600"/>
              <a:gd name="T6" fmla="*/ 2147483647 w 21600"/>
              <a:gd name="T7" fmla="*/ 1045462775 h 21600"/>
              <a:gd name="T8" fmla="*/ 2147483647 w 21600"/>
              <a:gd name="T9" fmla="*/ 1568193739 h 21600"/>
              <a:gd name="T10" fmla="*/ 2147483647 w 21600"/>
              <a:gd name="T11" fmla="*/ 10454627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12700">
            <a:solidFill>
              <a:schemeClr val="bg1"/>
            </a:solidFill>
            <a:miter lim="800000"/>
            <a:headEnd type="none" w="sm" len="sm"/>
            <a:tailEnd type="none" w="sm" len="sm"/>
          </a:ln>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309904585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idx="4294967295"/>
          </p:nvPr>
        </p:nvSpPr>
        <p:spPr/>
        <p:txBody>
          <a:bodyPr/>
          <a:lstStyle/>
          <a:p>
            <a:r>
              <a:rPr lang="en-US" altLang="en-US" dirty="0">
                <a:ea typeface="ＭＳ Ｐゴシック" charset="-128"/>
              </a:rPr>
              <a:t>Practice Guidelines</a:t>
            </a:r>
          </a:p>
        </p:txBody>
      </p:sp>
      <p:sp>
        <p:nvSpPr>
          <p:cNvPr id="60418" name="Content Placeholder 2"/>
          <p:cNvSpPr>
            <a:spLocks noGrp="1"/>
          </p:cNvSpPr>
          <p:nvPr>
            <p:ph idx="4294967295"/>
          </p:nvPr>
        </p:nvSpPr>
        <p:spPr/>
        <p:txBody>
          <a:bodyPr/>
          <a:lstStyle/>
          <a:p>
            <a:r>
              <a:rPr lang="en-US" altLang="en-US">
                <a:ea typeface="ＭＳ Ｐゴシック" charset="-128"/>
              </a:rPr>
              <a:t>The Good, </a:t>
            </a:r>
          </a:p>
          <a:p>
            <a:r>
              <a:rPr lang="en-US" altLang="en-US">
                <a:ea typeface="ＭＳ Ｐゴシック" charset="-128"/>
              </a:rPr>
              <a:t>The Not-So-Good</a:t>
            </a:r>
          </a:p>
          <a:p>
            <a:r>
              <a:rPr lang="en-US" altLang="en-US">
                <a:ea typeface="ＭＳ Ｐゴシック" charset="-128"/>
              </a:rPr>
              <a:t>The Ugly</a:t>
            </a:r>
          </a:p>
        </p:txBody>
      </p:sp>
      <p:sp>
        <p:nvSpPr>
          <p:cNvPr id="60419" name="Slide Number Placeholder 3"/>
          <p:cNvSpPr txBox="1">
            <a:spLocks noGrp="1"/>
          </p:cNvSpPr>
          <p:nvPr/>
        </p:nvSpPr>
        <p:spPr bwMode="auto">
          <a:xfrm>
            <a:off x="6858000" y="6070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fld id="{336EE3F3-474B-FB43-ADC2-028D0DBEF849}" type="slidenum">
              <a:rPr lang="en-US" altLang="en-US" sz="1244"/>
              <a:pPr algn="ctr" eaLnBrk="1" hangingPunct="1"/>
              <a:t>138</a:t>
            </a:fld>
            <a:endParaRPr lang="en-US" altLang="en-US" sz="1244"/>
          </a:p>
        </p:txBody>
      </p:sp>
    </p:spTree>
    <p:extLst>
      <p:ext uri="{BB962C8B-B14F-4D97-AF65-F5344CB8AC3E}">
        <p14:creationId xmlns:p14="http://schemas.microsoft.com/office/powerpoint/2010/main" val="2797639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p:txBody>
          <a:bodyPr/>
          <a:lstStyle/>
          <a:p>
            <a:pPr eaLnBrk="1" hangingPunct="1"/>
            <a:r>
              <a:rPr lang="en-US" altLang="en-US">
                <a:ea typeface="ＭＳ Ｐゴシック" charset="-128"/>
              </a:rPr>
              <a:t>Where do practice guidelines come from?</a:t>
            </a:r>
          </a:p>
        </p:txBody>
      </p:sp>
      <p:sp>
        <p:nvSpPr>
          <p:cNvPr id="61442" name="Rectangle 3"/>
          <p:cNvSpPr>
            <a:spLocks noGrp="1" noChangeArrowheads="1"/>
          </p:cNvSpPr>
          <p:nvPr>
            <p:ph type="body" idx="4294967295"/>
          </p:nvPr>
        </p:nvSpPr>
        <p:spPr/>
        <p:txBody>
          <a:bodyPr/>
          <a:lstStyle/>
          <a:p>
            <a:pPr eaLnBrk="1" hangingPunct="1">
              <a:lnSpc>
                <a:spcPct val="90000"/>
              </a:lnSpc>
            </a:pPr>
            <a:r>
              <a:rPr lang="en-US" altLang="en-US" sz="2489" b="1">
                <a:solidFill>
                  <a:schemeClr val="folHlink"/>
                </a:solidFill>
                <a:ea typeface="ＭＳ Ｐゴシック" charset="-128"/>
              </a:rPr>
              <a:t>Trust us, we’re the experts</a:t>
            </a:r>
            <a:r>
              <a:rPr lang="en-US" altLang="en-US" sz="2489">
                <a:ea typeface="ＭＳ Ｐゴシック" charset="-128"/>
              </a:rPr>
              <a:t>: Opinion-based/ consensus guidelines</a:t>
            </a:r>
          </a:p>
          <a:p>
            <a:pPr lvl="1" eaLnBrk="1" hangingPunct="1">
              <a:lnSpc>
                <a:spcPct val="90000"/>
              </a:lnSpc>
            </a:pPr>
            <a:r>
              <a:rPr lang="en-US" altLang="en-US" sz="1956">
                <a:ea typeface="ＭＳ Ｐゴシック" charset="-128"/>
              </a:rPr>
              <a:t>Whose opinion? Do they have a conflict of interest? What is their perspective?</a:t>
            </a:r>
          </a:p>
          <a:p>
            <a:pPr eaLnBrk="1" hangingPunct="1">
              <a:lnSpc>
                <a:spcPct val="90000"/>
              </a:lnSpc>
            </a:pPr>
            <a:r>
              <a:rPr lang="en-US" altLang="en-US" sz="2489" b="1">
                <a:solidFill>
                  <a:schemeClr val="folHlink"/>
                </a:solidFill>
                <a:ea typeface="ＭＳ Ｐゴシック" charset="-128"/>
              </a:rPr>
              <a:t>Trust us, we have the evidence: </a:t>
            </a:r>
            <a:r>
              <a:rPr lang="en-US" altLang="en-US" sz="2489">
                <a:ea typeface="ＭＳ Ｐゴシック" charset="-128"/>
              </a:rPr>
              <a:t>“Evidence-based”</a:t>
            </a:r>
          </a:p>
          <a:p>
            <a:pPr lvl="1" eaLnBrk="1" hangingPunct="1">
              <a:lnSpc>
                <a:spcPct val="90000"/>
              </a:lnSpc>
            </a:pPr>
            <a:r>
              <a:rPr lang="en-US" altLang="en-US" sz="1956">
                <a:ea typeface="ＭＳ Ｐゴシック" charset="-128"/>
              </a:rPr>
              <a:t>How was the evidence used? Patient-oriented? Values?</a:t>
            </a:r>
          </a:p>
          <a:p>
            <a:pPr eaLnBrk="1" hangingPunct="1">
              <a:lnSpc>
                <a:spcPct val="90000"/>
              </a:lnSpc>
            </a:pPr>
            <a:r>
              <a:rPr lang="en-US" altLang="en-US" sz="2489" b="1">
                <a:solidFill>
                  <a:schemeClr val="folHlink"/>
                </a:solidFill>
                <a:ea typeface="ＭＳ Ｐゴシック" charset="-128"/>
              </a:rPr>
              <a:t>Evidence-linked:</a:t>
            </a:r>
          </a:p>
          <a:p>
            <a:pPr lvl="1" eaLnBrk="1" hangingPunct="1">
              <a:lnSpc>
                <a:spcPct val="90000"/>
              </a:lnSpc>
            </a:pPr>
            <a:r>
              <a:rPr lang="en-US" altLang="en-US" sz="1956">
                <a:ea typeface="ＭＳ Ｐゴシック" charset="-128"/>
              </a:rPr>
              <a:t>Here is how we found the evidence, used the evidence</a:t>
            </a:r>
          </a:p>
          <a:p>
            <a:pPr lvl="1" eaLnBrk="1" hangingPunct="1">
              <a:lnSpc>
                <a:spcPct val="90000"/>
              </a:lnSpc>
            </a:pPr>
            <a:r>
              <a:rPr lang="en-US" altLang="en-US" sz="1956">
                <a:ea typeface="ＭＳ Ｐゴシック" charset="-128"/>
              </a:rPr>
              <a:t>Strength of recommendation noted</a:t>
            </a:r>
          </a:p>
          <a:p>
            <a:pPr lvl="1" eaLnBrk="1" hangingPunct="1">
              <a:lnSpc>
                <a:spcPct val="90000"/>
              </a:lnSpc>
            </a:pPr>
            <a:endParaRPr lang="en-US" altLang="en-US" sz="1956">
              <a:ea typeface="ＭＳ Ｐゴシック" charset="-128"/>
            </a:endParaRPr>
          </a:p>
        </p:txBody>
      </p:sp>
    </p:spTree>
    <p:extLst>
      <p:ext uri="{BB962C8B-B14F-4D97-AF65-F5344CB8AC3E}">
        <p14:creationId xmlns:p14="http://schemas.microsoft.com/office/powerpoint/2010/main" val="389860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DC5D35-F557-0549-8087-31B61085189B}"/>
              </a:ext>
            </a:extLst>
          </p:cNvPr>
          <p:cNvSpPr>
            <a:spLocks noGrp="1"/>
          </p:cNvSpPr>
          <p:nvPr>
            <p:ph idx="1"/>
          </p:nvPr>
        </p:nvSpPr>
        <p:spPr/>
        <p:txBody>
          <a:bodyPr/>
          <a:lstStyle/>
          <a:p>
            <a:pPr marL="0" indent="0" eaLnBrk="0" hangingPunct="0">
              <a:spcBef>
                <a:spcPct val="0"/>
              </a:spcBef>
              <a:buClrTx/>
              <a:buFontTx/>
              <a:buChar char="•"/>
            </a:pPr>
            <a:r>
              <a:rPr lang="en-US" altLang="en-US" sz="2400">
                <a:latin typeface="Arial" panose="020B0604020202020204" pitchFamily="34" charset="0"/>
                <a:cs typeface="Arial" panose="020B0604020202020204" pitchFamily="34" charset="0"/>
              </a:rPr>
              <a:t>Published in a major journal written in English (</a:t>
            </a:r>
            <a:r>
              <a:rPr lang="en-US" altLang="en-US" sz="2400" b="1">
                <a:solidFill>
                  <a:srgbClr val="333399"/>
                </a:solidFill>
                <a:latin typeface="Arial" panose="020B0604020202020204" pitchFamily="34" charset="0"/>
                <a:cs typeface="Arial" panose="020B0604020202020204" pitchFamily="34" charset="0"/>
              </a:rPr>
              <a:t>Tower of Babel bias</a:t>
            </a:r>
            <a:r>
              <a:rPr lang="en-US" altLang="en-US" sz="2400">
                <a:latin typeface="Arial" panose="020B0604020202020204" pitchFamily="34" charset="0"/>
                <a:cs typeface="Arial" panose="020B0604020202020204" pitchFamily="34" charset="0"/>
              </a:rPr>
              <a:t>)</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FontTx/>
              <a:buChar char="•"/>
            </a:pPr>
            <a:r>
              <a:rPr lang="en-US" altLang="en-US" sz="2400">
                <a:latin typeface="Arial" panose="020B0604020202020204" pitchFamily="34" charset="0"/>
                <a:cs typeface="Arial" panose="020B0604020202020204" pitchFamily="34" charset="0"/>
              </a:rPr>
              <a:t>Submitted and accepted for publication (</a:t>
            </a:r>
            <a:r>
              <a:rPr lang="en-US" altLang="en-US" sz="2400" b="1">
                <a:solidFill>
                  <a:srgbClr val="333399"/>
                </a:solidFill>
                <a:latin typeface="Arial" panose="020B0604020202020204" pitchFamily="34" charset="0"/>
                <a:cs typeface="Arial" panose="020B0604020202020204" pitchFamily="34" charset="0"/>
              </a:rPr>
              <a:t>publication bias</a:t>
            </a:r>
            <a:r>
              <a:rPr lang="en-US" altLang="en-US" sz="2400">
                <a:latin typeface="Arial" panose="020B0604020202020204" pitchFamily="34" charset="0"/>
                <a:cs typeface="Arial" panose="020B0604020202020204" pitchFamily="34" charset="0"/>
              </a:rPr>
              <a:t>)</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FontTx/>
              <a:buChar char="•"/>
            </a:pPr>
            <a:r>
              <a:rPr lang="en-US" altLang="en-US" sz="2400">
                <a:latin typeface="Arial" panose="020B0604020202020204" pitchFamily="34" charset="0"/>
                <a:cs typeface="Arial" panose="020B0604020202020204" pitchFamily="34" charset="0"/>
              </a:rPr>
              <a:t>Published in a journal indexed in a literature database, especially in less developed countries (</a:t>
            </a:r>
            <a:r>
              <a:rPr lang="en-US" altLang="en-US" sz="2400" b="1">
                <a:solidFill>
                  <a:srgbClr val="333399"/>
                </a:solidFill>
                <a:latin typeface="Arial" panose="020B0604020202020204" pitchFamily="34" charset="0"/>
                <a:cs typeface="Arial" panose="020B0604020202020204" pitchFamily="34" charset="0"/>
              </a:rPr>
              <a:t>database </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None/>
            </a:pPr>
            <a:r>
              <a:rPr lang="en-US" altLang="en-US" sz="2400" b="1">
                <a:solidFill>
                  <a:srgbClr val="333399"/>
                </a:solidFill>
                <a:latin typeface="Arial" panose="020B0604020202020204" pitchFamily="34" charset="0"/>
                <a:cs typeface="Arial" panose="020B0604020202020204" pitchFamily="34" charset="0"/>
              </a:rPr>
              <a:t>bias</a:t>
            </a:r>
            <a:r>
              <a:rPr lang="en-US" altLang="en-US" sz="2400">
                <a:latin typeface="Arial" panose="020B0604020202020204" pitchFamily="34" charset="0"/>
                <a:cs typeface="Arial" panose="020B0604020202020204" pitchFamily="34" charset="0"/>
              </a:rPr>
              <a:t>)</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FontTx/>
              <a:buChar char="•"/>
            </a:pPr>
            <a:r>
              <a:rPr lang="en-US" altLang="en-US" sz="2400">
                <a:latin typeface="Arial" panose="020B0604020202020204" pitchFamily="34" charset="0"/>
                <a:cs typeface="Arial" panose="020B0604020202020204" pitchFamily="34" charset="0"/>
              </a:rPr>
              <a:t>Cited by other authors (</a:t>
            </a:r>
            <a:r>
              <a:rPr lang="en-US" altLang="en-US" sz="2400" b="1">
                <a:solidFill>
                  <a:srgbClr val="333399"/>
                </a:solidFill>
                <a:latin typeface="Arial" panose="020B0604020202020204" pitchFamily="34" charset="0"/>
                <a:cs typeface="Arial" panose="020B0604020202020204" pitchFamily="34" charset="0"/>
              </a:rPr>
              <a:t>citation bias</a:t>
            </a:r>
            <a:r>
              <a:rPr lang="en-US" altLang="en-US" sz="2400">
                <a:latin typeface="Arial" panose="020B0604020202020204" pitchFamily="34" charset="0"/>
                <a:cs typeface="Arial" panose="020B0604020202020204" pitchFamily="34" charset="0"/>
              </a:rPr>
              <a:t>)</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FontTx/>
              <a:buChar char="•"/>
            </a:pPr>
            <a:r>
              <a:rPr lang="en-US" altLang="en-US" sz="2400">
                <a:latin typeface="Arial" panose="020B0604020202020204" pitchFamily="34" charset="0"/>
                <a:cs typeface="Arial" panose="020B0604020202020204" pitchFamily="34" charset="0"/>
              </a:rPr>
              <a:t>Published repeatedly (</a:t>
            </a:r>
            <a:r>
              <a:rPr lang="en-US" altLang="en-US" sz="2400" b="1">
                <a:solidFill>
                  <a:srgbClr val="333399"/>
                </a:solidFill>
                <a:latin typeface="Arial" panose="020B0604020202020204" pitchFamily="34" charset="0"/>
                <a:cs typeface="Arial" panose="020B0604020202020204" pitchFamily="34" charset="0"/>
              </a:rPr>
              <a:t>multiple publication bias</a:t>
            </a:r>
            <a:r>
              <a:rPr lang="en-US" altLang="en-US" sz="2400">
                <a:latin typeface="Arial" panose="020B0604020202020204" pitchFamily="34" charset="0"/>
                <a:cs typeface="Arial" panose="020B0604020202020204" pitchFamily="34" charset="0"/>
              </a:rPr>
              <a:t>)</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FontTx/>
              <a:buChar char="•"/>
            </a:pPr>
            <a:r>
              <a:rPr lang="en-US" altLang="en-US" sz="2400">
                <a:latin typeface="Arial" panose="020B0604020202020204" pitchFamily="34" charset="0"/>
                <a:cs typeface="Arial" panose="020B0604020202020204" pitchFamily="34" charset="0"/>
              </a:rPr>
              <a:t> ... and quoted by newspapers! </a:t>
            </a:r>
            <a:endParaRPr lang="en-US" altLang="en-US" sz="1400">
              <a:latin typeface="Arial" panose="020B0604020202020204" pitchFamily="34" charset="0"/>
              <a:cs typeface="Arial" panose="020B0604020202020204" pitchFamily="34" charset="0"/>
            </a:endParaRPr>
          </a:p>
          <a:p>
            <a:pPr marL="0" lvl="0" indent="0" eaLnBrk="0" hangingPunct="0">
              <a:spcBef>
                <a:spcPct val="0"/>
              </a:spcBef>
              <a:buClrTx/>
              <a:buNone/>
            </a:pPr>
            <a:endParaRPr lang="en-US" altLang="en-US" sz="2000">
              <a:latin typeface="Arial" panose="020B0604020202020204" pitchFamily="34" charset="0"/>
              <a:cs typeface="Arial" panose="020B0604020202020204" pitchFamily="34" charset="0"/>
            </a:endParaRPr>
          </a:p>
          <a:p>
            <a:pPr marL="0" lvl="0" indent="0" eaLnBrk="0" hangingPunct="0">
              <a:spcBef>
                <a:spcPct val="0"/>
              </a:spcBef>
              <a:buClrTx/>
              <a:buNone/>
            </a:pPr>
            <a:r>
              <a:rPr lang="en-US" altLang="en-US" sz="2000">
                <a:latin typeface="Arial" panose="020B0604020202020204" pitchFamily="34" charset="0"/>
                <a:cs typeface="Arial" panose="020B0604020202020204" pitchFamily="34" charset="0"/>
              </a:rPr>
              <a:t>(Egger &amp; Smith 1998; Gregoire, </a:t>
            </a:r>
            <a:r>
              <a:rPr lang="en-US" altLang="en-US" sz="2000" err="1">
                <a:latin typeface="Arial" panose="020B0604020202020204" pitchFamily="34" charset="0"/>
                <a:cs typeface="Arial" panose="020B0604020202020204" pitchFamily="34" charset="0"/>
              </a:rPr>
              <a:t>Derderian</a:t>
            </a:r>
            <a:r>
              <a:rPr lang="en-US" altLang="en-US" sz="2000">
                <a:latin typeface="Arial" panose="020B0604020202020204" pitchFamily="34" charset="0"/>
                <a:cs typeface="Arial" panose="020B0604020202020204" pitchFamily="34" charset="0"/>
              </a:rPr>
              <a:t>, &amp; Le </a:t>
            </a:r>
            <a:r>
              <a:rPr lang="en-US" altLang="en-US" sz="2000" err="1">
                <a:latin typeface="Arial" panose="020B0604020202020204" pitchFamily="34" charset="0"/>
                <a:cs typeface="Arial" panose="020B0604020202020204" pitchFamily="34" charset="0"/>
              </a:rPr>
              <a:t>Lorier</a:t>
            </a:r>
            <a:r>
              <a:rPr lang="en-US" altLang="en-US" sz="2000">
                <a:latin typeface="Arial" panose="020B0604020202020204" pitchFamily="34" charset="0"/>
                <a:cs typeface="Arial" panose="020B0604020202020204" pitchFamily="34" charset="0"/>
              </a:rPr>
              <a:t> 1995) </a:t>
            </a:r>
            <a:endParaRPr lang="en-US" altLang="en-US" sz="12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pic>
        <p:nvPicPr>
          <p:cNvPr id="64520" name="Picture 8" descr="page2image28600">
            <a:extLst>
              <a:ext uri="{FF2B5EF4-FFF2-40B4-BE49-F238E27FC236}">
                <a16:creationId xmlns:a16="http://schemas.microsoft.com/office/drawing/2014/main" id="{F6B422FF-229B-9744-8947-15FB48405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4059" y="5115147"/>
            <a:ext cx="520700" cy="546101"/>
          </a:xfrm>
          <a:prstGeom prst="rect">
            <a:avLst/>
          </a:prstGeom>
          <a:noFill/>
          <a:extLst>
            <a:ext uri="{909E8E84-426E-40DD-AFC4-6F175D3DCCD1}">
              <a14:hiddenFill xmlns:a14="http://schemas.microsoft.com/office/drawing/2010/main">
                <a:solidFill>
                  <a:srgbClr val="FFFFFF"/>
                </a:solidFill>
              </a14:hiddenFill>
            </a:ext>
          </a:extLst>
        </p:spPr>
      </p:pic>
      <p:pic>
        <p:nvPicPr>
          <p:cNvPr id="64521" name="Picture 9" descr="page2image28768">
            <a:extLst>
              <a:ext uri="{FF2B5EF4-FFF2-40B4-BE49-F238E27FC236}">
                <a16:creationId xmlns:a16="http://schemas.microsoft.com/office/drawing/2014/main" id="{47197ECA-9E14-ED4E-9614-58C92A244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5661248"/>
            <a:ext cx="1257300" cy="381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425E7A23-5800-2E43-9086-8048215E168A}"/>
              </a:ext>
            </a:extLst>
          </p:cNvPr>
          <p:cNvSpPr>
            <a:spLocks noGrp="1"/>
          </p:cNvSpPr>
          <p:nvPr>
            <p:ph type="title"/>
          </p:nvPr>
        </p:nvSpPr>
        <p:spPr/>
        <p:txBody>
          <a:bodyPr/>
          <a:lstStyle/>
          <a:p>
            <a:r>
              <a:rPr lang="en-SA"/>
              <a:t>Bias!</a:t>
            </a:r>
          </a:p>
        </p:txBody>
      </p:sp>
    </p:spTree>
    <p:extLst>
      <p:ext uri="{BB962C8B-B14F-4D97-AF65-F5344CB8AC3E}">
        <p14:creationId xmlns:p14="http://schemas.microsoft.com/office/powerpoint/2010/main" val="27671812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Clinical Practice Guideline?</a:t>
            </a:r>
            <a:endParaRPr lang="en-US" dirty="0"/>
          </a:p>
        </p:txBody>
      </p:sp>
      <p:sp>
        <p:nvSpPr>
          <p:cNvPr id="3" name="Content Placeholder 2"/>
          <p:cNvSpPr>
            <a:spLocks noGrp="1"/>
          </p:cNvSpPr>
          <p:nvPr>
            <p:ph idx="1"/>
          </p:nvPr>
        </p:nvSpPr>
        <p:spPr/>
        <p:txBody>
          <a:bodyPr/>
          <a:lstStyle/>
          <a:p>
            <a:r>
              <a:rPr lang="en-US" dirty="0"/>
              <a:t>A clinical practice guideline is a systematically developed statement designed to help health care professionals make decisions about appropriate health care for specific clinical circumstances.</a:t>
            </a:r>
          </a:p>
        </p:txBody>
      </p:sp>
    </p:spTree>
    <p:extLst>
      <p:ext uri="{BB962C8B-B14F-4D97-AF65-F5344CB8AC3E}">
        <p14:creationId xmlns:p14="http://schemas.microsoft.com/office/powerpoint/2010/main" val="30161748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Scope and Purpose</a:t>
            </a:r>
            <a:endParaRPr lang="en-US" dirty="0"/>
          </a:p>
        </p:txBody>
      </p:sp>
      <p:sp>
        <p:nvSpPr>
          <p:cNvPr id="3" name="Content Placeholder 2"/>
          <p:cNvSpPr>
            <a:spLocks noGrp="1"/>
          </p:cNvSpPr>
          <p:nvPr>
            <p:ph idx="1"/>
          </p:nvPr>
        </p:nvSpPr>
        <p:spPr/>
        <p:txBody>
          <a:bodyPr/>
          <a:lstStyle/>
          <a:p>
            <a:r>
              <a:rPr lang="en-US" dirty="0"/>
              <a:t>Are the overall objectives of the guideline specifically described?</a:t>
            </a:r>
          </a:p>
          <a:p>
            <a:r>
              <a:rPr lang="en-US" dirty="0"/>
              <a:t>Is the clinical question(s) covered by the guideline specifically described?</a:t>
            </a:r>
          </a:p>
          <a:p>
            <a:r>
              <a:rPr lang="en-US" dirty="0"/>
              <a:t>Are the patients to whom the guideline is meant to apply specifically described?</a:t>
            </a:r>
          </a:p>
        </p:txBody>
      </p:sp>
    </p:spTree>
    <p:extLst>
      <p:ext uri="{BB962C8B-B14F-4D97-AF65-F5344CB8AC3E}">
        <p14:creationId xmlns:p14="http://schemas.microsoft.com/office/powerpoint/2010/main" val="28514362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Stakeholder Involvement</a:t>
            </a:r>
            <a:endParaRPr lang="en-US" dirty="0"/>
          </a:p>
        </p:txBody>
      </p:sp>
      <p:sp>
        <p:nvSpPr>
          <p:cNvPr id="3" name="Content Placeholder 2"/>
          <p:cNvSpPr>
            <a:spLocks noGrp="1"/>
          </p:cNvSpPr>
          <p:nvPr>
            <p:ph idx="1"/>
          </p:nvPr>
        </p:nvSpPr>
        <p:spPr/>
        <p:txBody>
          <a:bodyPr/>
          <a:lstStyle/>
          <a:p>
            <a:r>
              <a:rPr lang="en-US" dirty="0"/>
              <a:t>Does the guideline development group include individuals from all of the </a:t>
            </a:r>
            <a:r>
              <a:rPr lang="en-US" dirty="0" err="1"/>
              <a:t>relevent</a:t>
            </a:r>
            <a:r>
              <a:rPr lang="en-US" dirty="0"/>
              <a:t> professional groups?</a:t>
            </a:r>
          </a:p>
          <a:p>
            <a:r>
              <a:rPr lang="en-US" dirty="0"/>
              <a:t>Have the patients' views and preferences been sought?</a:t>
            </a:r>
          </a:p>
          <a:p>
            <a:r>
              <a:rPr lang="en-US" dirty="0"/>
              <a:t>Have the target users of the guideline been clearly defined?</a:t>
            </a:r>
          </a:p>
          <a:p>
            <a:r>
              <a:rPr lang="en-US" dirty="0"/>
              <a:t>Has the guideline been piloted among target users?</a:t>
            </a:r>
          </a:p>
        </p:txBody>
      </p:sp>
    </p:spTree>
    <p:extLst>
      <p:ext uri="{BB962C8B-B14F-4D97-AF65-F5344CB8AC3E}">
        <p14:creationId xmlns:p14="http://schemas.microsoft.com/office/powerpoint/2010/main" val="14903793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Rigour</a:t>
            </a:r>
            <a:r>
              <a:rPr lang="en-US" b="1" dirty="0"/>
              <a:t> of Development</a:t>
            </a:r>
            <a:endParaRPr lang="en-US" dirty="0"/>
          </a:p>
        </p:txBody>
      </p:sp>
      <p:sp>
        <p:nvSpPr>
          <p:cNvPr id="3" name="Content Placeholder 2"/>
          <p:cNvSpPr>
            <a:spLocks noGrp="1"/>
          </p:cNvSpPr>
          <p:nvPr>
            <p:ph idx="1"/>
          </p:nvPr>
        </p:nvSpPr>
        <p:spPr>
          <a:xfrm>
            <a:off x="457200" y="2249488"/>
            <a:ext cx="8507288" cy="4324350"/>
          </a:xfrm>
        </p:spPr>
        <p:txBody>
          <a:bodyPr/>
          <a:lstStyle/>
          <a:p>
            <a:r>
              <a:rPr lang="en-US" sz="2400" dirty="0"/>
              <a:t>Were systematic methods used to search for evidence?</a:t>
            </a:r>
          </a:p>
          <a:p>
            <a:r>
              <a:rPr lang="en-US" sz="2400" dirty="0"/>
              <a:t>Is the criteria for selecting the evidence clearly described?</a:t>
            </a:r>
          </a:p>
          <a:p>
            <a:r>
              <a:rPr lang="en-US" sz="2400" dirty="0"/>
              <a:t>Were the methods used for formulating the recommendations clearly described?</a:t>
            </a:r>
          </a:p>
          <a:p>
            <a:r>
              <a:rPr lang="en-US" sz="2400" dirty="0"/>
              <a:t>Were the health benefits, side effects, and risks considered in formulating the recommendations?</a:t>
            </a:r>
          </a:p>
          <a:p>
            <a:r>
              <a:rPr lang="en-US" sz="2400" dirty="0"/>
              <a:t>Is there an explicit link between the recommendations and the supporting evidence?</a:t>
            </a:r>
          </a:p>
          <a:p>
            <a:r>
              <a:rPr lang="en-US" sz="2400" dirty="0"/>
              <a:t>Has the guideline been externally reviewed by experts prior to its publication?</a:t>
            </a:r>
          </a:p>
          <a:p>
            <a:r>
              <a:rPr lang="en-US" sz="2400" dirty="0"/>
              <a:t>Is a procedure for updating the guideline provided?</a:t>
            </a:r>
          </a:p>
        </p:txBody>
      </p:sp>
    </p:spTree>
    <p:extLst>
      <p:ext uri="{BB962C8B-B14F-4D97-AF65-F5344CB8AC3E}">
        <p14:creationId xmlns:p14="http://schemas.microsoft.com/office/powerpoint/2010/main" val="7176504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Clarity and Presentation</a:t>
            </a:r>
            <a:endParaRPr lang="en-US" dirty="0"/>
          </a:p>
        </p:txBody>
      </p:sp>
      <p:sp>
        <p:nvSpPr>
          <p:cNvPr id="3" name="Content Placeholder 2"/>
          <p:cNvSpPr>
            <a:spLocks noGrp="1"/>
          </p:cNvSpPr>
          <p:nvPr>
            <p:ph idx="1"/>
          </p:nvPr>
        </p:nvSpPr>
        <p:spPr/>
        <p:txBody>
          <a:bodyPr/>
          <a:lstStyle/>
          <a:p>
            <a:r>
              <a:rPr lang="en-US" dirty="0"/>
              <a:t>Are the recommendations specific and unambiguous?</a:t>
            </a:r>
          </a:p>
          <a:p>
            <a:r>
              <a:rPr lang="en-US" dirty="0"/>
              <a:t>Are different options for management of the condition clearly presented?</a:t>
            </a:r>
          </a:p>
          <a:p>
            <a:r>
              <a:rPr lang="en-US" dirty="0"/>
              <a:t>Are key recommendations clearly identifiable?</a:t>
            </a:r>
          </a:p>
          <a:p>
            <a:r>
              <a:rPr lang="en-US" dirty="0"/>
              <a:t>Is the guideline supported with tools for application?</a:t>
            </a:r>
          </a:p>
        </p:txBody>
      </p:sp>
    </p:spTree>
    <p:extLst>
      <p:ext uri="{BB962C8B-B14F-4D97-AF65-F5344CB8AC3E}">
        <p14:creationId xmlns:p14="http://schemas.microsoft.com/office/powerpoint/2010/main" val="5758793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Applicability</a:t>
            </a:r>
            <a:endParaRPr lang="en-US" dirty="0"/>
          </a:p>
        </p:txBody>
      </p:sp>
      <p:sp>
        <p:nvSpPr>
          <p:cNvPr id="3" name="Content Placeholder 2"/>
          <p:cNvSpPr>
            <a:spLocks noGrp="1"/>
          </p:cNvSpPr>
          <p:nvPr>
            <p:ph idx="1"/>
          </p:nvPr>
        </p:nvSpPr>
        <p:spPr/>
        <p:txBody>
          <a:bodyPr/>
          <a:lstStyle/>
          <a:p>
            <a:r>
              <a:rPr lang="en-US" dirty="0"/>
              <a:t>Have the potential organization barriers in applying the recommendation been discussed?</a:t>
            </a:r>
          </a:p>
          <a:p>
            <a:r>
              <a:rPr lang="en-US" dirty="0"/>
              <a:t>Have the potential cost implications of applying the recommendations been considered?</a:t>
            </a:r>
          </a:p>
          <a:p>
            <a:r>
              <a:rPr lang="en-US" dirty="0"/>
              <a:t>Does the guideline present key review criteria for monitoring and/or auditing purposes?</a:t>
            </a:r>
          </a:p>
        </p:txBody>
      </p:sp>
    </p:spTree>
    <p:extLst>
      <p:ext uri="{BB962C8B-B14F-4D97-AF65-F5344CB8AC3E}">
        <p14:creationId xmlns:p14="http://schemas.microsoft.com/office/powerpoint/2010/main" val="35375646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Editorial Independence</a:t>
            </a:r>
            <a:endParaRPr lang="en-US" dirty="0"/>
          </a:p>
        </p:txBody>
      </p:sp>
      <p:sp>
        <p:nvSpPr>
          <p:cNvPr id="3" name="Content Placeholder 2"/>
          <p:cNvSpPr>
            <a:spLocks noGrp="1"/>
          </p:cNvSpPr>
          <p:nvPr>
            <p:ph idx="1"/>
          </p:nvPr>
        </p:nvSpPr>
        <p:spPr/>
        <p:txBody>
          <a:bodyPr/>
          <a:lstStyle/>
          <a:p>
            <a:r>
              <a:rPr lang="en-US" dirty="0"/>
              <a:t>Is the guideline editorially independent from the funding body?</a:t>
            </a:r>
          </a:p>
          <a:p>
            <a:r>
              <a:rPr lang="en-US" dirty="0"/>
              <a:t>Have conflicts of interest of guideline development members been recorded?</a:t>
            </a:r>
          </a:p>
        </p:txBody>
      </p:sp>
    </p:spTree>
    <p:extLst>
      <p:ext uri="{BB962C8B-B14F-4D97-AF65-F5344CB8AC3E}">
        <p14:creationId xmlns:p14="http://schemas.microsoft.com/office/powerpoint/2010/main" val="13489941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Appraisal of Clinical Practice Guidelines</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026913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AGREE</a:t>
            </a:r>
          </a:p>
        </p:txBody>
      </p:sp>
      <p:sp>
        <p:nvSpPr>
          <p:cNvPr id="3" name="Content Placeholder 2"/>
          <p:cNvSpPr>
            <a:spLocks noGrp="1"/>
          </p:cNvSpPr>
          <p:nvPr>
            <p:ph idx="1"/>
          </p:nvPr>
        </p:nvSpPr>
        <p:spPr/>
        <p:txBody>
          <a:bodyPr/>
          <a:lstStyle/>
          <a:p>
            <a:r>
              <a:rPr lang="en-US" dirty="0"/>
              <a:t>The AGREE (Appraisal of Guidelines for Research &amp; Evaluation) Instrument is a tool that assesses the methodological </a:t>
            </a:r>
            <a:r>
              <a:rPr lang="en-US" dirty="0" err="1"/>
              <a:t>rigour</a:t>
            </a:r>
            <a:r>
              <a:rPr lang="en-US" dirty="0"/>
              <a:t> and transparency in which a guideline is developed and it is used internationally.</a:t>
            </a:r>
          </a:p>
          <a:p>
            <a:r>
              <a:rPr lang="en-US" dirty="0"/>
              <a:t>The purpose of the AGREE Instrument is to provide a framework for assessing the quality of clinical practice guidelines.</a:t>
            </a:r>
          </a:p>
        </p:txBody>
      </p:sp>
    </p:spTree>
    <p:extLst>
      <p:ext uri="{BB962C8B-B14F-4D97-AF65-F5344CB8AC3E}">
        <p14:creationId xmlns:p14="http://schemas.microsoft.com/office/powerpoint/2010/main" val="20735569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3B7333E-3791-F04C-80E7-3A9D8891081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69960" y="693738"/>
            <a:ext cx="7934204" cy="6096000"/>
          </a:xfrm>
          <a:prstGeom prst="rect">
            <a:avLst/>
          </a:prstGeom>
          <a:noFill/>
        </p:spPr>
      </p:pic>
    </p:spTree>
    <p:extLst>
      <p:ext uri="{BB962C8B-B14F-4D97-AF65-F5344CB8AC3E}">
        <p14:creationId xmlns:p14="http://schemas.microsoft.com/office/powerpoint/2010/main" val="2024098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8" name="Rectangle 14"/>
          <p:cNvSpPr>
            <a:spLocks/>
          </p:cNvSpPr>
          <p:nvPr/>
        </p:nvSpPr>
        <p:spPr bwMode="auto">
          <a:xfrm>
            <a:off x="1066800" y="304800"/>
            <a:ext cx="7543800" cy="1431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39688" algn="l" defTabSz="914400">
              <a:spcAft>
                <a:spcPts val="600"/>
              </a:spcAft>
              <a:defRPr/>
            </a:pPr>
            <a:r>
              <a:rPr lang="en-US" sz="4000" b="1">
                <a:solidFill>
                  <a:schemeClr val="tx2"/>
                </a:solidFill>
                <a:effectLst>
                  <a:outerShdw blurRad="38100" dist="38100" dir="2700000" algn="tl">
                    <a:srgbClr val="000000"/>
                  </a:outerShdw>
                </a:effectLst>
                <a:latin typeface="+mj-lt"/>
                <a:ea typeface="+mj-ea"/>
                <a:cs typeface="+mj-cs"/>
              </a:rPr>
              <a:t>In general</a:t>
            </a:r>
          </a:p>
        </p:txBody>
      </p:sp>
      <p:sp>
        <p:nvSpPr>
          <p:cNvPr id="129039" name="Rectangle 15"/>
          <p:cNvSpPr>
            <a:spLocks/>
          </p:cNvSpPr>
          <p:nvPr/>
        </p:nvSpPr>
        <p:spPr bwMode="auto">
          <a:xfrm>
            <a:off x="395536" y="1981200"/>
            <a:ext cx="436696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382588" indent="-342900" algn="l" defTabSz="914400" rtl="0">
              <a:lnSpc>
                <a:spcPct val="150000"/>
              </a:lnSpc>
              <a:spcBef>
                <a:spcPts val="300"/>
              </a:spcBef>
              <a:buClr>
                <a:srgbClr val="FFCC66"/>
              </a:buClr>
              <a:buSzPct val="120000"/>
              <a:buFont typeface="Wingdings" charset="2"/>
              <a:buChar char="§"/>
              <a:defRPr/>
            </a:pPr>
            <a:r>
              <a:rPr lang="en-US" sz="2000">
                <a:effectLst>
                  <a:outerShdw blurRad="38100" dist="38100" dir="2700000" algn="tl">
                    <a:srgbClr val="000000"/>
                  </a:outerShdw>
                </a:effectLst>
                <a:latin typeface="+mj-lt"/>
                <a:cs typeface="Al Bayan Plain" pitchFamily="2" charset="-78"/>
              </a:rPr>
              <a:t>Don’t let yourself be taken in by scientific jargon and complex use of language. Good articles are written in plain English!</a:t>
            </a:r>
          </a:p>
          <a:p>
            <a:pPr marL="382588" indent="-342900" algn="l" defTabSz="914400" rtl="0">
              <a:lnSpc>
                <a:spcPct val="150000"/>
              </a:lnSpc>
              <a:spcBef>
                <a:spcPts val="300"/>
              </a:spcBef>
              <a:buClr>
                <a:srgbClr val="FFCC66"/>
              </a:buClr>
              <a:buSzPct val="120000"/>
              <a:buFont typeface="Wingdings" charset="2"/>
              <a:buChar char="§"/>
              <a:defRPr/>
            </a:pPr>
            <a:r>
              <a:rPr lang="en-US" sz="2000">
                <a:effectLst>
                  <a:outerShdw blurRad="38100" dist="38100" dir="2700000" algn="tl">
                    <a:srgbClr val="000000"/>
                  </a:outerShdw>
                </a:effectLst>
                <a:latin typeface="+mj-lt"/>
                <a:cs typeface="Al Bayan Plain" pitchFamily="2" charset="-78"/>
              </a:rPr>
              <a:t>Even </a:t>
            </a:r>
            <a:r>
              <a:rPr lang="en-US" sz="2000" err="1">
                <a:effectLst>
                  <a:outerShdw blurRad="38100" dist="38100" dir="2700000" algn="tl">
                    <a:srgbClr val="000000"/>
                  </a:outerShdw>
                </a:effectLst>
                <a:latin typeface="+mj-lt"/>
                <a:cs typeface="Al Bayan Plain" pitchFamily="2" charset="-78"/>
              </a:rPr>
              <a:t>authorative</a:t>
            </a:r>
            <a:r>
              <a:rPr lang="en-US" sz="2000">
                <a:effectLst>
                  <a:outerShdw blurRad="38100" dist="38100" dir="2700000" algn="tl">
                    <a:srgbClr val="000000"/>
                  </a:outerShdw>
                </a:effectLst>
                <a:latin typeface="+mj-lt"/>
                <a:cs typeface="Al Bayan Plain" pitchFamily="2" charset="-78"/>
              </a:rPr>
              <a:t> journals with a high impact factor contain bad articles and vice versa.</a:t>
            </a:r>
          </a:p>
          <a:p>
            <a:pPr marL="382588" indent="-342900" algn="l" defTabSz="914400" rtl="0">
              <a:lnSpc>
                <a:spcPct val="150000"/>
              </a:lnSpc>
              <a:spcBef>
                <a:spcPts val="300"/>
              </a:spcBef>
              <a:buClr>
                <a:srgbClr val="FFCC66"/>
              </a:buClr>
              <a:buSzPct val="120000"/>
              <a:buFont typeface="Wingdings" charset="2"/>
              <a:buChar char="§"/>
              <a:defRPr/>
            </a:pPr>
            <a:r>
              <a:rPr lang="en-US" sz="2000">
                <a:effectLst>
                  <a:outerShdw blurRad="38100" dist="38100" dir="2700000" algn="tl">
                    <a:srgbClr val="000000"/>
                  </a:outerShdw>
                </a:effectLst>
                <a:latin typeface="+mj-lt"/>
                <a:cs typeface="Al Bayan Plain" pitchFamily="2" charset="-78"/>
              </a:rPr>
              <a:t>Focus on research question, study design and outcome.</a:t>
            </a:r>
          </a:p>
          <a:p>
            <a:pPr marL="382588" indent="-342900" algn="l" defTabSz="914400" rtl="0">
              <a:lnSpc>
                <a:spcPct val="150000"/>
              </a:lnSpc>
              <a:spcBef>
                <a:spcPts val="300"/>
              </a:spcBef>
              <a:buClr>
                <a:srgbClr val="FFCC66"/>
              </a:buClr>
              <a:buSzPct val="120000"/>
              <a:buFont typeface="Wingdings" charset="2"/>
              <a:buChar char="§"/>
              <a:defRPr/>
            </a:pPr>
            <a:r>
              <a:rPr lang="en-US" sz="2000">
                <a:effectLst>
                  <a:outerShdw blurRad="38100" dist="38100" dir="2700000" algn="tl">
                    <a:srgbClr val="000000"/>
                  </a:outerShdw>
                </a:effectLst>
                <a:latin typeface="+mj-lt"/>
                <a:cs typeface="Al Bayan Plain" pitchFamily="2" charset="-78"/>
              </a:rPr>
              <a:t>Be critical!! Always ask yourself: does this make sense?</a:t>
            </a:r>
          </a:p>
        </p:txBody>
      </p:sp>
      <p:pic>
        <p:nvPicPr>
          <p:cNvPr id="6" name="Picture 4" descr="2-11">
            <a:extLst>
              <a:ext uri="{FF2B5EF4-FFF2-40B4-BE49-F238E27FC236}">
                <a16:creationId xmlns:a16="http://schemas.microsoft.com/office/drawing/2014/main" id="{5B95A8B0-BCBE-C844-AAFE-EFBD522651BF}"/>
              </a:ext>
            </a:extLst>
          </p:cNvPr>
          <p:cNvPicPr>
            <a:picLocks noGrp="1" noChangeAspect="1" noChangeArrowheads="1"/>
          </p:cNvPicPr>
          <p:nvPr>
            <p:ph sz="half" idx="2"/>
          </p:nvPr>
        </p:nvPicPr>
        <p:blipFill>
          <a:blip r:embed="rId2" cstate="print">
            <a:duotone>
              <a:schemeClr val="accent2">
                <a:shade val="45000"/>
                <a:satMod val="135000"/>
              </a:schemeClr>
              <a:prstClr val="white"/>
            </a:duotone>
          </a:blip>
          <a:srcRect b="8936"/>
          <a:stretch>
            <a:fillRect/>
          </a:stretch>
        </p:blipFill>
        <p:spPr bwMode="auto">
          <a:xfrm>
            <a:off x="4782916" y="936132"/>
            <a:ext cx="4099566" cy="5649620"/>
          </a:xfrm>
          <a:prstGeom prst="rect">
            <a:avLst/>
          </a:prstGeom>
          <a:noFill/>
          <a:ln w="9525">
            <a:noFill/>
            <a:miter lim="800000"/>
            <a:headEnd/>
            <a:tailEnd/>
          </a:ln>
        </p:spPr>
      </p:pic>
    </p:spTree>
    <p:extLst>
      <p:ext uri="{BB962C8B-B14F-4D97-AF65-F5344CB8AC3E}">
        <p14:creationId xmlns:p14="http://schemas.microsoft.com/office/powerpoint/2010/main" val="705546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78FEFB-7D1E-3741-99C9-FD08DFA53596}"/>
              </a:ext>
            </a:extLst>
          </p:cNvPr>
          <p:cNvSpPr>
            <a:spLocks noGrp="1"/>
          </p:cNvSpPr>
          <p:nvPr>
            <p:ph type="title"/>
          </p:nvPr>
        </p:nvSpPr>
        <p:spPr/>
        <p:txBody>
          <a:bodyPr/>
          <a:lstStyle/>
          <a:p>
            <a:endParaRPr lang="en-SA"/>
          </a:p>
        </p:txBody>
      </p:sp>
      <p:sp>
        <p:nvSpPr>
          <p:cNvPr id="6" name="Content Placeholder 5">
            <a:extLst>
              <a:ext uri="{FF2B5EF4-FFF2-40B4-BE49-F238E27FC236}">
                <a16:creationId xmlns:a16="http://schemas.microsoft.com/office/drawing/2014/main" id="{0FBE9D5F-5400-AE41-B2F7-E47013B18233}"/>
              </a:ext>
            </a:extLst>
          </p:cNvPr>
          <p:cNvSpPr>
            <a:spLocks noGrp="1"/>
          </p:cNvSpPr>
          <p:nvPr>
            <p:ph idx="1"/>
          </p:nvPr>
        </p:nvSpPr>
        <p:spPr/>
        <p:txBody>
          <a:bodyPr/>
          <a:lstStyle/>
          <a:p>
            <a:r>
              <a:rPr lang="en-US" dirty="0"/>
              <a:t>However, no paper is perfect and overzealous critiquing can lead to nihilism. </a:t>
            </a:r>
          </a:p>
          <a:p>
            <a:r>
              <a:rPr lang="en-US" dirty="0"/>
              <a:t>The primary aim of the appraisal process is to establish whether any shortcomings of the evidence are significant enough to lead to questioning the truthfulness of the conclusions of a research paper.</a:t>
            </a:r>
          </a:p>
          <a:p>
            <a:endParaRPr lang="en-SA" dirty="0"/>
          </a:p>
        </p:txBody>
      </p:sp>
      <p:sp>
        <p:nvSpPr>
          <p:cNvPr id="7" name="Rectangle 6">
            <a:extLst>
              <a:ext uri="{FF2B5EF4-FFF2-40B4-BE49-F238E27FC236}">
                <a16:creationId xmlns:a16="http://schemas.microsoft.com/office/drawing/2014/main" id="{CE91A896-CEA3-2947-BE93-69AE1A6B6148}"/>
              </a:ext>
            </a:extLst>
          </p:cNvPr>
          <p:cNvSpPr/>
          <p:nvPr/>
        </p:nvSpPr>
        <p:spPr>
          <a:xfrm>
            <a:off x="4114800" y="5708521"/>
            <a:ext cx="4572000" cy="954107"/>
          </a:xfrm>
          <a:prstGeom prst="rect">
            <a:avLst/>
          </a:prstGeom>
        </p:spPr>
        <p:txBody>
          <a:bodyPr>
            <a:spAutoFit/>
          </a:bodyPr>
          <a:lstStyle/>
          <a:p>
            <a:pPr algn="l" rtl="0"/>
            <a:r>
              <a:rPr lang="en-US" sz="1400">
                <a:solidFill>
                  <a:srgbClr val="222222"/>
                </a:solidFill>
              </a:rPr>
              <a:t>Fawkes, C., Ward, E., &amp; Carnes, D. (2015). What evidence is good evidence? A masterclass in critical appraisal. </a:t>
            </a:r>
            <a:r>
              <a:rPr lang="en-US" sz="1400" i="1">
                <a:solidFill>
                  <a:srgbClr val="222222"/>
                </a:solidFill>
              </a:rPr>
              <a:t>International Journal of Osteopathic Medicine</a:t>
            </a:r>
            <a:r>
              <a:rPr lang="en-US" sz="1400">
                <a:solidFill>
                  <a:srgbClr val="222222"/>
                </a:solidFill>
              </a:rPr>
              <a:t>, </a:t>
            </a:r>
            <a:r>
              <a:rPr lang="en-US" sz="1400" i="1">
                <a:solidFill>
                  <a:srgbClr val="222222"/>
                </a:solidFill>
              </a:rPr>
              <a:t>18</a:t>
            </a:r>
            <a:r>
              <a:rPr lang="en-US" sz="1400">
                <a:solidFill>
                  <a:srgbClr val="222222"/>
                </a:solidFill>
              </a:rPr>
              <a:t>(2), 116-129.</a:t>
            </a:r>
            <a:endParaRPr lang="en-SA" sz="1400"/>
          </a:p>
        </p:txBody>
      </p:sp>
    </p:spTree>
    <p:extLst>
      <p:ext uri="{BB962C8B-B14F-4D97-AF65-F5344CB8AC3E}">
        <p14:creationId xmlns:p14="http://schemas.microsoft.com/office/powerpoint/2010/main" val="42781383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5A4E-7C11-D740-82F9-FC2ACF47B57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D66D91-B106-DC46-A5DC-5706506A4A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98" y="764704"/>
            <a:ext cx="8815390" cy="5737126"/>
          </a:xfrm>
        </p:spPr>
      </p:pic>
    </p:spTree>
    <p:extLst>
      <p:ext uri="{BB962C8B-B14F-4D97-AF65-F5344CB8AC3E}">
        <p14:creationId xmlns:p14="http://schemas.microsoft.com/office/powerpoint/2010/main" val="1050071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9BD23-62D7-1342-846A-DFBD6797BFEA}"/>
              </a:ext>
            </a:extLst>
          </p:cNvPr>
          <p:cNvSpPr>
            <a:spLocks noGrp="1"/>
          </p:cNvSpPr>
          <p:nvPr>
            <p:ph type="title"/>
          </p:nvPr>
        </p:nvSpPr>
        <p:spPr/>
        <p:txBody>
          <a:bodyPr/>
          <a:lstStyle/>
          <a:p>
            <a:r>
              <a:rPr lang="en-US" b="1"/>
              <a:t>Understanding Health Research</a:t>
            </a:r>
            <a:endParaRPr lang="en-SA"/>
          </a:p>
        </p:txBody>
      </p:sp>
      <p:sp>
        <p:nvSpPr>
          <p:cNvPr id="3" name="Content Placeholder 2">
            <a:extLst>
              <a:ext uri="{FF2B5EF4-FFF2-40B4-BE49-F238E27FC236}">
                <a16:creationId xmlns:a16="http://schemas.microsoft.com/office/drawing/2014/main" id="{E3EB2D91-1B48-9C4D-B64D-E85D105AAA6B}"/>
              </a:ext>
            </a:extLst>
          </p:cNvPr>
          <p:cNvSpPr>
            <a:spLocks noGrp="1"/>
          </p:cNvSpPr>
          <p:nvPr>
            <p:ph idx="1"/>
          </p:nvPr>
        </p:nvSpPr>
        <p:spPr/>
        <p:txBody>
          <a:bodyPr/>
          <a:lstStyle/>
          <a:p>
            <a:pPr marL="109537" indent="0">
              <a:buNone/>
            </a:pPr>
            <a:r>
              <a:rPr lang="en-US"/>
              <a:t>Understanding Health Research is a tool designed to help people understand and review published health research to decide how dependable and relevant a piece of research is. The tool was developed by researchers at MRC/CSO Social and Public Health Sciences Unit, University of Glasgow, in collaboration with two other MRC Units and the London School of Hygiene and Tropical Medicine.</a:t>
            </a:r>
            <a:br>
              <a:rPr lang="en-US"/>
            </a:br>
            <a:r>
              <a:rPr lang="en-US">
                <a:hlinkClick r:id="rId2"/>
              </a:rPr>
              <a:t>http://www.understandinghealthresearch.org/</a:t>
            </a:r>
            <a:endParaRPr lang="en-SA"/>
          </a:p>
        </p:txBody>
      </p:sp>
    </p:spTree>
    <p:extLst>
      <p:ext uri="{BB962C8B-B14F-4D97-AF65-F5344CB8AC3E}">
        <p14:creationId xmlns:p14="http://schemas.microsoft.com/office/powerpoint/2010/main" val="22902379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307453-66C4-6340-9B0F-FB15353E33CC}"/>
              </a:ext>
            </a:extLst>
          </p:cNvPr>
          <p:cNvSpPr>
            <a:spLocks noGrp="1"/>
          </p:cNvSpPr>
          <p:nvPr>
            <p:ph type="title"/>
          </p:nvPr>
        </p:nvSpPr>
        <p:spPr>
          <a:xfrm>
            <a:off x="178506" y="6123400"/>
            <a:ext cx="5410944" cy="485800"/>
          </a:xfrm>
        </p:spPr>
        <p:txBody>
          <a:bodyPr/>
          <a:lstStyle/>
          <a:p>
            <a:r>
              <a:rPr lang="en-US" sz="1800">
                <a:hlinkClick r:id="rId2"/>
              </a:rPr>
              <a:t>https://ebm-tools.knowledgetranslation.net</a:t>
            </a:r>
            <a:endParaRPr lang="en-US" sz="1800"/>
          </a:p>
        </p:txBody>
      </p:sp>
      <p:pic>
        <p:nvPicPr>
          <p:cNvPr id="6" name="Content Placeholder 5" descr="A screenshot of a cell phone&#10;&#10;Description automatically generated">
            <a:extLst>
              <a:ext uri="{FF2B5EF4-FFF2-40B4-BE49-F238E27FC236}">
                <a16:creationId xmlns:a16="http://schemas.microsoft.com/office/drawing/2014/main" id="{C2CFD96C-0865-6E4E-A3AA-D8074BC735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323" y="851514"/>
            <a:ext cx="8515353" cy="5154971"/>
          </a:xfrm>
        </p:spPr>
      </p:pic>
    </p:spTree>
    <p:extLst>
      <p:ext uri="{BB962C8B-B14F-4D97-AF65-F5344CB8AC3E}">
        <p14:creationId xmlns:p14="http://schemas.microsoft.com/office/powerpoint/2010/main" val="10460856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b="1"/>
              <a:t>In summary	</a:t>
            </a:r>
            <a:endParaRPr lang="ar-SA"/>
          </a:p>
        </p:txBody>
      </p:sp>
      <p:sp>
        <p:nvSpPr>
          <p:cNvPr id="6" name="عنصر نائب للمحتوى 5"/>
          <p:cNvSpPr>
            <a:spLocks noGrp="1"/>
          </p:cNvSpPr>
          <p:nvPr>
            <p:ph idx="1"/>
          </p:nvPr>
        </p:nvSpPr>
        <p:spPr/>
        <p:txBody>
          <a:bodyPr/>
          <a:lstStyle/>
          <a:p>
            <a:pPr lvl="0"/>
            <a:r>
              <a:rPr lang="en-US"/>
              <a:t>Different types of question require different study designs.</a:t>
            </a:r>
            <a:endParaRPr lang="en-US" b="1" u="words"/>
          </a:p>
          <a:p>
            <a:pPr lvl="0"/>
            <a:r>
              <a:rPr lang="en-US"/>
              <a:t>Does the study address a </a:t>
            </a:r>
            <a:r>
              <a:rPr lang="en-US">
                <a:hlinkClick r:id="rId2" tooltip="Asking Focused Questions">
                  <a:extLst>
                    <a:ext uri="{A12FA001-AC4F-418D-AE19-62706E023703}">
                      <ahyp:hlinkClr xmlns:ahyp="http://schemas.microsoft.com/office/drawing/2018/hyperlinkcolor" val="tx"/>
                    </a:ext>
                  </a:extLst>
                </a:hlinkClick>
              </a:rPr>
              <a:t>clearly focused question</a:t>
            </a:r>
            <a:r>
              <a:rPr lang="en-US"/>
              <a:t>?</a:t>
            </a:r>
            <a:endParaRPr lang="en-US" b="1"/>
          </a:p>
          <a:p>
            <a:pPr lvl="0"/>
            <a:r>
              <a:rPr lang="en-US"/>
              <a:t>Did the study use valid methods to address this question?</a:t>
            </a:r>
            <a:endParaRPr lang="en-US" b="1" u="words"/>
          </a:p>
          <a:p>
            <a:pPr lvl="0"/>
            <a:r>
              <a:rPr lang="en-US"/>
              <a:t>Are the valid results of this study important?</a:t>
            </a:r>
            <a:endParaRPr lang="en-US" b="1" u="words"/>
          </a:p>
          <a:p>
            <a:pPr lvl="0"/>
            <a:r>
              <a:rPr lang="en-US"/>
              <a:t>Are these valid, important results applicable to my patient or population?</a:t>
            </a:r>
            <a:endParaRPr lang="en-US" b="1" u="words"/>
          </a:p>
          <a:p>
            <a:endParaRPr lang="ar-SA"/>
          </a:p>
        </p:txBody>
      </p:sp>
    </p:spTree>
    <p:extLst>
      <p:ext uri="{BB962C8B-B14F-4D97-AF65-F5344CB8AC3E}">
        <p14:creationId xmlns:p14="http://schemas.microsoft.com/office/powerpoint/2010/main" val="17672711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dirty="0"/>
              <a:t>References</a:t>
            </a:r>
            <a:endParaRPr lang="ar-SA" dirty="0"/>
          </a:p>
        </p:txBody>
      </p:sp>
      <p:sp>
        <p:nvSpPr>
          <p:cNvPr id="6" name="عنصر نائب للمحتوى 5"/>
          <p:cNvSpPr>
            <a:spLocks noGrp="1"/>
          </p:cNvSpPr>
          <p:nvPr>
            <p:ph idx="1"/>
          </p:nvPr>
        </p:nvSpPr>
        <p:spPr/>
        <p:txBody>
          <a:bodyPr/>
          <a:lstStyle/>
          <a:p>
            <a:pPr lvl="0"/>
            <a:r>
              <a:rPr lang="en-US" sz="2000" dirty="0"/>
              <a:t>Critical Appraisal tools and Work sheets </a:t>
            </a:r>
            <a:r>
              <a:rPr lang="en-US" sz="2000" dirty="0">
                <a:hlinkClick r:id="rId2"/>
              </a:rPr>
              <a:t>http://www.cebm.net/critical-appraisal/</a:t>
            </a:r>
            <a:endParaRPr lang="en-US" sz="2000" b="1" u="words" dirty="0"/>
          </a:p>
          <a:p>
            <a:pPr lvl="0"/>
            <a:r>
              <a:rPr lang="en-US" sz="2000" dirty="0"/>
              <a:t>Jane M Young &amp; Michael J </a:t>
            </a:r>
            <a:r>
              <a:rPr lang="en-US" sz="2000" dirty="0" err="1"/>
              <a:t>Solomo</a:t>
            </a:r>
            <a:r>
              <a:rPr lang="en-US" sz="2000" dirty="0"/>
              <a:t>. How to critically appraise an article. Nature Reviews Gastroenterology and Hepatology 6, 82-91 (February 2009) | doi:10.1038/ncpgasthep1331</a:t>
            </a:r>
            <a:endParaRPr lang="en-US" sz="2000" b="1" u="words" dirty="0"/>
          </a:p>
          <a:p>
            <a:pPr lvl="0"/>
            <a:r>
              <a:rPr lang="en-US" sz="2000" dirty="0"/>
              <a:t>What is a critical appraisal? </a:t>
            </a:r>
            <a:r>
              <a:rPr lang="en-US" sz="2000" dirty="0">
                <a:hlinkClick r:id="rId3"/>
              </a:rPr>
              <a:t>http://www.medicine.ox.ac.uk/bandolier/painres/download/whatis/what_is_critical_appraisal.pdf</a:t>
            </a:r>
            <a:endParaRPr lang="en-US" sz="2000" b="1" u="words" dirty="0"/>
          </a:p>
          <a:p>
            <a:pPr lvl="0"/>
            <a:r>
              <a:rPr lang="en-US" sz="2000" dirty="0"/>
              <a:t>The BMJ - How to Read a Paper </a:t>
            </a:r>
            <a:r>
              <a:rPr lang="en-US" sz="2000" dirty="0">
                <a:hlinkClick r:id="rId4"/>
              </a:rPr>
              <a:t>http://www.bmj.com/about-bmj/resources-readers/publications/how-read-paper</a:t>
            </a:r>
            <a:endParaRPr lang="en-US" sz="2000" b="1" u="words" dirty="0"/>
          </a:p>
          <a:p>
            <a:pPr lvl="0"/>
            <a:r>
              <a:rPr lang="en-US" sz="2000" dirty="0"/>
              <a:t>Evidently Cochrane  </a:t>
            </a:r>
            <a:r>
              <a:rPr lang="en-US" sz="2000" dirty="0">
                <a:hlinkClick r:id="rId5"/>
              </a:rPr>
              <a:t>http://www.evidentlycochrane.net/</a:t>
            </a:r>
            <a:endParaRPr lang="en-US" sz="2000" b="1" u="words" dirty="0"/>
          </a:p>
          <a:p>
            <a:pPr lvl="0"/>
            <a:r>
              <a:rPr lang="en-US" sz="2000" dirty="0"/>
              <a:t>CEBM </a:t>
            </a:r>
            <a:r>
              <a:rPr lang="en-US" sz="2000" dirty="0">
                <a:hlinkClick r:id="rId6"/>
              </a:rPr>
              <a:t>http://www.cebm.net/</a:t>
            </a:r>
            <a:endParaRPr lang="en-US" sz="2000" dirty="0"/>
          </a:p>
          <a:p>
            <a:pPr lvl="0"/>
            <a:endParaRPr lang="en-US" sz="2000" b="1" u="words" dirty="0"/>
          </a:p>
          <a:p>
            <a:endParaRPr lang="ar-SA" sz="2000" dirty="0"/>
          </a:p>
        </p:txBody>
      </p:sp>
    </p:spTree>
    <p:extLst>
      <p:ext uri="{BB962C8B-B14F-4D97-AF65-F5344CB8AC3E}">
        <p14:creationId xmlns:p14="http://schemas.microsoft.com/office/powerpoint/2010/main" val="37791597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457200" y="404664"/>
            <a:ext cx="8229600" cy="1066800"/>
          </a:xfrm>
        </p:spPr>
        <p:txBody>
          <a:bodyPr/>
          <a:lstStyle/>
          <a:p>
            <a:r>
              <a:rPr lang="en-US"/>
              <a:t>References</a:t>
            </a:r>
            <a:endParaRPr lang="ar-SA"/>
          </a:p>
        </p:txBody>
      </p:sp>
      <p:sp>
        <p:nvSpPr>
          <p:cNvPr id="6" name="عنصر نائب للمحتوى 5"/>
          <p:cNvSpPr>
            <a:spLocks noGrp="1"/>
          </p:cNvSpPr>
          <p:nvPr>
            <p:ph idx="1"/>
          </p:nvPr>
        </p:nvSpPr>
        <p:spPr>
          <a:xfrm>
            <a:off x="457200" y="1462336"/>
            <a:ext cx="8229600" cy="4324350"/>
          </a:xfrm>
        </p:spPr>
        <p:txBody>
          <a:bodyPr/>
          <a:lstStyle/>
          <a:p>
            <a:pPr lvl="0"/>
            <a:r>
              <a:rPr lang="en-US" sz="2000">
                <a:hlinkClick r:id="rId2"/>
              </a:rPr>
              <a:t>http://www.casp-uk.net/e-learning</a:t>
            </a:r>
            <a:endParaRPr lang="en-US" sz="2000"/>
          </a:p>
          <a:p>
            <a:pPr lvl="0"/>
            <a:r>
              <a:rPr lang="en-US" sz="2000">
                <a:hlinkClick r:id="rId3"/>
              </a:rPr>
              <a:t>http://www.casp-uk.net/checklists</a:t>
            </a:r>
            <a:endParaRPr lang="en-US" sz="2000"/>
          </a:p>
          <a:p>
            <a:pPr lvl="0"/>
            <a:r>
              <a:rPr lang="en-US" sz="2000">
                <a:hlinkClick r:id="rId4"/>
              </a:rPr>
              <a:t>http://clinicalevidence.bmj.com/x/set/static/ebm/toolbox/665061.html</a:t>
            </a:r>
            <a:endParaRPr lang="en-US" sz="2000"/>
          </a:p>
          <a:p>
            <a:pPr lvl="0"/>
            <a:r>
              <a:rPr lang="en-US" sz="2000"/>
              <a:t>Critical Appraisal tools and Work sheets </a:t>
            </a:r>
            <a:r>
              <a:rPr lang="en-US" sz="2000">
                <a:hlinkClick r:id="rId5"/>
              </a:rPr>
              <a:t>http://www.cebm.net/critical-appraisal/</a:t>
            </a:r>
            <a:endParaRPr lang="en-US" sz="2000" b="1" u="words"/>
          </a:p>
          <a:p>
            <a:pPr lvl="0"/>
            <a:r>
              <a:rPr lang="en-US" sz="2000"/>
              <a:t>Jane M Young &amp; Michael J </a:t>
            </a:r>
            <a:r>
              <a:rPr lang="en-US" sz="2000" err="1"/>
              <a:t>Solomo</a:t>
            </a:r>
            <a:r>
              <a:rPr lang="en-US" sz="2000"/>
              <a:t>. How to critically appraise an article. Nature Reviews Gastroenterology and Hepatology 6, 82-91 (February 2009) | doi:10.1038/ncpgasthep1331</a:t>
            </a:r>
            <a:endParaRPr lang="en-US" sz="2000" b="1" u="words"/>
          </a:p>
          <a:p>
            <a:pPr lvl="0"/>
            <a:r>
              <a:rPr lang="en-US" sz="2000"/>
              <a:t>What is a critical appraisal? </a:t>
            </a:r>
            <a:r>
              <a:rPr lang="en-US" sz="2000">
                <a:hlinkClick r:id="rId6"/>
              </a:rPr>
              <a:t>http://www.medicine.ox.ac.uk/bandolier/painres/download/whatis/what_is_critical_appraisal.pdf</a:t>
            </a:r>
            <a:endParaRPr lang="en-US" sz="2000" b="1" u="words"/>
          </a:p>
          <a:p>
            <a:pPr lvl="0"/>
            <a:r>
              <a:rPr lang="en-US" sz="2000"/>
              <a:t>The BMJ - How to Read a Paper </a:t>
            </a:r>
            <a:r>
              <a:rPr lang="en-US" sz="2000">
                <a:hlinkClick r:id="rId7"/>
              </a:rPr>
              <a:t>http://www.bmj.com/about-bmj/resources-readers/publications/how-read-paper</a:t>
            </a:r>
            <a:endParaRPr lang="en-US" sz="2000" b="1" u="words"/>
          </a:p>
          <a:p>
            <a:pPr lvl="0"/>
            <a:r>
              <a:rPr lang="en-US" sz="2000"/>
              <a:t>Evidently Cochrane  </a:t>
            </a:r>
            <a:r>
              <a:rPr lang="en-US" sz="2000">
                <a:hlinkClick r:id="rId8"/>
              </a:rPr>
              <a:t>http://www.evidentlycochrane.net/</a:t>
            </a:r>
            <a:endParaRPr lang="en-US" sz="2000" b="1" u="words"/>
          </a:p>
          <a:p>
            <a:pPr lvl="0"/>
            <a:r>
              <a:rPr lang="en-US" sz="2000"/>
              <a:t>CEBM </a:t>
            </a:r>
            <a:r>
              <a:rPr lang="en-US" sz="2000">
                <a:hlinkClick r:id="rId9"/>
              </a:rPr>
              <a:t>http://www.cebm.net/</a:t>
            </a:r>
            <a:endParaRPr lang="en-US" sz="2000"/>
          </a:p>
          <a:p>
            <a:pPr lvl="0"/>
            <a:endParaRPr lang="en-US" sz="2000" b="1" u="words"/>
          </a:p>
          <a:p>
            <a:endParaRPr lang="ar-SA" sz="20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a:extLst>
              <a:ext uri="{FF2B5EF4-FFF2-40B4-BE49-F238E27FC236}">
                <a16:creationId xmlns:a16="http://schemas.microsoft.com/office/drawing/2014/main" id="{A21946F8-867E-A346-92B5-4CA2CD286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904"/>
          </a:xfrm>
          <a:prstGeom prst="rect">
            <a:avLst/>
          </a:prstGeom>
          <a:noFill/>
          <a:ln w="9525">
            <a:noFill/>
            <a:miter lim="800000"/>
            <a:headEnd/>
            <a:tailEnd/>
          </a:ln>
        </p:spPr>
      </p:pic>
      <p:pic>
        <p:nvPicPr>
          <p:cNvPr id="101379"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p:blipFill>
        <p:spPr>
          <a:xfrm>
            <a:off x="230134" y="4374673"/>
            <a:ext cx="2469658" cy="1658199"/>
          </a:xfrm>
          <a:noFill/>
        </p:spPr>
      </p:pic>
      <p:sp>
        <p:nvSpPr>
          <p:cNvPr id="8" name="TextBox 7">
            <a:extLst>
              <a:ext uri="{FF2B5EF4-FFF2-40B4-BE49-F238E27FC236}">
                <a16:creationId xmlns:a16="http://schemas.microsoft.com/office/drawing/2014/main" id="{116F2C72-8034-B549-BF98-2F2780C82BAF}"/>
              </a:ext>
            </a:extLst>
          </p:cNvPr>
          <p:cNvSpPr txBox="1"/>
          <p:nvPr/>
        </p:nvSpPr>
        <p:spPr>
          <a:xfrm>
            <a:off x="229753" y="5838363"/>
            <a:ext cx="2469658" cy="830997"/>
          </a:xfrm>
          <a:prstGeom prst="rect">
            <a:avLst/>
          </a:prstGeom>
          <a:noFill/>
        </p:spPr>
        <p:txBody>
          <a:bodyPr wrap="square" rtlCol="0">
            <a:spAutoFit/>
          </a:bodyPr>
          <a:lstStyle/>
          <a:p>
            <a:pPr algn="ctr"/>
            <a:r>
              <a:rPr lang="en-US" sz="1600" b="1">
                <a:solidFill>
                  <a:schemeClr val="bg1"/>
                </a:solidFill>
              </a:rPr>
              <a:t> </a:t>
            </a:r>
            <a:r>
              <a:rPr lang="en-US" sz="1600" b="1">
                <a:solidFill>
                  <a:schemeClr val="bg1"/>
                </a:solidFill>
                <a:hlinkClick r:id="rId4"/>
              </a:rPr>
              <a:t>nalyousefi@ksu.edu.sa</a:t>
            </a:r>
            <a:endParaRPr lang="en-US" sz="1600" b="1">
              <a:solidFill>
                <a:schemeClr val="bg1"/>
              </a:solidFill>
            </a:endParaRPr>
          </a:p>
          <a:p>
            <a:pPr algn="ctr"/>
            <a:r>
              <a:rPr lang="en-US" sz="1600" b="1">
                <a:solidFill>
                  <a:schemeClr val="bg1"/>
                </a:solidFill>
              </a:rPr>
              <a:t>All rights reserved</a:t>
            </a:r>
          </a:p>
        </p:txBody>
      </p:sp>
    </p:spTree>
    <p:extLst>
      <p:ext uri="{BB962C8B-B14F-4D97-AF65-F5344CB8AC3E}">
        <p14:creationId xmlns:p14="http://schemas.microsoft.com/office/powerpoint/2010/main" val="2666434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1" name="Rectangle 15"/>
          <p:cNvSpPr>
            <a:spLocks/>
          </p:cNvSpPr>
          <p:nvPr/>
        </p:nvSpPr>
        <p:spPr bwMode="auto">
          <a:xfrm>
            <a:off x="698500" y="1727200"/>
            <a:ext cx="7785100" cy="13462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ctr" defTabSz="914400" fontAlgn="base">
              <a:lnSpc>
                <a:spcPct val="120000"/>
              </a:lnSpc>
              <a:spcBef>
                <a:spcPct val="0"/>
              </a:spcBef>
              <a:spcAft>
                <a:spcPct val="0"/>
              </a:spcAft>
              <a:defRPr/>
            </a:pPr>
            <a:r>
              <a:rPr lang="en-US" sz="3600" i="1">
                <a:solidFill>
                  <a:schemeClr val="tx2"/>
                </a:solidFill>
                <a:effectLst>
                  <a:outerShdw blurRad="38100" dist="38100" dir="2700000" algn="tl">
                    <a:srgbClr val="000000"/>
                  </a:outerShdw>
                </a:effectLst>
                <a:latin typeface="Arial" charset="0"/>
                <a:ea typeface="Arial" charset="0"/>
                <a:cs typeface="Arial" charset="0"/>
                <a:sym typeface="Arial" charset="0"/>
              </a:rPr>
              <a:t>How to read a research article?</a:t>
            </a:r>
          </a:p>
        </p:txBody>
      </p:sp>
      <p:grpSp>
        <p:nvGrpSpPr>
          <p:cNvPr id="200710" name="Group 16"/>
          <p:cNvGrpSpPr>
            <a:grpSpLocks/>
          </p:cNvGrpSpPr>
          <p:nvPr/>
        </p:nvGrpSpPr>
        <p:grpSpPr bwMode="auto">
          <a:xfrm>
            <a:off x="2667000" y="3517900"/>
            <a:ext cx="3810000" cy="2540000"/>
            <a:chOff x="0" y="0"/>
            <a:chExt cx="2400" cy="1600"/>
          </a:xfrm>
        </p:grpSpPr>
        <p:sp>
          <p:nvSpPr>
            <p:cNvPr id="200711" name="Rectangle 17"/>
            <p:cNvSpPr>
              <a:spLocks/>
            </p:cNvSpPr>
            <p:nvPr/>
          </p:nvSpPr>
          <p:spPr bwMode="auto">
            <a:xfrm>
              <a:off x="79" y="96"/>
              <a:ext cx="193" cy="349"/>
            </a:xfrm>
            <a:prstGeom prst="rect">
              <a:avLst/>
            </a:prstGeom>
            <a:solidFill>
              <a:srgbClr val="000514"/>
            </a:solidFill>
            <a:ln w="9525">
              <a:noFill/>
              <a:miter lim="800000"/>
              <a:headEnd/>
              <a:tailEnd/>
            </a:ln>
          </p:spPr>
          <p:txBody>
            <a:bodyPr wrap="none" lIns="0" tIns="0" rIns="0" bIns="0">
              <a:prstTxWarp prst="textNoShape">
                <a:avLst/>
              </a:prstTxWarp>
              <a:spAutoFit/>
            </a:bodyPr>
            <a:lstStyle/>
            <a:p>
              <a:pPr defTabSz="914400" fontAlgn="base">
                <a:lnSpc>
                  <a:spcPct val="130000"/>
                </a:lnSpc>
                <a:spcBef>
                  <a:spcPts val="1400"/>
                </a:spcBef>
                <a:spcAft>
                  <a:spcPct val="0"/>
                </a:spcAft>
              </a:pPr>
              <a:endParaRPr lang="nl-NL" sz="2400" i="1">
                <a:solidFill>
                  <a:srgbClr val="FFFFFF"/>
                </a:solidFill>
                <a:latin typeface="Arial" charset="0"/>
                <a:ea typeface="ヒラギノ角ゴ ProN W3" charset="-128"/>
                <a:cs typeface="ヒラギノ角ゴ ProN W3" charset="-128"/>
                <a:sym typeface="Arial" charset="0"/>
              </a:endParaRPr>
            </a:p>
          </p:txBody>
        </p:sp>
        <p:pic>
          <p:nvPicPr>
            <p:cNvPr id="200712" name="Picture 18"/>
            <p:cNvPicPr>
              <a:picLocks noChangeArrowheads="1"/>
            </p:cNvPicPr>
            <p:nvPr/>
          </p:nvPicPr>
          <p:blipFill>
            <a:blip r:embed="rId2"/>
            <a:srcRect/>
            <a:stretch>
              <a:fillRect/>
            </a:stretch>
          </p:blipFill>
          <p:spPr bwMode="auto">
            <a:xfrm>
              <a:off x="0" y="0"/>
              <a:ext cx="2400" cy="1600"/>
            </a:xfrm>
            <a:prstGeom prst="rect">
              <a:avLst/>
            </a:prstGeom>
            <a:noFill/>
            <a:ln w="12700">
              <a:solidFill>
                <a:srgbClr val="000000"/>
              </a:solidFill>
              <a:miter lim="800000"/>
              <a:headEnd/>
              <a:tailEnd/>
            </a:ln>
          </p:spPr>
        </p:pic>
      </p:grpSp>
    </p:spTree>
    <p:extLst>
      <p:ext uri="{BB962C8B-B14F-4D97-AF65-F5344CB8AC3E}">
        <p14:creationId xmlns:p14="http://schemas.microsoft.com/office/powerpoint/2010/main" val="338575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4" name="Rectangle 14"/>
          <p:cNvSpPr>
            <a:spLocks/>
          </p:cNvSpPr>
          <p:nvPr/>
        </p:nvSpPr>
        <p:spPr bwMode="auto">
          <a:xfrm>
            <a:off x="746125" y="1490663"/>
            <a:ext cx="7848600" cy="45847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1. Title</a:t>
            </a:r>
          </a:p>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2. Abstract</a:t>
            </a:r>
          </a:p>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3. Introduction</a:t>
            </a:r>
          </a:p>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4. Background / review of literature</a:t>
            </a:r>
          </a:p>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5. Methodology</a:t>
            </a:r>
          </a:p>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6. Results</a:t>
            </a:r>
          </a:p>
          <a:p>
            <a:pPr marL="39688" algn="l" defTabSz="914400" fontAlgn="base">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7. Discussion</a:t>
            </a:r>
          </a:p>
        </p:txBody>
      </p:sp>
      <p:sp>
        <p:nvSpPr>
          <p:cNvPr id="5" name="Rectangle 14"/>
          <p:cNvSpPr>
            <a:spLocks/>
          </p:cNvSpPr>
          <p:nvPr/>
        </p:nvSpPr>
        <p:spPr bwMode="auto">
          <a:xfrm>
            <a:off x="186984" y="125069"/>
            <a:ext cx="4673048" cy="136559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176019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9" name="Rectangle 15"/>
          <p:cNvSpPr>
            <a:spLocks/>
          </p:cNvSpPr>
          <p:nvPr/>
        </p:nvSpPr>
        <p:spPr bwMode="auto">
          <a:xfrm>
            <a:off x="882847" y="2016816"/>
            <a:ext cx="7747000" cy="3599085"/>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l" defTabSz="914400" rtl="0" fontAlgn="base">
              <a:lnSpc>
                <a:spcPct val="130000"/>
              </a:lnSpc>
              <a:spcBef>
                <a:spcPts val="1400"/>
              </a:spcBef>
              <a:spcAft>
                <a:spcPct val="0"/>
              </a:spcAft>
              <a:buFontTx/>
              <a:buAutoNum type="arabicPeriod"/>
              <a:defRPr/>
            </a:pPr>
            <a:r>
              <a:rPr lang="en-US" sz="3200">
                <a:effectLst>
                  <a:outerShdw blurRad="38100" dist="38100" dir="2700000" algn="tl">
                    <a:srgbClr val="000000"/>
                  </a:outerShdw>
                </a:effectLst>
                <a:latin typeface="Arial" charset="0"/>
                <a:ea typeface="Arial" charset="0"/>
                <a:cs typeface="Arial" charset="0"/>
                <a:sym typeface="Arial" charset="0"/>
              </a:rPr>
              <a:t>Title </a:t>
            </a:r>
          </a:p>
          <a:p>
            <a:pPr marL="39688" algn="l" defTabSz="914400" rtl="0" fontAlgn="base">
              <a:lnSpc>
                <a:spcPct val="130000"/>
              </a:lnSpc>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Not always a good indication of the content of the article</a:t>
            </a:r>
          </a:p>
          <a:p>
            <a:pPr algn="l" defTabSz="914400" rtl="0" fontAlgn="base">
              <a:lnSpc>
                <a:spcPct val="130000"/>
              </a:lnSpc>
              <a:spcBef>
                <a:spcPts val="1400"/>
              </a:spcBef>
              <a:spcAft>
                <a:spcPct val="0"/>
              </a:spcAft>
              <a:defRPr/>
            </a:pPr>
            <a:r>
              <a:rPr lang="en-US" sz="2800">
                <a:effectLst>
                  <a:outerShdw blurRad="38100" dist="38100" dir="2700000" algn="tl">
                    <a:srgbClr val="000000"/>
                  </a:outerShdw>
                </a:effectLst>
                <a:latin typeface="Arial" charset="0"/>
                <a:ea typeface="Lucida Grande" charset="0"/>
                <a:cs typeface="Lucida Grande" charset="0"/>
                <a:sym typeface="Arial" charset="0"/>
              </a:rPr>
              <a:t>Example: </a:t>
            </a:r>
            <a:r>
              <a:rPr lang="en-US" sz="2800" i="1">
                <a:effectLst>
                  <a:outerShdw blurRad="38100" dist="38100" dir="2700000" algn="tl">
                    <a:srgbClr val="000000"/>
                  </a:outerShdw>
                </a:effectLst>
                <a:latin typeface="Arial" charset="0"/>
                <a:ea typeface="Arial" charset="0"/>
                <a:cs typeface="Arial" charset="0"/>
                <a:sym typeface="Arial" charset="0"/>
              </a:rPr>
              <a:t>“</a:t>
            </a:r>
            <a:r>
              <a:rPr lang="en-US" sz="2000" i="1">
                <a:effectLst>
                  <a:outerShdw blurRad="38100" dist="38100" dir="2700000" algn="tl">
                    <a:srgbClr val="000000"/>
                  </a:outerShdw>
                </a:effectLst>
                <a:latin typeface="Arial" charset="0"/>
                <a:ea typeface="Arial" charset="0"/>
                <a:cs typeface="Arial" charset="0"/>
                <a:sym typeface="Arial" charset="0"/>
              </a:rPr>
              <a:t>The Risks of Autonomy: Empirical Evidence for the Necessity of a Balance Management in Promoting Organizational Innovativeness”  ??????</a:t>
            </a:r>
          </a:p>
        </p:txBody>
      </p:sp>
      <p:sp>
        <p:nvSpPr>
          <p:cNvPr id="5" name="Rectangle 14"/>
          <p:cNvSpPr>
            <a:spLocks/>
          </p:cNvSpPr>
          <p:nvPr/>
        </p:nvSpPr>
        <p:spPr bwMode="auto">
          <a:xfrm>
            <a:off x="179512" y="980728"/>
            <a:ext cx="82423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accent1"/>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2048363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2" name="Rectangle 14"/>
          <p:cNvSpPr>
            <a:spLocks/>
          </p:cNvSpPr>
          <p:nvPr/>
        </p:nvSpPr>
        <p:spPr bwMode="auto">
          <a:xfrm>
            <a:off x="746125" y="2405063"/>
            <a:ext cx="7848600" cy="2336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lnSpc>
                <a:spcPct val="130000"/>
              </a:lnSpc>
              <a:spcBef>
                <a:spcPts val="140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2. Abstract</a:t>
            </a:r>
          </a:p>
          <a:p>
            <a:pPr marL="39688" algn="l" defTabSz="914400" fontAlgn="base">
              <a:lnSpc>
                <a:spcPct val="130000"/>
              </a:lnSpc>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Sometimes unclear. What should be in it:            a summary of the the research question, key methods, results and conclusions of the study</a:t>
            </a:r>
          </a:p>
        </p:txBody>
      </p:sp>
      <p:sp>
        <p:nvSpPr>
          <p:cNvPr id="5" name="Rectangle 14"/>
          <p:cNvSpPr>
            <a:spLocks/>
          </p:cNvSpPr>
          <p:nvPr/>
        </p:nvSpPr>
        <p:spPr bwMode="auto">
          <a:xfrm>
            <a:off x="347525" y="620688"/>
            <a:ext cx="82423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fontAlgn="base">
              <a:lnSpc>
                <a:spcPct val="130000"/>
              </a:lnSpc>
              <a:spcBef>
                <a:spcPct val="0"/>
              </a:spcBef>
              <a:spcAft>
                <a:spcPct val="0"/>
              </a:spcAft>
              <a:defRPr/>
            </a:pPr>
            <a:r>
              <a:rPr lang="en-US" sz="3200" i="1">
                <a:solidFill>
                  <a:schemeClr val="accent1"/>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53499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عنوان 1">
            <a:extLst>
              <a:ext uri="{FF2B5EF4-FFF2-40B4-BE49-F238E27FC236}">
                <a16:creationId xmlns:a16="http://schemas.microsoft.com/office/drawing/2014/main" id="{496AF213-06B6-AF42-A54D-CDBE30A451E9}"/>
              </a:ext>
            </a:extLst>
          </p:cNvPr>
          <p:cNvSpPr>
            <a:spLocks noGrp="1"/>
          </p:cNvSpPr>
          <p:nvPr>
            <p:ph type="title"/>
          </p:nvPr>
        </p:nvSpPr>
        <p:spPr>
          <a:xfrm>
            <a:off x="457200" y="765175"/>
            <a:ext cx="8229600" cy="1066800"/>
          </a:xfrm>
        </p:spPr>
        <p:txBody>
          <a:bodyPr/>
          <a:lstStyle/>
          <a:p>
            <a:r>
              <a:rPr lang="en-US" altLang="en-US" sz="3600">
                <a:cs typeface="Tahoma" panose="020B0604030504040204" pitchFamily="34" charset="0"/>
              </a:rPr>
              <a:t>Objectives</a:t>
            </a:r>
            <a:endParaRPr lang="ar-SA" altLang="en-US" sz="3600"/>
          </a:p>
        </p:txBody>
      </p:sp>
      <p:sp>
        <p:nvSpPr>
          <p:cNvPr id="17410" name="عنصر نائب للمحتوى 2">
            <a:extLst>
              <a:ext uri="{FF2B5EF4-FFF2-40B4-BE49-F238E27FC236}">
                <a16:creationId xmlns:a16="http://schemas.microsoft.com/office/drawing/2014/main" id="{383BF0B8-AF68-324D-8FB3-CFBB0228972B}"/>
              </a:ext>
            </a:extLst>
          </p:cNvPr>
          <p:cNvSpPr>
            <a:spLocks noGrp="1"/>
          </p:cNvSpPr>
          <p:nvPr>
            <p:ph idx="1"/>
          </p:nvPr>
        </p:nvSpPr>
        <p:spPr>
          <a:xfrm>
            <a:off x="457200" y="1839913"/>
            <a:ext cx="8507413" cy="4324350"/>
          </a:xfrm>
        </p:spPr>
        <p:txBody>
          <a:bodyPr/>
          <a:lstStyle/>
          <a:p>
            <a:r>
              <a:rPr lang="en-US" altLang="en-US" sz="2400" dirty="0">
                <a:cs typeface="Arial" panose="020B0604020202020204" pitchFamily="34" charset="0"/>
              </a:rPr>
              <a:t>Part 2</a:t>
            </a:r>
          </a:p>
          <a:p>
            <a:pPr lvl="1"/>
            <a:r>
              <a:rPr lang="en-US" altLang="en-US" sz="2200" dirty="0">
                <a:cs typeface="Arial" panose="020B0604020202020204" pitchFamily="34" charset="0"/>
              </a:rPr>
              <a:t>Critically appraise scientific papers (e.g. on therapeutic intervention and systematic review).</a:t>
            </a:r>
          </a:p>
          <a:p>
            <a:pPr lvl="1"/>
            <a:r>
              <a:rPr lang="en-US" altLang="en-US" sz="2200" dirty="0">
                <a:cs typeface="Arial" panose="020B0604020202020204" pitchFamily="34" charset="0"/>
              </a:rPr>
              <a:t>Learn how to apply the results findings to a specific population.</a:t>
            </a:r>
            <a:endParaRPr lang="ar-SA" altLang="en-US"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7" name="Rectangle 15"/>
          <p:cNvSpPr>
            <a:spLocks/>
          </p:cNvSpPr>
          <p:nvPr/>
        </p:nvSpPr>
        <p:spPr bwMode="auto">
          <a:xfrm>
            <a:off x="822325" y="3892550"/>
            <a:ext cx="7848600" cy="17272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lnSpc>
                <a:spcPct val="12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Research questions occur in the context of an already-formed body of knowledge. The background should address this context, help set the rationale for the study, and explain why the questions being asked are relevant.</a:t>
            </a:r>
          </a:p>
        </p:txBody>
      </p:sp>
      <p:sp>
        <p:nvSpPr>
          <p:cNvPr id="125968" name="Rectangle 16"/>
          <p:cNvSpPr>
            <a:spLocks/>
          </p:cNvSpPr>
          <p:nvPr/>
        </p:nvSpPr>
        <p:spPr bwMode="auto">
          <a:xfrm>
            <a:off x="822325" y="3359150"/>
            <a:ext cx="78486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4. Background / review of literature</a:t>
            </a:r>
          </a:p>
        </p:txBody>
      </p:sp>
      <p:grpSp>
        <p:nvGrpSpPr>
          <p:cNvPr id="204807" name="Group 17"/>
          <p:cNvGrpSpPr>
            <a:grpSpLocks/>
          </p:cNvGrpSpPr>
          <p:nvPr/>
        </p:nvGrpSpPr>
        <p:grpSpPr bwMode="auto">
          <a:xfrm>
            <a:off x="835025" y="1430338"/>
            <a:ext cx="7861300" cy="1358900"/>
            <a:chOff x="0" y="0"/>
            <a:chExt cx="4952" cy="855"/>
          </a:xfrm>
        </p:grpSpPr>
        <p:sp>
          <p:nvSpPr>
            <p:cNvPr id="125970" name="Rectangle 18"/>
            <p:cNvSpPr>
              <a:spLocks/>
            </p:cNvSpPr>
            <p:nvPr/>
          </p:nvSpPr>
          <p:spPr bwMode="auto">
            <a:xfrm>
              <a:off x="0" y="0"/>
              <a:ext cx="3552"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3. Introduction </a:t>
              </a:r>
            </a:p>
          </p:txBody>
        </p:sp>
        <p:sp>
          <p:nvSpPr>
            <p:cNvPr id="125971" name="Rectangle 19"/>
            <p:cNvSpPr>
              <a:spLocks/>
            </p:cNvSpPr>
            <p:nvPr/>
          </p:nvSpPr>
          <p:spPr bwMode="auto">
            <a:xfrm>
              <a:off x="8" y="303"/>
              <a:ext cx="4944" cy="552"/>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lnSpc>
                  <a:spcPct val="12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Should contain the research question (PICO) or hypotheses tested</a:t>
              </a:r>
              <a:r>
                <a:rPr lang="en-US" sz="2400" i="1">
                  <a:effectLst>
                    <a:outerShdw blurRad="38100" dist="38100" dir="2700000" algn="tl">
                      <a:srgbClr val="000000"/>
                    </a:outerShdw>
                  </a:effectLst>
                  <a:latin typeface="Arial" charset="0"/>
                  <a:ea typeface="Arial" charset="0"/>
                  <a:cs typeface="Arial" charset="0"/>
                  <a:sym typeface="Arial" charset="0"/>
                </a:rPr>
                <a:t> </a:t>
              </a:r>
            </a:p>
          </p:txBody>
        </p:sp>
      </p:grpSp>
      <p:sp>
        <p:nvSpPr>
          <p:cNvPr id="9" name="Rectangle 14"/>
          <p:cNvSpPr>
            <a:spLocks/>
          </p:cNvSpPr>
          <p:nvPr/>
        </p:nvSpPr>
        <p:spPr bwMode="auto">
          <a:xfrm>
            <a:off x="21341" y="662885"/>
            <a:ext cx="4766683" cy="679116"/>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221608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30" name="Group 16"/>
          <p:cNvGrpSpPr>
            <a:grpSpLocks/>
          </p:cNvGrpSpPr>
          <p:nvPr/>
        </p:nvGrpSpPr>
        <p:grpSpPr bwMode="auto">
          <a:xfrm>
            <a:off x="611560" y="2276872"/>
            <a:ext cx="8177212" cy="3444875"/>
            <a:chOff x="0" y="0"/>
            <a:chExt cx="5151" cy="2170"/>
          </a:xfrm>
        </p:grpSpPr>
        <p:grpSp>
          <p:nvGrpSpPr>
            <p:cNvPr id="205832" name="Group 17"/>
            <p:cNvGrpSpPr>
              <a:grpSpLocks/>
            </p:cNvGrpSpPr>
            <p:nvPr/>
          </p:nvGrpSpPr>
          <p:grpSpPr bwMode="auto">
            <a:xfrm>
              <a:off x="7" y="0"/>
              <a:ext cx="5144" cy="583"/>
              <a:chOff x="0" y="0"/>
              <a:chExt cx="5144" cy="583"/>
            </a:xfrm>
          </p:grpSpPr>
          <p:sp>
            <p:nvSpPr>
              <p:cNvPr id="126994" name="Rectangle 18"/>
              <p:cNvSpPr>
                <a:spLocks/>
              </p:cNvSpPr>
              <p:nvPr/>
            </p:nvSpPr>
            <p:spPr bwMode="auto">
              <a:xfrm>
                <a:off x="0" y="303"/>
                <a:ext cx="5144" cy="28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rtl="0" fontAlgn="base">
                  <a:lnSpc>
                    <a:spcPct val="13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Should describe exactly how the research was carried out:</a:t>
                </a:r>
              </a:p>
            </p:txBody>
          </p:sp>
          <p:sp>
            <p:nvSpPr>
              <p:cNvPr id="126995" name="Rectangle 19"/>
              <p:cNvSpPr>
                <a:spLocks/>
              </p:cNvSpPr>
              <p:nvPr/>
            </p:nvSpPr>
            <p:spPr bwMode="auto">
              <a:xfrm>
                <a:off x="0" y="0"/>
                <a:ext cx="3552"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5. Methodology</a:t>
                </a:r>
              </a:p>
            </p:txBody>
          </p:sp>
        </p:grpSp>
        <p:sp>
          <p:nvSpPr>
            <p:cNvPr id="126996" name="Rectangle 20"/>
            <p:cNvSpPr>
              <a:spLocks/>
            </p:cNvSpPr>
            <p:nvPr/>
          </p:nvSpPr>
          <p:spPr bwMode="auto">
            <a:xfrm>
              <a:off x="23" y="709"/>
              <a:ext cx="4616" cy="50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tabLst>
                  <a:tab pos="1828800" algn="l"/>
                  <a:tab pos="1866900" algn="l"/>
                </a:tabLst>
                <a:defRPr/>
              </a:pPr>
              <a:r>
                <a:rPr lang="en-US" sz="2400" b="1">
                  <a:effectLst>
                    <a:outerShdw blurRad="38100" dist="38100" dir="2700000" algn="tl">
                      <a:srgbClr val="000000"/>
                    </a:outerShdw>
                  </a:effectLst>
                  <a:latin typeface="Arial" charset="0"/>
                  <a:ea typeface="Arial" charset="0"/>
                  <a:cs typeface="Arial" charset="0"/>
                  <a:sym typeface="Arial" charset="0"/>
                </a:rPr>
                <a:t>- Sample: 	</a:t>
              </a:r>
              <a:r>
                <a:rPr lang="en-US" sz="2400">
                  <a:effectLst>
                    <a:outerShdw blurRad="38100" dist="38100" dir="2700000" algn="tl">
                      <a:srgbClr val="000000"/>
                    </a:outerShdw>
                  </a:effectLst>
                  <a:latin typeface="Arial" charset="0"/>
                  <a:ea typeface="Arial" charset="0"/>
                  <a:cs typeface="Arial" charset="0"/>
                  <a:sym typeface="Arial" charset="0"/>
                </a:rPr>
                <a:t>characteristics, selection, number, 	non-response</a:t>
              </a:r>
            </a:p>
          </p:txBody>
        </p:sp>
        <p:sp>
          <p:nvSpPr>
            <p:cNvPr id="126997" name="Rectangle 21"/>
            <p:cNvSpPr>
              <a:spLocks/>
            </p:cNvSpPr>
            <p:nvPr/>
          </p:nvSpPr>
          <p:spPr bwMode="auto">
            <a:xfrm>
              <a:off x="16" y="1188"/>
              <a:ext cx="4624" cy="50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tabLst>
                  <a:tab pos="1828800" algn="l"/>
                  <a:tab pos="1866900" algn="l"/>
                </a:tabLst>
                <a:defRPr/>
              </a:pPr>
              <a:r>
                <a:rPr lang="en-US" sz="2400" b="1">
                  <a:effectLst>
                    <a:outerShdw blurRad="38100" dist="38100" dir="2700000" algn="tl">
                      <a:srgbClr val="000000"/>
                    </a:outerShdw>
                  </a:effectLst>
                  <a:latin typeface="Arial" charset="0"/>
                  <a:ea typeface="Arial" charset="0"/>
                  <a:cs typeface="Arial" charset="0"/>
                  <a:sym typeface="Arial" charset="0"/>
                </a:rPr>
                <a:t>- Measures: </a:t>
              </a:r>
              <a:r>
                <a:rPr lang="en-US" sz="2400">
                  <a:effectLst>
                    <a:outerShdw blurRad="38100" dist="38100" dir="2700000" algn="tl">
                      <a:srgbClr val="000000"/>
                    </a:outerShdw>
                  </a:effectLst>
                  <a:latin typeface="Arial" charset="0"/>
                  <a:ea typeface="Arial" charset="0"/>
                  <a:cs typeface="Arial" charset="0"/>
                  <a:sym typeface="Arial" charset="0"/>
                </a:rPr>
                <a:t>description of tests / questionnaires 	(validated?), data, outcome measures</a:t>
              </a:r>
            </a:p>
          </p:txBody>
        </p:sp>
        <p:sp>
          <p:nvSpPr>
            <p:cNvPr id="126998" name="Rectangle 22"/>
            <p:cNvSpPr>
              <a:spLocks/>
            </p:cNvSpPr>
            <p:nvPr/>
          </p:nvSpPr>
          <p:spPr bwMode="auto">
            <a:xfrm>
              <a:off x="0" y="1666"/>
              <a:ext cx="4920" cy="50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tabLst>
                  <a:tab pos="1917700" algn="l"/>
                  <a:tab pos="2781300" algn="l"/>
                </a:tabLst>
                <a:defRPr/>
              </a:pPr>
              <a:r>
                <a:rPr lang="en-US" sz="2400" b="1">
                  <a:effectLst>
                    <a:outerShdw blurRad="38100" dist="38100" dir="2700000" algn="tl">
                      <a:srgbClr val="000000"/>
                    </a:outerShdw>
                  </a:effectLst>
                  <a:latin typeface="Arial" charset="0"/>
                  <a:ea typeface="Arial" charset="0"/>
                  <a:cs typeface="Arial" charset="0"/>
                  <a:sym typeface="Arial" charset="0"/>
                </a:rPr>
                <a:t>- Procedure: </a:t>
              </a:r>
              <a:r>
                <a:rPr lang="en-US" sz="2400">
                  <a:effectLst>
                    <a:outerShdw blurRad="38100" dist="38100" dir="2700000" algn="tl">
                      <a:srgbClr val="000000"/>
                    </a:outerShdw>
                  </a:effectLst>
                  <a:latin typeface="Arial" charset="0"/>
                  <a:ea typeface="Arial" charset="0"/>
                  <a:cs typeface="Arial" charset="0"/>
                  <a:sym typeface="Arial" charset="0"/>
                </a:rPr>
                <a:t>study design (qualitative, quantitative, 	controlled?)</a:t>
              </a:r>
            </a:p>
          </p:txBody>
        </p:sp>
      </p:grpSp>
      <p:sp>
        <p:nvSpPr>
          <p:cNvPr id="13" name="Rectangle 14"/>
          <p:cNvSpPr>
            <a:spLocks/>
          </p:cNvSpPr>
          <p:nvPr/>
        </p:nvSpPr>
        <p:spPr bwMode="auto">
          <a:xfrm>
            <a:off x="199502" y="616744"/>
            <a:ext cx="4948562" cy="519906"/>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837617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15" name="Rectangle 15"/>
          <p:cNvSpPr>
            <a:spLocks/>
          </p:cNvSpPr>
          <p:nvPr/>
        </p:nvSpPr>
        <p:spPr bwMode="auto">
          <a:xfrm>
            <a:off x="885825" y="4070350"/>
            <a:ext cx="7848600" cy="24511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Interpretation of the results / relation to theory</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Comparison with the results of other studies</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Weaknesses / limitations of the study</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Implications</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Recommendations</a:t>
            </a:r>
          </a:p>
        </p:txBody>
      </p:sp>
      <p:sp>
        <p:nvSpPr>
          <p:cNvPr id="128016" name="Rectangle 16"/>
          <p:cNvSpPr>
            <a:spLocks/>
          </p:cNvSpPr>
          <p:nvPr/>
        </p:nvSpPr>
        <p:spPr bwMode="auto">
          <a:xfrm>
            <a:off x="822325" y="3473450"/>
            <a:ext cx="78486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7. Discussion</a:t>
            </a:r>
          </a:p>
        </p:txBody>
      </p:sp>
      <p:grpSp>
        <p:nvGrpSpPr>
          <p:cNvPr id="206855" name="Group 17"/>
          <p:cNvGrpSpPr>
            <a:grpSpLocks/>
          </p:cNvGrpSpPr>
          <p:nvPr/>
        </p:nvGrpSpPr>
        <p:grpSpPr bwMode="auto">
          <a:xfrm>
            <a:off x="835025" y="1303338"/>
            <a:ext cx="7861300" cy="1778000"/>
            <a:chOff x="0" y="0"/>
            <a:chExt cx="4952" cy="1119"/>
          </a:xfrm>
        </p:grpSpPr>
        <p:sp>
          <p:nvSpPr>
            <p:cNvPr id="128018" name="Rectangle 18"/>
            <p:cNvSpPr>
              <a:spLocks/>
            </p:cNvSpPr>
            <p:nvPr/>
          </p:nvSpPr>
          <p:spPr bwMode="auto">
            <a:xfrm>
              <a:off x="0" y="0"/>
              <a:ext cx="3552"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6. Results </a:t>
              </a:r>
            </a:p>
          </p:txBody>
        </p:sp>
        <p:sp>
          <p:nvSpPr>
            <p:cNvPr id="128019" name="Rectangle 19"/>
            <p:cNvSpPr>
              <a:spLocks/>
            </p:cNvSpPr>
            <p:nvPr/>
          </p:nvSpPr>
          <p:spPr bwMode="auto">
            <a:xfrm>
              <a:off x="8" y="303"/>
              <a:ext cx="4944" cy="816"/>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rtl="0" fontAlgn="base">
                <a:lnSpc>
                  <a:spcPct val="12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Should tell the reader what the findings were. All outcome measures must be reported and confidence intervals for effect sizes should be presented.</a:t>
              </a:r>
            </a:p>
          </p:txBody>
        </p:sp>
      </p:grpSp>
      <p:sp>
        <p:nvSpPr>
          <p:cNvPr id="9" name="Rectangle 14"/>
          <p:cNvSpPr>
            <a:spLocks/>
          </p:cNvSpPr>
          <p:nvPr/>
        </p:nvSpPr>
        <p:spPr bwMode="auto">
          <a:xfrm>
            <a:off x="21160" y="795768"/>
            <a:ext cx="82423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1078419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E310-A5AE-0D4E-9373-EB42FD0E586A}"/>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6225C68D-5FCE-0E43-940B-DC0048A4531F}"/>
              </a:ext>
            </a:extLst>
          </p:cNvPr>
          <p:cNvSpPr>
            <a:spLocks noGrp="1"/>
          </p:cNvSpPr>
          <p:nvPr>
            <p:ph idx="1"/>
          </p:nvPr>
        </p:nvSpPr>
        <p:spPr/>
        <p:txBody>
          <a:bodyPr/>
          <a:lstStyle/>
          <a:p>
            <a:r>
              <a:rPr lang="en-US" sz="2400" b="1" dirty="0"/>
              <a:t>Critical appraisal is a systematic process used to identify the strengths and weaknesses of a research article in order to assess the usefulness and validity of research findings.</a:t>
            </a:r>
          </a:p>
        </p:txBody>
      </p:sp>
      <p:sp>
        <p:nvSpPr>
          <p:cNvPr id="4" name="Rectangle 3">
            <a:extLst>
              <a:ext uri="{FF2B5EF4-FFF2-40B4-BE49-F238E27FC236}">
                <a16:creationId xmlns:a16="http://schemas.microsoft.com/office/drawing/2014/main" id="{68CFB20E-41E3-6647-8890-A2A9C12E79C7}"/>
              </a:ext>
            </a:extLst>
          </p:cNvPr>
          <p:cNvSpPr/>
          <p:nvPr/>
        </p:nvSpPr>
        <p:spPr>
          <a:xfrm>
            <a:off x="1194139" y="6100759"/>
            <a:ext cx="7507433" cy="523220"/>
          </a:xfrm>
          <a:prstGeom prst="rect">
            <a:avLst/>
          </a:prstGeom>
        </p:spPr>
        <p:txBody>
          <a:bodyPr wrap="square">
            <a:spAutoFit/>
          </a:bodyPr>
          <a:lstStyle/>
          <a:p>
            <a:r>
              <a:rPr lang="en-US" sz="1400">
                <a:solidFill>
                  <a:srgbClr val="222222"/>
                </a:solidFill>
              </a:rPr>
              <a:t>Young JM, Solomon MJ. How to critically appraise an article. Nature Clinical Practice Gastroenterology &amp; Hepatology. 2009 Feb;6(2):82-91.</a:t>
            </a:r>
            <a:endParaRPr lang="en-SA" sz="1400"/>
          </a:p>
        </p:txBody>
      </p:sp>
    </p:spTree>
    <p:extLst>
      <p:ext uri="{BB962C8B-B14F-4D97-AF65-F5344CB8AC3E}">
        <p14:creationId xmlns:p14="http://schemas.microsoft.com/office/powerpoint/2010/main" val="657876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E310-A5AE-0D4E-9373-EB42FD0E586A}"/>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6225C68D-5FCE-0E43-940B-DC0048A4531F}"/>
              </a:ext>
            </a:extLst>
          </p:cNvPr>
          <p:cNvSpPr>
            <a:spLocks noGrp="1"/>
          </p:cNvSpPr>
          <p:nvPr>
            <p:ph idx="1"/>
          </p:nvPr>
        </p:nvSpPr>
        <p:spPr/>
        <p:txBody>
          <a:bodyPr/>
          <a:lstStyle/>
          <a:p>
            <a:r>
              <a:rPr lang="en-US" sz="2400" b="1" dirty="0"/>
              <a:t>The most important components of a critical appraisal are an evaluation of the appropriateness of the study design for the research question and a careful assessment of the key methodological features of this design. </a:t>
            </a:r>
            <a:endParaRPr lang="en-SA" sz="2400" dirty="0"/>
          </a:p>
        </p:txBody>
      </p:sp>
      <p:sp>
        <p:nvSpPr>
          <p:cNvPr id="4" name="Rectangle 3">
            <a:extLst>
              <a:ext uri="{FF2B5EF4-FFF2-40B4-BE49-F238E27FC236}">
                <a16:creationId xmlns:a16="http://schemas.microsoft.com/office/drawing/2014/main" id="{68CFB20E-41E3-6647-8890-A2A9C12E79C7}"/>
              </a:ext>
            </a:extLst>
          </p:cNvPr>
          <p:cNvSpPr/>
          <p:nvPr/>
        </p:nvSpPr>
        <p:spPr>
          <a:xfrm>
            <a:off x="1194139" y="6100759"/>
            <a:ext cx="7507433" cy="523220"/>
          </a:xfrm>
          <a:prstGeom prst="rect">
            <a:avLst/>
          </a:prstGeom>
        </p:spPr>
        <p:txBody>
          <a:bodyPr wrap="square">
            <a:spAutoFit/>
          </a:bodyPr>
          <a:lstStyle/>
          <a:p>
            <a:r>
              <a:rPr lang="en-US" sz="1400">
                <a:solidFill>
                  <a:srgbClr val="222222"/>
                </a:solidFill>
              </a:rPr>
              <a:t>Young JM, Solomon MJ. How to critically appraise an article. Nature Clinical Practice Gastroenterology &amp; Hepatology. 2009 Feb;6(2):82-91.</a:t>
            </a:r>
            <a:endParaRPr lang="en-SA" sz="1400"/>
          </a:p>
        </p:txBody>
      </p:sp>
    </p:spTree>
    <p:extLst>
      <p:ext uri="{BB962C8B-B14F-4D97-AF65-F5344CB8AC3E}">
        <p14:creationId xmlns:p14="http://schemas.microsoft.com/office/powerpoint/2010/main" val="923310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9864-81CB-104A-928F-CD0B99011B66}"/>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48D011E7-A643-3749-8255-EEF6CA29A33D}"/>
              </a:ext>
            </a:extLst>
          </p:cNvPr>
          <p:cNvSpPr>
            <a:spLocks noGrp="1"/>
          </p:cNvSpPr>
          <p:nvPr>
            <p:ph idx="1"/>
          </p:nvPr>
        </p:nvSpPr>
        <p:spPr/>
        <p:txBody>
          <a:bodyPr/>
          <a:lstStyle/>
          <a:p>
            <a:r>
              <a:rPr lang="en-US" b="1" dirty="0"/>
              <a:t>Other factors that also should be considered include the suitability of the statistical methods used and their subsequent interpretation, potential conflicts of interest and the relevance of the research to one’s own practice. </a:t>
            </a:r>
            <a:endParaRPr lang="en-SA" dirty="0"/>
          </a:p>
        </p:txBody>
      </p:sp>
      <p:sp>
        <p:nvSpPr>
          <p:cNvPr id="4" name="Rectangle 3">
            <a:extLst>
              <a:ext uri="{FF2B5EF4-FFF2-40B4-BE49-F238E27FC236}">
                <a16:creationId xmlns:a16="http://schemas.microsoft.com/office/drawing/2014/main" id="{55C8CD94-4798-A342-822A-A708090A31A3}"/>
              </a:ext>
            </a:extLst>
          </p:cNvPr>
          <p:cNvSpPr/>
          <p:nvPr/>
        </p:nvSpPr>
        <p:spPr>
          <a:xfrm>
            <a:off x="1194139" y="6100759"/>
            <a:ext cx="7507433" cy="523220"/>
          </a:xfrm>
          <a:prstGeom prst="rect">
            <a:avLst/>
          </a:prstGeom>
        </p:spPr>
        <p:txBody>
          <a:bodyPr wrap="square">
            <a:spAutoFit/>
          </a:bodyPr>
          <a:lstStyle/>
          <a:p>
            <a:r>
              <a:rPr lang="en-US" sz="1400">
                <a:solidFill>
                  <a:srgbClr val="222222"/>
                </a:solidFill>
              </a:rPr>
              <a:t>Young JM, Solomon MJ. How to critically appraise an article. Nature Clinical Practice Gastroenterology &amp; Hepatology. 2009 Feb;6(2):82-91.</a:t>
            </a:r>
            <a:endParaRPr lang="en-SA" sz="1400"/>
          </a:p>
        </p:txBody>
      </p:sp>
    </p:spTree>
    <p:extLst>
      <p:ext uri="{BB962C8B-B14F-4D97-AF65-F5344CB8AC3E}">
        <p14:creationId xmlns:p14="http://schemas.microsoft.com/office/powerpoint/2010/main" val="415716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D24D-5A39-2E4D-B291-96896508345F}"/>
              </a:ext>
            </a:extLst>
          </p:cNvPr>
          <p:cNvSpPr>
            <a:spLocks noGrp="1"/>
          </p:cNvSpPr>
          <p:nvPr>
            <p:ph type="title"/>
          </p:nvPr>
        </p:nvSpPr>
        <p:spPr/>
        <p:txBody>
          <a:bodyPr/>
          <a:lstStyle/>
          <a:p>
            <a:pPr rtl="1"/>
            <a:r>
              <a:rPr lang="en-US" b="1" i="1"/>
              <a:t>Critical appraisal of different study designs </a:t>
            </a:r>
            <a:endParaRPr lang="en-US"/>
          </a:p>
        </p:txBody>
      </p:sp>
      <p:sp>
        <p:nvSpPr>
          <p:cNvPr id="3" name="Content Placeholder 2">
            <a:extLst>
              <a:ext uri="{FF2B5EF4-FFF2-40B4-BE49-F238E27FC236}">
                <a16:creationId xmlns:a16="http://schemas.microsoft.com/office/drawing/2014/main" id="{001FFA14-0147-CB48-85D2-63B86B0B5EE7}"/>
              </a:ext>
            </a:extLst>
          </p:cNvPr>
          <p:cNvSpPr>
            <a:spLocks noGrp="1"/>
          </p:cNvSpPr>
          <p:nvPr>
            <p:ph idx="1"/>
          </p:nvPr>
        </p:nvSpPr>
        <p:spPr/>
        <p:txBody>
          <a:bodyPr/>
          <a:lstStyle/>
          <a:p>
            <a:r>
              <a:rPr lang="en-US" sz="2400"/>
              <a:t>To critically appraise a journal article, you would have to start by assessing the research methods used in the study.</a:t>
            </a:r>
            <a:endParaRPr lang="ar-SA" sz="2400"/>
          </a:p>
          <a:p>
            <a:r>
              <a:rPr lang="en-US" sz="2400" b="1"/>
              <a:t>Checklists </a:t>
            </a:r>
            <a:r>
              <a:rPr lang="en-US" sz="2400"/>
              <a:t>- specific to the study design.</a:t>
            </a:r>
            <a:endParaRPr lang="ar-SA" sz="2400"/>
          </a:p>
          <a:p>
            <a:r>
              <a:rPr lang="en-US" sz="2400"/>
              <a:t>The following checklists are commonly used: </a:t>
            </a:r>
          </a:p>
          <a:p>
            <a:pPr lvl="1"/>
            <a:r>
              <a:rPr lang="en-US" sz="2400">
                <a:hlinkClick r:id="rId3"/>
              </a:rPr>
              <a:t>https://www.cebm.net/2014/06/critical-appraisal/</a:t>
            </a:r>
            <a:endParaRPr lang="en-US" sz="2400"/>
          </a:p>
          <a:p>
            <a:pPr lvl="1"/>
            <a:r>
              <a:rPr lang="en-US" sz="2400">
                <a:hlinkClick r:id="rId4"/>
              </a:rPr>
              <a:t>https://casp-uk.net/casp-tools-checklists/</a:t>
            </a:r>
            <a:endParaRPr lang="en-US" sz="2400"/>
          </a:p>
          <a:p>
            <a:pPr lvl="1"/>
            <a:endParaRPr lang="ar-SA" sz="2400"/>
          </a:p>
          <a:p>
            <a:pPr lvl="1"/>
            <a:endParaRPr lang="en-US" sz="2400"/>
          </a:p>
        </p:txBody>
      </p:sp>
      <p:pic>
        <p:nvPicPr>
          <p:cNvPr id="5" name="Picture 4" descr="A picture containing building, outdoor, street, front&#10;&#10;Description automatically generated">
            <a:extLst>
              <a:ext uri="{FF2B5EF4-FFF2-40B4-BE49-F238E27FC236}">
                <a16:creationId xmlns:a16="http://schemas.microsoft.com/office/drawing/2014/main" id="{7BC2FA9B-E895-3048-8B6A-90CBD879E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504" y="5057378"/>
            <a:ext cx="4572000" cy="1124323"/>
          </a:xfrm>
          <a:prstGeom prst="rect">
            <a:avLst/>
          </a:prstGeom>
        </p:spPr>
      </p:pic>
      <p:pic>
        <p:nvPicPr>
          <p:cNvPr id="7" name="Picture 6" descr="A picture containing man, player, ball&#10;&#10;Description automatically generated">
            <a:extLst>
              <a:ext uri="{FF2B5EF4-FFF2-40B4-BE49-F238E27FC236}">
                <a16:creationId xmlns:a16="http://schemas.microsoft.com/office/drawing/2014/main" id="{FDF84795-5DF9-E341-A115-EB1950757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160" y="5373216"/>
            <a:ext cx="4402111" cy="966421"/>
          </a:xfrm>
          <a:prstGeom prst="rect">
            <a:avLst/>
          </a:prstGeom>
        </p:spPr>
      </p:pic>
    </p:spTree>
    <p:extLst>
      <p:ext uri="{BB962C8B-B14F-4D97-AF65-F5344CB8AC3E}">
        <p14:creationId xmlns:p14="http://schemas.microsoft.com/office/powerpoint/2010/main" val="40276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8479-3B75-AC42-96C6-36A644E80028}"/>
              </a:ext>
            </a:extLst>
          </p:cNvPr>
          <p:cNvSpPr>
            <a:spLocks noGrp="1"/>
          </p:cNvSpPr>
          <p:nvPr>
            <p:ph type="title"/>
          </p:nvPr>
        </p:nvSpPr>
        <p:spPr/>
        <p:txBody>
          <a:bodyPr/>
          <a:lstStyle/>
          <a:p>
            <a:endParaRPr lang="en-US"/>
          </a:p>
        </p:txBody>
      </p:sp>
      <p:pic>
        <p:nvPicPr>
          <p:cNvPr id="7" name="Content Placeholder 6" descr="A screenshot of a social media post&#10;&#10;Description automatically generated">
            <a:extLst>
              <a:ext uri="{FF2B5EF4-FFF2-40B4-BE49-F238E27FC236}">
                <a16:creationId xmlns:a16="http://schemas.microsoft.com/office/drawing/2014/main" id="{5C2A622C-A6E9-2942-8780-D279A0BCBD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9432"/>
            <a:ext cx="9101811" cy="5688632"/>
          </a:xfrm>
        </p:spPr>
      </p:pic>
      <p:sp>
        <p:nvSpPr>
          <p:cNvPr id="8" name="Rectangle 7">
            <a:extLst>
              <a:ext uri="{FF2B5EF4-FFF2-40B4-BE49-F238E27FC236}">
                <a16:creationId xmlns:a16="http://schemas.microsoft.com/office/drawing/2014/main" id="{3EBBD0EB-93C0-CD4C-9027-BCE3E2E4748C}"/>
              </a:ext>
            </a:extLst>
          </p:cNvPr>
          <p:cNvSpPr/>
          <p:nvPr/>
        </p:nvSpPr>
        <p:spPr>
          <a:xfrm>
            <a:off x="827584" y="5715000"/>
            <a:ext cx="6300192" cy="461665"/>
          </a:xfrm>
          <a:prstGeom prst="rect">
            <a:avLst/>
          </a:prstGeom>
        </p:spPr>
        <p:txBody>
          <a:bodyPr wrap="square">
            <a:spAutoFit/>
          </a:bodyPr>
          <a:lstStyle/>
          <a:p>
            <a:pPr lvl="1"/>
            <a:r>
              <a:rPr lang="en-US" sz="2400">
                <a:hlinkClick r:id="rId3"/>
              </a:rPr>
              <a:t>https://casp-uk.net/casp-tools-checklists/</a:t>
            </a:r>
            <a:endParaRPr lang="en-US" sz="2400"/>
          </a:p>
        </p:txBody>
      </p:sp>
    </p:spTree>
    <p:extLst>
      <p:ext uri="{BB962C8B-B14F-4D97-AF65-F5344CB8AC3E}">
        <p14:creationId xmlns:p14="http://schemas.microsoft.com/office/powerpoint/2010/main" val="1160817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66" y="1066861"/>
            <a:ext cx="6093865" cy="1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6721" y="838358"/>
            <a:ext cx="1219630" cy="245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screenshot of a social media post&#10;&#10;Description automatically generated">
            <a:extLst>
              <a:ext uri="{FF2B5EF4-FFF2-40B4-BE49-F238E27FC236}">
                <a16:creationId xmlns:a16="http://schemas.microsoft.com/office/drawing/2014/main" id="{58EB8771-8E8C-FE44-B4D6-FB5924C19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6" y="-603448"/>
            <a:ext cx="9144000" cy="5715000"/>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B8A69E68-79FD-9C46-A943-FD45E8B733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4773" y="1994207"/>
            <a:ext cx="6129227" cy="4863793"/>
          </a:xfrm>
          <a:prstGeom prst="rect">
            <a:avLst/>
          </a:prstGeom>
        </p:spPr>
      </p:pic>
      <p:sp>
        <p:nvSpPr>
          <p:cNvPr id="8" name="Rectangle 7">
            <a:extLst>
              <a:ext uri="{FF2B5EF4-FFF2-40B4-BE49-F238E27FC236}">
                <a16:creationId xmlns:a16="http://schemas.microsoft.com/office/drawing/2014/main" id="{27156EC9-4FED-1446-8CED-95FC1570FF0E}"/>
              </a:ext>
            </a:extLst>
          </p:cNvPr>
          <p:cNvSpPr/>
          <p:nvPr/>
        </p:nvSpPr>
        <p:spPr>
          <a:xfrm>
            <a:off x="-828600" y="233714"/>
            <a:ext cx="8423920" cy="461665"/>
          </a:xfrm>
          <a:prstGeom prst="rect">
            <a:avLst/>
          </a:prstGeom>
        </p:spPr>
        <p:txBody>
          <a:bodyPr wrap="square">
            <a:spAutoFit/>
          </a:bodyPr>
          <a:lstStyle/>
          <a:p>
            <a:pPr lvl="1"/>
            <a:r>
              <a:rPr lang="en-US" sz="2400">
                <a:hlinkClick r:id="rId7"/>
              </a:rPr>
              <a:t>https://www.cebm.net/2014/06/critical-appraisal/</a:t>
            </a:r>
            <a:endParaRPr lang="en-US" sz="2400"/>
          </a:p>
        </p:txBody>
      </p:sp>
    </p:spTree>
    <p:extLst>
      <p:ext uri="{BB962C8B-B14F-4D97-AF65-F5344CB8AC3E}">
        <p14:creationId xmlns:p14="http://schemas.microsoft.com/office/powerpoint/2010/main" val="2917381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6" name="Rectangle 14"/>
          <p:cNvSpPr>
            <a:spLocks/>
          </p:cNvSpPr>
          <p:nvPr/>
        </p:nvSpPr>
        <p:spPr bwMode="auto">
          <a:xfrm>
            <a:off x="-1908720" y="620688"/>
            <a:ext cx="6426200" cy="558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defTabSz="914400" fontAlgn="base">
              <a:spcBef>
                <a:spcPts val="140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5-step approach</a:t>
            </a:r>
          </a:p>
        </p:txBody>
      </p:sp>
      <p:sp>
        <p:nvSpPr>
          <p:cNvPr id="120847" name="Rectangle 15"/>
          <p:cNvSpPr>
            <a:spLocks/>
          </p:cNvSpPr>
          <p:nvPr/>
        </p:nvSpPr>
        <p:spPr bwMode="auto">
          <a:xfrm>
            <a:off x="630238" y="1554163"/>
            <a:ext cx="8140700" cy="44323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ctr" defTabSz="914400" rtl="0" fontAlgn="base">
              <a:lnSpc>
                <a:spcPct val="130000"/>
              </a:lnSpc>
              <a:spcBef>
                <a:spcPts val="1400"/>
              </a:spcBef>
              <a:spcAft>
                <a:spcPct val="0"/>
              </a:spcAft>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800">
                <a:effectLst>
                  <a:outerShdw blurRad="38100" dist="38100" dir="2700000" algn="tl">
                    <a:srgbClr val="000000"/>
                  </a:outerShdw>
                </a:effectLst>
                <a:latin typeface="Arial" charset="0"/>
                <a:ea typeface="Arial" charset="0"/>
                <a:cs typeface="Arial" charset="0"/>
                <a:sym typeface="Arial" charset="0"/>
              </a:rPr>
              <a:t>EBM is a 5-step approach</a:t>
            </a:r>
          </a:p>
          <a:p>
            <a:pPr marL="382588" indent="-342900" algn="ctr" defTabSz="914400" rtl="0" fontAlgn="base">
              <a:lnSpc>
                <a:spcPct val="130000"/>
              </a:lnSpc>
              <a:spcBef>
                <a:spcPts val="1400"/>
              </a:spcBef>
              <a:spcAft>
                <a:spcPct val="0"/>
              </a:spcAft>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endParaRPr lang="en-US" sz="600">
              <a:effectLst>
                <a:outerShdw blurRad="38100" dist="38100" dir="2700000" algn="tl">
                  <a:srgbClr val="000000"/>
                </a:outerShdw>
              </a:effectLst>
              <a:latin typeface="Arial" charset="0"/>
              <a:ea typeface="Lucida Grande" charset="0"/>
              <a:cs typeface="Lucida Grande" charset="0"/>
              <a:sym typeface="Arial" charset="0"/>
            </a:endParaRP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a:effectLst>
                  <a:outerShdw blurRad="38100" dist="38100" dir="2700000" algn="tl">
                    <a:srgbClr val="000000"/>
                  </a:outerShdw>
                </a:effectLst>
                <a:latin typeface="Arial" charset="0"/>
                <a:ea typeface="Lucida Grande" charset="0"/>
                <a:cs typeface="Lucida Grande" charset="0"/>
                <a:sym typeface="Arial" charset="0"/>
              </a:rPr>
              <a:t>	Formulate an answerable question (PICOC)</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a:effectLst>
                  <a:outerShdw blurRad="38100" dist="38100" dir="2700000" algn="tl">
                    <a:srgbClr val="000000"/>
                  </a:outerShdw>
                </a:effectLst>
                <a:latin typeface="Arial" charset="0"/>
                <a:ea typeface="Lucida Grande" charset="0"/>
                <a:cs typeface="Lucida Grande" charset="0"/>
                <a:sym typeface="Arial" charset="0"/>
              </a:rPr>
              <a:t>	Search for the best available evidence</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a:effectLst>
                  <a:outerShdw blurRad="38100" dist="38100" dir="2700000" algn="tl">
                    <a:srgbClr val="000000"/>
                  </a:outerShdw>
                </a:effectLst>
                <a:latin typeface="Arial" charset="0"/>
                <a:ea typeface="Lucida Grande" charset="0"/>
                <a:cs typeface="Lucida Grande" charset="0"/>
                <a:sym typeface="Arial" charset="0"/>
              </a:rPr>
              <a:t>	Critically appraise the quality of the found evidence</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a:effectLst>
                  <a:outerShdw blurRad="38100" dist="38100" dir="2700000" algn="tl">
                    <a:srgbClr val="000000"/>
                  </a:outerShdw>
                </a:effectLst>
                <a:latin typeface="Arial" charset="0"/>
                <a:ea typeface="Lucida Grande" charset="0"/>
                <a:cs typeface="Lucida Grande" charset="0"/>
                <a:sym typeface="Arial" charset="0"/>
              </a:rPr>
              <a:t>	Integrate the evidence with managerial expertise 	and organizational concerns and apply</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a:effectLst>
                  <a:outerShdw blurRad="38100" dist="38100" dir="2700000" algn="tl">
                    <a:srgbClr val="000000"/>
                  </a:outerShdw>
                </a:effectLst>
                <a:latin typeface="Arial" charset="0"/>
                <a:ea typeface="Lucida Grande" charset="0"/>
                <a:cs typeface="Lucida Grande" charset="0"/>
                <a:sym typeface="Arial" charset="0"/>
              </a:rPr>
              <a:t>	Monitor and evaluate the results</a:t>
            </a:r>
          </a:p>
        </p:txBody>
      </p:sp>
      <p:sp>
        <p:nvSpPr>
          <p:cNvPr id="120848" name="Oval 16"/>
          <p:cNvSpPr>
            <a:spLocks/>
          </p:cNvSpPr>
          <p:nvPr/>
        </p:nvSpPr>
        <p:spPr bwMode="auto">
          <a:xfrm>
            <a:off x="584200" y="3912100"/>
            <a:ext cx="406400" cy="622300"/>
          </a:xfrm>
          <a:prstGeom prst="ellipse">
            <a:avLst/>
          </a:prstGeom>
          <a:noFill/>
          <a:ln w="38100">
            <a:solidFill>
              <a:srgbClr val="FF3300"/>
            </a:solidFill>
            <a:round/>
            <a:headEnd/>
            <a:tailEnd/>
          </a:ln>
        </p:spPr>
        <p:txBody>
          <a:bodyPr lIns="0" tIns="0" rIns="0" bIns="0">
            <a:prstTxWarp prst="textNoShape">
              <a:avLst/>
            </a:prstTxWarp>
          </a:bodyPr>
          <a:lstStyle/>
          <a:p>
            <a:pPr defTabSz="914400" fontAlgn="base">
              <a:lnSpc>
                <a:spcPct val="130000"/>
              </a:lnSpc>
              <a:spcBef>
                <a:spcPts val="1400"/>
              </a:spcBef>
              <a:spcAft>
                <a:spcPct val="0"/>
              </a:spcAft>
            </a:pPr>
            <a:endParaRPr lang="nl-NL" sz="2400" i="1">
              <a:solidFill>
                <a:srgbClr val="FFFFFF"/>
              </a:solidFill>
              <a:latin typeface="Arial" charset="0"/>
              <a:ea typeface="ヒラギノ角ゴ ProN W3" charset="-128"/>
              <a:cs typeface="ヒラギノ角ゴ ProN W3" charset="-128"/>
              <a:sym typeface="Arial" charset="0"/>
            </a:endParaRPr>
          </a:p>
        </p:txBody>
      </p:sp>
    </p:spTree>
    <p:extLst>
      <p:ext uri="{BB962C8B-B14F-4D97-AF65-F5344CB8AC3E}">
        <p14:creationId xmlns:p14="http://schemas.microsoft.com/office/powerpoint/2010/main" val="17325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20848"/>
                                        </p:tgtEl>
                                        <p:attrNameLst>
                                          <p:attrName>style.visibility</p:attrName>
                                        </p:attrNameLst>
                                      </p:cBhvr>
                                      <p:to>
                                        <p:strVal val="visible"/>
                                      </p:to>
                                    </p:set>
                                    <p:animEffect transition="in" filter="wipe(left)">
                                      <p:cBhvr>
                                        <p:cTn id="7" dur="500"/>
                                        <p:tgtEl>
                                          <p:spTgt spid="120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p:spPr>
        <p:txBody>
          <a:bodyPr wrap="square" anchor="ctr">
            <a:normAutofit/>
          </a:bodyPr>
          <a:lstStyle/>
          <a:p>
            <a:r>
              <a:rPr lang="en-US" b="1"/>
              <a:t>Critical Appraisal</a:t>
            </a:r>
            <a:endParaRPr lang="en-US"/>
          </a:p>
        </p:txBody>
      </p:sp>
      <p:sp>
        <p:nvSpPr>
          <p:cNvPr id="3" name="Content Placeholder 2"/>
          <p:cNvSpPr>
            <a:spLocks noGrp="1"/>
          </p:cNvSpPr>
          <p:nvPr>
            <p:ph sz="half" idx="1"/>
          </p:nvPr>
        </p:nvSpPr>
        <p:spPr>
          <a:xfrm>
            <a:off x="457200" y="2249424"/>
            <a:ext cx="4038600" cy="4525963"/>
          </a:xfrm>
        </p:spPr>
        <p:txBody>
          <a:bodyPr wrap="square" anchor="t">
            <a:normAutofit/>
          </a:bodyPr>
          <a:lstStyle/>
          <a:p>
            <a:r>
              <a:rPr lang="en-US" b="1" dirty="0"/>
              <a:t>WHY APPRAISE THE EVIDENCE?</a:t>
            </a:r>
            <a:endParaRPr lang="en-US" dirty="0"/>
          </a:p>
          <a:p>
            <a:pPr lvl="1"/>
            <a:r>
              <a:rPr lang="en-US" sz="2000" dirty="0">
                <a:solidFill>
                  <a:schemeClr val="tx1"/>
                </a:solidFill>
              </a:rPr>
              <a:t>Where an article is published, or who wrote it should not be an indication of its trustworthiness and relevance.</a:t>
            </a:r>
          </a:p>
          <a:p>
            <a:pPr lvl="1"/>
            <a:r>
              <a:rPr lang="en-US" sz="2000" dirty="0">
                <a:solidFill>
                  <a:schemeClr val="tx1"/>
                </a:solidFill>
              </a:rPr>
              <a:t>Using critical appraisal skills and tools enables users of research evidence to reach their own judgements.</a:t>
            </a:r>
          </a:p>
        </p:txBody>
      </p:sp>
      <p:pic>
        <p:nvPicPr>
          <p:cNvPr id="5" name="Content Placeholder 4" descr="A group of people sitting at a table with a sign&#10;&#10;Description automatically generated with low confidence">
            <a:extLst>
              <a:ext uri="{FF2B5EF4-FFF2-40B4-BE49-F238E27FC236}">
                <a16:creationId xmlns:a16="http://schemas.microsoft.com/office/drawing/2014/main" id="{405CA5EF-7DE5-E546-9704-E751D7E64A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13300" y="3312319"/>
            <a:ext cx="3708400" cy="2400300"/>
          </a:xfrm>
        </p:spPr>
      </p:pic>
    </p:spTree>
    <p:extLst>
      <p:ext uri="{BB962C8B-B14F-4D97-AF65-F5344CB8AC3E}">
        <p14:creationId xmlns:p14="http://schemas.microsoft.com/office/powerpoint/2010/main" val="875532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4E05-5388-1641-86D5-836F8197BE94}"/>
              </a:ext>
            </a:extLst>
          </p:cNvPr>
          <p:cNvSpPr>
            <a:spLocks noGrp="1"/>
          </p:cNvSpPr>
          <p:nvPr>
            <p:ph type="title"/>
          </p:nvPr>
        </p:nvSpPr>
        <p:spPr/>
        <p:txBody>
          <a:bodyPr/>
          <a:lstStyle/>
          <a:p>
            <a:r>
              <a:rPr lang="en-US" b="1"/>
              <a:t>Critical Appraisal tools</a:t>
            </a:r>
            <a:endParaRPr lang="en-US"/>
          </a:p>
        </p:txBody>
      </p:sp>
      <p:sp>
        <p:nvSpPr>
          <p:cNvPr id="3" name="Content Placeholder 2">
            <a:extLst>
              <a:ext uri="{FF2B5EF4-FFF2-40B4-BE49-F238E27FC236}">
                <a16:creationId xmlns:a16="http://schemas.microsoft.com/office/drawing/2014/main" id="{F46395EA-1547-FF4E-8834-03C0EEB9F681}"/>
              </a:ext>
            </a:extLst>
          </p:cNvPr>
          <p:cNvSpPr>
            <a:spLocks noGrp="1"/>
          </p:cNvSpPr>
          <p:nvPr>
            <p:ph idx="1"/>
          </p:nvPr>
        </p:nvSpPr>
        <p:spPr/>
        <p:txBody>
          <a:bodyPr/>
          <a:lstStyle/>
          <a:p>
            <a:r>
              <a:rPr lang="en-US" sz="2400"/>
              <a:t>Critical appraisal is the systematic evaluation of clinical research papers in order to establish:</a:t>
            </a:r>
          </a:p>
          <a:p>
            <a:pPr lvl="1"/>
            <a:r>
              <a:rPr lang="en-US" sz="2400"/>
              <a:t>Does question of this study address a </a:t>
            </a:r>
            <a:r>
              <a:rPr lang="en-US" sz="2400">
                <a:hlinkClick r:id="rId3" tooltip="Asking Focused Questions">
                  <a:extLst>
                    <a:ext uri="{A12FA001-AC4F-418D-AE19-62706E023703}">
                      <ahyp:hlinkClr xmlns:ahyp="http://schemas.microsoft.com/office/drawing/2018/hyperlinkcolor" val="tx"/>
                    </a:ext>
                  </a:extLst>
                </a:hlinkClick>
              </a:rPr>
              <a:t>clearly focused question</a:t>
            </a:r>
            <a:r>
              <a:rPr lang="en-US" sz="2400"/>
              <a:t>?</a:t>
            </a:r>
          </a:p>
          <a:p>
            <a:pPr lvl="1"/>
            <a:r>
              <a:rPr lang="en-US" sz="2400"/>
              <a:t>Did the study use </a:t>
            </a:r>
            <a:r>
              <a:rPr lang="en-US" sz="2400" u="sng"/>
              <a:t>valid methods </a:t>
            </a:r>
            <a:r>
              <a:rPr lang="en-US" sz="2400"/>
              <a:t>to address this </a:t>
            </a:r>
          </a:p>
          <a:p>
            <a:pPr lvl="1"/>
            <a:r>
              <a:rPr lang="en-US" sz="2400"/>
              <a:t>Are the </a:t>
            </a:r>
            <a:r>
              <a:rPr lang="en-US" sz="2400" u="sng"/>
              <a:t>valid results </a:t>
            </a:r>
            <a:r>
              <a:rPr lang="en-US" sz="2400"/>
              <a:t>of this study important?</a:t>
            </a:r>
          </a:p>
          <a:p>
            <a:pPr lvl="1"/>
            <a:r>
              <a:rPr lang="en-US" sz="2400"/>
              <a:t>Are these valid, important results </a:t>
            </a:r>
            <a:r>
              <a:rPr lang="en-US" sz="2400" u="sng"/>
              <a:t>applicable</a:t>
            </a:r>
            <a:r>
              <a:rPr lang="en-US" sz="2400"/>
              <a:t> to my patient or population?</a:t>
            </a:r>
          </a:p>
          <a:p>
            <a:r>
              <a:rPr lang="en-US" sz="2400"/>
              <a:t>If the answer to any of these questions is “no”, you can save yourself the trouble of reading the rest of it.</a:t>
            </a:r>
          </a:p>
          <a:p>
            <a:endParaRPr lang="en-US" sz="2400"/>
          </a:p>
        </p:txBody>
      </p:sp>
      <p:pic>
        <p:nvPicPr>
          <p:cNvPr id="4" name="Picture 4" descr="2-11">
            <a:extLst>
              <a:ext uri="{FF2B5EF4-FFF2-40B4-BE49-F238E27FC236}">
                <a16:creationId xmlns:a16="http://schemas.microsoft.com/office/drawing/2014/main" id="{2982962B-CA26-9C45-9A0F-61F80A93619A}"/>
              </a:ext>
            </a:extLst>
          </p:cNvPr>
          <p:cNvPicPr>
            <a:picLocks noChangeAspect="1" noChangeArrowheads="1"/>
          </p:cNvPicPr>
          <p:nvPr/>
        </p:nvPicPr>
        <p:blipFill>
          <a:blip r:embed="rId4" cstate="print"/>
          <a:srcRect b="8936"/>
          <a:stretch>
            <a:fillRect/>
          </a:stretch>
        </p:blipFill>
        <p:spPr bwMode="auto">
          <a:xfrm>
            <a:off x="7596336" y="188641"/>
            <a:ext cx="1296045" cy="2048138"/>
          </a:xfrm>
          <a:prstGeom prst="rect">
            <a:avLst/>
          </a:prstGeom>
          <a:noFill/>
          <a:ln w="9525">
            <a:noFill/>
            <a:miter lim="800000"/>
            <a:headEnd/>
            <a:tailEnd/>
          </a:ln>
        </p:spPr>
      </p:pic>
    </p:spTree>
    <p:extLst>
      <p:ext uri="{BB962C8B-B14F-4D97-AF65-F5344CB8AC3E}">
        <p14:creationId xmlns:p14="http://schemas.microsoft.com/office/powerpoint/2010/main" val="2698674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09C5-03F2-5C4B-9234-5F02BCB685AB}"/>
              </a:ext>
            </a:extLst>
          </p:cNvPr>
          <p:cNvSpPr>
            <a:spLocks noGrp="1"/>
          </p:cNvSpPr>
          <p:nvPr>
            <p:ph type="title"/>
          </p:nvPr>
        </p:nvSpPr>
        <p:spPr/>
        <p:txBody>
          <a:bodyPr/>
          <a:lstStyle/>
          <a:p>
            <a:r>
              <a:rPr lang="en-US" sz="3600"/>
              <a:t>Ten questions to ask when critically appraising a research article. </a:t>
            </a:r>
            <a:endParaRPr lang="en-SA" sz="3600"/>
          </a:p>
        </p:txBody>
      </p:sp>
      <p:sp>
        <p:nvSpPr>
          <p:cNvPr id="3" name="Content Placeholder 2">
            <a:extLst>
              <a:ext uri="{FF2B5EF4-FFF2-40B4-BE49-F238E27FC236}">
                <a16:creationId xmlns:a16="http://schemas.microsoft.com/office/drawing/2014/main" id="{480FB383-568D-0C4B-B236-C7A2132D50C3}"/>
              </a:ext>
            </a:extLst>
          </p:cNvPr>
          <p:cNvSpPr>
            <a:spLocks noGrp="1"/>
          </p:cNvSpPr>
          <p:nvPr>
            <p:ph idx="1"/>
          </p:nvPr>
        </p:nvSpPr>
        <p:spPr/>
        <p:txBody>
          <a:bodyPr/>
          <a:lstStyle/>
          <a:p>
            <a:r>
              <a:rPr lang="en-US" sz="2000"/>
              <a:t>Is the study question relevant?</a:t>
            </a:r>
          </a:p>
          <a:p>
            <a:r>
              <a:rPr lang="en-US" sz="2000"/>
              <a:t>Does the study add anything new?</a:t>
            </a:r>
          </a:p>
          <a:p>
            <a:r>
              <a:rPr lang="en-US" sz="2000"/>
              <a:t>What type of research question is being asked? Was the study design appropriate for the research question?</a:t>
            </a:r>
          </a:p>
          <a:p>
            <a:r>
              <a:rPr lang="en-US" sz="2000"/>
              <a:t>Did the study methods address the most important potential sources of bias?</a:t>
            </a:r>
          </a:p>
          <a:p>
            <a:r>
              <a:rPr lang="en-US" sz="2000"/>
              <a:t>Was the study performed according to the original protocol?</a:t>
            </a:r>
          </a:p>
          <a:p>
            <a:r>
              <a:rPr lang="en-US" sz="2000"/>
              <a:t>Does the study test a stated hypothesis?</a:t>
            </a:r>
          </a:p>
          <a:p>
            <a:r>
              <a:rPr lang="en-US" sz="2000"/>
              <a:t>Were the statistical analyses performed correctly? Do the data justify the conclusions?</a:t>
            </a:r>
          </a:p>
          <a:p>
            <a:r>
              <a:rPr lang="en-US" sz="2000"/>
              <a:t>Are there any conflicts of interest?</a:t>
            </a:r>
            <a:endParaRPr lang="en-SA" sz="2000"/>
          </a:p>
        </p:txBody>
      </p:sp>
      <p:sp>
        <p:nvSpPr>
          <p:cNvPr id="6" name="Rectangle 5">
            <a:extLst>
              <a:ext uri="{FF2B5EF4-FFF2-40B4-BE49-F238E27FC236}">
                <a16:creationId xmlns:a16="http://schemas.microsoft.com/office/drawing/2014/main" id="{A802B605-62C3-EA44-85EB-5A30898C3DDC}"/>
              </a:ext>
            </a:extLst>
          </p:cNvPr>
          <p:cNvSpPr/>
          <p:nvPr/>
        </p:nvSpPr>
        <p:spPr>
          <a:xfrm>
            <a:off x="1194139" y="6100759"/>
            <a:ext cx="7507433" cy="523220"/>
          </a:xfrm>
          <a:prstGeom prst="rect">
            <a:avLst/>
          </a:prstGeom>
        </p:spPr>
        <p:txBody>
          <a:bodyPr wrap="square">
            <a:spAutoFit/>
          </a:bodyPr>
          <a:lstStyle/>
          <a:p>
            <a:r>
              <a:rPr lang="en-US" sz="1400">
                <a:solidFill>
                  <a:srgbClr val="222222"/>
                </a:solidFill>
              </a:rPr>
              <a:t>Young JM, Solomon MJ. How to critically appraise an article. Nature Clinical Practice Gastroenterology &amp; Hepatology. 2009 Feb;6(2):82-91.</a:t>
            </a:r>
            <a:endParaRPr lang="en-SA" sz="1400"/>
          </a:p>
        </p:txBody>
      </p:sp>
    </p:spTree>
    <p:extLst>
      <p:ext uri="{BB962C8B-B14F-4D97-AF65-F5344CB8AC3E}">
        <p14:creationId xmlns:p14="http://schemas.microsoft.com/office/powerpoint/2010/main" val="950548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05AE4553-03A5-7F4D-8934-93F026F807C4}"/>
              </a:ext>
            </a:extLst>
          </p:cNvPr>
          <p:cNvSpPr>
            <a:spLocks noGrp="1"/>
          </p:cNvSpPr>
          <p:nvPr>
            <p:ph type="title"/>
          </p:nvPr>
        </p:nvSpPr>
        <p:spPr/>
        <p:txBody>
          <a:bodyPr/>
          <a:lstStyle/>
          <a:p>
            <a:pPr>
              <a:spcBef>
                <a:spcPts val="500"/>
              </a:spcBef>
              <a:spcAft>
                <a:spcPts val="500"/>
              </a:spcAft>
            </a:pPr>
            <a:r>
              <a:rPr lang="en-US" altLang="en-US">
                <a:cs typeface="Tahoma" panose="020B0604030504040204" pitchFamily="34" charset="0"/>
              </a:rPr>
              <a:t>Motivation</a:t>
            </a:r>
          </a:p>
        </p:txBody>
      </p:sp>
      <p:sp>
        <p:nvSpPr>
          <p:cNvPr id="124931" name="Rectangle 3">
            <a:extLst>
              <a:ext uri="{FF2B5EF4-FFF2-40B4-BE49-F238E27FC236}">
                <a16:creationId xmlns:a16="http://schemas.microsoft.com/office/drawing/2014/main" id="{8C7643E2-C8FE-9948-AB42-1D5C63B1403A}"/>
              </a:ext>
            </a:extLst>
          </p:cNvPr>
          <p:cNvSpPr>
            <a:spLocks noGrp="1"/>
          </p:cNvSpPr>
          <p:nvPr>
            <p:ph sz="half" idx="1"/>
          </p:nvPr>
        </p:nvSpPr>
        <p:spPr>
          <a:xfrm>
            <a:off x="457200" y="2249488"/>
            <a:ext cx="4038600" cy="4525962"/>
          </a:xfrm>
        </p:spPr>
        <p:txBody>
          <a:bodyPr/>
          <a:lstStyle/>
          <a:p>
            <a:pPr rtl="0"/>
            <a:r>
              <a:rPr lang="en-US" altLang="en-US" sz="2400">
                <a:cs typeface="Arial" panose="020B0604020202020204" pitchFamily="34" charset="0"/>
              </a:rPr>
              <a:t>A patient may have brought in an Internet printout, or you may have heard it on the radio. </a:t>
            </a:r>
          </a:p>
        </p:txBody>
      </p:sp>
      <p:pic>
        <p:nvPicPr>
          <p:cNvPr id="24579" name="Content Placeholder 3" descr="A picture containing drawing&#10;&#10;Description automatically generated">
            <a:extLst>
              <a:ext uri="{FF2B5EF4-FFF2-40B4-BE49-F238E27FC236}">
                <a16:creationId xmlns:a16="http://schemas.microsoft.com/office/drawing/2014/main" id="{59AFA69A-8358-FA4D-AA6E-D4D65B8D9AE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2708275"/>
            <a:ext cx="4170363" cy="2732088"/>
          </a:xfrm>
        </p:spPr>
      </p:pic>
      <p:sp>
        <p:nvSpPr>
          <p:cNvPr id="24580" name="Rectangle 3">
            <a:extLst>
              <a:ext uri="{FF2B5EF4-FFF2-40B4-BE49-F238E27FC236}">
                <a16:creationId xmlns:a16="http://schemas.microsoft.com/office/drawing/2014/main" id="{AD2545A0-A698-9F47-A514-142872BF9139}"/>
              </a:ext>
            </a:extLst>
          </p:cNvPr>
          <p:cNvSpPr>
            <a:spLocks noChangeArrowheads="1"/>
          </p:cNvSpPr>
          <p:nvPr/>
        </p:nvSpPr>
        <p:spPr bwMode="auto">
          <a:xfrm>
            <a:off x="88902" y="6506751"/>
            <a:ext cx="9118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 b="1">
                <a:latin typeface="Minion"/>
              </a:rPr>
              <a:t>Keeping Up with the Medical Literature: How to Set Up a System. </a:t>
            </a:r>
            <a:r>
              <a:rPr lang="es-ES_tradnl" altLang="en-US" sz="1000" b="1" i="1"/>
              <a:t>Am </a:t>
            </a:r>
            <a:r>
              <a:rPr lang="es-ES_tradnl" altLang="en-US" sz="1000" b="1" i="1" err="1"/>
              <a:t>Fam</a:t>
            </a:r>
            <a:r>
              <a:rPr lang="es-ES_tradnl" altLang="en-US" sz="1000" b="1" i="1"/>
              <a:t> </a:t>
            </a:r>
            <a:r>
              <a:rPr lang="es-ES_tradnl" altLang="en-US" sz="1000" b="1" i="1" err="1"/>
              <a:t>Physician</a:t>
            </a:r>
            <a:r>
              <a:rPr lang="es-ES_tradnl" altLang="en-US" sz="1000" b="1" i="1"/>
              <a:t>. </a:t>
            </a:r>
            <a:r>
              <a:rPr lang="es-ES_tradnl" altLang="en-US" sz="1000" b="1"/>
              <a:t>2009;79(1):25-26. </a:t>
            </a:r>
            <a:endParaRPr lang="es-ES_tradnl" altLang="en-US" sz="1000"/>
          </a:p>
        </p:txBody>
      </p:sp>
    </p:spTree>
    <p:extLst>
      <p:ext uri="{BB962C8B-B14F-4D97-AF65-F5344CB8AC3E}">
        <p14:creationId xmlns:p14="http://schemas.microsoft.com/office/powerpoint/2010/main" val="2314586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wipe(up)">
                                      <p:cBhvr>
                                        <p:cTn id="7" dur="500"/>
                                        <p:tgtEl>
                                          <p:spTgt spid="124931">
                                            <p:txEl>
                                              <p:pRg st="0" end="0"/>
                                            </p:txEl>
                                          </p:spTgt>
                                        </p:tgtEl>
                                      </p:cBhvr>
                                    </p:animEffect>
                                  </p:childTnLst>
                                  <p:subTnLst>
                                    <p:animClr clrSpc="rgb" dir="cw">
                                      <p:cBhvr override="childStyle">
                                        <p:cTn dur="1" fill="hold" display="0" masterRel="nextClick" afterEffect="1"/>
                                        <p:tgtEl>
                                          <p:spTgt spid="124931">
                                            <p:txEl>
                                              <p:pRg st="0" end="0"/>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bldLvl="2"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9"/>
          <p:cNvSpPr>
            <a:spLocks noGrp="1" noChangeArrowheads="1"/>
          </p:cNvSpPr>
          <p:nvPr>
            <p:ph type="sldNum" sz="quarter" idx="12"/>
          </p:nvPr>
        </p:nvSpPr>
        <p:spPr>
          <a:xfrm>
            <a:off x="6858000" y="6062133"/>
            <a:ext cx="1600200"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33">
                <a:solidFill>
                  <a:schemeClr val="tx1"/>
                </a:solidFill>
                <a:latin typeface="Arial" charset="0"/>
                <a:ea typeface="ＭＳ Ｐゴシック" charset="-128"/>
              </a:defRPr>
            </a:lvl1pPr>
            <a:lvl2pPr marL="33717510" indent="-33311105">
              <a:defRPr sz="2133">
                <a:solidFill>
                  <a:schemeClr val="tx1"/>
                </a:solidFill>
                <a:latin typeface="Arial" charset="0"/>
                <a:ea typeface="ＭＳ Ｐゴシック" charset="-128"/>
              </a:defRPr>
            </a:lvl2pPr>
            <a:lvl3pPr>
              <a:defRPr sz="2133">
                <a:solidFill>
                  <a:schemeClr val="tx1"/>
                </a:solidFill>
                <a:latin typeface="Arial" charset="0"/>
                <a:ea typeface="ＭＳ Ｐゴシック" charset="-128"/>
              </a:defRPr>
            </a:lvl3pPr>
            <a:lvl4pPr>
              <a:defRPr sz="2133">
                <a:solidFill>
                  <a:schemeClr val="tx1"/>
                </a:solidFill>
                <a:latin typeface="Arial" charset="0"/>
                <a:ea typeface="ＭＳ Ｐゴシック" charset="-128"/>
              </a:defRPr>
            </a:lvl4pPr>
            <a:lvl5pPr>
              <a:defRPr sz="2133">
                <a:solidFill>
                  <a:schemeClr val="tx1"/>
                </a:solidFill>
                <a:latin typeface="Arial" charset="0"/>
                <a:ea typeface="ＭＳ Ｐゴシック" charset="-128"/>
              </a:defRPr>
            </a:lvl5pPr>
            <a:lvl6pPr marL="406405" eaLnBrk="0" fontAlgn="base" hangingPunct="0">
              <a:spcBef>
                <a:spcPct val="0"/>
              </a:spcBef>
              <a:spcAft>
                <a:spcPct val="0"/>
              </a:spcAft>
              <a:defRPr sz="2133">
                <a:solidFill>
                  <a:schemeClr val="tx1"/>
                </a:solidFill>
                <a:latin typeface="Arial" charset="0"/>
                <a:ea typeface="ＭＳ Ｐゴシック" charset="-128"/>
              </a:defRPr>
            </a:lvl6pPr>
            <a:lvl7pPr marL="812810" eaLnBrk="0" fontAlgn="base" hangingPunct="0">
              <a:spcBef>
                <a:spcPct val="0"/>
              </a:spcBef>
              <a:spcAft>
                <a:spcPct val="0"/>
              </a:spcAft>
              <a:defRPr sz="2133">
                <a:solidFill>
                  <a:schemeClr val="tx1"/>
                </a:solidFill>
                <a:latin typeface="Arial" charset="0"/>
                <a:ea typeface="ＭＳ Ｐゴシック" charset="-128"/>
              </a:defRPr>
            </a:lvl7pPr>
            <a:lvl8pPr marL="1219215" eaLnBrk="0" fontAlgn="base" hangingPunct="0">
              <a:spcBef>
                <a:spcPct val="0"/>
              </a:spcBef>
              <a:spcAft>
                <a:spcPct val="0"/>
              </a:spcAft>
              <a:defRPr sz="2133">
                <a:solidFill>
                  <a:schemeClr val="tx1"/>
                </a:solidFill>
                <a:latin typeface="Arial" charset="0"/>
                <a:ea typeface="ＭＳ Ｐゴシック" charset="-128"/>
              </a:defRPr>
            </a:lvl8pPr>
            <a:lvl9pPr marL="1625620" eaLnBrk="0" fontAlgn="base" hangingPunct="0">
              <a:spcBef>
                <a:spcPct val="0"/>
              </a:spcBef>
              <a:spcAft>
                <a:spcPct val="0"/>
              </a:spcAft>
              <a:defRPr sz="2133">
                <a:solidFill>
                  <a:schemeClr val="tx1"/>
                </a:solidFill>
                <a:latin typeface="Arial" charset="0"/>
                <a:ea typeface="ＭＳ Ｐゴシック" charset="-128"/>
              </a:defRPr>
            </a:lvl9pPr>
          </a:lstStyle>
          <a:p>
            <a:fld id="{9893D117-4964-9B4D-A087-036C1FD834E6}" type="slidenum">
              <a:rPr lang="en-US" altLang="zh-TW" sz="1244">
                <a:ea typeface="新細明體" charset="-120"/>
              </a:rPr>
              <a:pPr/>
              <a:t>33</a:t>
            </a:fld>
            <a:endParaRPr lang="en-US" altLang="zh-TW" sz="1244">
              <a:ea typeface="新細明體" charset="-120"/>
            </a:endParaRPr>
          </a:p>
        </p:txBody>
      </p:sp>
      <p:sp>
        <p:nvSpPr>
          <p:cNvPr id="69635" name="Rectangle 2"/>
          <p:cNvSpPr>
            <a:spLocks noGrp="1" noChangeArrowheads="1"/>
          </p:cNvSpPr>
          <p:nvPr>
            <p:ph type="ctrTitle" idx="4294967295"/>
          </p:nvPr>
        </p:nvSpPr>
        <p:spPr>
          <a:xfrm>
            <a:off x="685800" y="1143000"/>
            <a:ext cx="7772400" cy="2015067"/>
          </a:xfrm>
        </p:spPr>
        <p:txBody>
          <a:bodyPr anchor="ctr" anchorCtr="1"/>
          <a:lstStyle/>
          <a:p>
            <a:pPr algn="ctr" eaLnBrk="1" hangingPunct="1"/>
            <a:endParaRPr lang="zh-TW" altLang="en-US" sz="3644" i="1">
              <a:ea typeface="新細明體" charset="-120"/>
            </a:endParaRPr>
          </a:p>
        </p:txBody>
      </p:sp>
      <p:sp>
        <p:nvSpPr>
          <p:cNvPr id="69636" name="Rectangle 3"/>
          <p:cNvSpPr>
            <a:spLocks noGrp="1" noChangeArrowheads="1"/>
          </p:cNvSpPr>
          <p:nvPr>
            <p:ph type="subTitle" idx="4294967295"/>
          </p:nvPr>
        </p:nvSpPr>
        <p:spPr>
          <a:xfrm>
            <a:off x="1752600" y="3551767"/>
            <a:ext cx="5410200" cy="1693333"/>
          </a:xfrm>
        </p:spPr>
        <p:txBody>
          <a:bodyPr anchor="ctr"/>
          <a:lstStyle/>
          <a:p>
            <a:pPr marL="0" indent="0" algn="ctr">
              <a:buNone/>
            </a:pPr>
            <a:endParaRPr lang="zh-TW" altLang="en-US" sz="2933">
              <a:ea typeface="新細明體" charset="-120"/>
            </a:endParaRPr>
          </a:p>
        </p:txBody>
      </p:sp>
      <p:pic>
        <p:nvPicPr>
          <p:cNvPr id="6963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3089"/>
            <a:ext cx="9144000" cy="603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13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ea typeface="ＭＳ Ｐゴシック" charset="-128"/>
              </a:rPr>
              <a:t>Clarification</a:t>
            </a:r>
          </a:p>
        </p:txBody>
      </p:sp>
      <p:sp>
        <p:nvSpPr>
          <p:cNvPr id="71683" name="Rectangle 3"/>
          <p:cNvSpPr>
            <a:spLocks noGrp="1" noChangeArrowheads="1"/>
          </p:cNvSpPr>
          <p:nvPr>
            <p:ph type="body" idx="1"/>
          </p:nvPr>
        </p:nvSpPr>
        <p:spPr/>
        <p:txBody>
          <a:bodyPr/>
          <a:lstStyle/>
          <a:p>
            <a:r>
              <a:rPr lang="en-GB" altLang="en-US">
                <a:ea typeface="ＭＳ Ｐゴシック" charset="-128"/>
              </a:rPr>
              <a:t>What study design could answer the question of whether this medication is useful in preventing migraine headaches in this patient?</a:t>
            </a:r>
            <a:r>
              <a:rPr lang="en-US" altLang="en-US">
                <a:ea typeface="ＭＳ Ｐゴシック" charset="-128"/>
              </a:rPr>
              <a:t> </a:t>
            </a:r>
          </a:p>
        </p:txBody>
      </p:sp>
    </p:spTree>
    <p:extLst>
      <p:ext uri="{BB962C8B-B14F-4D97-AF65-F5344CB8AC3E}">
        <p14:creationId xmlns:p14="http://schemas.microsoft.com/office/powerpoint/2010/main" val="837656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CC0066"/>
                </a:solidFill>
                <a:cs typeface="Tahoma" pitchFamily="34" charset="0"/>
              </a:rPr>
              <a:t>What’s A Paper on Therapy?</a:t>
            </a:r>
            <a:br>
              <a:rPr lang="en-US" b="1">
                <a:solidFill>
                  <a:srgbClr val="CC0066"/>
                </a:solidFill>
                <a:cs typeface="Tahoma" pitchFamily="34" charset="0"/>
              </a:rPr>
            </a:br>
            <a:r>
              <a:rPr lang="en-US" b="1" err="1"/>
              <a:t>Randomised</a:t>
            </a:r>
            <a:r>
              <a:rPr lang="en-US" b="1"/>
              <a:t> Control Trials</a:t>
            </a:r>
            <a:endParaRPr lang="en-US"/>
          </a:p>
        </p:txBody>
      </p:sp>
      <p:sp>
        <p:nvSpPr>
          <p:cNvPr id="3" name="Content Placeholder 2"/>
          <p:cNvSpPr>
            <a:spLocks noGrp="1"/>
          </p:cNvSpPr>
          <p:nvPr>
            <p:ph idx="1"/>
          </p:nvPr>
        </p:nvSpPr>
        <p:spPr/>
        <p:txBody>
          <a:bodyPr/>
          <a:lstStyle/>
          <a:p>
            <a:r>
              <a:rPr lang="en-US" b="1">
                <a:solidFill>
                  <a:srgbClr val="FF0000"/>
                </a:solidFill>
              </a:rPr>
              <a:t>Objectives</a:t>
            </a:r>
          </a:p>
          <a:p>
            <a:pPr lvl="1"/>
            <a:r>
              <a:rPr lang="en-US" sz="2800" b="1">
                <a:solidFill>
                  <a:schemeClr val="tx1"/>
                </a:solidFill>
              </a:rPr>
              <a:t>Understand why </a:t>
            </a:r>
            <a:r>
              <a:rPr lang="en-US" sz="2800" b="1" err="1">
                <a:solidFill>
                  <a:schemeClr val="tx1"/>
                </a:solidFill>
              </a:rPr>
              <a:t>randomised</a:t>
            </a:r>
            <a:r>
              <a:rPr lang="en-US" sz="2800" b="1">
                <a:solidFill>
                  <a:schemeClr val="tx1"/>
                </a:solidFill>
              </a:rPr>
              <a:t> controlled trials produce the most reliable evidence for questions about effectiveness</a:t>
            </a:r>
          </a:p>
          <a:p>
            <a:pPr lvl="1"/>
            <a:r>
              <a:rPr lang="en-US" sz="2800" b="1">
                <a:solidFill>
                  <a:schemeClr val="tx1"/>
                </a:solidFill>
              </a:rPr>
              <a:t>Understand the important elements of trial design to </a:t>
            </a:r>
            <a:r>
              <a:rPr lang="en-US" sz="2800" b="1" err="1">
                <a:solidFill>
                  <a:schemeClr val="tx1"/>
                </a:solidFill>
              </a:rPr>
              <a:t>minimise</a:t>
            </a:r>
            <a:r>
              <a:rPr lang="en-US" sz="2800" b="1">
                <a:solidFill>
                  <a:schemeClr val="tx1"/>
                </a:solidFill>
              </a:rPr>
              <a:t> bias</a:t>
            </a:r>
          </a:p>
          <a:p>
            <a:pPr lvl="1"/>
            <a:r>
              <a:rPr lang="en-US" sz="2800" b="1">
                <a:solidFill>
                  <a:schemeClr val="tx1"/>
                </a:solidFill>
              </a:rPr>
              <a:t>Have critically appraised a </a:t>
            </a:r>
            <a:r>
              <a:rPr lang="en-US" sz="2800" b="1" err="1">
                <a:solidFill>
                  <a:schemeClr val="tx1"/>
                </a:solidFill>
              </a:rPr>
              <a:t>randomised</a:t>
            </a:r>
            <a:r>
              <a:rPr lang="en-US" sz="2800" b="1">
                <a:solidFill>
                  <a:schemeClr val="tx1"/>
                </a:solidFill>
              </a:rPr>
              <a:t> controlled trial</a:t>
            </a:r>
          </a:p>
        </p:txBody>
      </p:sp>
    </p:spTree>
    <p:extLst>
      <p:ext uri="{BB962C8B-B14F-4D97-AF65-F5344CB8AC3E}">
        <p14:creationId xmlns:p14="http://schemas.microsoft.com/office/powerpoint/2010/main" val="364055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b="1">
                <a:solidFill>
                  <a:srgbClr val="CC0066"/>
                </a:solidFill>
                <a:cs typeface="Tahoma" pitchFamily="34" charset="0"/>
              </a:rPr>
              <a:t>What’s A Paper on Therapy?</a:t>
            </a:r>
            <a:endParaRPr lang="ar-SA" b="1">
              <a:solidFill>
                <a:srgbClr val="CC0066"/>
              </a:solidFill>
            </a:endParaRPr>
          </a:p>
        </p:txBody>
      </p:sp>
      <p:sp>
        <p:nvSpPr>
          <p:cNvPr id="21507" name="Content Placeholder 2"/>
          <p:cNvSpPr>
            <a:spLocks noGrp="1"/>
          </p:cNvSpPr>
          <p:nvPr>
            <p:ph sz="quarter" idx="1"/>
          </p:nvPr>
        </p:nvSpPr>
        <p:spPr>
          <a:xfrm>
            <a:off x="457200" y="2198688"/>
            <a:ext cx="7467600" cy="4873625"/>
          </a:xfrm>
        </p:spPr>
        <p:txBody>
          <a:bodyPr>
            <a:normAutofit/>
          </a:bodyPr>
          <a:lstStyle/>
          <a:p>
            <a:pPr marL="365760" indent="-256032" fontAlgn="auto">
              <a:lnSpc>
                <a:spcPct val="90000"/>
              </a:lnSpc>
              <a:spcAft>
                <a:spcPts val="0"/>
              </a:spcAft>
              <a:buClr>
                <a:schemeClr val="accent3"/>
              </a:buClr>
              <a:buFont typeface="Georgia"/>
              <a:buChar char="•"/>
              <a:defRPr/>
            </a:pPr>
            <a:r>
              <a:rPr lang="en-US" sz="3200">
                <a:cs typeface="Times New Roman" pitchFamily="18" charset="0"/>
              </a:rPr>
              <a:t>Clinical Trial (Controlled) Compares</a:t>
            </a:r>
            <a:endParaRPr lang="en-US">
              <a:cs typeface="Times New Roman" pitchFamily="18" charset="0"/>
            </a:endParaRPr>
          </a:p>
          <a:p>
            <a:pPr marL="365760" indent="-256032" fontAlgn="auto">
              <a:lnSpc>
                <a:spcPct val="90000"/>
              </a:lnSpc>
              <a:spcAft>
                <a:spcPts val="0"/>
              </a:spcAft>
              <a:buClr>
                <a:schemeClr val="accent3"/>
              </a:buClr>
              <a:buFontTx/>
              <a:buNone/>
              <a:defRPr/>
            </a:pPr>
            <a:r>
              <a:rPr lang="en-US">
                <a:cs typeface="Times New Roman" pitchFamily="18" charset="0"/>
              </a:rPr>
              <a:t>	                         </a:t>
            </a:r>
          </a:p>
          <a:p>
            <a:pPr marL="365760" indent="-256032" fontAlgn="auto">
              <a:lnSpc>
                <a:spcPct val="90000"/>
              </a:lnSpc>
              <a:spcAft>
                <a:spcPts val="0"/>
              </a:spcAft>
              <a:buClr>
                <a:schemeClr val="accent3"/>
              </a:buClr>
              <a:buFontTx/>
              <a:buNone/>
              <a:defRPr/>
            </a:pPr>
            <a:r>
              <a:rPr lang="en-US">
                <a:cs typeface="Times New Roman" pitchFamily="18" charset="0"/>
              </a:rPr>
              <a:t>			   </a:t>
            </a:r>
          </a:p>
          <a:p>
            <a:pPr marL="365760" indent="-256032" fontAlgn="auto">
              <a:lnSpc>
                <a:spcPct val="90000"/>
              </a:lnSpc>
              <a:spcAft>
                <a:spcPts val="0"/>
              </a:spcAft>
              <a:buClr>
                <a:schemeClr val="accent3"/>
              </a:buClr>
              <a:buFontTx/>
              <a:buNone/>
              <a:defRPr/>
            </a:pPr>
            <a:r>
              <a:rPr lang="en-US">
                <a:cs typeface="Times New Roman" pitchFamily="18" charset="0"/>
              </a:rPr>
              <a:t>			   </a:t>
            </a:r>
            <a:r>
              <a:rPr lang="en-US">
                <a:solidFill>
                  <a:srgbClr val="CC0066"/>
                </a:solidFill>
                <a:cs typeface="Times New Roman" pitchFamily="18" charset="0"/>
              </a:rPr>
              <a:t> INTERVENTION   </a:t>
            </a:r>
          </a:p>
          <a:p>
            <a:pPr marL="365760" indent="-256032" algn="ctr" fontAlgn="auto">
              <a:lnSpc>
                <a:spcPct val="90000"/>
              </a:lnSpc>
              <a:spcAft>
                <a:spcPts val="0"/>
              </a:spcAft>
              <a:buClr>
                <a:schemeClr val="accent3"/>
              </a:buClr>
              <a:buFontTx/>
              <a:buNone/>
              <a:defRPr/>
            </a:pPr>
            <a:r>
              <a:rPr lang="en-US">
                <a:cs typeface="Times New Roman" pitchFamily="18" charset="0"/>
              </a:rPr>
              <a:t>with </a:t>
            </a:r>
          </a:p>
          <a:p>
            <a:pPr marL="365760" indent="-256032" algn="ctr" fontAlgn="auto">
              <a:lnSpc>
                <a:spcPct val="90000"/>
              </a:lnSpc>
              <a:spcAft>
                <a:spcPts val="0"/>
              </a:spcAft>
              <a:buClr>
                <a:schemeClr val="accent3"/>
              </a:buClr>
              <a:buFontTx/>
              <a:buNone/>
              <a:defRPr/>
            </a:pPr>
            <a:r>
              <a:rPr lang="en-US">
                <a:solidFill>
                  <a:schemeClr val="accent1">
                    <a:lumMod val="50000"/>
                  </a:schemeClr>
                </a:solidFill>
                <a:cs typeface="Times New Roman" pitchFamily="18" charset="0"/>
              </a:rPr>
              <a:t>CONTROL</a:t>
            </a:r>
          </a:p>
          <a:p>
            <a:pPr marL="365760" indent="-256032" fontAlgn="auto">
              <a:spcAft>
                <a:spcPts val="0"/>
              </a:spcAft>
              <a:buClr>
                <a:schemeClr val="accent3"/>
              </a:buClr>
              <a:buFont typeface="Georgia"/>
              <a:buChar char="•"/>
              <a:defRPr/>
            </a:pPr>
            <a:endParaRPr lang="ar-SA"/>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3200" b="1">
                <a:solidFill>
                  <a:srgbClr val="00B0F0"/>
                </a:solidFill>
                <a:latin typeface="Times New Roman" pitchFamily="18" charset="0"/>
                <a:cs typeface="Times New Roman" pitchFamily="18" charset="0"/>
              </a:rPr>
              <a:t>Clinical Trial Compares</a:t>
            </a:r>
            <a:br>
              <a:rPr lang="en-US" sz="3200" b="1">
                <a:solidFill>
                  <a:srgbClr val="00B0F0"/>
                </a:solidFill>
                <a:latin typeface="Times New Roman" pitchFamily="18" charset="0"/>
                <a:cs typeface="Times New Roman" pitchFamily="18" charset="0"/>
              </a:rPr>
            </a:br>
            <a:endParaRPr lang="ar-SA"/>
          </a:p>
        </p:txBody>
      </p:sp>
      <p:sp>
        <p:nvSpPr>
          <p:cNvPr id="3" name="Content Placeholder 2"/>
          <p:cNvSpPr>
            <a:spLocks noGrp="1"/>
          </p:cNvSpPr>
          <p:nvPr>
            <p:ph sz="quarter" idx="1"/>
          </p:nvPr>
        </p:nvSpPr>
        <p:spPr>
          <a:xfrm>
            <a:off x="457200" y="1600200"/>
            <a:ext cx="7467600" cy="4873625"/>
          </a:xfrm>
        </p:spPr>
        <p:txBody>
          <a:bodyPr>
            <a:normAutofit/>
          </a:bodyPr>
          <a:lstStyle/>
          <a:p>
            <a:pPr marL="742950" lvl="1" indent="-285750" fontAlgn="auto">
              <a:lnSpc>
                <a:spcPct val="90000"/>
              </a:lnSpc>
              <a:spcAft>
                <a:spcPts val="0"/>
              </a:spcAft>
              <a:buClr>
                <a:schemeClr val="tx1"/>
              </a:buClr>
              <a:buFontTx/>
              <a:buChar char="–"/>
              <a:defRPr/>
            </a:pPr>
            <a:r>
              <a:rPr lang="en-US" b="1">
                <a:solidFill>
                  <a:srgbClr val="CC0066"/>
                </a:solidFill>
                <a:latin typeface="Times New Roman" pitchFamily="18" charset="0"/>
                <a:cs typeface="Times New Roman" pitchFamily="18" charset="0"/>
              </a:rPr>
              <a:t>INTERVENTION</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Drug (New)</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Structured exercise program (e.g. osteoporosis)</a:t>
            </a:r>
          </a:p>
          <a:p>
            <a:pPr marL="1143000" lvl="2" indent="-228600" fontAlgn="auto">
              <a:lnSpc>
                <a:spcPct val="90000"/>
              </a:lnSpc>
              <a:spcAft>
                <a:spcPct val="3000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Surgical procedure</a:t>
            </a:r>
          </a:p>
          <a:p>
            <a:pPr marL="1143000" lvl="2" indent="-228600" fontAlgn="auto">
              <a:lnSpc>
                <a:spcPct val="90000"/>
              </a:lnSpc>
              <a:spcAft>
                <a:spcPct val="30000"/>
              </a:spcAft>
              <a:buClr>
                <a:schemeClr val="hlink"/>
              </a:buClr>
              <a:buSzPct val="70000"/>
              <a:buFont typeface="Wingdings" pitchFamily="2" charset="2"/>
              <a:buNone/>
              <a:defRPr/>
            </a:pPr>
            <a:endParaRPr lang="en-US">
              <a:solidFill>
                <a:schemeClr val="bg2">
                  <a:lumMod val="10000"/>
                </a:schemeClr>
              </a:solidFill>
              <a:latin typeface="Times New Roman" pitchFamily="18" charset="0"/>
              <a:cs typeface="Times New Roman" pitchFamily="18" charset="0"/>
            </a:endParaRPr>
          </a:p>
          <a:p>
            <a:pPr marL="742950" lvl="1" indent="-285750" fontAlgn="auto">
              <a:lnSpc>
                <a:spcPct val="90000"/>
              </a:lnSpc>
              <a:spcAft>
                <a:spcPts val="0"/>
              </a:spcAft>
              <a:buClr>
                <a:schemeClr val="tx1"/>
              </a:buClr>
              <a:buFontTx/>
              <a:buChar char="–"/>
              <a:defRPr/>
            </a:pPr>
            <a:r>
              <a:rPr lang="en-US">
                <a:solidFill>
                  <a:srgbClr val="CC0066"/>
                </a:solidFill>
                <a:latin typeface="Times New Roman" pitchFamily="18" charset="0"/>
                <a:cs typeface="Times New Roman" pitchFamily="18" charset="0"/>
              </a:rPr>
              <a:t> </a:t>
            </a:r>
            <a:r>
              <a:rPr lang="en-US" b="1">
                <a:solidFill>
                  <a:srgbClr val="CC0066"/>
                </a:solidFill>
                <a:latin typeface="Times New Roman" pitchFamily="18" charset="0"/>
                <a:cs typeface="Times New Roman" pitchFamily="18" charset="0"/>
              </a:rPr>
              <a:t>CONTROL</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Placebo, old drug or old intervention</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Usual regular advise given (osteoporosis)</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Another surgical procedure / No surgery</a:t>
            </a:r>
            <a:endParaRPr lang="en-GB">
              <a:solidFill>
                <a:schemeClr val="bg2">
                  <a:lumMod val="10000"/>
                </a:schemeClr>
              </a:solidFill>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endParaRPr lang="ar-SA"/>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4294967295"/>
          </p:nvPr>
        </p:nvSpPr>
        <p:spPr>
          <a:xfrm>
            <a:off x="481013" y="1493838"/>
            <a:ext cx="8448675" cy="4649787"/>
          </a:xfrm>
        </p:spPr>
        <p:txBody>
          <a:bodyPr>
            <a:normAutofit lnSpcReduction="10000"/>
          </a:bodyPr>
          <a:lstStyle/>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Preparation: Randomization,  Computer generated  list  </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Eligibility assessment (Inclusion/exclusion)</a:t>
            </a:r>
          </a:p>
          <a:p>
            <a:pPr marL="566737" indent="-45720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Consent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Allocation to study arms (Concealment)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Baseline assessment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Initiation of intervention (Blind)</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Follow-up </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Outcome assessment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Data analysis</a:t>
            </a:r>
          </a:p>
        </p:txBody>
      </p:sp>
      <p:sp>
        <p:nvSpPr>
          <p:cNvPr id="69635" name="Title 2"/>
          <p:cNvSpPr>
            <a:spLocks noGrp="1"/>
          </p:cNvSpPr>
          <p:nvPr>
            <p:ph type="title" idx="4294967295"/>
          </p:nvPr>
        </p:nvSpPr>
        <p:spPr>
          <a:xfrm>
            <a:off x="481013" y="350838"/>
            <a:ext cx="8429625" cy="1143000"/>
          </a:xfrm>
        </p:spPr>
        <p:txBody>
          <a:bodyPr/>
          <a:lstStyle/>
          <a:p>
            <a:pPr algn="ctr"/>
            <a:r>
              <a:rPr lang="en-US" sz="4800" b="1">
                <a:solidFill>
                  <a:srgbClr val="0070C0"/>
                </a:solidFill>
                <a:cs typeface="Tahoma" pitchFamily="34" charset="0"/>
              </a:rPr>
              <a:t>Process of RCTs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RCT"/>
          <p:cNvPicPr>
            <a:picLocks noChangeAspect="1" noChangeArrowheads="1"/>
          </p:cNvPicPr>
          <p:nvPr/>
        </p:nvPicPr>
        <p:blipFill>
          <a:blip r:embed="rId2" cstate="print"/>
          <a:srcRect/>
          <a:stretch>
            <a:fillRect/>
          </a:stretch>
        </p:blipFill>
        <p:spPr bwMode="auto">
          <a:xfrm>
            <a:off x="571500" y="428625"/>
            <a:ext cx="8001000" cy="60007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Critical appraisal is the process of carefully and systematically assessing the outcome of scientific research (evidence) to judge its trustworthiness, value and relevance in a particular context. </a:t>
            </a:r>
            <a:r>
              <a:rPr lang="en-US" b="1"/>
              <a:t>(Burls 2009)</a:t>
            </a:r>
            <a:endParaRPr lang="en-US"/>
          </a:p>
        </p:txBody>
      </p:sp>
      <p:sp>
        <p:nvSpPr>
          <p:cNvPr id="5" name="Title 4">
            <a:extLst>
              <a:ext uri="{FF2B5EF4-FFF2-40B4-BE49-F238E27FC236}">
                <a16:creationId xmlns:a16="http://schemas.microsoft.com/office/drawing/2014/main" id="{D0E1CE3C-DF4D-054D-A8E6-BD1FC753CEAA}"/>
              </a:ext>
            </a:extLst>
          </p:cNvPr>
          <p:cNvSpPr>
            <a:spLocks noGrp="1"/>
          </p:cNvSpPr>
          <p:nvPr>
            <p:ph type="title"/>
          </p:nvPr>
        </p:nvSpPr>
        <p:spPr/>
        <p:txBody>
          <a:bodyPr/>
          <a:lstStyle/>
          <a:p>
            <a:r>
              <a:rPr lang="en-US" b="1"/>
              <a:t>Critical Appraisal</a:t>
            </a:r>
            <a:endParaRPr lang="en-US"/>
          </a:p>
        </p:txBody>
      </p:sp>
    </p:spTree>
    <p:extLst>
      <p:ext uri="{BB962C8B-B14F-4D97-AF65-F5344CB8AC3E}">
        <p14:creationId xmlns:p14="http://schemas.microsoft.com/office/powerpoint/2010/main" val="2009594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68313" y="765175"/>
            <a:ext cx="8229600" cy="1066800"/>
          </a:xfrm>
        </p:spPr>
        <p:txBody>
          <a:bodyPr/>
          <a:lstStyle/>
          <a:p>
            <a:r>
              <a:rPr lang="en-US">
                <a:cs typeface="Traditional Arabic" pitchFamily="18" charset="-78"/>
              </a:rPr>
              <a:t>Appraise the Evidence</a:t>
            </a:r>
            <a:endParaRPr lang="ar-SA"/>
          </a:p>
        </p:txBody>
      </p:sp>
      <p:sp>
        <p:nvSpPr>
          <p:cNvPr id="3" name="Content Placeholder 2"/>
          <p:cNvSpPr>
            <a:spLocks noGrp="1"/>
          </p:cNvSpPr>
          <p:nvPr>
            <p:ph sz="quarter" idx="1"/>
          </p:nvPr>
        </p:nvSpPr>
        <p:spPr>
          <a:xfrm>
            <a:off x="457200" y="1600200"/>
            <a:ext cx="7467600" cy="4873625"/>
          </a:xfrm>
        </p:spPr>
        <p:txBody>
          <a:bodyPr>
            <a:normAutofit lnSpcReduction="10000"/>
          </a:bodyPr>
          <a:lstStyle/>
          <a:p>
            <a:pPr marL="533400" indent="-533400" fontAlgn="auto">
              <a:spcAft>
                <a:spcPct val="50000"/>
              </a:spcAft>
              <a:buClr>
                <a:schemeClr val="accent3"/>
              </a:buClr>
              <a:buFont typeface="Georgia"/>
              <a:buChar char="•"/>
              <a:defRPr/>
            </a:pPr>
            <a:r>
              <a:rPr lang="en-US" altLang="zh-TW" u="sng">
                <a:ea typeface="新細明體" charset="-120"/>
              </a:rPr>
              <a:t>Internal validity: </a:t>
            </a:r>
          </a:p>
          <a:p>
            <a:pPr marL="825500" lvl="1" indent="-533400" fontAlgn="auto">
              <a:spcAft>
                <a:spcPct val="50000"/>
              </a:spcAft>
              <a:buClr>
                <a:schemeClr val="accent3"/>
              </a:buClr>
              <a:buFont typeface="Georgia"/>
              <a:buChar char="•"/>
              <a:defRPr/>
            </a:pPr>
            <a:r>
              <a:rPr lang="en-US">
                <a:solidFill>
                  <a:srgbClr val="C8084D"/>
                </a:solidFill>
                <a:cs typeface="Majalla UI"/>
              </a:rPr>
              <a:t>Assess </a:t>
            </a:r>
            <a:r>
              <a:rPr lang="en-US" sz="3400" b="1">
                <a:solidFill>
                  <a:srgbClr val="C8084D"/>
                </a:solidFill>
                <a:cs typeface="Majalla UI"/>
              </a:rPr>
              <a:t>validity</a:t>
            </a:r>
            <a:r>
              <a:rPr lang="en-US">
                <a:solidFill>
                  <a:srgbClr val="C8084D"/>
                </a:solidFill>
                <a:cs typeface="Majalla UI"/>
              </a:rPr>
              <a:t>? </a:t>
            </a:r>
            <a:r>
              <a:rPr lang="en-US">
                <a:latin typeface="Arial" pitchFamily="34" charset="0"/>
                <a:cs typeface="Arial" pitchFamily="34" charset="0"/>
              </a:rPr>
              <a:t>Correctness (likely to be true)</a:t>
            </a:r>
            <a:endParaRPr lang="en-US">
              <a:solidFill>
                <a:srgbClr val="FFFF00"/>
              </a:solidFill>
              <a:latin typeface="Arial" pitchFamily="34" charset="0"/>
              <a:cs typeface="Arial" pitchFamily="34" charset="0"/>
            </a:endParaRPr>
          </a:p>
          <a:p>
            <a:pPr marL="825500" lvl="1" indent="-533400" fontAlgn="auto">
              <a:spcAft>
                <a:spcPct val="50000"/>
              </a:spcAft>
              <a:buClr>
                <a:schemeClr val="accent3"/>
              </a:buClr>
              <a:buFont typeface="Georgia"/>
              <a:buChar char="•"/>
              <a:defRPr/>
            </a:pPr>
            <a:r>
              <a:rPr lang="en-US">
                <a:solidFill>
                  <a:srgbClr val="C8084D"/>
                </a:solidFill>
                <a:cs typeface="Majalla UI"/>
              </a:rPr>
              <a:t>What are the </a:t>
            </a:r>
            <a:r>
              <a:rPr lang="en-US" sz="3400" b="1">
                <a:solidFill>
                  <a:srgbClr val="C8084D"/>
                </a:solidFill>
                <a:cs typeface="Majalla UI"/>
              </a:rPr>
              <a:t>results</a:t>
            </a:r>
            <a:r>
              <a:rPr lang="en-US">
                <a:solidFill>
                  <a:srgbClr val="C8084D"/>
                </a:solidFill>
                <a:cs typeface="Majalla UI"/>
              </a:rPr>
              <a:t>? </a:t>
            </a:r>
            <a:r>
              <a:rPr lang="en-US">
                <a:latin typeface="Arial" pitchFamily="34" charset="0"/>
                <a:cs typeface="Arial" pitchFamily="34" charset="0"/>
              </a:rPr>
              <a:t>Clinically important</a:t>
            </a:r>
            <a:r>
              <a:rPr lang="en-US" sz="4200" b="1" u="sng">
                <a:solidFill>
                  <a:srgbClr val="FF3300"/>
                </a:solidFill>
                <a:cs typeface="Majalla UI"/>
              </a:rPr>
              <a:t> </a:t>
            </a:r>
            <a:endParaRPr lang="en-US">
              <a:solidFill>
                <a:srgbClr val="FFFF00"/>
              </a:solidFill>
              <a:cs typeface="Majalla UI"/>
            </a:endParaRPr>
          </a:p>
          <a:p>
            <a:pPr marL="533400" indent="-533400" fontAlgn="auto">
              <a:spcAft>
                <a:spcPct val="50000"/>
              </a:spcAft>
              <a:buClr>
                <a:schemeClr val="accent3"/>
              </a:buClr>
              <a:buFont typeface="Georgia"/>
              <a:buChar char="•"/>
              <a:defRPr/>
            </a:pPr>
            <a:r>
              <a:rPr lang="en-US" altLang="zh-TW" u="sng">
                <a:ea typeface="新細明體" charset="-120"/>
              </a:rPr>
              <a:t>External validity: </a:t>
            </a:r>
          </a:p>
          <a:p>
            <a:pPr marL="825500" lvl="1" indent="-533400" fontAlgn="auto">
              <a:spcAft>
                <a:spcPct val="50000"/>
              </a:spcAft>
              <a:buClr>
                <a:schemeClr val="accent3"/>
              </a:buClr>
              <a:buFont typeface="Georgia"/>
              <a:buChar char="•"/>
              <a:defRPr/>
            </a:pPr>
            <a:r>
              <a:rPr lang="en-US">
                <a:solidFill>
                  <a:srgbClr val="C8084D"/>
                </a:solidFill>
                <a:cs typeface="Majalla UI"/>
              </a:rPr>
              <a:t>Can we </a:t>
            </a:r>
            <a:r>
              <a:rPr lang="en-US" sz="3400" b="1">
                <a:solidFill>
                  <a:srgbClr val="C8084D"/>
                </a:solidFill>
                <a:cs typeface="Majalla UI"/>
              </a:rPr>
              <a:t>apply</a:t>
            </a:r>
            <a:r>
              <a:rPr lang="en-US">
                <a:solidFill>
                  <a:srgbClr val="C8084D"/>
                </a:solidFill>
                <a:cs typeface="Majalla UI"/>
              </a:rPr>
              <a:t> the results to our patient?             </a:t>
            </a:r>
            <a:r>
              <a:rPr lang="en-US">
                <a:latin typeface="Arial" pitchFamily="34" charset="0"/>
                <a:cs typeface="Arial" pitchFamily="34" charset="0"/>
              </a:rPr>
              <a:t>Applicable in and useful for my patients</a:t>
            </a:r>
            <a:endParaRPr lang="en-US" b="1">
              <a:solidFill>
                <a:srgbClr val="FF3300"/>
              </a:solidFill>
              <a:latin typeface="Arial" pitchFamily="34" charset="0"/>
              <a:cs typeface="Arial" pitchFamily="34" charset="0"/>
            </a:endParaRPr>
          </a:p>
          <a:p>
            <a:pPr marL="365760" indent="-256032" fontAlgn="auto">
              <a:spcAft>
                <a:spcPts val="0"/>
              </a:spcAft>
              <a:buClr>
                <a:schemeClr val="accent3"/>
              </a:buClr>
              <a:buFont typeface="Georgia"/>
              <a:buChar char="•"/>
              <a:defRPr/>
            </a:pPr>
            <a:endParaRPr lang="ar-SA"/>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B1FAC979-AF8F-4D42-938A-106CB13C16B2}" type="datetime3">
              <a:rPr lang="en-US">
                <a:cs typeface="Arial" pitchFamily="34" charset="0"/>
              </a:rPr>
              <a:pPr fontAlgn="base">
                <a:spcBef>
                  <a:spcPct val="0"/>
                </a:spcBef>
                <a:spcAft>
                  <a:spcPct val="0"/>
                </a:spcAft>
              </a:pPr>
              <a:t>14 February 2022</a:t>
            </a:fld>
            <a:endParaRPr lang="en-GB">
              <a:cs typeface="Arial" pitchFamily="34" charset="0"/>
            </a:endParaRPr>
          </a:p>
        </p:txBody>
      </p:sp>
      <p:sp>
        <p:nvSpPr>
          <p:cNvPr id="72707" name="Footer Placeholder 4"/>
          <p:cNvSpPr>
            <a:spLocks noGrp="1"/>
          </p:cNvSpPr>
          <p:nvPr>
            <p:ph type="ftr" sz="quarter" idx="11"/>
          </p:nvPr>
        </p:nvSpPr>
        <p:spPr bwMode="auto">
          <a:xfrm>
            <a:off x="8129588" y="5734050"/>
            <a:ext cx="609600" cy="520700"/>
          </a:xfrm>
          <a:noFill/>
          <a:ln>
            <a:miter lim="800000"/>
            <a:headEnd/>
            <a:tailEnd/>
          </a:ln>
        </p:spPr>
        <p:txBody>
          <a:bodyPr wrap="square" lIns="91440" tIns="45720" rIns="91440" bIns="45720" numCol="1" anchor="b" anchorCtr="0" compatLnSpc="1">
            <a:prstTxWarp prst="textNoShape">
              <a:avLst/>
            </a:prstTxWarp>
          </a:bodyPr>
          <a:lstStyle/>
          <a:p>
            <a:pPr algn="ctr" fontAlgn="base">
              <a:spcBef>
                <a:spcPct val="0"/>
              </a:spcBef>
              <a:spcAft>
                <a:spcPct val="0"/>
              </a:spcAft>
            </a:pPr>
            <a:r>
              <a:rPr lang="en-GB" sz="1400" b="1">
                <a:solidFill>
                  <a:srgbClr val="FFFFFF"/>
                </a:solidFill>
                <a:cs typeface="Arial" pitchFamily="34" charset="0"/>
              </a:rPr>
              <a:t>EBM Jeddah Working Group</a:t>
            </a:r>
          </a:p>
        </p:txBody>
      </p:sp>
      <p:sp>
        <p:nvSpPr>
          <p:cNvPr id="72708" name="Slide Number Placeholder 5"/>
          <p:cNvSpPr>
            <a:spLocks noGrp="1"/>
          </p:cNvSpPr>
          <p:nvPr>
            <p:ph type="sldNum" sz="quarter" idx="12"/>
          </p:nvPr>
        </p:nvSpPr>
        <p:spPr bwMode="auto">
          <a:xfrm rot="5400000">
            <a:off x="6989763" y="3736975"/>
            <a:ext cx="3200400" cy="365125"/>
          </a:xfrm>
          <a:noFill/>
          <a:ln>
            <a:miter lim="800000"/>
            <a:headEnd/>
            <a:tailEnd/>
          </a:ln>
        </p:spPr>
        <p:txBody>
          <a:bodyPr wrap="square" lIns="91440" tIns="45720" rIns="91440" bIns="45720" numCol="1" anchor="t" anchorCtr="0" compatLnSpc="1">
            <a:prstTxWarp prst="textNoShape">
              <a:avLst/>
            </a:prstTxWarp>
          </a:bodyPr>
          <a:lstStyle/>
          <a:p>
            <a:pPr algn="l" fontAlgn="base">
              <a:spcBef>
                <a:spcPct val="0"/>
              </a:spcBef>
              <a:spcAft>
                <a:spcPct val="0"/>
              </a:spcAft>
            </a:pPr>
            <a:fld id="{BC864B3D-5263-467F-9E02-1113374D4011}" type="slidenum">
              <a:rPr lang="ar-SA" sz="1200">
                <a:solidFill>
                  <a:schemeClr val="tx2"/>
                </a:solidFill>
              </a:rPr>
              <a:pPr algn="l" fontAlgn="base">
                <a:spcBef>
                  <a:spcPct val="0"/>
                </a:spcBef>
                <a:spcAft>
                  <a:spcPct val="0"/>
                </a:spcAft>
              </a:pPr>
              <a:t>41</a:t>
            </a:fld>
            <a:endParaRPr lang="en-GB" sz="1200">
              <a:solidFill>
                <a:schemeClr val="tx2"/>
              </a:solidFill>
              <a:cs typeface="Arial" pitchFamily="34" charset="0"/>
            </a:endParaRPr>
          </a:p>
        </p:txBody>
      </p:sp>
      <p:pic>
        <p:nvPicPr>
          <p:cNvPr id="72709" name="Picture 2"/>
          <p:cNvPicPr>
            <a:picLocks noChangeAspect="1" noChangeArrowheads="1"/>
          </p:cNvPicPr>
          <p:nvPr/>
        </p:nvPicPr>
        <p:blipFill>
          <a:blip r:embed="rId2" cstate="print"/>
          <a:srcRect l="20897" t="21875" r="20700" b="25179"/>
          <a:stretch>
            <a:fillRect/>
          </a:stretch>
        </p:blipFill>
        <p:spPr bwMode="auto">
          <a:xfrm>
            <a:off x="0" y="0"/>
            <a:ext cx="9144000" cy="6858000"/>
          </a:xfrm>
          <a:prstGeom prst="rect">
            <a:avLst/>
          </a:prstGeom>
          <a:noFill/>
          <a:ln w="9525">
            <a:noFill/>
            <a:miter lim="800000"/>
            <a:headEnd/>
            <a:tailEnd/>
          </a:ln>
        </p:spPr>
      </p:pic>
      <p:sp>
        <p:nvSpPr>
          <p:cNvPr id="441347" name="WordArt 3"/>
          <p:cNvSpPr>
            <a:spLocks noChangeArrowheads="1" noChangeShapeType="1" noTextEdit="1"/>
          </p:cNvSpPr>
          <p:nvPr/>
        </p:nvSpPr>
        <p:spPr bwMode="auto">
          <a:xfrm rot="-5400000">
            <a:off x="6947694" y="4580732"/>
            <a:ext cx="3024187" cy="431800"/>
          </a:xfrm>
          <a:prstGeom prst="rect">
            <a:avLst/>
          </a:prstGeom>
        </p:spPr>
        <p:txBody>
          <a:bodyPr wrap="none" fromWordArt="1">
            <a:prstTxWarp prst="textPlain">
              <a:avLst>
                <a:gd name="adj" fmla="val 50000"/>
              </a:avLst>
            </a:prstTxWarp>
          </a:bodyPr>
          <a:lstStyle/>
          <a:p>
            <a:pPr algn="ctr" rtl="0"/>
            <a:r>
              <a:rPr lang="en-US"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rPr>
              <a:t>VALIDITY</a:t>
            </a:r>
            <a:endParaRPr lang="ar-SA"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endParaRPr>
          </a:p>
        </p:txBody>
      </p:sp>
      <p:sp>
        <p:nvSpPr>
          <p:cNvPr id="441348" name="WordArt 4"/>
          <p:cNvSpPr>
            <a:spLocks noChangeArrowheads="1" noChangeShapeType="1" noTextEdit="1"/>
          </p:cNvSpPr>
          <p:nvPr/>
        </p:nvSpPr>
        <p:spPr bwMode="auto">
          <a:xfrm rot="-5400000">
            <a:off x="5723731" y="4653757"/>
            <a:ext cx="3024187" cy="431800"/>
          </a:xfrm>
          <a:prstGeom prst="rect">
            <a:avLst/>
          </a:prstGeom>
        </p:spPr>
        <p:txBody>
          <a:bodyPr wrap="none" fromWordArt="1">
            <a:prstTxWarp prst="textPlain">
              <a:avLst>
                <a:gd name="adj" fmla="val 50000"/>
              </a:avLst>
            </a:prstTxWarp>
          </a:bodyPr>
          <a:lstStyle/>
          <a:p>
            <a:pPr algn="ctr" rtl="0"/>
            <a:r>
              <a:rPr lang="en-US"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rPr>
              <a:t>RESULTS</a:t>
            </a:r>
            <a:endParaRPr lang="ar-SA"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endParaRPr>
          </a:p>
        </p:txBody>
      </p:sp>
      <p:sp>
        <p:nvSpPr>
          <p:cNvPr id="441349" name="WordArt 5"/>
          <p:cNvSpPr>
            <a:spLocks noChangeArrowheads="1" noChangeShapeType="1" noTextEdit="1"/>
          </p:cNvSpPr>
          <p:nvPr/>
        </p:nvSpPr>
        <p:spPr bwMode="auto">
          <a:xfrm rot="-5400000">
            <a:off x="4210844" y="4639469"/>
            <a:ext cx="3716338" cy="431800"/>
          </a:xfrm>
          <a:prstGeom prst="rect">
            <a:avLst/>
          </a:prstGeom>
        </p:spPr>
        <p:txBody>
          <a:bodyPr wrap="none" fromWordArt="1">
            <a:prstTxWarp prst="textPlain">
              <a:avLst>
                <a:gd name="adj" fmla="val 50000"/>
              </a:avLst>
            </a:prstTxWarp>
          </a:bodyPr>
          <a:lstStyle/>
          <a:p>
            <a:pPr algn="ctr" rtl="0"/>
            <a:r>
              <a:rPr lang="en-US"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rPr>
              <a:t>APPLICABILITY</a:t>
            </a:r>
            <a:endParaRPr lang="ar-SA"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41347"/>
                                        </p:tgtEl>
                                        <p:attrNameLst>
                                          <p:attrName>style.visibility</p:attrName>
                                        </p:attrNameLst>
                                      </p:cBhvr>
                                      <p:to>
                                        <p:strVal val="visible"/>
                                      </p:to>
                                    </p:set>
                                    <p:animScale>
                                      <p:cBhvr>
                                        <p:cTn id="7" dur="1000" decel="50000" fill="hold">
                                          <p:stCondLst>
                                            <p:cond delay="0"/>
                                          </p:stCondLst>
                                        </p:cTn>
                                        <p:tgtEl>
                                          <p:spTgt spid="4413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41347"/>
                                        </p:tgtEl>
                                        <p:attrNameLst>
                                          <p:attrName>ppt_x</p:attrName>
                                          <p:attrName>ppt_y</p:attrName>
                                        </p:attrNameLst>
                                      </p:cBhvr>
                                    </p:animMotion>
                                    <p:animEffect transition="in" filter="fade">
                                      <p:cBhvr>
                                        <p:cTn id="9" dur="1000"/>
                                        <p:tgtEl>
                                          <p:spTgt spid="441347"/>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41348"/>
                                        </p:tgtEl>
                                        <p:attrNameLst>
                                          <p:attrName>style.visibility</p:attrName>
                                        </p:attrNameLst>
                                      </p:cBhvr>
                                      <p:to>
                                        <p:strVal val="visible"/>
                                      </p:to>
                                    </p:set>
                                    <p:animScale>
                                      <p:cBhvr>
                                        <p:cTn id="14" dur="1000" decel="50000" fill="hold">
                                          <p:stCondLst>
                                            <p:cond delay="0"/>
                                          </p:stCondLst>
                                        </p:cTn>
                                        <p:tgtEl>
                                          <p:spTgt spid="4413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41348"/>
                                        </p:tgtEl>
                                        <p:attrNameLst>
                                          <p:attrName>ppt_x</p:attrName>
                                          <p:attrName>ppt_y</p:attrName>
                                        </p:attrNameLst>
                                      </p:cBhvr>
                                    </p:animMotion>
                                    <p:animEffect transition="in" filter="fade">
                                      <p:cBhvr>
                                        <p:cTn id="16" dur="1000"/>
                                        <p:tgtEl>
                                          <p:spTgt spid="44134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441349"/>
                                        </p:tgtEl>
                                        <p:attrNameLst>
                                          <p:attrName>style.visibility</p:attrName>
                                        </p:attrNameLst>
                                      </p:cBhvr>
                                      <p:to>
                                        <p:strVal val="visible"/>
                                      </p:to>
                                    </p:set>
                                    <p:animScale>
                                      <p:cBhvr>
                                        <p:cTn id="21" dur="1000" decel="50000" fill="hold">
                                          <p:stCondLst>
                                            <p:cond delay="0"/>
                                          </p:stCondLst>
                                        </p:cTn>
                                        <p:tgtEl>
                                          <p:spTgt spid="4413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41349"/>
                                        </p:tgtEl>
                                        <p:attrNameLst>
                                          <p:attrName>ppt_x</p:attrName>
                                          <p:attrName>ppt_y</p:attrName>
                                        </p:attrNameLst>
                                      </p:cBhvr>
                                    </p:animMotion>
                                    <p:animEffect transition="in" filter="fade">
                                      <p:cBhvr>
                                        <p:cTn id="23" dur="1000"/>
                                        <p:tgtEl>
                                          <p:spTgt spid="441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animBg="1"/>
      <p:bldP spid="441348" grpId="0" animBg="1"/>
      <p:bldP spid="44134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468313" y="620713"/>
            <a:ext cx="8229600" cy="1066800"/>
          </a:xfrm>
        </p:spPr>
        <p:txBody>
          <a:bodyPr/>
          <a:lstStyle/>
          <a:p>
            <a:r>
              <a:rPr lang="en-US" b="1">
                <a:solidFill>
                  <a:srgbClr val="CC0066"/>
                </a:solidFill>
                <a:cs typeface="Tahoma" pitchFamily="34" charset="0"/>
              </a:rPr>
              <a:t>VALIDITY</a:t>
            </a:r>
          </a:p>
        </p:txBody>
      </p:sp>
      <p:sp>
        <p:nvSpPr>
          <p:cNvPr id="473091" name="Rectangle 3"/>
          <p:cNvSpPr>
            <a:spLocks noGrp="1" noChangeArrowheads="1"/>
          </p:cNvSpPr>
          <p:nvPr>
            <p:ph type="body" idx="1"/>
          </p:nvPr>
        </p:nvSpPr>
        <p:spPr>
          <a:xfrm>
            <a:off x="457200" y="1500188"/>
            <a:ext cx="7467600" cy="4873625"/>
          </a:xfrm>
        </p:spPr>
        <p:txBody>
          <a:bodyPr/>
          <a:lstStyle/>
          <a:p>
            <a:pPr marL="623887" indent="-514350">
              <a:buClr>
                <a:srgbClr val="CC0066"/>
              </a:buClr>
              <a:buFont typeface="+mj-lt"/>
              <a:buAutoNum type="arabicPeriod"/>
            </a:pPr>
            <a:r>
              <a:rPr lang="en-US" sz="3200">
                <a:cs typeface="Times New Roman" pitchFamily="18" charset="0"/>
              </a:rPr>
              <a:t>Randomization.</a:t>
            </a:r>
          </a:p>
          <a:p>
            <a:pPr marL="623887" indent="-514350">
              <a:buClr>
                <a:srgbClr val="CC0066"/>
              </a:buClr>
              <a:buFont typeface="+mj-lt"/>
              <a:buAutoNum type="arabicPeriod"/>
            </a:pPr>
            <a:r>
              <a:rPr lang="en-US" sz="3200">
                <a:cs typeface="Times New Roman" pitchFamily="18" charset="0"/>
              </a:rPr>
              <a:t>Concealment. </a:t>
            </a:r>
          </a:p>
          <a:p>
            <a:pPr marL="623887" indent="-514350">
              <a:buClr>
                <a:srgbClr val="CC0066"/>
              </a:buClr>
              <a:buFont typeface="+mj-lt"/>
              <a:buAutoNum type="arabicPeriod"/>
            </a:pPr>
            <a:r>
              <a:rPr lang="en-US" sz="3200">
                <a:cs typeface="Times New Roman" pitchFamily="18" charset="0"/>
              </a:rPr>
              <a:t>Blindness. </a:t>
            </a:r>
          </a:p>
          <a:p>
            <a:pPr marL="623887" indent="-514350">
              <a:buClr>
                <a:srgbClr val="CC0066"/>
              </a:buClr>
              <a:buFont typeface="+mj-lt"/>
              <a:buAutoNum type="arabicPeriod"/>
            </a:pPr>
            <a:r>
              <a:rPr lang="en-US" sz="3200">
                <a:cs typeface="Times New Roman" pitchFamily="18" charset="0"/>
              </a:rPr>
              <a:t>Follow up complete.</a:t>
            </a:r>
          </a:p>
          <a:p>
            <a:pPr marL="623887" indent="-514350">
              <a:buClr>
                <a:srgbClr val="CC0066"/>
              </a:buClr>
              <a:buFont typeface="+mj-lt"/>
              <a:buAutoNum type="arabicPeriod"/>
            </a:pPr>
            <a:r>
              <a:rPr lang="en-US" sz="3200">
                <a:cs typeface="Times New Roman" pitchFamily="18" charset="0"/>
              </a:rPr>
              <a:t>Intention to treat.</a:t>
            </a:r>
          </a:p>
          <a:p>
            <a:pPr marL="623887" indent="-514350">
              <a:buClr>
                <a:srgbClr val="CC0066"/>
              </a:buClr>
              <a:buFont typeface="+mj-lt"/>
              <a:buAutoNum type="arabicPeriod"/>
            </a:pPr>
            <a:r>
              <a:rPr lang="en-US" sz="3200">
                <a:cs typeface="Times New Roman" pitchFamily="18" charset="0"/>
              </a:rPr>
              <a:t>Similar groups at start.</a:t>
            </a:r>
          </a:p>
          <a:p>
            <a:pPr marL="623887" indent="-514350">
              <a:buClr>
                <a:srgbClr val="CC0066"/>
              </a:buClr>
              <a:buFont typeface="+mj-lt"/>
              <a:buAutoNum type="arabicPeriod"/>
            </a:pPr>
            <a:r>
              <a:rPr lang="en-US" sz="3200">
                <a:cs typeface="Times New Roman" pitchFamily="18" charset="0"/>
              </a:rPr>
              <a:t>Both groups treated equally.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0"/>
                                        </p:tgtEl>
                                        <p:attrNameLst>
                                          <p:attrName>style.visibility</p:attrName>
                                        </p:attrNameLst>
                                      </p:cBhvr>
                                      <p:to>
                                        <p:strVal val="visible"/>
                                      </p:to>
                                    </p:set>
                                    <p:animEffect transition="in" filter="fade">
                                      <p:cBhvr>
                                        <p:cTn id="7" dur="2000"/>
                                        <p:tgtEl>
                                          <p:spTgt spid="4730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3091">
                                            <p:txEl>
                                              <p:pRg st="0" end="0"/>
                                            </p:txEl>
                                          </p:spTgt>
                                        </p:tgtEl>
                                        <p:attrNameLst>
                                          <p:attrName>style.visibility</p:attrName>
                                        </p:attrNameLst>
                                      </p:cBhvr>
                                      <p:to>
                                        <p:strVal val="visible"/>
                                      </p:to>
                                    </p:set>
                                    <p:animEffect transition="in" filter="wipe(left)">
                                      <p:cBhvr>
                                        <p:cTn id="12" dur="500"/>
                                        <p:tgtEl>
                                          <p:spTgt spid="4730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3091">
                                            <p:txEl>
                                              <p:pRg st="1" end="1"/>
                                            </p:txEl>
                                          </p:spTgt>
                                        </p:tgtEl>
                                        <p:attrNameLst>
                                          <p:attrName>style.visibility</p:attrName>
                                        </p:attrNameLst>
                                      </p:cBhvr>
                                      <p:to>
                                        <p:strVal val="visible"/>
                                      </p:to>
                                    </p:set>
                                    <p:animEffect transition="in" filter="wipe(left)">
                                      <p:cBhvr>
                                        <p:cTn id="17" dur="500"/>
                                        <p:tgtEl>
                                          <p:spTgt spid="4730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3091">
                                            <p:txEl>
                                              <p:pRg st="2" end="2"/>
                                            </p:txEl>
                                          </p:spTgt>
                                        </p:tgtEl>
                                        <p:attrNameLst>
                                          <p:attrName>style.visibility</p:attrName>
                                        </p:attrNameLst>
                                      </p:cBhvr>
                                      <p:to>
                                        <p:strVal val="visible"/>
                                      </p:to>
                                    </p:set>
                                    <p:animEffect transition="in" filter="wipe(left)">
                                      <p:cBhvr>
                                        <p:cTn id="22" dur="500"/>
                                        <p:tgtEl>
                                          <p:spTgt spid="4730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3091">
                                            <p:txEl>
                                              <p:pRg st="3" end="3"/>
                                            </p:txEl>
                                          </p:spTgt>
                                        </p:tgtEl>
                                        <p:attrNameLst>
                                          <p:attrName>style.visibility</p:attrName>
                                        </p:attrNameLst>
                                      </p:cBhvr>
                                      <p:to>
                                        <p:strVal val="visible"/>
                                      </p:to>
                                    </p:set>
                                    <p:animEffect transition="in" filter="wipe(left)">
                                      <p:cBhvr>
                                        <p:cTn id="27" dur="500"/>
                                        <p:tgtEl>
                                          <p:spTgt spid="4730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3091">
                                            <p:txEl>
                                              <p:pRg st="4" end="4"/>
                                            </p:txEl>
                                          </p:spTgt>
                                        </p:tgtEl>
                                        <p:attrNameLst>
                                          <p:attrName>style.visibility</p:attrName>
                                        </p:attrNameLst>
                                      </p:cBhvr>
                                      <p:to>
                                        <p:strVal val="visible"/>
                                      </p:to>
                                    </p:set>
                                    <p:animEffect transition="in" filter="wipe(left)">
                                      <p:cBhvr>
                                        <p:cTn id="32" dur="500"/>
                                        <p:tgtEl>
                                          <p:spTgt spid="4730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3091">
                                            <p:txEl>
                                              <p:pRg st="5" end="5"/>
                                            </p:txEl>
                                          </p:spTgt>
                                        </p:tgtEl>
                                        <p:attrNameLst>
                                          <p:attrName>style.visibility</p:attrName>
                                        </p:attrNameLst>
                                      </p:cBhvr>
                                      <p:to>
                                        <p:strVal val="visible"/>
                                      </p:to>
                                    </p:set>
                                    <p:animEffect transition="in" filter="wipe(left)">
                                      <p:cBhvr>
                                        <p:cTn id="37" dur="500"/>
                                        <p:tgtEl>
                                          <p:spTgt spid="47309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73091">
                                            <p:txEl>
                                              <p:pRg st="6" end="6"/>
                                            </p:txEl>
                                          </p:spTgt>
                                        </p:tgtEl>
                                        <p:attrNameLst>
                                          <p:attrName>style.visibility</p:attrName>
                                        </p:attrNameLst>
                                      </p:cBhvr>
                                      <p:to>
                                        <p:strVal val="visible"/>
                                      </p:to>
                                    </p:set>
                                    <p:animEffect transition="in" filter="wipe(left)">
                                      <p:cBhvr>
                                        <p:cTn id="42" dur="500"/>
                                        <p:tgtEl>
                                          <p:spTgt spid="473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P spid="47309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196622" y="764704"/>
            <a:ext cx="8032750" cy="823912"/>
          </a:xfrm>
          <a:prstGeom prst="rect">
            <a:avLst/>
          </a:prstGeom>
          <a:noFill/>
          <a:ln w="9525">
            <a:noFill/>
            <a:miter lim="800000"/>
            <a:headEnd/>
            <a:tailEnd/>
          </a:ln>
        </p:spPr>
        <p:txBody>
          <a:bodyPr wrap="none" anchor="ctr">
            <a:spAutoFit/>
          </a:bodyPr>
          <a:lstStyle/>
          <a:p>
            <a:pPr algn="l" rtl="0"/>
            <a:r>
              <a:rPr lang="en-US" sz="2000" b="1">
                <a:cs typeface="Times New Roman" pitchFamily="18" charset="0"/>
              </a:rPr>
              <a:t>Are the results of this single preventive or therapeutic trial valid?</a:t>
            </a:r>
            <a:endParaRPr lang="en-US" sz="1400" b="1"/>
          </a:p>
          <a:p>
            <a:pPr algn="l" rtl="0" eaLnBrk="0" hangingPunct="0"/>
            <a:endParaRPr lang="en-US" sz="2800" b="1"/>
          </a:p>
        </p:txBody>
      </p:sp>
      <p:graphicFrame>
        <p:nvGraphicFramePr>
          <p:cNvPr id="4193" name="Group 97"/>
          <p:cNvGraphicFramePr>
            <a:graphicFrameLocks noGrp="1"/>
          </p:cNvGraphicFramePr>
          <p:nvPr>
            <p:extLst>
              <p:ext uri="{D42A27DB-BD31-4B8C-83A1-F6EECF244321}">
                <p14:modId xmlns:p14="http://schemas.microsoft.com/office/powerpoint/2010/main" val="612512737"/>
              </p:ext>
            </p:extLst>
          </p:nvPr>
        </p:nvGraphicFramePr>
        <p:xfrm>
          <a:off x="161925" y="1356375"/>
          <a:ext cx="8820150" cy="5486400"/>
        </p:xfrm>
        <a:graphic>
          <a:graphicData uri="http://schemas.openxmlformats.org/drawingml/2006/table">
            <a:tbl>
              <a:tblPr rtl="1"/>
              <a:tblGrid>
                <a:gridCol w="706655">
                  <a:extLst>
                    <a:ext uri="{9D8B030D-6E8A-4147-A177-3AD203B41FA5}">
                      <a16:colId xmlns:a16="http://schemas.microsoft.com/office/drawing/2014/main" val="20000"/>
                    </a:ext>
                  </a:extLst>
                </a:gridCol>
                <a:gridCol w="8113495">
                  <a:extLst>
                    <a:ext uri="{9D8B030D-6E8A-4147-A177-3AD203B41FA5}">
                      <a16:colId xmlns:a16="http://schemas.microsoft.com/office/drawing/2014/main" val="20001"/>
                    </a:ext>
                  </a:extLst>
                </a:gridCol>
              </a:tblGrid>
              <a:tr h="339725">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Verdana" pitchFamily="34" charset="0"/>
                          <a:cs typeface="Times New Roman" pitchFamily="18" charset="0"/>
                        </a:rPr>
                        <a:t>Was the assignment of patients to treatments </a:t>
                      </a:r>
                      <a:r>
                        <a:rPr kumimoji="0" lang="en-US" sz="2400" b="0" i="0" u="sng" strike="noStrike" cap="none" normalizeH="0" baseline="0" err="1">
                          <a:ln>
                            <a:noFill/>
                          </a:ln>
                          <a:solidFill>
                            <a:schemeClr val="bg2">
                              <a:lumMod val="50000"/>
                            </a:schemeClr>
                          </a:solidFill>
                          <a:effectLst/>
                          <a:latin typeface="Verdana" pitchFamily="34" charset="0"/>
                          <a:cs typeface="Times New Roman" pitchFamily="18" charset="0"/>
                        </a:rPr>
                        <a:t>randomised</a:t>
                      </a:r>
                      <a:r>
                        <a:rPr kumimoji="0" lang="en-US" sz="2400" b="0" i="0" u="none" strike="noStrike" cap="none" normalizeH="0" baseline="0">
                          <a:ln>
                            <a:noFill/>
                          </a:ln>
                          <a:solidFill>
                            <a:schemeClr val="tx1"/>
                          </a:solidFill>
                          <a:effectLst/>
                          <a:latin typeface="Verdana" pitchFamily="34" charset="0"/>
                          <a:cs typeface="Times New Roman"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br>
                        <a:rPr kumimoji="0" lang="en-US" sz="2400" b="0" i="0" u="none" strike="noStrike" cap="none" normalizeH="0" baseline="0">
                          <a:ln>
                            <a:noFill/>
                          </a:ln>
                          <a:solidFill>
                            <a:schemeClr val="tx1"/>
                          </a:solidFill>
                          <a:effectLst/>
                          <a:latin typeface="Verdana" pitchFamily="34" charset="0"/>
                          <a:cs typeface="Times New Roman" pitchFamily="18" charset="0"/>
                        </a:rPr>
                      </a:br>
                      <a:r>
                        <a:rPr kumimoji="0" lang="en-US" sz="2400" b="0" i="0" u="none" strike="noStrike" cap="none" normalizeH="0" baseline="0">
                          <a:ln>
                            <a:noFill/>
                          </a:ln>
                          <a:solidFill>
                            <a:schemeClr val="tx1"/>
                          </a:solidFill>
                          <a:effectLst/>
                          <a:latin typeface="Verdana" pitchFamily="34" charset="0"/>
                          <a:cs typeface="Times New Roman" pitchFamily="18" charset="0"/>
                        </a:rPr>
                        <a:t>Was the </a:t>
                      </a:r>
                      <a:r>
                        <a:rPr kumimoji="0" lang="en-US" sz="2400" b="0" i="0" u="none" strike="noStrike" cap="none" normalizeH="0" baseline="0" err="1">
                          <a:ln>
                            <a:noFill/>
                          </a:ln>
                          <a:solidFill>
                            <a:schemeClr val="tx1"/>
                          </a:solidFill>
                          <a:effectLst/>
                          <a:latin typeface="Verdana" pitchFamily="34" charset="0"/>
                          <a:cs typeface="Times New Roman" pitchFamily="18" charset="0"/>
                        </a:rPr>
                        <a:t>randomisation</a:t>
                      </a:r>
                      <a:r>
                        <a:rPr kumimoji="0" lang="en-US" sz="2400" b="0" i="0" u="none" strike="noStrike" cap="none" normalizeH="0" baseline="0">
                          <a:ln>
                            <a:noFill/>
                          </a:ln>
                          <a:solidFill>
                            <a:schemeClr val="tx1"/>
                          </a:solidFill>
                          <a:effectLst/>
                          <a:latin typeface="Verdana" pitchFamily="34" charset="0"/>
                          <a:cs typeface="Times New Roman" pitchFamily="18" charset="0"/>
                        </a:rPr>
                        <a:t> list </a:t>
                      </a:r>
                      <a:r>
                        <a:rPr kumimoji="0" lang="en-US" sz="2400" b="0" i="0" u="sng" strike="noStrike" cap="none" normalizeH="0" baseline="0">
                          <a:ln>
                            <a:noFill/>
                          </a:ln>
                          <a:solidFill>
                            <a:schemeClr val="tx1"/>
                          </a:solidFill>
                          <a:effectLst/>
                          <a:latin typeface="Verdana" pitchFamily="34" charset="0"/>
                          <a:cs typeface="Times New Roman" pitchFamily="18" charset="0"/>
                        </a:rPr>
                        <a:t>concealed</a:t>
                      </a:r>
                      <a:r>
                        <a:rPr kumimoji="0" lang="en-US" sz="2400" b="0" i="0" u="none" strike="noStrike" cap="none" normalizeH="0" baseline="0">
                          <a:ln>
                            <a:noFill/>
                          </a:ln>
                          <a:solidFill>
                            <a:schemeClr val="tx1"/>
                          </a:solidFill>
                          <a:effectLst/>
                          <a:latin typeface="Verdana" pitchFamily="34" charset="0"/>
                          <a:cs typeface="Times New Roman" pitchFamily="18" charset="0"/>
                        </a:rPr>
                        <a:t>?</a:t>
                      </a:r>
                      <a:endParaRPr kumimoji="0" lang="en-US" sz="3200" b="0" i="0" u="none" strike="noStrike" cap="none" normalizeH="0" baseline="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Verdana" pitchFamily="34" charset="0"/>
                          <a:cs typeface="Times New Roman" pitchFamily="18" charset="0"/>
                        </a:rPr>
                        <a:t>Was follow-up of patients sufficiently </a:t>
                      </a:r>
                      <a:r>
                        <a:rPr kumimoji="0" lang="en-US" sz="2400" b="0" i="0" u="sng" strike="noStrike" cap="none" normalizeH="0" baseline="0">
                          <a:ln>
                            <a:noFill/>
                          </a:ln>
                          <a:solidFill>
                            <a:schemeClr val="bg2">
                              <a:lumMod val="50000"/>
                            </a:schemeClr>
                          </a:solidFill>
                          <a:effectLst/>
                          <a:latin typeface="Verdana" pitchFamily="34" charset="0"/>
                          <a:cs typeface="Times New Roman" pitchFamily="18" charset="0"/>
                        </a:rPr>
                        <a:t>long</a:t>
                      </a:r>
                      <a:r>
                        <a:rPr kumimoji="0" lang="en-US" sz="2400" b="0" i="0" u="none" strike="noStrike" cap="none" normalizeH="0" baseline="0">
                          <a:ln>
                            <a:noFill/>
                          </a:ln>
                          <a:solidFill>
                            <a:schemeClr val="tx1"/>
                          </a:solidFill>
                          <a:effectLst/>
                          <a:latin typeface="Verdana" pitchFamily="34" charset="0"/>
                          <a:cs typeface="Times New Roman" pitchFamily="18" charset="0"/>
                        </a:rPr>
                        <a:t> and </a:t>
                      </a:r>
                      <a:r>
                        <a:rPr kumimoji="0" lang="en-US" sz="2400" b="0" i="0" u="sng" strike="noStrike" cap="none" normalizeH="0" baseline="0">
                          <a:ln>
                            <a:noFill/>
                          </a:ln>
                          <a:solidFill>
                            <a:schemeClr val="bg2">
                              <a:lumMod val="50000"/>
                            </a:schemeClr>
                          </a:solidFill>
                          <a:effectLst/>
                          <a:latin typeface="Verdana" pitchFamily="34" charset="0"/>
                          <a:cs typeface="Times New Roman" pitchFamily="18" charset="0"/>
                        </a:rPr>
                        <a:t>complete</a:t>
                      </a:r>
                      <a:r>
                        <a:rPr kumimoji="0" lang="en-US" sz="2400" b="0" i="0" u="none" strike="noStrike" cap="none" normalizeH="0" baseline="0">
                          <a:ln>
                            <a:noFill/>
                          </a:ln>
                          <a:solidFill>
                            <a:schemeClr val="tx1"/>
                          </a:solidFill>
                          <a:effectLst/>
                          <a:latin typeface="Verdana" pitchFamily="34" charset="0"/>
                          <a:cs typeface="Times New Roman" pitchFamily="18" charset="0"/>
                        </a:rPr>
                        <a:t>?</a:t>
                      </a:r>
                      <a:endParaRPr kumimoji="0" lang="en-US" sz="3200" b="0" i="0" u="none" strike="noStrike" cap="none" normalizeH="0" baseline="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Verdana" pitchFamily="34" charset="0"/>
                          <a:cs typeface="Times New Roman" pitchFamily="18" charset="0"/>
                        </a:rPr>
                        <a:t>Were all patients </a:t>
                      </a:r>
                      <a:r>
                        <a:rPr kumimoji="0" lang="en-US" sz="2400" b="0" i="0" u="sng" strike="noStrike" cap="none" normalizeH="0" baseline="0" err="1">
                          <a:ln>
                            <a:noFill/>
                          </a:ln>
                          <a:solidFill>
                            <a:schemeClr val="bg2">
                              <a:lumMod val="50000"/>
                            </a:schemeClr>
                          </a:solidFill>
                          <a:effectLst/>
                          <a:latin typeface="Verdana" pitchFamily="34" charset="0"/>
                          <a:cs typeface="Times New Roman" pitchFamily="18" charset="0"/>
                        </a:rPr>
                        <a:t>analysed</a:t>
                      </a:r>
                      <a:r>
                        <a:rPr kumimoji="0" lang="en-US" sz="2400" b="0" i="0" u="none" strike="noStrike" cap="none" normalizeH="0" baseline="0">
                          <a:ln>
                            <a:noFill/>
                          </a:ln>
                          <a:solidFill>
                            <a:schemeClr val="tx1"/>
                          </a:solidFill>
                          <a:effectLst/>
                          <a:latin typeface="Verdana" pitchFamily="34" charset="0"/>
                          <a:cs typeface="Times New Roman" pitchFamily="18" charset="0"/>
                        </a:rPr>
                        <a:t> in the groups to which they were </a:t>
                      </a:r>
                      <a:r>
                        <a:rPr kumimoji="0" lang="en-US" sz="2400" b="0" i="0" u="none" strike="noStrike" cap="none" normalizeH="0" baseline="0" err="1">
                          <a:ln>
                            <a:noFill/>
                          </a:ln>
                          <a:solidFill>
                            <a:schemeClr val="tx1"/>
                          </a:solidFill>
                          <a:effectLst/>
                          <a:latin typeface="Verdana" pitchFamily="34" charset="0"/>
                          <a:cs typeface="Times New Roman" pitchFamily="18" charset="0"/>
                        </a:rPr>
                        <a:t>randomised</a:t>
                      </a:r>
                      <a:r>
                        <a:rPr kumimoji="0" lang="en-US" sz="2400" b="0" i="0" u="none" strike="noStrike" cap="none" normalizeH="0" baseline="0">
                          <a:ln>
                            <a:noFill/>
                          </a:ln>
                          <a:solidFill>
                            <a:schemeClr val="tx1"/>
                          </a:solidFill>
                          <a:effectLst/>
                          <a:latin typeface="Verdana" pitchFamily="34" charset="0"/>
                          <a:cs typeface="Times New Roman" pitchFamily="18" charset="0"/>
                        </a:rPr>
                        <a:t>?</a:t>
                      </a:r>
                      <a:endParaRPr kumimoji="0" lang="en-US" sz="3200" b="0" i="0" u="none" strike="noStrike" cap="none" normalizeH="0" baseline="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Verdana" pitchFamily="34" charset="0"/>
                          <a:cs typeface="Times New Roman" pitchFamily="18" charset="0"/>
                        </a:rPr>
                        <a:t>Were patients and clinicians kept </a:t>
                      </a:r>
                      <a:r>
                        <a:rPr kumimoji="0" lang="en-US" sz="2400" b="0" i="0" u="sng" strike="noStrike" cap="none" normalizeH="0" baseline="0">
                          <a:ln>
                            <a:noFill/>
                          </a:ln>
                          <a:solidFill>
                            <a:schemeClr val="bg2">
                              <a:lumMod val="50000"/>
                            </a:schemeClr>
                          </a:solidFill>
                          <a:effectLst/>
                          <a:latin typeface="Verdana" pitchFamily="34" charset="0"/>
                          <a:cs typeface="Times New Roman" pitchFamily="18" charset="0"/>
                        </a:rPr>
                        <a:t>"blind" </a:t>
                      </a:r>
                      <a:r>
                        <a:rPr kumimoji="0" lang="en-US" sz="2400" b="0" i="0" u="none" strike="noStrike" cap="none" normalizeH="0" baseline="0">
                          <a:ln>
                            <a:noFill/>
                          </a:ln>
                          <a:solidFill>
                            <a:schemeClr val="tx1"/>
                          </a:solidFill>
                          <a:effectLst/>
                          <a:latin typeface="Verdana" pitchFamily="34" charset="0"/>
                          <a:cs typeface="Times New Roman" pitchFamily="18" charset="0"/>
                        </a:rPr>
                        <a:t>to treatment?</a:t>
                      </a:r>
                      <a:endParaRPr kumimoji="0" lang="en-US" sz="3200" b="0" i="0" u="none" strike="noStrike" cap="none" normalizeH="0" baseline="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Verdana" pitchFamily="34" charset="0"/>
                          <a:cs typeface="Times New Roman" pitchFamily="18" charset="0"/>
                        </a:rPr>
                        <a:t>Were the groups </a:t>
                      </a:r>
                      <a:r>
                        <a:rPr kumimoji="0" lang="en-US" sz="2400" b="0" i="0" u="sng" strike="noStrike" cap="none" normalizeH="0" baseline="0">
                          <a:ln>
                            <a:noFill/>
                          </a:ln>
                          <a:solidFill>
                            <a:schemeClr val="bg2">
                              <a:lumMod val="50000"/>
                            </a:schemeClr>
                          </a:solidFill>
                          <a:effectLst/>
                          <a:latin typeface="Verdana" pitchFamily="34" charset="0"/>
                          <a:cs typeface="Times New Roman" pitchFamily="18" charset="0"/>
                        </a:rPr>
                        <a:t>treated equally</a:t>
                      </a:r>
                      <a:r>
                        <a:rPr kumimoji="0" lang="en-US" sz="2400" b="0" i="0" u="none" strike="noStrike" cap="none" normalizeH="0" baseline="0">
                          <a:ln>
                            <a:noFill/>
                          </a:ln>
                          <a:solidFill>
                            <a:schemeClr val="tx1"/>
                          </a:solidFill>
                          <a:effectLst/>
                          <a:latin typeface="Verdana" pitchFamily="34" charset="0"/>
                          <a:cs typeface="Times New Roman" pitchFamily="18" charset="0"/>
                        </a:rPr>
                        <a:t>, apart from the experimental treatment?</a:t>
                      </a:r>
                      <a:endParaRPr kumimoji="0" lang="en-US" sz="3200" b="0" i="0" u="none" strike="noStrike" cap="none" normalizeH="0" baseline="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Verdana" pitchFamily="34" charset="0"/>
                          <a:cs typeface="Times New Roman" pitchFamily="18" charset="0"/>
                        </a:rPr>
                        <a:t>Were the groups </a:t>
                      </a:r>
                      <a:r>
                        <a:rPr kumimoji="0" lang="en-US" sz="2400" b="0" i="0" u="none" strike="noStrike" cap="none" normalizeH="0" baseline="0">
                          <a:ln>
                            <a:noFill/>
                          </a:ln>
                          <a:solidFill>
                            <a:schemeClr val="bg2">
                              <a:lumMod val="50000"/>
                            </a:schemeClr>
                          </a:solidFill>
                          <a:effectLst/>
                          <a:latin typeface="Verdana" pitchFamily="34" charset="0"/>
                          <a:cs typeface="Times New Roman" pitchFamily="18" charset="0"/>
                        </a:rPr>
                        <a:t>s</a:t>
                      </a:r>
                      <a:r>
                        <a:rPr kumimoji="0" lang="en-US" sz="2400" b="0" i="0" u="sng" strike="noStrike" cap="none" normalizeH="0" baseline="0">
                          <a:ln>
                            <a:noFill/>
                          </a:ln>
                          <a:solidFill>
                            <a:schemeClr val="bg2">
                              <a:lumMod val="50000"/>
                            </a:schemeClr>
                          </a:solidFill>
                          <a:effectLst/>
                          <a:latin typeface="Verdana" pitchFamily="34" charset="0"/>
                          <a:cs typeface="Times New Roman" pitchFamily="18" charset="0"/>
                        </a:rPr>
                        <a:t>imilar at the start </a:t>
                      </a:r>
                      <a:r>
                        <a:rPr kumimoji="0" lang="en-US" sz="2400" b="0" i="0" u="none" strike="noStrike" cap="none" normalizeH="0" baseline="0">
                          <a:ln>
                            <a:noFill/>
                          </a:ln>
                          <a:solidFill>
                            <a:schemeClr val="tx1"/>
                          </a:solidFill>
                          <a:effectLst/>
                          <a:latin typeface="Verdana" pitchFamily="34" charset="0"/>
                          <a:cs typeface="Times New Roman" pitchFamily="18" charset="0"/>
                        </a:rPr>
                        <a:t>of the trial?</a:t>
                      </a:r>
                      <a:endParaRPr kumimoji="0" lang="en-US" sz="3200" b="0" i="0" u="none" strike="noStrike" cap="none" normalizeH="0" baseline="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000000"/>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1774" name="Rectangle 85"/>
          <p:cNvSpPr>
            <a:spLocks noChangeArrowheads="1"/>
          </p:cNvSpPr>
          <p:nvPr/>
        </p:nvSpPr>
        <p:spPr bwMode="auto">
          <a:xfrm>
            <a:off x="0" y="6648450"/>
            <a:ext cx="9144000" cy="0"/>
          </a:xfrm>
          <a:prstGeom prst="rect">
            <a:avLst/>
          </a:prstGeom>
          <a:noFill/>
          <a:ln w="9525">
            <a:noFill/>
            <a:miter lim="800000"/>
            <a:headEnd/>
            <a:tailEnd/>
          </a:ln>
        </p:spPr>
        <p:txBody>
          <a:bodyPr wrap="none" anchor="ctr">
            <a:spAutoFit/>
          </a:bodyPr>
          <a:lstStyle/>
          <a:p>
            <a:endParaRPr lang="ar-SA"/>
          </a:p>
        </p:txBody>
      </p:sp>
    </p:spTree>
    <p:extLst>
      <p:ext uri="{BB962C8B-B14F-4D97-AF65-F5344CB8AC3E}">
        <p14:creationId xmlns:p14="http://schemas.microsoft.com/office/powerpoint/2010/main" val="1700761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en-US" b="1">
                <a:solidFill>
                  <a:srgbClr val="CC0066"/>
                </a:solidFill>
                <a:cs typeface="Tahoma" pitchFamily="34" charset="0"/>
              </a:rPr>
              <a:t>Randomization</a:t>
            </a:r>
            <a:r>
              <a:rPr lang="en-US">
                <a:cs typeface="Tahoma" pitchFamily="34" charset="0"/>
              </a:rPr>
              <a:t> </a:t>
            </a:r>
          </a:p>
        </p:txBody>
      </p:sp>
      <p:sp>
        <p:nvSpPr>
          <p:cNvPr id="475139" name="Rectangle 3"/>
          <p:cNvSpPr>
            <a:spLocks noGrp="1" noChangeArrowheads="1"/>
          </p:cNvSpPr>
          <p:nvPr>
            <p:ph type="body" idx="1"/>
          </p:nvPr>
        </p:nvSpPr>
        <p:spPr>
          <a:xfrm>
            <a:off x="685800" y="1981200"/>
            <a:ext cx="8305800" cy="4114800"/>
          </a:xfrm>
        </p:spPr>
        <p:txBody>
          <a:bodyPr/>
          <a:lstStyle/>
          <a:p>
            <a:pPr>
              <a:buClr>
                <a:srgbClr val="FFFF00"/>
              </a:buClr>
              <a:buFont typeface="Wingdings" pitchFamily="2" charset="2"/>
              <a:buChar char="Ø"/>
            </a:pPr>
            <a:r>
              <a:rPr lang="en-AU">
                <a:cs typeface="Times New Roman" pitchFamily="18" charset="0"/>
              </a:rPr>
              <a:t>Randomisation = similar groups at baseline</a:t>
            </a:r>
            <a:r>
              <a:rPr lang="en-US">
                <a:cs typeface="Times New Roman" pitchFamily="18" charset="0"/>
              </a:rPr>
              <a:t> </a:t>
            </a:r>
          </a:p>
          <a:p>
            <a:pPr>
              <a:buClr>
                <a:srgbClr val="FFFF00"/>
              </a:buClr>
              <a:buFont typeface="Wingdings" pitchFamily="2" charset="2"/>
              <a:buChar char="Ø"/>
            </a:pPr>
            <a:r>
              <a:rPr lang="en-US">
                <a:cs typeface="Times New Roman" pitchFamily="18" charset="0"/>
              </a:rPr>
              <a:t>Equal (50%) chance to be in either group</a:t>
            </a:r>
          </a:p>
          <a:p>
            <a:pPr>
              <a:buClr>
                <a:srgbClr val="FFFF00"/>
              </a:buClr>
              <a:buFont typeface="Wingdings" pitchFamily="2" charset="2"/>
              <a:buChar char="Ø"/>
            </a:pPr>
            <a:r>
              <a:rPr lang="en-US">
                <a:cs typeface="Times New Roman" pitchFamily="18" charset="0"/>
              </a:rPr>
              <a:t>How was it randomized?</a:t>
            </a:r>
          </a:p>
          <a:p>
            <a:pPr>
              <a:buClr>
                <a:srgbClr val="FFFF00"/>
              </a:buClr>
              <a:buFont typeface="Wingdings" pitchFamily="2" charset="2"/>
              <a:buChar char="Ø"/>
            </a:pPr>
            <a:r>
              <a:rPr lang="en-US">
                <a:cs typeface="Times New Roman" pitchFamily="18" charset="0"/>
              </a:rPr>
              <a:t>Was randomization concealed?</a:t>
            </a:r>
          </a:p>
          <a:p>
            <a:pPr>
              <a:buClr>
                <a:srgbClr val="FFFF00"/>
              </a:buClr>
              <a:buFont typeface="Wingdings" pitchFamily="2" charset="2"/>
              <a:buNone/>
            </a:pPr>
            <a:r>
              <a:rPr lang="en-US">
                <a:cs typeface="Times New Roman" pitchFamily="18" charset="0"/>
              </a:rPr>
              <a:t>		- selection</a:t>
            </a:r>
          </a:p>
          <a:p>
            <a:pPr>
              <a:buClr>
                <a:srgbClr val="FFFF00"/>
              </a:buClr>
              <a:buFont typeface="Wingdings" pitchFamily="2" charset="2"/>
              <a:buNone/>
            </a:pPr>
            <a:r>
              <a:rPr lang="en-US">
                <a:cs typeface="Times New Roman" pitchFamily="18" charset="0"/>
              </a:rPr>
              <a:t>		- allocation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38"/>
                                        </p:tgtEl>
                                        <p:attrNameLst>
                                          <p:attrName>style.visibility</p:attrName>
                                        </p:attrNameLst>
                                      </p:cBhvr>
                                      <p:to>
                                        <p:strVal val="visible"/>
                                      </p:to>
                                    </p:set>
                                    <p:animEffect transition="in" filter="fade">
                                      <p:cBhvr>
                                        <p:cTn id="7" dur="2000"/>
                                        <p:tgtEl>
                                          <p:spTgt spid="475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5139">
                                            <p:txEl>
                                              <p:pRg st="0" end="0"/>
                                            </p:txEl>
                                          </p:spTgt>
                                        </p:tgtEl>
                                        <p:attrNameLst>
                                          <p:attrName>style.visibility</p:attrName>
                                        </p:attrNameLst>
                                      </p:cBhvr>
                                      <p:to>
                                        <p:strVal val="visible"/>
                                      </p:to>
                                    </p:set>
                                    <p:animEffect transition="in" filter="wipe(left)">
                                      <p:cBhvr>
                                        <p:cTn id="12" dur="500"/>
                                        <p:tgtEl>
                                          <p:spTgt spid="475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5139">
                                            <p:txEl>
                                              <p:pRg st="1" end="1"/>
                                            </p:txEl>
                                          </p:spTgt>
                                        </p:tgtEl>
                                        <p:attrNameLst>
                                          <p:attrName>style.visibility</p:attrName>
                                        </p:attrNameLst>
                                      </p:cBhvr>
                                      <p:to>
                                        <p:strVal val="visible"/>
                                      </p:to>
                                    </p:set>
                                    <p:animEffect transition="in" filter="wipe(left)">
                                      <p:cBhvr>
                                        <p:cTn id="17" dur="500"/>
                                        <p:tgtEl>
                                          <p:spTgt spid="4751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5139">
                                            <p:txEl>
                                              <p:pRg st="2" end="2"/>
                                            </p:txEl>
                                          </p:spTgt>
                                        </p:tgtEl>
                                        <p:attrNameLst>
                                          <p:attrName>style.visibility</p:attrName>
                                        </p:attrNameLst>
                                      </p:cBhvr>
                                      <p:to>
                                        <p:strVal val="visible"/>
                                      </p:to>
                                    </p:set>
                                    <p:animEffect transition="in" filter="wipe(left)">
                                      <p:cBhvr>
                                        <p:cTn id="22" dur="500"/>
                                        <p:tgtEl>
                                          <p:spTgt spid="475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5139">
                                            <p:txEl>
                                              <p:pRg st="3" end="3"/>
                                            </p:txEl>
                                          </p:spTgt>
                                        </p:tgtEl>
                                        <p:attrNameLst>
                                          <p:attrName>style.visibility</p:attrName>
                                        </p:attrNameLst>
                                      </p:cBhvr>
                                      <p:to>
                                        <p:strVal val="visible"/>
                                      </p:to>
                                    </p:set>
                                    <p:animEffect transition="in" filter="wipe(left)">
                                      <p:cBhvr>
                                        <p:cTn id="27" dur="500"/>
                                        <p:tgtEl>
                                          <p:spTgt spid="4751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5139">
                                            <p:txEl>
                                              <p:pRg st="4" end="4"/>
                                            </p:txEl>
                                          </p:spTgt>
                                        </p:tgtEl>
                                        <p:attrNameLst>
                                          <p:attrName>style.visibility</p:attrName>
                                        </p:attrNameLst>
                                      </p:cBhvr>
                                      <p:to>
                                        <p:strVal val="visible"/>
                                      </p:to>
                                    </p:set>
                                    <p:animEffect transition="in" filter="wipe(left)">
                                      <p:cBhvr>
                                        <p:cTn id="32" dur="500"/>
                                        <p:tgtEl>
                                          <p:spTgt spid="475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5139">
                                            <p:txEl>
                                              <p:pRg st="5" end="5"/>
                                            </p:txEl>
                                          </p:spTgt>
                                        </p:tgtEl>
                                        <p:attrNameLst>
                                          <p:attrName>style.visibility</p:attrName>
                                        </p:attrNameLst>
                                      </p:cBhvr>
                                      <p:to>
                                        <p:strVal val="visible"/>
                                      </p:to>
                                    </p:set>
                                    <p:animEffect transition="in" filter="wipe(left)">
                                      <p:cBhvr>
                                        <p:cTn id="37" dur="500"/>
                                        <p:tgtEl>
                                          <p:spTgt spid="475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8" grpId="0"/>
      <p:bldP spid="47513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76D80E-9714-7145-BA4F-D8B528D864B4}"/>
              </a:ext>
            </a:extLst>
          </p:cNvPr>
          <p:cNvSpPr>
            <a:spLocks noGrp="1"/>
          </p:cNvSpPr>
          <p:nvPr>
            <p:ph type="title"/>
          </p:nvPr>
        </p:nvSpPr>
        <p:spPr/>
        <p:txBody>
          <a:bodyPr/>
          <a:lstStyle/>
          <a:p>
            <a:endParaRPr lang="en-SA"/>
          </a:p>
        </p:txBody>
      </p:sp>
      <p:pic>
        <p:nvPicPr>
          <p:cNvPr id="6" name="Content Placeholder 5" descr="Graphical user interface, website&#10;&#10;Description automatically generated">
            <a:extLst>
              <a:ext uri="{FF2B5EF4-FFF2-40B4-BE49-F238E27FC236}">
                <a16:creationId xmlns:a16="http://schemas.microsoft.com/office/drawing/2014/main" id="{64EA2B54-769D-7D46-8D29-CD16D3B93E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935" y="1412776"/>
            <a:ext cx="8690129" cy="5328592"/>
          </a:xfrm>
        </p:spPr>
      </p:pic>
      <p:sp>
        <p:nvSpPr>
          <p:cNvPr id="7" name="Rectangle 6">
            <a:extLst>
              <a:ext uri="{FF2B5EF4-FFF2-40B4-BE49-F238E27FC236}">
                <a16:creationId xmlns:a16="http://schemas.microsoft.com/office/drawing/2014/main" id="{D1C27BA7-C784-E44B-AB4B-5BF44FEF2620}"/>
              </a:ext>
            </a:extLst>
          </p:cNvPr>
          <p:cNvSpPr/>
          <p:nvPr/>
        </p:nvSpPr>
        <p:spPr>
          <a:xfrm>
            <a:off x="227806" y="819834"/>
            <a:ext cx="8689258" cy="461665"/>
          </a:xfrm>
          <a:prstGeom prst="rect">
            <a:avLst/>
          </a:prstGeom>
        </p:spPr>
        <p:txBody>
          <a:bodyPr wrap="square">
            <a:spAutoFit/>
          </a:bodyPr>
          <a:lstStyle/>
          <a:p>
            <a:pPr algn="ctr"/>
            <a:r>
              <a:rPr lang="en-US" sz="2400" b="1"/>
              <a:t>Generation of an unpredictable allocation sequence</a:t>
            </a:r>
            <a:endParaRPr lang="en-SA" sz="2400" b="1"/>
          </a:p>
        </p:txBody>
      </p:sp>
    </p:spTree>
    <p:extLst>
      <p:ext uri="{BB962C8B-B14F-4D97-AF65-F5344CB8AC3E}">
        <p14:creationId xmlns:p14="http://schemas.microsoft.com/office/powerpoint/2010/main" val="1081394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altLang="zh-TW">
                <a:ea typeface="新細明體" charset="-120"/>
              </a:rPr>
              <a:t>Was allocation assignment “concealed”?</a:t>
            </a:r>
          </a:p>
        </p:txBody>
      </p:sp>
      <p:sp>
        <p:nvSpPr>
          <p:cNvPr id="83972" name="Rectangle 3"/>
          <p:cNvSpPr>
            <a:spLocks noGrp="1" noChangeArrowheads="1"/>
          </p:cNvSpPr>
          <p:nvPr>
            <p:ph type="body" idx="1"/>
          </p:nvPr>
        </p:nvSpPr>
        <p:spPr>
          <a:xfrm>
            <a:off x="914400" y="2480733"/>
            <a:ext cx="4572000" cy="3657600"/>
          </a:xfrm>
        </p:spPr>
        <p:txBody>
          <a:bodyPr/>
          <a:lstStyle/>
          <a:p>
            <a:pPr eaLnBrk="1" hangingPunct="1">
              <a:buFont typeface="Wingdings" charset="2"/>
              <a:buNone/>
            </a:pPr>
            <a:r>
              <a:rPr lang="en-US" altLang="zh-TW">
                <a:ea typeface="新細明體" charset="-120"/>
              </a:rPr>
              <a:t>Did investigators know to which group the potential subject would be assigned </a:t>
            </a:r>
            <a:r>
              <a:rPr lang="en-US" altLang="zh-TW" b="1">
                <a:ea typeface="新細明體" charset="-120"/>
              </a:rPr>
              <a:t>before</a:t>
            </a:r>
            <a:r>
              <a:rPr lang="en-US" altLang="zh-TW">
                <a:ea typeface="新細明體" charset="-120"/>
              </a:rPr>
              <a:t> enrolling them?</a:t>
            </a:r>
          </a:p>
          <a:p>
            <a:pPr eaLnBrk="1" hangingPunct="1">
              <a:buFont typeface="Wingdings" charset="2"/>
              <a:buNone/>
            </a:pPr>
            <a:endParaRPr lang="en-US" altLang="zh-TW" sz="3556">
              <a:ea typeface="新細明體" charset="-120"/>
            </a:endParaRPr>
          </a:p>
        </p:txBody>
      </p:sp>
      <p:pic>
        <p:nvPicPr>
          <p:cNvPr id="83973" name="Picture 4" descr="concealme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751667"/>
            <a:ext cx="2286000" cy="28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0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lstStyle/>
          <a:p>
            <a:pPr eaLnBrk="1" hangingPunct="1"/>
            <a:r>
              <a:rPr lang="en-US" altLang="zh-TW">
                <a:ea typeface="新細明體" charset="-120"/>
              </a:rPr>
              <a:t>Importance of concealed allocation</a:t>
            </a:r>
          </a:p>
        </p:txBody>
      </p:sp>
      <p:sp>
        <p:nvSpPr>
          <p:cNvPr id="86020" name="Rectangle 3"/>
          <p:cNvSpPr>
            <a:spLocks noGrp="1" noChangeArrowheads="1"/>
          </p:cNvSpPr>
          <p:nvPr>
            <p:ph type="body" idx="1"/>
          </p:nvPr>
        </p:nvSpPr>
        <p:spPr>
          <a:xfrm>
            <a:off x="762000" y="2606323"/>
            <a:ext cx="7696200" cy="3057877"/>
          </a:xfrm>
        </p:spPr>
        <p:txBody>
          <a:bodyPr/>
          <a:lstStyle/>
          <a:p>
            <a:pPr eaLnBrk="1" hangingPunct="1">
              <a:buFont typeface="Wingdings" charset="2"/>
              <a:buNone/>
            </a:pPr>
            <a:r>
              <a:rPr lang="en-US" altLang="zh-TW">
                <a:ea typeface="新細明體" charset="-120"/>
              </a:rPr>
              <a:t>Trials with unconcealed allocation consistently overestimate benefit by ~40%</a:t>
            </a:r>
          </a:p>
          <a:p>
            <a:pPr eaLnBrk="1" hangingPunct="1">
              <a:buFont typeface="Wingdings" charset="2"/>
              <a:buNone/>
            </a:pPr>
            <a:endParaRPr lang="en-US" altLang="zh-TW">
              <a:ea typeface="新細明體" charset="-120"/>
            </a:endParaRPr>
          </a:p>
          <a:p>
            <a:pPr eaLnBrk="1" hangingPunct="1">
              <a:buFont typeface="Wingdings" charset="2"/>
              <a:buNone/>
            </a:pPr>
            <a:r>
              <a:rPr lang="en-US" altLang="zh-TW" sz="1956">
                <a:ea typeface="新細明體" charset="-120"/>
              </a:rPr>
              <a:t>Schulz KF, Chalmers I, Hayes RJ, et al. JAMA 1995;273:408-12</a:t>
            </a:r>
          </a:p>
          <a:p>
            <a:pPr eaLnBrk="1" hangingPunct="1">
              <a:buFont typeface="Wingdings" charset="2"/>
              <a:buNone/>
            </a:pPr>
            <a:r>
              <a:rPr lang="en-US" altLang="zh-TW" sz="1956">
                <a:ea typeface="新細明體" charset="-120"/>
              </a:rPr>
              <a:t>Schulz KF, Grimes DA. Lancet 2002;359:614-18.</a:t>
            </a:r>
          </a:p>
          <a:p>
            <a:pPr eaLnBrk="1" hangingPunct="1">
              <a:buFont typeface="Wingdings" charset="2"/>
              <a:buNone/>
            </a:pPr>
            <a:r>
              <a:rPr lang="en-US" altLang="zh-TW" sz="1956">
                <a:ea typeface="新細明體" charset="-120"/>
              </a:rPr>
              <a:t>Pildal J, et al. Int J Epidemiol 2007;36:847-857</a:t>
            </a:r>
          </a:p>
          <a:p>
            <a:pPr eaLnBrk="1" hangingPunct="1">
              <a:buFont typeface="Wingdings" charset="2"/>
              <a:buNone/>
            </a:pPr>
            <a:r>
              <a:rPr lang="en-US" altLang="zh-TW" sz="1956">
                <a:ea typeface="新細明體" charset="-120"/>
              </a:rPr>
              <a:t>Moher D, et al. Lancet 1998;352:609-13.</a:t>
            </a:r>
          </a:p>
        </p:txBody>
      </p:sp>
    </p:spTree>
    <p:extLst>
      <p:ext uri="{BB962C8B-B14F-4D97-AF65-F5344CB8AC3E}">
        <p14:creationId xmlns:p14="http://schemas.microsoft.com/office/powerpoint/2010/main" val="1101012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pPr eaLnBrk="1" hangingPunct="1">
              <a:defRPr/>
            </a:pPr>
            <a:r>
              <a:rPr lang="en-US">
                <a:solidFill>
                  <a:schemeClr val="tx1"/>
                </a:solidFill>
              </a:rPr>
              <a:t>Ensuring Allocation Concealment</a:t>
            </a:r>
          </a:p>
        </p:txBody>
      </p:sp>
      <p:grpSp>
        <p:nvGrpSpPr>
          <p:cNvPr id="2" name="Group 6"/>
          <p:cNvGrpSpPr>
            <a:grpSpLocks/>
          </p:cNvGrpSpPr>
          <p:nvPr/>
        </p:nvGrpSpPr>
        <p:grpSpPr bwMode="auto">
          <a:xfrm>
            <a:off x="684213" y="2133600"/>
            <a:ext cx="7227887" cy="1843088"/>
            <a:chOff x="391" y="1056"/>
            <a:chExt cx="4553" cy="1161"/>
          </a:xfrm>
        </p:grpSpPr>
        <p:graphicFrame>
          <p:nvGraphicFramePr>
            <p:cNvPr id="33800" name="Object 7"/>
            <p:cNvGraphicFramePr>
              <a:graphicFrameLocks noChangeAspect="1"/>
            </p:cNvGraphicFramePr>
            <p:nvPr/>
          </p:nvGraphicFramePr>
          <p:xfrm>
            <a:off x="3744" y="1056"/>
            <a:ext cx="1200" cy="1161"/>
          </p:xfrm>
          <a:graphic>
            <a:graphicData uri="http://schemas.openxmlformats.org/presentationml/2006/ole">
              <mc:AlternateContent xmlns:mc="http://schemas.openxmlformats.org/markup-compatibility/2006">
                <mc:Choice xmlns:v="urn:schemas-microsoft-com:vml" Requires="v">
                  <p:oleObj spid="_x0000_s63715" name="Clip" r:id="rId4" imgW="1113739" imgH="1076249" progId="">
                    <p:embed/>
                  </p:oleObj>
                </mc:Choice>
                <mc:Fallback>
                  <p:oleObj name="Clip" r:id="rId4" imgW="1113739" imgH="10762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056"/>
                          <a:ext cx="1200" cy="11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1" name="Text Box 8"/>
            <p:cNvSpPr txBox="1">
              <a:spLocks noChangeArrowheads="1"/>
            </p:cNvSpPr>
            <p:nvPr/>
          </p:nvSpPr>
          <p:spPr bwMode="auto">
            <a:xfrm>
              <a:off x="391" y="1056"/>
              <a:ext cx="2976" cy="748"/>
            </a:xfrm>
            <a:prstGeom prst="rect">
              <a:avLst/>
            </a:prstGeom>
            <a:noFill/>
            <a:ln w="9525">
              <a:noFill/>
              <a:miter lim="800000"/>
              <a:headEnd/>
              <a:tailEnd/>
            </a:ln>
          </p:spPr>
          <p:txBody>
            <a:bodyPr>
              <a:spAutoFit/>
            </a:bodyPr>
            <a:lstStyle/>
            <a:p>
              <a:pPr>
                <a:spcBef>
                  <a:spcPct val="20000"/>
                </a:spcBef>
                <a:buClr>
                  <a:schemeClr val="accent2"/>
                </a:buClr>
                <a:buSzPct val="120000"/>
                <a:buFont typeface="Wingdings" pitchFamily="2" charset="2"/>
                <a:buNone/>
              </a:pPr>
              <a:r>
                <a:rPr kumimoji="1" lang="en-US" sz="2800">
                  <a:solidFill>
                    <a:schemeClr val="bg2">
                      <a:lumMod val="50000"/>
                    </a:schemeClr>
                  </a:solidFill>
                  <a:latin typeface="Tahoma" pitchFamily="34" charset="0"/>
                </a:rPr>
                <a:t>BEST – most valid technique</a:t>
              </a:r>
            </a:p>
            <a:p>
              <a:pPr algn="l" rtl="0">
                <a:spcBef>
                  <a:spcPct val="20000"/>
                </a:spcBef>
                <a:buClr>
                  <a:schemeClr val="accent2"/>
                </a:buClr>
                <a:buSzPct val="120000"/>
                <a:buFont typeface="Wingdings" pitchFamily="2" charset="2"/>
                <a:buChar char="§"/>
              </a:pPr>
              <a:r>
                <a:rPr kumimoji="1" lang="en-US">
                  <a:solidFill>
                    <a:schemeClr val="bg2">
                      <a:lumMod val="50000"/>
                    </a:schemeClr>
                  </a:solidFill>
                  <a:latin typeface="Tahoma" pitchFamily="34" charset="0"/>
                </a:rPr>
                <a:t> Central computer randomization</a:t>
              </a:r>
              <a:endParaRPr kumimoji="1" lang="en-AU" sz="3600">
                <a:solidFill>
                  <a:schemeClr val="bg2">
                    <a:lumMod val="50000"/>
                  </a:schemeClr>
                </a:solidFill>
                <a:latin typeface="Tahoma" pitchFamily="34" charset="0"/>
              </a:endParaRPr>
            </a:p>
          </p:txBody>
        </p:sp>
      </p:grpSp>
      <p:grpSp>
        <p:nvGrpSpPr>
          <p:cNvPr id="3" name="Group 9"/>
          <p:cNvGrpSpPr>
            <a:grpSpLocks/>
          </p:cNvGrpSpPr>
          <p:nvPr/>
        </p:nvGrpSpPr>
        <p:grpSpPr bwMode="auto">
          <a:xfrm>
            <a:off x="179388" y="3357563"/>
            <a:ext cx="5305425" cy="1966912"/>
            <a:chOff x="66" y="1776"/>
            <a:chExt cx="3342" cy="1239"/>
          </a:xfrm>
        </p:grpSpPr>
        <p:pic>
          <p:nvPicPr>
            <p:cNvPr id="33798" name="Picture 10"/>
            <p:cNvPicPr>
              <a:picLocks noChangeAspect="1" noChangeArrowheads="1"/>
            </p:cNvPicPr>
            <p:nvPr/>
          </p:nvPicPr>
          <p:blipFill>
            <a:blip r:embed="rId6" cstate="print"/>
            <a:srcRect l="6851" t="6451" r="7507" b="32259"/>
            <a:stretch>
              <a:fillRect/>
            </a:stretch>
          </p:blipFill>
          <p:spPr bwMode="auto">
            <a:xfrm>
              <a:off x="2208" y="1776"/>
              <a:ext cx="1200" cy="1239"/>
            </a:xfrm>
            <a:prstGeom prst="rect">
              <a:avLst/>
            </a:prstGeom>
            <a:noFill/>
            <a:ln w="9525">
              <a:noFill/>
              <a:miter lim="800000"/>
              <a:headEnd/>
              <a:tailEnd/>
            </a:ln>
          </p:spPr>
        </p:pic>
        <p:sp>
          <p:nvSpPr>
            <p:cNvPr id="33799" name="Text Box 11"/>
            <p:cNvSpPr txBox="1">
              <a:spLocks noChangeArrowheads="1"/>
            </p:cNvSpPr>
            <p:nvPr/>
          </p:nvSpPr>
          <p:spPr bwMode="auto">
            <a:xfrm>
              <a:off x="66" y="2107"/>
              <a:ext cx="2016" cy="539"/>
            </a:xfrm>
            <a:prstGeom prst="rect">
              <a:avLst/>
            </a:prstGeom>
            <a:noFill/>
            <a:ln w="9525">
              <a:noFill/>
              <a:miter lim="800000"/>
              <a:headEnd/>
              <a:tailEnd/>
            </a:ln>
          </p:spPr>
          <p:txBody>
            <a:bodyPr>
              <a:spAutoFit/>
            </a:bodyPr>
            <a:lstStyle/>
            <a:p>
              <a:pPr>
                <a:spcBef>
                  <a:spcPct val="20000"/>
                </a:spcBef>
                <a:buClr>
                  <a:schemeClr val="accent2"/>
                </a:buClr>
                <a:buSzPct val="120000"/>
                <a:buFont typeface="Wingdings" pitchFamily="2" charset="2"/>
                <a:buNone/>
              </a:pPr>
              <a:r>
                <a:rPr kumimoji="1" lang="en-US" sz="2800">
                  <a:solidFill>
                    <a:schemeClr val="bg2">
                      <a:lumMod val="50000"/>
                    </a:schemeClr>
                  </a:solidFill>
                  <a:latin typeface="Tahoma" pitchFamily="34" charset="0"/>
                </a:rPr>
                <a:t>DOUBTFUL</a:t>
              </a:r>
            </a:p>
            <a:p>
              <a:pPr algn="l" rtl="0">
                <a:spcBef>
                  <a:spcPct val="20000"/>
                </a:spcBef>
                <a:buClr>
                  <a:schemeClr val="accent2"/>
                </a:buClr>
                <a:buSzPct val="120000"/>
                <a:buFont typeface="Wingdings" pitchFamily="2" charset="2"/>
                <a:buChar char="§"/>
              </a:pPr>
              <a:r>
                <a:rPr kumimoji="1" lang="en-US">
                  <a:solidFill>
                    <a:schemeClr val="bg2">
                      <a:lumMod val="50000"/>
                    </a:schemeClr>
                  </a:solidFill>
                  <a:latin typeface="Tahoma" pitchFamily="34" charset="0"/>
                </a:rPr>
                <a:t> Envelopes, </a:t>
              </a:r>
              <a:r>
                <a:rPr kumimoji="1" lang="en-US" err="1">
                  <a:solidFill>
                    <a:schemeClr val="bg2">
                      <a:lumMod val="50000"/>
                    </a:schemeClr>
                  </a:solidFill>
                  <a:latin typeface="Tahoma" pitchFamily="34" charset="0"/>
                </a:rPr>
                <a:t>etc</a:t>
              </a:r>
              <a:endParaRPr lang="en-AU">
                <a:solidFill>
                  <a:schemeClr val="bg2">
                    <a:lumMod val="50000"/>
                  </a:schemeClr>
                </a:solidFill>
              </a:endParaRPr>
            </a:p>
          </p:txBody>
        </p:sp>
      </p:grpSp>
      <p:sp>
        <p:nvSpPr>
          <p:cNvPr id="34828" name="Text Box 12"/>
          <p:cNvSpPr txBox="1">
            <a:spLocks noChangeArrowheads="1"/>
          </p:cNvSpPr>
          <p:nvPr/>
        </p:nvSpPr>
        <p:spPr bwMode="auto">
          <a:xfrm>
            <a:off x="684213" y="5661025"/>
            <a:ext cx="5181600" cy="784830"/>
          </a:xfrm>
          <a:prstGeom prst="rect">
            <a:avLst/>
          </a:prstGeom>
          <a:noFill/>
          <a:ln w="9525">
            <a:noFill/>
            <a:miter lim="800000"/>
            <a:headEnd/>
            <a:tailEnd/>
          </a:ln>
        </p:spPr>
        <p:txBody>
          <a:bodyPr>
            <a:spAutoFit/>
          </a:bodyPr>
          <a:lstStyle/>
          <a:p>
            <a:pPr>
              <a:lnSpc>
                <a:spcPct val="90000"/>
              </a:lnSpc>
              <a:spcBef>
                <a:spcPct val="20000"/>
              </a:spcBef>
              <a:buClr>
                <a:schemeClr val="accent2"/>
              </a:buClr>
              <a:buSzPct val="120000"/>
              <a:buFont typeface="Wingdings" pitchFamily="2" charset="2"/>
              <a:buNone/>
            </a:pPr>
            <a:r>
              <a:rPr kumimoji="1" lang="en-US" sz="2800">
                <a:solidFill>
                  <a:schemeClr val="bg2">
                    <a:lumMod val="50000"/>
                  </a:schemeClr>
                </a:solidFill>
                <a:latin typeface="Tahoma" pitchFamily="34" charset="0"/>
              </a:rPr>
              <a:t>NOT RANDOMIZED</a:t>
            </a:r>
          </a:p>
          <a:p>
            <a:pPr>
              <a:lnSpc>
                <a:spcPct val="90000"/>
              </a:lnSpc>
              <a:spcBef>
                <a:spcPct val="20000"/>
              </a:spcBef>
              <a:buClr>
                <a:schemeClr val="accent2"/>
              </a:buClr>
              <a:buSzPct val="120000"/>
              <a:buFont typeface="Wingdings" pitchFamily="2" charset="2"/>
              <a:buChar char="§"/>
            </a:pPr>
            <a:r>
              <a:rPr kumimoji="1" lang="en-US">
                <a:solidFill>
                  <a:schemeClr val="bg2">
                    <a:lumMod val="50000"/>
                  </a:schemeClr>
                </a:solidFill>
                <a:latin typeface="Tahoma" pitchFamily="34" charset="0"/>
              </a:rPr>
              <a:t> Date of birth, alternate days, etc</a:t>
            </a:r>
            <a:endParaRPr lang="en-AU">
              <a:solidFill>
                <a:schemeClr val="bg2">
                  <a:lumMod val="50000"/>
                </a:schemeClr>
              </a:solidFill>
            </a:endParaRPr>
          </a:p>
        </p:txBody>
      </p:sp>
    </p:spTree>
    <p:extLst>
      <p:ext uri="{BB962C8B-B14F-4D97-AF65-F5344CB8AC3E}">
        <p14:creationId xmlns:p14="http://schemas.microsoft.com/office/powerpoint/2010/main" val="546616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16"/>
          <p:cNvSpPr>
            <a:spLocks noChangeArrowheads="1"/>
          </p:cNvSpPr>
          <p:nvPr/>
        </p:nvSpPr>
        <p:spPr bwMode="auto">
          <a:xfrm>
            <a:off x="0" y="2074333"/>
            <a:ext cx="9144000" cy="4199467"/>
          </a:xfrm>
          <a:prstGeom prst="rect">
            <a:avLst/>
          </a:prstGeom>
          <a:solidFill>
            <a:schemeClr val="folHlink"/>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
        <p:nvSpPr>
          <p:cNvPr id="90116" name="Oval 2"/>
          <p:cNvSpPr>
            <a:spLocks noChangeArrowheads="1"/>
          </p:cNvSpPr>
          <p:nvPr/>
        </p:nvSpPr>
        <p:spPr bwMode="auto">
          <a:xfrm>
            <a:off x="2362200" y="2074333"/>
            <a:ext cx="3886200" cy="9482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Potential Subjects</a:t>
            </a:r>
          </a:p>
        </p:txBody>
      </p:sp>
      <p:sp>
        <p:nvSpPr>
          <p:cNvPr id="90117" name="Rectangle 3"/>
          <p:cNvSpPr>
            <a:spLocks noGrp="1" noChangeArrowheads="1"/>
          </p:cNvSpPr>
          <p:nvPr>
            <p:ph type="title"/>
          </p:nvPr>
        </p:nvSpPr>
        <p:spPr>
          <a:xfrm>
            <a:off x="609600" y="990600"/>
            <a:ext cx="7772400" cy="1016000"/>
          </a:xfrm>
        </p:spPr>
        <p:txBody>
          <a:bodyPr/>
          <a:lstStyle/>
          <a:p>
            <a:pPr eaLnBrk="1" hangingPunct="1"/>
            <a:r>
              <a:rPr lang="en-US" altLang="zh-TW">
                <a:ea typeface="新細明體" charset="-120"/>
              </a:rPr>
              <a:t>Conducting a Study</a:t>
            </a:r>
          </a:p>
        </p:txBody>
      </p:sp>
      <p:sp>
        <p:nvSpPr>
          <p:cNvPr id="90118" name="Oval 4"/>
          <p:cNvSpPr>
            <a:spLocks noChangeArrowheads="1"/>
          </p:cNvSpPr>
          <p:nvPr/>
        </p:nvSpPr>
        <p:spPr bwMode="auto">
          <a:xfrm>
            <a:off x="3048000" y="3699933"/>
            <a:ext cx="2514600" cy="7450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Actual</a:t>
            </a:r>
          </a:p>
          <a:p>
            <a:pPr algn="ctr"/>
            <a:r>
              <a:rPr lang="en-US" altLang="zh-TW" sz="2133" b="1">
                <a:solidFill>
                  <a:schemeClr val="bg1"/>
                </a:solidFill>
                <a:ea typeface="新細明體" charset="-120"/>
              </a:rPr>
              <a:t>Subjects</a:t>
            </a:r>
          </a:p>
        </p:txBody>
      </p:sp>
      <p:sp>
        <p:nvSpPr>
          <p:cNvPr id="90119" name="Line 5"/>
          <p:cNvSpPr>
            <a:spLocks noChangeShapeType="1"/>
          </p:cNvSpPr>
          <p:nvPr/>
        </p:nvSpPr>
        <p:spPr bwMode="auto">
          <a:xfrm>
            <a:off x="4343400" y="3022600"/>
            <a:ext cx="0" cy="677333"/>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90120" name="Oval 6"/>
          <p:cNvSpPr>
            <a:spLocks noChangeArrowheads="1"/>
          </p:cNvSpPr>
          <p:nvPr/>
        </p:nvSpPr>
        <p:spPr bwMode="auto">
          <a:xfrm>
            <a:off x="1676400" y="5461000"/>
            <a:ext cx="762000" cy="5418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A</a:t>
            </a:r>
          </a:p>
        </p:txBody>
      </p:sp>
      <p:sp>
        <p:nvSpPr>
          <p:cNvPr id="90121" name="Line 7"/>
          <p:cNvSpPr>
            <a:spLocks noChangeShapeType="1"/>
          </p:cNvSpPr>
          <p:nvPr/>
        </p:nvSpPr>
        <p:spPr bwMode="auto">
          <a:xfrm flipH="1">
            <a:off x="2438400" y="4445000"/>
            <a:ext cx="1828800" cy="1151467"/>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90122" name="Line 8"/>
          <p:cNvSpPr>
            <a:spLocks noChangeShapeType="1"/>
          </p:cNvSpPr>
          <p:nvPr/>
        </p:nvSpPr>
        <p:spPr bwMode="auto">
          <a:xfrm>
            <a:off x="4267200" y="4445000"/>
            <a:ext cx="1828800" cy="1151467"/>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90123" name="Oval 9"/>
          <p:cNvSpPr>
            <a:spLocks noChangeArrowheads="1"/>
          </p:cNvSpPr>
          <p:nvPr/>
        </p:nvSpPr>
        <p:spPr bwMode="auto">
          <a:xfrm>
            <a:off x="6019800" y="5528733"/>
            <a:ext cx="762000" cy="5418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B</a:t>
            </a:r>
          </a:p>
        </p:txBody>
      </p:sp>
      <p:sp>
        <p:nvSpPr>
          <p:cNvPr id="660490" name="Text Box 10"/>
          <p:cNvSpPr txBox="1">
            <a:spLocks noChangeArrowheads="1"/>
          </p:cNvSpPr>
          <p:nvPr/>
        </p:nvSpPr>
        <p:spPr bwMode="auto">
          <a:xfrm>
            <a:off x="3166600" y="5325534"/>
            <a:ext cx="2141933" cy="748795"/>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Randomization</a:t>
            </a:r>
          </a:p>
          <a:p>
            <a:pPr algn="ctr"/>
            <a:r>
              <a:rPr lang="en-US" altLang="zh-TW" sz="2133" b="1">
                <a:solidFill>
                  <a:schemeClr val="bg1"/>
                </a:solidFill>
                <a:ea typeface="新細明體" charset="-120"/>
              </a:rPr>
              <a:t>Blinding, etc</a:t>
            </a:r>
          </a:p>
        </p:txBody>
      </p:sp>
      <p:sp>
        <p:nvSpPr>
          <p:cNvPr id="90125" name="Line 11"/>
          <p:cNvSpPr>
            <a:spLocks noChangeShapeType="1"/>
          </p:cNvSpPr>
          <p:nvPr/>
        </p:nvSpPr>
        <p:spPr bwMode="auto">
          <a:xfrm>
            <a:off x="381000" y="3632200"/>
            <a:ext cx="84582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0126" name="Text Box 12"/>
          <p:cNvSpPr txBox="1">
            <a:spLocks noChangeArrowheads="1"/>
          </p:cNvSpPr>
          <p:nvPr/>
        </p:nvSpPr>
        <p:spPr bwMode="auto">
          <a:xfrm>
            <a:off x="492057" y="3235678"/>
            <a:ext cx="1242200"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1778">
                <a:solidFill>
                  <a:schemeClr val="bg1"/>
                </a:solidFill>
                <a:ea typeface="新細明體" charset="-120"/>
              </a:rPr>
              <a:t>Trial starts</a:t>
            </a:r>
          </a:p>
        </p:txBody>
      </p:sp>
      <p:grpSp>
        <p:nvGrpSpPr>
          <p:cNvPr id="2" name="Group 13"/>
          <p:cNvGrpSpPr>
            <a:grpSpLocks/>
          </p:cNvGrpSpPr>
          <p:nvPr/>
        </p:nvGrpSpPr>
        <p:grpSpPr bwMode="auto">
          <a:xfrm>
            <a:off x="4648200" y="2616199"/>
            <a:ext cx="3872089" cy="749300"/>
            <a:chOff x="2928" y="1584"/>
            <a:chExt cx="2439" cy="531"/>
          </a:xfrm>
        </p:grpSpPr>
        <p:sp>
          <p:nvSpPr>
            <p:cNvPr id="90128" name="Text Box 14"/>
            <p:cNvSpPr txBox="1">
              <a:spLocks noChangeArrowheads="1"/>
            </p:cNvSpPr>
            <p:nvPr/>
          </p:nvSpPr>
          <p:spPr bwMode="auto">
            <a:xfrm>
              <a:off x="4380" y="1584"/>
              <a:ext cx="987" cy="531"/>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solidFill>
                    <a:schemeClr val="bg1"/>
                  </a:solidFill>
                  <a:ea typeface="新細明體" charset="-120"/>
                </a:rPr>
                <a:t>Concealed</a:t>
              </a:r>
            </a:p>
            <a:p>
              <a:r>
                <a:rPr lang="en-US" altLang="zh-TW" sz="2133" b="1">
                  <a:solidFill>
                    <a:schemeClr val="bg1"/>
                  </a:solidFill>
                  <a:ea typeface="新細明體" charset="-120"/>
                </a:rPr>
                <a:t>Allocation</a:t>
              </a:r>
            </a:p>
          </p:txBody>
        </p:sp>
        <p:sp>
          <p:nvSpPr>
            <p:cNvPr id="90129" name="Line 15"/>
            <p:cNvSpPr>
              <a:spLocks noChangeShapeType="1"/>
            </p:cNvSpPr>
            <p:nvPr/>
          </p:nvSpPr>
          <p:spPr bwMode="auto">
            <a:xfrm flipH="1">
              <a:off x="2928" y="1872"/>
              <a:ext cx="1344" cy="240"/>
            </a:xfrm>
            <a:prstGeom prst="line">
              <a:avLst/>
            </a:prstGeom>
            <a:noFill/>
            <a:ln w="57150" cap="rnd">
              <a:solidFill>
                <a:schemeClr val="bg1"/>
              </a:solidFill>
              <a:prstDash val="sysDot"/>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933563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0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9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It is an essential skill for evidence-based practice because it allows public health professionals and clinicians to find and use research evidence reliably and efficiently to inform their decision-making.</a:t>
            </a:r>
          </a:p>
        </p:txBody>
      </p:sp>
      <p:sp>
        <p:nvSpPr>
          <p:cNvPr id="5" name="Title 4">
            <a:extLst>
              <a:ext uri="{FF2B5EF4-FFF2-40B4-BE49-F238E27FC236}">
                <a16:creationId xmlns:a16="http://schemas.microsoft.com/office/drawing/2014/main" id="{D0E1CE3C-DF4D-054D-A8E6-BD1FC753CEAA}"/>
              </a:ext>
            </a:extLst>
          </p:cNvPr>
          <p:cNvSpPr>
            <a:spLocks noGrp="1"/>
          </p:cNvSpPr>
          <p:nvPr>
            <p:ph type="title"/>
          </p:nvPr>
        </p:nvSpPr>
        <p:spPr/>
        <p:txBody>
          <a:bodyPr/>
          <a:lstStyle/>
          <a:p>
            <a:r>
              <a:rPr lang="en-US" b="1"/>
              <a:t>Critical Appraisal</a:t>
            </a:r>
            <a:endParaRPr lang="en-US"/>
          </a:p>
        </p:txBody>
      </p:sp>
    </p:spTree>
    <p:extLst>
      <p:ext uri="{BB962C8B-B14F-4D97-AF65-F5344CB8AC3E}">
        <p14:creationId xmlns:p14="http://schemas.microsoft.com/office/powerpoint/2010/main" val="2875509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97716" y="484187"/>
            <a:ext cx="7543800" cy="1431926"/>
          </a:xfrm>
        </p:spPr>
        <p:txBody>
          <a:bodyPr/>
          <a:lstStyle/>
          <a:p>
            <a:r>
              <a:rPr lang="en-AU" b="1">
                <a:solidFill>
                  <a:srgbClr val="CC0066"/>
                </a:solidFill>
                <a:cs typeface="Tahoma" pitchFamily="34" charset="0"/>
              </a:rPr>
              <a:t>Selection bias</a:t>
            </a:r>
          </a:p>
        </p:txBody>
      </p:sp>
      <p:sp>
        <p:nvSpPr>
          <p:cNvPr id="76803" name="Rectangle 3"/>
          <p:cNvSpPr>
            <a:spLocks noGrp="1" noChangeArrowheads="1"/>
          </p:cNvSpPr>
          <p:nvPr>
            <p:ph type="body" sz="half" idx="1"/>
          </p:nvPr>
        </p:nvSpPr>
        <p:spPr>
          <a:xfrm>
            <a:off x="971550" y="1916113"/>
            <a:ext cx="7921625" cy="4751387"/>
          </a:xfrm>
        </p:spPr>
        <p:txBody>
          <a:bodyPr/>
          <a:lstStyle/>
          <a:p>
            <a:pPr marL="544513" indent="-544513" algn="l" rtl="0">
              <a:buFont typeface="Wingdings" pitchFamily="2" charset="2"/>
              <a:buNone/>
            </a:pPr>
            <a:r>
              <a:rPr lang="en-AU">
                <a:solidFill>
                  <a:srgbClr val="CC0099"/>
                </a:solidFill>
                <a:cs typeface="Times New Roman" pitchFamily="18" charset="0"/>
              </a:rPr>
              <a:t>Reduced by:</a:t>
            </a:r>
            <a:endParaRPr lang="en-AU">
              <a:solidFill>
                <a:srgbClr val="002060"/>
              </a:solidFill>
              <a:cs typeface="Times New Roman" pitchFamily="18" charset="0"/>
            </a:endParaRPr>
          </a:p>
          <a:p>
            <a:pPr marL="544513" indent="-544513" algn="l" rtl="0">
              <a:buFont typeface="Wingdings" pitchFamily="2" charset="2"/>
              <a:buChar char="ü"/>
            </a:pPr>
            <a:r>
              <a:rPr lang="en-AU">
                <a:solidFill>
                  <a:srgbClr val="002060"/>
                </a:solidFill>
                <a:cs typeface="Times New Roman" pitchFamily="18" charset="0"/>
              </a:rPr>
              <a:t>centralised randomisation</a:t>
            </a:r>
          </a:p>
          <a:p>
            <a:pPr marL="544513" indent="-544513" algn="l" rtl="0">
              <a:buFont typeface="Wingdings" pitchFamily="2" charset="2"/>
              <a:buChar char="ü"/>
            </a:pPr>
            <a:r>
              <a:rPr lang="en-AU">
                <a:solidFill>
                  <a:srgbClr val="002060"/>
                </a:solidFill>
                <a:cs typeface="Times New Roman" pitchFamily="18" charset="0"/>
              </a:rPr>
              <a:t>on-site computer system with group assignments in a locked file</a:t>
            </a:r>
          </a:p>
          <a:p>
            <a:pPr marL="544513" indent="-544513" algn="l" rtl="0">
              <a:buFont typeface="Wingdings" pitchFamily="2" charset="2"/>
              <a:buChar char="ü"/>
            </a:pPr>
            <a:r>
              <a:rPr lang="en-AU">
                <a:solidFill>
                  <a:srgbClr val="002060"/>
                </a:solidFill>
                <a:cs typeface="Times New Roman" pitchFamily="18" charset="0"/>
              </a:rPr>
              <a:t>sequentially numbered, sealed, opaque envelopes</a:t>
            </a:r>
          </a:p>
          <a:p>
            <a:pPr marL="544513" indent="-544513" algn="l" rtl="0">
              <a:buFont typeface="Wingdings" pitchFamily="2" charset="2"/>
              <a:buNone/>
            </a:pPr>
            <a:endParaRPr lang="en-AU">
              <a:solidFill>
                <a:srgbClr val="002060"/>
              </a:solidFill>
              <a:cs typeface="Times New Roman" pitchFamily="18" charset="0"/>
            </a:endParaRPr>
          </a:p>
          <a:p>
            <a:pPr marL="544513" indent="-544513" algn="l" rtl="0">
              <a:buFont typeface="Wingdings" pitchFamily="2" charset="2"/>
              <a:buChar char="û"/>
            </a:pPr>
            <a:r>
              <a:rPr lang="en-AU">
                <a:solidFill>
                  <a:srgbClr val="002060"/>
                </a:solidFill>
                <a:cs typeface="Times New Roman" pitchFamily="18" charset="0"/>
              </a:rPr>
              <a:t>Not: alternation, dates of birth, day of week</a:t>
            </a:r>
            <a:r>
              <a:rPr lang="en-AU">
                <a:solidFill>
                  <a:srgbClr val="FFFF66"/>
                </a:solidFill>
                <a:cs typeface="Times New Roman" pitchFamily="18"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a:noFill/>
        </p:spPr>
        <p:txBody>
          <a:bodyPr vert="horz" wrap="square" lIns="81844" tIns="40923" rIns="81844" bIns="40923" numCol="1" anchor="ctr" anchorCtr="0" compatLnSpc="1">
            <a:prstTxWarp prst="textNoShape">
              <a:avLst/>
            </a:prstTxWarp>
          </a:bodyPr>
          <a:lstStyle/>
          <a:p>
            <a:r>
              <a:rPr lang="en-US" b="1">
                <a:solidFill>
                  <a:srgbClr val="CC0066"/>
                </a:solidFill>
                <a:cs typeface="Tahoma" pitchFamily="34" charset="0"/>
              </a:rPr>
              <a:t>Blindness</a:t>
            </a:r>
            <a:br>
              <a:rPr lang="en-US" b="1">
                <a:solidFill>
                  <a:srgbClr val="CC0066"/>
                </a:solidFill>
                <a:cs typeface="Tahoma" pitchFamily="34" charset="0"/>
              </a:rPr>
            </a:br>
            <a:r>
              <a:rPr lang="en-US" altLang="zh-TW">
                <a:ea typeface="新細明體" charset="-120"/>
              </a:rPr>
              <a:t>Was study “double-blinded”?</a:t>
            </a:r>
          </a:p>
        </p:txBody>
      </p:sp>
      <p:sp>
        <p:nvSpPr>
          <p:cNvPr id="106500" name="Rectangle 3"/>
          <p:cNvSpPr>
            <a:spLocks noGrp="1" noChangeArrowheads="1"/>
          </p:cNvSpPr>
          <p:nvPr>
            <p:ph type="body" idx="1"/>
          </p:nvPr>
        </p:nvSpPr>
        <p:spPr>
          <a:noFill/>
        </p:spPr>
        <p:txBody>
          <a:bodyPr vert="horz" wrap="square" lIns="81844" tIns="40923" rIns="81844" bIns="40923" numCol="1" anchor="t" anchorCtr="0" compatLnSpc="1">
            <a:prstTxWarp prst="textNoShape">
              <a:avLst/>
            </a:prstTxWarp>
          </a:bodyPr>
          <a:lstStyle/>
          <a:p>
            <a:pPr eaLnBrk="1" hangingPunct="1">
              <a:lnSpc>
                <a:spcPct val="130000"/>
              </a:lnSpc>
            </a:pPr>
            <a:r>
              <a:rPr lang="en-US" altLang="zh-TW" sz="2400">
                <a:ea typeface="新細明體" charset="-120"/>
              </a:rPr>
              <a:t>Did the </a:t>
            </a:r>
            <a:r>
              <a:rPr lang="en-US" altLang="zh-TW" sz="2400" b="1" i="1">
                <a:ea typeface="新細明體" charset="-120"/>
              </a:rPr>
              <a:t>patients</a:t>
            </a:r>
            <a:r>
              <a:rPr lang="en-US" altLang="zh-TW" sz="2400">
                <a:ea typeface="新細明體" charset="-120"/>
              </a:rPr>
              <a:t> know to which group they were assigned?</a:t>
            </a:r>
          </a:p>
          <a:p>
            <a:pPr eaLnBrk="1" hangingPunct="1">
              <a:lnSpc>
                <a:spcPct val="130000"/>
              </a:lnSpc>
            </a:pPr>
            <a:r>
              <a:rPr lang="en-US" altLang="zh-TW" sz="2400">
                <a:ea typeface="新細明體" charset="-120"/>
              </a:rPr>
              <a:t>Did the </a:t>
            </a:r>
            <a:r>
              <a:rPr lang="en-US" altLang="zh-TW" sz="2400" b="1" i="1">
                <a:ea typeface="新細明體" charset="-120"/>
              </a:rPr>
              <a:t>treating</a:t>
            </a:r>
            <a:r>
              <a:rPr lang="en-US" altLang="zh-TW" sz="2400">
                <a:ea typeface="新細明體" charset="-120"/>
              </a:rPr>
              <a:t> physician know?</a:t>
            </a:r>
          </a:p>
          <a:p>
            <a:pPr eaLnBrk="1" hangingPunct="1">
              <a:lnSpc>
                <a:spcPct val="130000"/>
              </a:lnSpc>
            </a:pPr>
            <a:r>
              <a:rPr lang="en-US" altLang="zh-TW" sz="2400">
                <a:ea typeface="新細明體" charset="-120"/>
              </a:rPr>
              <a:t>Did </a:t>
            </a:r>
            <a:r>
              <a:rPr lang="en-US" altLang="zh-TW" sz="2400" b="1" i="1">
                <a:ea typeface="新細明體" charset="-120"/>
              </a:rPr>
              <a:t>investigators</a:t>
            </a:r>
            <a:r>
              <a:rPr lang="en-US" altLang="zh-TW" sz="2400">
                <a:ea typeface="新細明體" charset="-120"/>
              </a:rPr>
              <a:t> assessing outcomes know (“triple-blinding” – up to 7 levels!)?</a:t>
            </a:r>
          </a:p>
          <a:p>
            <a:pPr lvl="1" eaLnBrk="1" hangingPunct="1">
              <a:lnSpc>
                <a:spcPct val="130000"/>
              </a:lnSpc>
            </a:pPr>
            <a:r>
              <a:rPr lang="en-US" altLang="zh-TW" sz="1956">
                <a:ea typeface="新細明體" charset="-120"/>
              </a:rPr>
              <a:t>Judicial assessor blind + allocation concealment = surgery RCTs</a:t>
            </a:r>
          </a:p>
          <a:p>
            <a:pPr eaLnBrk="1" hangingPunct="1">
              <a:lnSpc>
                <a:spcPct val="130000"/>
              </a:lnSpc>
              <a:buFont typeface="Wingdings" charset="2"/>
              <a:buNone/>
            </a:pPr>
            <a:r>
              <a:rPr lang="en-US" altLang="zh-TW" sz="1778" b="1" i="1">
                <a:ea typeface="新細明體" charset="-120"/>
              </a:rPr>
              <a:t>Schulz KF. Ann Int Med 2002;136:254-9.</a:t>
            </a:r>
          </a:p>
        </p:txBody>
      </p:sp>
    </p:spTree>
    <p:extLst>
      <p:ext uri="{BB962C8B-B14F-4D97-AF65-F5344CB8AC3E}">
        <p14:creationId xmlns:p14="http://schemas.microsoft.com/office/powerpoint/2010/main" val="55251678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z="3600">
                <a:solidFill>
                  <a:schemeClr val="bg2">
                    <a:lumMod val="50000"/>
                  </a:schemeClr>
                </a:solidFill>
              </a:rPr>
              <a:t>Measurement Bias -</a:t>
            </a:r>
            <a:br>
              <a:rPr lang="en-US" sz="3600">
                <a:solidFill>
                  <a:schemeClr val="bg2">
                    <a:lumMod val="50000"/>
                  </a:schemeClr>
                </a:solidFill>
              </a:rPr>
            </a:br>
            <a:r>
              <a:rPr lang="en-US" sz="3600">
                <a:solidFill>
                  <a:schemeClr val="bg2">
                    <a:lumMod val="50000"/>
                  </a:schemeClr>
                </a:solidFill>
              </a:rPr>
              <a:t>minimizing differential error</a:t>
            </a:r>
            <a:endParaRPr lang="en-AU" sz="3600">
              <a:solidFill>
                <a:schemeClr val="bg2">
                  <a:lumMod val="50000"/>
                </a:schemeClr>
              </a:solidFill>
            </a:endParaRPr>
          </a:p>
        </p:txBody>
      </p:sp>
      <p:sp>
        <p:nvSpPr>
          <p:cNvPr id="41987" name="Rectangle 3"/>
          <p:cNvSpPr>
            <a:spLocks noGrp="1" noChangeArrowheads="1"/>
          </p:cNvSpPr>
          <p:nvPr>
            <p:ph type="body" sz="half" idx="1"/>
          </p:nvPr>
        </p:nvSpPr>
        <p:spPr>
          <a:xfrm>
            <a:off x="827584" y="2178050"/>
            <a:ext cx="4608512" cy="4679950"/>
          </a:xfrm>
        </p:spPr>
        <p:txBody>
          <a:bodyPr/>
          <a:lstStyle/>
          <a:p>
            <a:pPr algn="l" rtl="0" eaLnBrk="1" hangingPunct="1">
              <a:lnSpc>
                <a:spcPct val="80000"/>
              </a:lnSpc>
            </a:pPr>
            <a:r>
              <a:rPr lang="en-US" sz="2400">
                <a:effectLst/>
              </a:rPr>
              <a:t>Blinding – Who?</a:t>
            </a:r>
          </a:p>
          <a:p>
            <a:pPr lvl="1" algn="l" rtl="0" eaLnBrk="1" hangingPunct="1">
              <a:lnSpc>
                <a:spcPct val="80000"/>
              </a:lnSpc>
            </a:pPr>
            <a:r>
              <a:rPr lang="en-US" sz="2000">
                <a:effectLst/>
              </a:rPr>
              <a:t>Participants?</a:t>
            </a:r>
          </a:p>
          <a:p>
            <a:pPr lvl="1" algn="l" rtl="0" eaLnBrk="1" hangingPunct="1">
              <a:lnSpc>
                <a:spcPct val="80000"/>
              </a:lnSpc>
            </a:pPr>
            <a:r>
              <a:rPr lang="en-US" sz="2000">
                <a:effectLst/>
              </a:rPr>
              <a:t>Investigators?</a:t>
            </a:r>
          </a:p>
          <a:p>
            <a:pPr lvl="1" algn="l" rtl="0" eaLnBrk="1" hangingPunct="1">
              <a:lnSpc>
                <a:spcPct val="80000"/>
              </a:lnSpc>
            </a:pPr>
            <a:r>
              <a:rPr lang="en-US" sz="2000">
                <a:effectLst/>
              </a:rPr>
              <a:t>Outcome assessors?</a:t>
            </a:r>
          </a:p>
          <a:p>
            <a:pPr lvl="1" algn="l" rtl="0" eaLnBrk="1" hangingPunct="1">
              <a:lnSpc>
                <a:spcPct val="80000"/>
              </a:lnSpc>
            </a:pPr>
            <a:r>
              <a:rPr lang="en-US" sz="2000">
                <a:effectLst/>
              </a:rPr>
              <a:t>Analysts?</a:t>
            </a:r>
          </a:p>
          <a:p>
            <a:pPr lvl="1" algn="l" rtl="0" eaLnBrk="1" hangingPunct="1">
              <a:lnSpc>
                <a:spcPct val="80000"/>
              </a:lnSpc>
            </a:pPr>
            <a:endParaRPr lang="en-US" sz="2000">
              <a:effectLst/>
            </a:endParaRPr>
          </a:p>
          <a:p>
            <a:pPr algn="l" rtl="0" eaLnBrk="1" hangingPunct="1">
              <a:lnSpc>
                <a:spcPct val="80000"/>
              </a:lnSpc>
            </a:pPr>
            <a:r>
              <a:rPr lang="en-US" sz="2400">
                <a:effectLst/>
              </a:rPr>
              <a:t>Most important to use "blinded" outcome assessors when outcome is </a:t>
            </a:r>
            <a:r>
              <a:rPr lang="en-US" sz="2400">
                <a:solidFill>
                  <a:schemeClr val="bg2">
                    <a:lumMod val="50000"/>
                  </a:schemeClr>
                </a:solidFill>
                <a:effectLst/>
              </a:rPr>
              <a:t>not objective!</a:t>
            </a:r>
          </a:p>
          <a:p>
            <a:pPr algn="l" rtl="0" eaLnBrk="1" hangingPunct="1">
              <a:lnSpc>
                <a:spcPct val="80000"/>
              </a:lnSpc>
              <a:buFont typeface="Wingdings" pitchFamily="2" charset="2"/>
              <a:buNone/>
            </a:pPr>
            <a:endParaRPr lang="en-US" sz="2400">
              <a:solidFill>
                <a:srgbClr val="FFFF00"/>
              </a:solidFill>
              <a:effectLst/>
            </a:endParaRPr>
          </a:p>
          <a:p>
            <a:pPr algn="l" rtl="0" eaLnBrk="1" hangingPunct="1">
              <a:lnSpc>
                <a:spcPct val="80000"/>
              </a:lnSpc>
            </a:pPr>
            <a:r>
              <a:rPr lang="en-US" sz="2400">
                <a:effectLst/>
              </a:rPr>
              <a:t>Papers should report </a:t>
            </a:r>
            <a:r>
              <a:rPr lang="en-US" sz="2400">
                <a:solidFill>
                  <a:schemeClr val="bg2">
                    <a:lumMod val="50000"/>
                  </a:schemeClr>
                </a:solidFill>
                <a:effectLst/>
              </a:rPr>
              <a:t>WHO</a:t>
            </a:r>
            <a:r>
              <a:rPr lang="en-US" sz="2400">
                <a:effectLst/>
              </a:rPr>
              <a:t> was blinded and </a:t>
            </a:r>
            <a:r>
              <a:rPr lang="en-US" sz="2400">
                <a:solidFill>
                  <a:schemeClr val="bg2">
                    <a:lumMod val="50000"/>
                  </a:schemeClr>
                </a:solidFill>
                <a:effectLst/>
              </a:rPr>
              <a:t>HOW</a:t>
            </a:r>
            <a:r>
              <a:rPr lang="en-US" sz="2400">
                <a:solidFill>
                  <a:srgbClr val="FF0000"/>
                </a:solidFill>
                <a:effectLst/>
              </a:rPr>
              <a:t> </a:t>
            </a:r>
            <a:r>
              <a:rPr lang="en-US" sz="2400">
                <a:effectLst/>
              </a:rPr>
              <a:t>it was done</a:t>
            </a:r>
          </a:p>
          <a:p>
            <a:pPr algn="l" rtl="0" eaLnBrk="1" hangingPunct="1">
              <a:lnSpc>
                <a:spcPct val="80000"/>
              </a:lnSpc>
              <a:buFont typeface="Wingdings" pitchFamily="2" charset="2"/>
              <a:buNone/>
            </a:pPr>
            <a:endParaRPr lang="en-AU">
              <a:effectLst/>
            </a:endParaRPr>
          </a:p>
        </p:txBody>
      </p:sp>
      <p:pic>
        <p:nvPicPr>
          <p:cNvPr id="41988" name="Picture 4"/>
          <p:cNvPicPr>
            <a:picLocks noGrp="1" noChangeAspect="1" noChangeArrowheads="1"/>
          </p:cNvPicPr>
          <p:nvPr>
            <p:ph type="body" sz="half" idx="2"/>
          </p:nvPr>
        </p:nvPicPr>
        <p:blipFill>
          <a:blip r:embed="rId3" cstate="print"/>
          <a:srcRect/>
          <a:stretch>
            <a:fillRect/>
          </a:stretch>
        </p:blipFill>
        <p:spPr>
          <a:xfrm>
            <a:off x="5219700" y="1844675"/>
            <a:ext cx="3433763" cy="2197100"/>
          </a:xfrm>
          <a:noFill/>
        </p:spPr>
      </p:pic>
      <p:pic>
        <p:nvPicPr>
          <p:cNvPr id="41989" name="Picture 5"/>
          <p:cNvPicPr>
            <a:picLocks noChangeAspect="1" noChangeArrowheads="1"/>
          </p:cNvPicPr>
          <p:nvPr/>
        </p:nvPicPr>
        <p:blipFill>
          <a:blip r:embed="rId4" cstate="print"/>
          <a:srcRect/>
          <a:stretch>
            <a:fillRect/>
          </a:stretch>
        </p:blipFill>
        <p:spPr bwMode="auto">
          <a:xfrm>
            <a:off x="5580063" y="4149725"/>
            <a:ext cx="3181350" cy="2085975"/>
          </a:xfrm>
          <a:prstGeom prst="rect">
            <a:avLst/>
          </a:prstGeom>
          <a:noFill/>
          <a:ln w="9525">
            <a:noFill/>
            <a:miter lim="800000"/>
            <a:headEnd/>
            <a:tailEnd/>
          </a:ln>
        </p:spPr>
      </p:pic>
      <p:sp>
        <p:nvSpPr>
          <p:cNvPr id="41990" name="Text Box 6"/>
          <p:cNvSpPr txBox="1">
            <a:spLocks noChangeArrowheads="1"/>
          </p:cNvSpPr>
          <p:nvPr/>
        </p:nvSpPr>
        <p:spPr bwMode="auto">
          <a:xfrm>
            <a:off x="5638800" y="6172200"/>
            <a:ext cx="3352800" cy="366713"/>
          </a:xfrm>
          <a:prstGeom prst="rect">
            <a:avLst/>
          </a:prstGeom>
          <a:noFill/>
          <a:ln w="9525">
            <a:noFill/>
            <a:miter lim="800000"/>
            <a:headEnd/>
            <a:tailEnd/>
          </a:ln>
        </p:spPr>
        <p:txBody>
          <a:bodyPr>
            <a:spAutoFit/>
          </a:bodyPr>
          <a:lstStyle/>
          <a:p>
            <a:pPr>
              <a:spcBef>
                <a:spcPct val="50000"/>
              </a:spcBef>
            </a:pPr>
            <a:r>
              <a:rPr lang="en-AU"/>
              <a:t>Schulz and Grimes. Lancet, 2002</a:t>
            </a:r>
          </a:p>
        </p:txBody>
      </p:sp>
    </p:spTree>
    <p:extLst>
      <p:ext uri="{BB962C8B-B14F-4D97-AF65-F5344CB8AC3E}">
        <p14:creationId xmlns:p14="http://schemas.microsoft.com/office/powerpoint/2010/main" val="797556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skepticstoolbox.org/hall/m1a0b9d9f.gif"/>
          <p:cNvPicPr>
            <a:picLocks noChangeAspect="1" noChangeArrowheads="1"/>
          </p:cNvPicPr>
          <p:nvPr/>
        </p:nvPicPr>
        <p:blipFill>
          <a:blip r:embed="rId2" cstate="print"/>
          <a:srcRect/>
          <a:stretch>
            <a:fillRect/>
          </a:stretch>
        </p:blipFill>
        <p:spPr bwMode="auto">
          <a:xfrm>
            <a:off x="0" y="1268760"/>
            <a:ext cx="9221817" cy="4680520"/>
          </a:xfrm>
          <a:prstGeom prst="rect">
            <a:avLst/>
          </a:prstGeom>
          <a:noFill/>
          <a:ln w="9525">
            <a:noFill/>
            <a:miter lim="800000"/>
            <a:headEnd/>
            <a:tailEnd/>
          </a:ln>
        </p:spPr>
      </p:pic>
    </p:spTree>
    <p:extLst>
      <p:ext uri="{BB962C8B-B14F-4D97-AF65-F5344CB8AC3E}">
        <p14:creationId xmlns:p14="http://schemas.microsoft.com/office/powerpoint/2010/main" val="170749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http://www.mja.com.au/public/issues/182_02_170105/for10877_fm-1.jpg"/>
          <p:cNvPicPr>
            <a:picLocks noChangeAspect="1" noChangeArrowheads="1"/>
          </p:cNvPicPr>
          <p:nvPr/>
        </p:nvPicPr>
        <p:blipFill>
          <a:blip r:embed="rId3" cstate="print"/>
          <a:srcRect/>
          <a:stretch>
            <a:fillRect/>
          </a:stretch>
        </p:blipFill>
        <p:spPr bwMode="auto">
          <a:xfrm>
            <a:off x="2339752" y="1484784"/>
            <a:ext cx="4032473" cy="4489487"/>
          </a:xfrm>
          <a:prstGeom prst="rect">
            <a:avLst/>
          </a:prstGeom>
          <a:noFill/>
          <a:ln w="9525">
            <a:noFill/>
            <a:miter lim="800000"/>
            <a:headEnd/>
            <a:tailEnd/>
          </a:ln>
        </p:spPr>
      </p:pic>
    </p:spTree>
    <p:extLst>
      <p:ext uri="{BB962C8B-B14F-4D97-AF65-F5344CB8AC3E}">
        <p14:creationId xmlns:p14="http://schemas.microsoft.com/office/powerpoint/2010/main" val="753383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cs typeface="Tahoma" pitchFamily="34" charset="0"/>
              </a:rPr>
              <a:t>Blindness</a:t>
            </a:r>
          </a:p>
        </p:txBody>
      </p:sp>
      <p:sp>
        <p:nvSpPr>
          <p:cNvPr id="78851" name="Rectangle 3"/>
          <p:cNvSpPr>
            <a:spLocks noGrp="1" noChangeArrowheads="1"/>
          </p:cNvSpPr>
          <p:nvPr>
            <p:ph type="body" idx="1"/>
          </p:nvPr>
        </p:nvSpPr>
        <p:spPr>
          <a:xfrm>
            <a:off x="457200" y="1600200"/>
            <a:ext cx="7467600" cy="4873625"/>
          </a:xfrm>
        </p:spPr>
        <p:txBody>
          <a:bodyPr/>
          <a:lstStyle/>
          <a:p>
            <a:pPr>
              <a:lnSpc>
                <a:spcPct val="90000"/>
              </a:lnSpc>
              <a:buFont typeface="Wingdings" pitchFamily="2" charset="2"/>
              <a:buNone/>
            </a:pPr>
            <a:endParaRPr lang="en-US">
              <a:cs typeface="Times New Roman" pitchFamily="18" charset="0"/>
            </a:endParaRPr>
          </a:p>
          <a:p>
            <a:pPr>
              <a:lnSpc>
                <a:spcPct val="90000"/>
              </a:lnSpc>
            </a:pPr>
            <a:r>
              <a:rPr lang="en-US">
                <a:cs typeface="Times New Roman" pitchFamily="18" charset="0"/>
              </a:rPr>
              <a:t>If patient knows: </a:t>
            </a:r>
            <a:r>
              <a:rPr lang="en-US" b="1" i="1">
                <a:cs typeface="Times New Roman" pitchFamily="18" charset="0"/>
              </a:rPr>
              <a:t>Placebo effect</a:t>
            </a:r>
            <a:r>
              <a:rPr lang="en-US">
                <a:cs typeface="Times New Roman" pitchFamily="18" charset="0"/>
              </a:rPr>
              <a:t> Those who are on effective treatment perform better than those who receive Placebo</a:t>
            </a:r>
          </a:p>
          <a:p>
            <a:pPr>
              <a:lnSpc>
                <a:spcPct val="90000"/>
              </a:lnSpc>
            </a:pPr>
            <a:endParaRPr lang="en-US">
              <a:cs typeface="Times New Roman" pitchFamily="18" charset="0"/>
            </a:endParaRPr>
          </a:p>
          <a:p>
            <a:pPr>
              <a:lnSpc>
                <a:spcPct val="90000"/>
              </a:lnSpc>
            </a:pPr>
            <a:r>
              <a:rPr lang="en-US">
                <a:cs typeface="Times New Roman" pitchFamily="18" charset="0"/>
              </a:rPr>
              <a:t>If Physician knows: </a:t>
            </a:r>
            <a:r>
              <a:rPr lang="en-US" b="1" i="1">
                <a:cs typeface="Times New Roman" pitchFamily="18" charset="0"/>
              </a:rPr>
              <a:t>Overestimate Treatment effect </a:t>
            </a:r>
            <a:r>
              <a:rPr lang="en-US">
                <a:cs typeface="Times New Roman" pitchFamily="18" charset="0"/>
              </a:rPr>
              <a:t>(More care, Co-intervention)</a:t>
            </a:r>
          </a:p>
        </p:txBody>
      </p:sp>
    </p:spTree>
    <p:extLst>
      <p:ext uri="{BB962C8B-B14F-4D97-AF65-F5344CB8AC3E}">
        <p14:creationId xmlns:p14="http://schemas.microsoft.com/office/powerpoint/2010/main" val="488596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3"/>
          <p:cNvSpPr>
            <a:spLocks noChangeShapeType="1"/>
          </p:cNvSpPr>
          <p:nvPr/>
        </p:nvSpPr>
        <p:spPr bwMode="auto">
          <a:xfrm>
            <a:off x="1704975" y="2193925"/>
            <a:ext cx="0" cy="2895600"/>
          </a:xfrm>
          <a:prstGeom prst="line">
            <a:avLst/>
          </a:prstGeom>
          <a:noFill/>
          <a:ln w="57150">
            <a:solidFill>
              <a:schemeClr val="folHlink"/>
            </a:solidFill>
            <a:round/>
            <a:headEnd/>
            <a:tailEnd/>
          </a:ln>
        </p:spPr>
        <p:txBody>
          <a:bodyPr/>
          <a:lstStyle/>
          <a:p>
            <a:endParaRPr lang="ar-SA"/>
          </a:p>
        </p:txBody>
      </p:sp>
      <p:sp>
        <p:nvSpPr>
          <p:cNvPr id="23556" name="Line 4"/>
          <p:cNvSpPr>
            <a:spLocks noChangeShapeType="1"/>
          </p:cNvSpPr>
          <p:nvPr/>
        </p:nvSpPr>
        <p:spPr bwMode="auto">
          <a:xfrm flipV="1">
            <a:off x="3990975" y="5089525"/>
            <a:ext cx="0" cy="609600"/>
          </a:xfrm>
          <a:prstGeom prst="line">
            <a:avLst/>
          </a:prstGeom>
          <a:noFill/>
          <a:ln w="76200">
            <a:solidFill>
              <a:schemeClr val="accent1">
                <a:lumMod val="60000"/>
                <a:lumOff val="40000"/>
              </a:schemeClr>
            </a:solidFill>
            <a:round/>
            <a:headEnd/>
            <a:tailEnd type="triangle" w="med" len="med"/>
          </a:ln>
        </p:spPr>
        <p:txBody>
          <a:bodyPr/>
          <a:lstStyle/>
          <a:p>
            <a:pPr fontAlgn="auto">
              <a:spcBef>
                <a:spcPts val="0"/>
              </a:spcBef>
              <a:spcAft>
                <a:spcPts val="0"/>
              </a:spcAft>
              <a:defRPr/>
            </a:pPr>
            <a:endParaRPr lang="en-US">
              <a:latin typeface="+mn-lt"/>
              <a:cs typeface="Arial" charset="0"/>
            </a:endParaRPr>
          </a:p>
        </p:txBody>
      </p:sp>
      <p:sp>
        <p:nvSpPr>
          <p:cNvPr id="79876" name="Line 5"/>
          <p:cNvSpPr>
            <a:spLocks noChangeShapeType="1"/>
          </p:cNvSpPr>
          <p:nvPr/>
        </p:nvSpPr>
        <p:spPr bwMode="auto">
          <a:xfrm flipV="1">
            <a:off x="1781175" y="2574925"/>
            <a:ext cx="457200" cy="457200"/>
          </a:xfrm>
          <a:prstGeom prst="line">
            <a:avLst/>
          </a:prstGeom>
          <a:noFill/>
          <a:ln w="57150">
            <a:solidFill>
              <a:schemeClr val="tx1"/>
            </a:solidFill>
            <a:round/>
            <a:headEnd/>
            <a:tailEnd type="triangle" w="med" len="med"/>
          </a:ln>
        </p:spPr>
        <p:txBody>
          <a:bodyPr/>
          <a:lstStyle/>
          <a:p>
            <a:endParaRPr lang="ar-SA"/>
          </a:p>
        </p:txBody>
      </p:sp>
      <p:sp>
        <p:nvSpPr>
          <p:cNvPr id="79877" name="Line 6"/>
          <p:cNvSpPr>
            <a:spLocks noChangeShapeType="1"/>
          </p:cNvSpPr>
          <p:nvPr/>
        </p:nvSpPr>
        <p:spPr bwMode="auto">
          <a:xfrm>
            <a:off x="1781175" y="3641725"/>
            <a:ext cx="381000" cy="381000"/>
          </a:xfrm>
          <a:prstGeom prst="line">
            <a:avLst/>
          </a:prstGeom>
          <a:noFill/>
          <a:ln w="57150">
            <a:solidFill>
              <a:schemeClr val="tx1"/>
            </a:solidFill>
            <a:round/>
            <a:headEnd/>
            <a:tailEnd type="triangle" w="med" len="med"/>
          </a:ln>
        </p:spPr>
        <p:txBody>
          <a:bodyPr/>
          <a:lstStyle/>
          <a:p>
            <a:endParaRPr lang="ar-SA"/>
          </a:p>
        </p:txBody>
      </p:sp>
      <p:sp>
        <p:nvSpPr>
          <p:cNvPr id="79878" name="Text Box 7"/>
          <p:cNvSpPr txBox="1">
            <a:spLocks noChangeArrowheads="1"/>
          </p:cNvSpPr>
          <p:nvPr/>
        </p:nvSpPr>
        <p:spPr bwMode="auto">
          <a:xfrm>
            <a:off x="2390775" y="2060848"/>
            <a:ext cx="838200" cy="457200"/>
          </a:xfrm>
          <a:prstGeom prst="rect">
            <a:avLst/>
          </a:prstGeom>
          <a:noFill/>
          <a:ln w="9525">
            <a:noFill/>
            <a:miter lim="800000"/>
            <a:headEnd/>
            <a:tailEnd/>
          </a:ln>
        </p:spPr>
        <p:txBody>
          <a:bodyPr>
            <a:spAutoFit/>
          </a:bodyPr>
          <a:lstStyle/>
          <a:p>
            <a:pPr>
              <a:spcBef>
                <a:spcPct val="50000"/>
              </a:spcBef>
            </a:pPr>
            <a:r>
              <a:rPr lang="en-US" sz="2400" b="1">
                <a:latin typeface="Cataneo BT"/>
              </a:rPr>
              <a:t>Rx</a:t>
            </a:r>
          </a:p>
        </p:txBody>
      </p:sp>
      <p:sp>
        <p:nvSpPr>
          <p:cNvPr id="79879" name="Text Box 8"/>
          <p:cNvSpPr txBox="1">
            <a:spLocks noChangeArrowheads="1"/>
          </p:cNvSpPr>
          <p:nvPr/>
        </p:nvSpPr>
        <p:spPr bwMode="auto">
          <a:xfrm>
            <a:off x="2314575" y="4221088"/>
            <a:ext cx="777875" cy="519113"/>
          </a:xfrm>
          <a:prstGeom prst="rect">
            <a:avLst/>
          </a:prstGeom>
          <a:noFill/>
          <a:ln w="9525">
            <a:noFill/>
            <a:miter lim="800000"/>
            <a:headEnd/>
            <a:tailEnd/>
          </a:ln>
        </p:spPr>
        <p:txBody>
          <a:bodyPr>
            <a:spAutoFit/>
          </a:bodyPr>
          <a:lstStyle/>
          <a:p>
            <a:r>
              <a:rPr lang="en-US" b="1">
                <a:latin typeface="Cataneo BT"/>
              </a:rPr>
              <a:t>C</a:t>
            </a:r>
          </a:p>
        </p:txBody>
      </p:sp>
      <p:sp>
        <p:nvSpPr>
          <p:cNvPr id="79880" name="Oval 9"/>
          <p:cNvSpPr>
            <a:spLocks noChangeArrowheads="1"/>
          </p:cNvSpPr>
          <p:nvPr/>
        </p:nvSpPr>
        <p:spPr bwMode="auto">
          <a:xfrm>
            <a:off x="104775" y="2270125"/>
            <a:ext cx="1447800" cy="1981200"/>
          </a:xfrm>
          <a:prstGeom prst="ellipse">
            <a:avLst/>
          </a:prstGeom>
          <a:solidFill>
            <a:srgbClr val="CCCCFF"/>
          </a:solidFill>
          <a:ln w="57150">
            <a:solidFill>
              <a:srgbClr val="993366"/>
            </a:solidFill>
            <a:round/>
            <a:headEnd type="none" w="sm" len="sm"/>
            <a:tailEnd type="none" w="sm" len="sm"/>
          </a:ln>
        </p:spPr>
        <p:txBody>
          <a:bodyPr wrap="none" anchor="ctr"/>
          <a:lstStyle/>
          <a:p>
            <a:pPr algn="ctr" eaLnBrk="0" hangingPunct="0"/>
            <a:r>
              <a:rPr lang="en-US" sz="2400" b="1">
                <a:solidFill>
                  <a:srgbClr val="FF3300"/>
                </a:solidFill>
                <a:latin typeface="Cataneo BT"/>
              </a:rPr>
              <a:t>Potential</a:t>
            </a:r>
            <a:r>
              <a:rPr lang="en-US" b="1">
                <a:latin typeface="Cataneo BT"/>
              </a:rPr>
              <a:t> </a:t>
            </a:r>
          </a:p>
          <a:p>
            <a:pPr algn="ctr" eaLnBrk="0" hangingPunct="0"/>
            <a:r>
              <a:rPr lang="en-US" b="1">
                <a:solidFill>
                  <a:srgbClr val="FF3300"/>
                </a:solidFill>
                <a:latin typeface="Cataneo BT"/>
              </a:rPr>
              <a:t>Subjects</a:t>
            </a:r>
          </a:p>
        </p:txBody>
      </p:sp>
      <p:sp>
        <p:nvSpPr>
          <p:cNvPr id="79881" name="Text Box 10"/>
          <p:cNvSpPr txBox="1">
            <a:spLocks noChangeArrowheads="1"/>
          </p:cNvSpPr>
          <p:nvPr/>
        </p:nvSpPr>
        <p:spPr bwMode="auto">
          <a:xfrm>
            <a:off x="2381250" y="5765800"/>
            <a:ext cx="3190875" cy="431800"/>
          </a:xfrm>
          <a:prstGeom prst="rect">
            <a:avLst/>
          </a:prstGeom>
          <a:noFill/>
          <a:ln w="34925">
            <a:solidFill>
              <a:srgbClr val="FF6600"/>
            </a:solidFill>
            <a:miter lim="800000"/>
            <a:headEnd type="none" w="sm" len="sm"/>
            <a:tailEnd type="none" w="sm" len="sm"/>
          </a:ln>
        </p:spPr>
        <p:txBody>
          <a:bodyPr>
            <a:spAutoFit/>
          </a:bodyPr>
          <a:lstStyle/>
          <a:p>
            <a:pPr algn="ctr" eaLnBrk="0" hangingPunct="0"/>
            <a:r>
              <a:rPr lang="en-US" sz="2200" b="1">
                <a:solidFill>
                  <a:srgbClr val="993366"/>
                </a:solidFill>
                <a:latin typeface="Cataneo BT"/>
              </a:rPr>
              <a:t>Intervention starts</a:t>
            </a:r>
          </a:p>
        </p:txBody>
      </p:sp>
      <p:sp>
        <p:nvSpPr>
          <p:cNvPr id="79882" name="AutoShape 11"/>
          <p:cNvSpPr>
            <a:spLocks noChangeArrowheads="1"/>
          </p:cNvSpPr>
          <p:nvPr/>
        </p:nvSpPr>
        <p:spPr bwMode="auto">
          <a:xfrm>
            <a:off x="2924175" y="2498725"/>
            <a:ext cx="990600" cy="304800"/>
          </a:xfrm>
          <a:prstGeom prst="rightArrow">
            <a:avLst>
              <a:gd name="adj1" fmla="val 50000"/>
              <a:gd name="adj2" fmla="val 8125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79883" name="AutoShape 12"/>
          <p:cNvSpPr>
            <a:spLocks noChangeArrowheads="1"/>
          </p:cNvSpPr>
          <p:nvPr/>
        </p:nvSpPr>
        <p:spPr bwMode="auto">
          <a:xfrm>
            <a:off x="2771775" y="4022725"/>
            <a:ext cx="1066800" cy="304800"/>
          </a:xfrm>
          <a:prstGeom prst="rightArrow">
            <a:avLst>
              <a:gd name="adj1" fmla="val 50000"/>
              <a:gd name="adj2" fmla="val 8750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79884" name="AutoShape 13"/>
          <p:cNvSpPr>
            <a:spLocks noChangeArrowheads="1"/>
          </p:cNvSpPr>
          <p:nvPr/>
        </p:nvSpPr>
        <p:spPr bwMode="auto">
          <a:xfrm>
            <a:off x="4143375" y="4022725"/>
            <a:ext cx="3124200" cy="304800"/>
          </a:xfrm>
          <a:prstGeom prst="rightArrow">
            <a:avLst>
              <a:gd name="adj1" fmla="val 50000"/>
              <a:gd name="adj2" fmla="val 25625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79885" name="AutoShape 14"/>
          <p:cNvSpPr>
            <a:spLocks noChangeArrowheads="1"/>
          </p:cNvSpPr>
          <p:nvPr/>
        </p:nvSpPr>
        <p:spPr bwMode="auto">
          <a:xfrm>
            <a:off x="4143375" y="2498725"/>
            <a:ext cx="3276600" cy="304800"/>
          </a:xfrm>
          <a:prstGeom prst="rightArrow">
            <a:avLst>
              <a:gd name="adj1" fmla="val 50000"/>
              <a:gd name="adj2" fmla="val 26875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23567" name="Line 15"/>
          <p:cNvSpPr>
            <a:spLocks noChangeShapeType="1"/>
          </p:cNvSpPr>
          <p:nvPr/>
        </p:nvSpPr>
        <p:spPr bwMode="auto">
          <a:xfrm>
            <a:off x="3990975" y="2117725"/>
            <a:ext cx="0" cy="2895600"/>
          </a:xfrm>
          <a:prstGeom prst="line">
            <a:avLst/>
          </a:prstGeom>
          <a:noFill/>
          <a:ln w="57150">
            <a:solidFill>
              <a:schemeClr val="tx2">
                <a:lumMod val="75000"/>
              </a:schemeClr>
            </a:solidFill>
            <a:round/>
            <a:headEnd/>
            <a:tailEnd/>
          </a:ln>
        </p:spPr>
        <p:txBody>
          <a:bodyPr/>
          <a:lstStyle/>
          <a:p>
            <a:pPr fontAlgn="auto">
              <a:spcBef>
                <a:spcPts val="0"/>
              </a:spcBef>
              <a:spcAft>
                <a:spcPts val="0"/>
              </a:spcAft>
              <a:defRPr/>
            </a:pPr>
            <a:endParaRPr lang="en-US">
              <a:latin typeface="+mn-lt"/>
              <a:cs typeface="Arial" charset="0"/>
            </a:endParaRPr>
          </a:p>
        </p:txBody>
      </p:sp>
      <p:sp>
        <p:nvSpPr>
          <p:cNvPr id="79887" name="Oval 16"/>
          <p:cNvSpPr>
            <a:spLocks noChangeArrowheads="1"/>
          </p:cNvSpPr>
          <p:nvPr/>
        </p:nvSpPr>
        <p:spPr bwMode="auto">
          <a:xfrm>
            <a:off x="7419975" y="2498725"/>
            <a:ext cx="1447800" cy="1981200"/>
          </a:xfrm>
          <a:prstGeom prst="ellipse">
            <a:avLst/>
          </a:prstGeom>
          <a:solidFill>
            <a:srgbClr val="FFCC00"/>
          </a:solidFill>
          <a:ln w="57150">
            <a:solidFill>
              <a:srgbClr val="993300"/>
            </a:solidFill>
            <a:round/>
            <a:headEnd type="none" w="sm" len="sm"/>
            <a:tailEnd type="none" w="sm" len="sm"/>
          </a:ln>
        </p:spPr>
        <p:txBody>
          <a:bodyPr wrap="none" anchor="ctr"/>
          <a:lstStyle/>
          <a:p>
            <a:pPr algn="ctr" eaLnBrk="0" hangingPunct="0"/>
            <a:r>
              <a:rPr lang="en-US" b="1">
                <a:solidFill>
                  <a:srgbClr val="663300"/>
                </a:solidFill>
                <a:latin typeface="Cataneo BT"/>
              </a:rPr>
              <a:t>Outcome</a:t>
            </a:r>
          </a:p>
        </p:txBody>
      </p:sp>
      <p:sp>
        <p:nvSpPr>
          <p:cNvPr id="79888" name="Text Box 19"/>
          <p:cNvSpPr txBox="1">
            <a:spLocks noChangeArrowheads="1"/>
          </p:cNvSpPr>
          <p:nvPr/>
        </p:nvSpPr>
        <p:spPr bwMode="auto">
          <a:xfrm>
            <a:off x="4513263" y="1965325"/>
            <a:ext cx="1319212" cy="430213"/>
          </a:xfrm>
          <a:prstGeom prst="rect">
            <a:avLst/>
          </a:prstGeom>
          <a:noFill/>
          <a:ln w="34925">
            <a:solidFill>
              <a:srgbClr val="FF6600"/>
            </a:solidFill>
            <a:miter lim="800000"/>
            <a:headEnd type="none" w="sm" len="sm"/>
            <a:tailEnd type="none" w="sm" len="sm"/>
          </a:ln>
        </p:spPr>
        <p:txBody>
          <a:bodyPr wrap="none">
            <a:spAutoFit/>
          </a:bodyPr>
          <a:lstStyle/>
          <a:p>
            <a:pPr algn="ctr" eaLnBrk="0" hangingPunct="0"/>
            <a:r>
              <a:rPr lang="en-US" sz="2200" b="1">
                <a:solidFill>
                  <a:srgbClr val="993366"/>
                </a:solidFill>
                <a:latin typeface="Cataneo BT"/>
              </a:rPr>
              <a:t>Follow-up</a:t>
            </a:r>
          </a:p>
        </p:txBody>
      </p:sp>
      <p:sp>
        <p:nvSpPr>
          <p:cNvPr id="27666" name="Text Box 20"/>
          <p:cNvSpPr txBox="1">
            <a:spLocks noChangeArrowheads="1"/>
          </p:cNvSpPr>
          <p:nvPr/>
        </p:nvSpPr>
        <p:spPr bwMode="auto">
          <a:xfrm>
            <a:off x="1422400" y="755650"/>
            <a:ext cx="2808288" cy="292100"/>
          </a:xfrm>
          <a:prstGeom prst="rect">
            <a:avLst/>
          </a:prstGeom>
          <a:solidFill>
            <a:srgbClr val="0000FF"/>
          </a:solidFill>
          <a:ln w="50800">
            <a:solidFill>
              <a:srgbClr val="00CCFF"/>
            </a:solidFill>
            <a:miter lim="800000"/>
            <a:headEnd/>
            <a:tailEnd/>
          </a:ln>
        </p:spPr>
        <p:txBody>
          <a:bodyPr>
            <a:spAutoFit/>
          </a:bodyPr>
          <a:lstStyle/>
          <a:p>
            <a:pPr algn="ctr">
              <a:lnSpc>
                <a:spcPct val="70000"/>
              </a:lnSpc>
              <a:spcBef>
                <a:spcPct val="50000"/>
              </a:spcBef>
              <a:buFontTx/>
              <a:buChar char="•"/>
            </a:pPr>
            <a:r>
              <a:rPr lang="en-US" b="1">
                <a:solidFill>
                  <a:srgbClr val="FFFF00"/>
                </a:solidFill>
                <a:latin typeface="Times New Roman" pitchFamily="18" charset="0"/>
                <a:cs typeface="Times New Roman" pitchFamily="18" charset="0"/>
              </a:rPr>
              <a:t> Selection bias</a:t>
            </a:r>
          </a:p>
        </p:txBody>
      </p:sp>
      <p:sp>
        <p:nvSpPr>
          <p:cNvPr id="27667" name="Text Box 21"/>
          <p:cNvSpPr txBox="1">
            <a:spLocks noChangeArrowheads="1"/>
          </p:cNvSpPr>
          <p:nvPr/>
        </p:nvSpPr>
        <p:spPr bwMode="auto">
          <a:xfrm>
            <a:off x="4911725" y="755650"/>
            <a:ext cx="3189288" cy="292100"/>
          </a:xfrm>
          <a:prstGeom prst="rect">
            <a:avLst/>
          </a:prstGeom>
          <a:solidFill>
            <a:srgbClr val="0000FF"/>
          </a:solidFill>
          <a:ln w="50800">
            <a:solidFill>
              <a:srgbClr val="00CCFF"/>
            </a:solidFill>
            <a:miter lim="800000"/>
            <a:headEnd/>
            <a:tailEnd/>
          </a:ln>
        </p:spPr>
        <p:txBody>
          <a:bodyPr>
            <a:spAutoFit/>
          </a:bodyPr>
          <a:lstStyle/>
          <a:p>
            <a:pPr algn="ctr">
              <a:lnSpc>
                <a:spcPct val="70000"/>
              </a:lnSpc>
              <a:spcBef>
                <a:spcPct val="50000"/>
              </a:spcBef>
              <a:buFontTx/>
              <a:buChar char="•"/>
            </a:pPr>
            <a:r>
              <a:rPr lang="en-US" b="1">
                <a:solidFill>
                  <a:srgbClr val="FFFF00"/>
                </a:solidFill>
                <a:latin typeface="Times New Roman" pitchFamily="18" charset="0"/>
                <a:cs typeface="Times New Roman" pitchFamily="18" charset="0"/>
              </a:rPr>
              <a:t> Performance bias</a:t>
            </a:r>
          </a:p>
        </p:txBody>
      </p:sp>
      <p:sp>
        <p:nvSpPr>
          <p:cNvPr id="20" name="Oval 19"/>
          <p:cNvSpPr>
            <a:spLocks noChangeArrowheads="1"/>
          </p:cNvSpPr>
          <p:nvPr/>
        </p:nvSpPr>
        <p:spPr bwMode="auto">
          <a:xfrm>
            <a:off x="4302125" y="2857500"/>
            <a:ext cx="2286000" cy="1112838"/>
          </a:xfrm>
          <a:prstGeom prst="ellipse">
            <a:avLst/>
          </a:prstGeom>
          <a:solidFill>
            <a:srgbClr val="99CC00"/>
          </a:solidFill>
          <a:ln w="50800">
            <a:solidFill>
              <a:srgbClr val="006666"/>
            </a:solidFill>
            <a:round/>
            <a:headEnd/>
            <a:tailEnd/>
          </a:ln>
        </p:spPr>
        <p:txBody>
          <a:bodyPr wrap="none" anchor="ctr"/>
          <a:lstStyle/>
          <a:p>
            <a:pPr algn="ctr"/>
            <a:r>
              <a:rPr lang="en-US" b="1">
                <a:solidFill>
                  <a:srgbClr val="993366"/>
                </a:solidFill>
                <a:latin typeface="Cataneo BT"/>
              </a:rPr>
              <a:t>Blindness</a:t>
            </a:r>
          </a:p>
        </p:txBody>
      </p:sp>
      <p:sp>
        <p:nvSpPr>
          <p:cNvPr id="79892" name="Oval 17"/>
          <p:cNvSpPr>
            <a:spLocks noChangeArrowheads="1"/>
          </p:cNvSpPr>
          <p:nvPr/>
        </p:nvSpPr>
        <p:spPr bwMode="auto">
          <a:xfrm>
            <a:off x="1928813" y="2786063"/>
            <a:ext cx="1928812" cy="1162050"/>
          </a:xfrm>
          <a:prstGeom prst="ellipse">
            <a:avLst/>
          </a:prstGeom>
          <a:solidFill>
            <a:srgbClr val="FFC000"/>
          </a:solidFill>
          <a:ln w="57150">
            <a:solidFill>
              <a:srgbClr val="FF0000"/>
            </a:solidFill>
            <a:round/>
            <a:headEnd type="none" w="sm" len="sm"/>
            <a:tailEnd type="none" w="sm" len="sm"/>
          </a:ln>
        </p:spPr>
        <p:txBody>
          <a:bodyPr wrap="none" anchor="ctr"/>
          <a:lstStyle/>
          <a:p>
            <a:pPr algn="ctr" eaLnBrk="0" hangingPunct="0"/>
            <a:r>
              <a:rPr lang="en-US" b="1">
                <a:solidFill>
                  <a:srgbClr val="663300"/>
                </a:solidFill>
                <a:latin typeface="Cataneo BT"/>
              </a:rPr>
              <a:t>Concealed </a:t>
            </a:r>
          </a:p>
          <a:p>
            <a:pPr algn="ctr" eaLnBrk="0" hangingPunct="0"/>
            <a:r>
              <a:rPr lang="en-US" b="1">
                <a:solidFill>
                  <a:srgbClr val="663300"/>
                </a:solidFill>
                <a:latin typeface="Cataneo BT"/>
              </a:rPr>
              <a:t>Allocation</a:t>
            </a:r>
          </a:p>
        </p:txBody>
      </p:sp>
    </p:spTree>
    <p:extLst>
      <p:ext uri="{BB962C8B-B14F-4D97-AF65-F5344CB8AC3E}">
        <p14:creationId xmlns:p14="http://schemas.microsoft.com/office/powerpoint/2010/main" val="24700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666"/>
                                        </p:tgtEl>
                                        <p:attrNameLst>
                                          <p:attrName>style.visibility</p:attrName>
                                        </p:attrNameLst>
                                      </p:cBhvr>
                                      <p:to>
                                        <p:strVal val="visible"/>
                                      </p:to>
                                    </p:set>
                                    <p:animEffect transition="in" filter="diamond(in)">
                                      <p:cBhvr>
                                        <p:cTn id="7" dur="2000"/>
                                        <p:tgtEl>
                                          <p:spTgt spid="276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667"/>
                                        </p:tgtEl>
                                        <p:attrNameLst>
                                          <p:attrName>style.visibility</p:attrName>
                                        </p:attrNameLst>
                                      </p:cBhvr>
                                      <p:to>
                                        <p:strVal val="visible"/>
                                      </p:to>
                                    </p:set>
                                    <p:anim calcmode="lin" valueType="num">
                                      <p:cBhvr additive="base">
                                        <p:cTn id="18" dur="500" fill="hold"/>
                                        <p:tgtEl>
                                          <p:spTgt spid="27667"/>
                                        </p:tgtEl>
                                        <p:attrNameLst>
                                          <p:attrName>ppt_x</p:attrName>
                                        </p:attrNameLst>
                                      </p:cBhvr>
                                      <p:tavLst>
                                        <p:tav tm="0">
                                          <p:val>
                                            <p:strVal val="#ppt_x"/>
                                          </p:val>
                                        </p:tav>
                                        <p:tav tm="100000">
                                          <p:val>
                                            <p:strVal val="#ppt_x"/>
                                          </p:val>
                                        </p:tav>
                                      </p:tavLst>
                                    </p:anim>
                                    <p:anim calcmode="lin" valueType="num">
                                      <p:cBhvr additive="base">
                                        <p:cTn id="19" dur="500" fill="hold"/>
                                        <p:tgtEl>
                                          <p:spTgt spid="27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6" grpId="0" animBg="1"/>
      <p:bldP spid="27667"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28625" y="1571625"/>
            <a:ext cx="8229600" cy="5000625"/>
          </a:xfrm>
        </p:spPr>
        <p:txBody>
          <a:bodyPr>
            <a:normAutofit lnSpcReduction="10000"/>
          </a:bodyPr>
          <a:lstStyle/>
          <a:p>
            <a:pPr marL="622300" indent="-514350" fontAlgn="auto">
              <a:spcAft>
                <a:spcPts val="0"/>
              </a:spcAft>
              <a:buClr>
                <a:schemeClr val="accent3"/>
              </a:buClr>
              <a:buFont typeface="Wingdings" pitchFamily="2" charset="2"/>
              <a:buNone/>
              <a:defRPr/>
            </a:pPr>
            <a:r>
              <a:rPr lang="en-US" b="1" u="sng">
                <a:solidFill>
                  <a:srgbClr val="CC0066"/>
                </a:solidFill>
                <a:latin typeface="Times New Roman" pitchFamily="18" charset="0"/>
                <a:cs typeface="Times New Roman" pitchFamily="18" charset="0"/>
              </a:rPr>
              <a:t>Two balanced groups: </a:t>
            </a:r>
          </a:p>
          <a:p>
            <a:pPr marL="622300" indent="-514350" fontAlgn="auto">
              <a:spcAft>
                <a:spcPts val="0"/>
              </a:spcAft>
              <a:buClr>
                <a:schemeClr val="accent3"/>
              </a:buClr>
              <a:buFont typeface="Wingdings 3" pitchFamily="18" charset="2"/>
              <a:buNone/>
              <a:defRPr/>
            </a:pPr>
            <a:endParaRPr lang="en-US" sz="1000" b="1" u="sng">
              <a:solidFill>
                <a:srgbClr val="0070C0"/>
              </a:solidFill>
              <a:latin typeface="Times New Roman" pitchFamily="18" charset="0"/>
              <a:cs typeface="Times New Roman" pitchFamily="18" charset="0"/>
            </a:endParaRPr>
          </a:p>
          <a:p>
            <a:pPr marL="622300" indent="-514350" fontAlgn="auto">
              <a:spcAft>
                <a:spcPts val="0"/>
              </a:spcAft>
              <a:buClr>
                <a:schemeClr val="accent3"/>
              </a:buClr>
              <a:buFont typeface="Georgia"/>
              <a:buChar char="•"/>
              <a:defRPr/>
            </a:pPr>
            <a:r>
              <a:rPr lang="en-US" b="1">
                <a:solidFill>
                  <a:schemeClr val="accent1">
                    <a:lumMod val="75000"/>
                  </a:schemeClr>
                </a:solidFill>
                <a:latin typeface="Times New Roman" pitchFamily="18" charset="0"/>
                <a:cs typeface="Times New Roman" pitchFamily="18" charset="0"/>
              </a:rPr>
              <a:t>Start Balanced</a:t>
            </a:r>
            <a:r>
              <a:rPr lang="en-US" b="1">
                <a:latin typeface="Times New Roman" pitchFamily="18" charset="0"/>
                <a:cs typeface="Times New Roman" pitchFamily="18" charset="0"/>
              </a:rPr>
              <a:t>:</a:t>
            </a:r>
            <a:r>
              <a:rPr lang="en-US">
                <a:latin typeface="Times New Roman" pitchFamily="18" charset="0"/>
                <a:cs typeface="Times New Roman" pitchFamily="18" charset="0"/>
              </a:rPr>
              <a:t> All prognostic factors are equally distributed at the start </a:t>
            </a:r>
            <a:r>
              <a:rPr lang="en-US">
                <a:solidFill>
                  <a:srgbClr val="0070C0"/>
                </a:solidFill>
                <a:latin typeface="Cataneo BT" pitchFamily="66" charset="0"/>
                <a:cs typeface="Times New Roman" pitchFamily="18" charset="0"/>
              </a:rPr>
              <a:t>(Concealed Randomization)</a:t>
            </a:r>
          </a:p>
          <a:p>
            <a:pPr marL="622300" indent="-514350" fontAlgn="auto">
              <a:spcAft>
                <a:spcPts val="0"/>
              </a:spcAft>
              <a:buClr>
                <a:schemeClr val="accent3"/>
              </a:buClr>
              <a:buFont typeface="Georgia"/>
              <a:buChar char="•"/>
              <a:defRPr/>
            </a:pPr>
            <a:endParaRPr lang="en-US" sz="1000">
              <a:latin typeface="Cataneo BT" pitchFamily="66" charset="0"/>
              <a:cs typeface="Times New Roman" pitchFamily="18" charset="0"/>
            </a:endParaRPr>
          </a:p>
          <a:p>
            <a:pPr marL="622300" indent="-514350" fontAlgn="auto">
              <a:spcAft>
                <a:spcPts val="0"/>
              </a:spcAft>
              <a:buClr>
                <a:schemeClr val="accent3"/>
              </a:buClr>
              <a:buFont typeface="Georgia"/>
              <a:buChar char="•"/>
              <a:defRPr/>
            </a:pPr>
            <a:r>
              <a:rPr lang="en-US" b="1">
                <a:solidFill>
                  <a:schemeClr val="accent1">
                    <a:lumMod val="75000"/>
                  </a:schemeClr>
                </a:solidFill>
                <a:latin typeface="Times New Roman" pitchFamily="18" charset="0"/>
                <a:cs typeface="Times New Roman" pitchFamily="18" charset="0"/>
              </a:rPr>
              <a:t>Run Balanced: </a:t>
            </a:r>
            <a:r>
              <a:rPr lang="en-US">
                <a:latin typeface="Times New Roman" pitchFamily="18" charset="0"/>
                <a:cs typeface="Times New Roman" pitchFamily="18" charset="0"/>
              </a:rPr>
              <a:t>All prognostic factors are maintained balanced throughout</a:t>
            </a:r>
            <a:r>
              <a:rPr lang="en-US">
                <a:solidFill>
                  <a:srgbClr val="FF0000"/>
                </a:solidFill>
                <a:latin typeface="Times New Roman" pitchFamily="18" charset="0"/>
                <a:cs typeface="Times New Roman" pitchFamily="18" charset="0"/>
              </a:rPr>
              <a:t> </a:t>
            </a:r>
            <a:r>
              <a:rPr lang="en-US">
                <a:latin typeface="Times New Roman" pitchFamily="18" charset="0"/>
                <a:cs typeface="Times New Roman" pitchFamily="18" charset="0"/>
              </a:rPr>
              <a:t>the study </a:t>
            </a:r>
            <a:r>
              <a:rPr lang="en-US">
                <a:solidFill>
                  <a:srgbClr val="0070C0"/>
                </a:solidFill>
                <a:latin typeface="Cataneo BT" pitchFamily="66" charset="0"/>
                <a:cs typeface="Times New Roman" pitchFamily="18" charset="0"/>
              </a:rPr>
              <a:t>(Blindness and the 3C)</a:t>
            </a:r>
          </a:p>
          <a:p>
            <a:pPr marL="622300" indent="-514350" fontAlgn="auto">
              <a:spcAft>
                <a:spcPts val="0"/>
              </a:spcAft>
              <a:buClr>
                <a:schemeClr val="accent3"/>
              </a:buClr>
              <a:buFont typeface="Georgia"/>
              <a:buChar char="•"/>
              <a:defRPr/>
            </a:pPr>
            <a:endParaRPr lang="en-US" sz="1000">
              <a:latin typeface="Cataneo BT" pitchFamily="66" charset="0"/>
              <a:cs typeface="Times New Roman" pitchFamily="18" charset="0"/>
            </a:endParaRPr>
          </a:p>
          <a:p>
            <a:pPr marL="622300" indent="-514350" fontAlgn="auto">
              <a:spcAft>
                <a:spcPts val="0"/>
              </a:spcAft>
              <a:buClr>
                <a:schemeClr val="accent3"/>
              </a:buClr>
              <a:buFont typeface="Georgia"/>
              <a:buChar char="•"/>
              <a:defRPr/>
            </a:pPr>
            <a:r>
              <a:rPr lang="en-US" b="1">
                <a:solidFill>
                  <a:schemeClr val="accent1">
                    <a:lumMod val="75000"/>
                  </a:schemeClr>
                </a:solidFill>
                <a:latin typeface="Times New Roman" pitchFamily="18" charset="0"/>
                <a:cs typeface="Times New Roman" pitchFamily="18" charset="0"/>
              </a:rPr>
              <a:t>End Balanced: </a:t>
            </a:r>
            <a:r>
              <a:rPr lang="en-US">
                <a:latin typeface="Times New Roman" pitchFamily="18" charset="0"/>
                <a:cs typeface="Times New Roman" pitchFamily="18" charset="0"/>
              </a:rPr>
              <a:t>All prognostic factors are maintained balanced at the end of the study </a:t>
            </a:r>
            <a:r>
              <a:rPr lang="en-US">
                <a:solidFill>
                  <a:srgbClr val="0070C0"/>
                </a:solidFill>
                <a:latin typeface="Cataneo BT" pitchFamily="66" charset="0"/>
                <a:cs typeface="Times New Roman" pitchFamily="18" charset="0"/>
              </a:rPr>
              <a:t>(ITT)</a:t>
            </a:r>
          </a:p>
          <a:p>
            <a:pPr marL="622300" indent="-514350" fontAlgn="auto">
              <a:spcAft>
                <a:spcPts val="0"/>
              </a:spcAft>
              <a:buClr>
                <a:schemeClr val="accent3"/>
              </a:buClr>
              <a:buFont typeface="Georgia"/>
              <a:buChar char="•"/>
              <a:defRPr/>
            </a:pPr>
            <a:endParaRPr lang="en-US">
              <a:solidFill>
                <a:srgbClr val="0070C0"/>
              </a:solidFill>
              <a:latin typeface="Cataneo BT" pitchFamily="66" charset="0"/>
              <a:cs typeface="Times New Roman" pitchFamily="18" charset="0"/>
            </a:endParaRPr>
          </a:p>
          <a:p>
            <a:pPr marL="622300" indent="-514350" fontAlgn="auto">
              <a:spcAft>
                <a:spcPts val="0"/>
              </a:spcAft>
              <a:buClr>
                <a:schemeClr val="accent3"/>
              </a:buClr>
              <a:buFont typeface="Wingdings 3" pitchFamily="18" charset="2"/>
              <a:buNone/>
              <a:defRPr/>
            </a:pPr>
            <a:r>
              <a:rPr lang="en-US">
                <a:solidFill>
                  <a:srgbClr val="CC0066"/>
                </a:solidFill>
                <a:latin typeface="Times New Roman" pitchFamily="18" charset="0"/>
                <a:cs typeface="Times New Roman" pitchFamily="18" charset="0"/>
              </a:rPr>
              <a:t> </a:t>
            </a:r>
            <a:r>
              <a:rPr lang="en-US" b="1" u="sng">
                <a:solidFill>
                  <a:srgbClr val="CC0066"/>
                </a:solidFill>
                <a:latin typeface="Times New Roman" pitchFamily="18" charset="0"/>
                <a:cs typeface="Times New Roman" pitchFamily="18" charset="0"/>
              </a:rPr>
              <a:t>Intervention</a:t>
            </a:r>
          </a:p>
        </p:txBody>
      </p:sp>
      <p:pic>
        <p:nvPicPr>
          <p:cNvPr id="84995" name="Title 1"/>
          <p:cNvPicPr>
            <a:picLocks noChangeArrowheads="1"/>
          </p:cNvPicPr>
          <p:nvPr/>
        </p:nvPicPr>
        <p:blipFill>
          <a:blip r:embed="rId3" cstate="print"/>
          <a:srcRect/>
          <a:stretch>
            <a:fillRect/>
          </a:stretch>
        </p:blipFill>
        <p:spPr bwMode="auto">
          <a:xfrm>
            <a:off x="0" y="285750"/>
            <a:ext cx="8858250" cy="1158875"/>
          </a:xfrm>
          <a:prstGeom prst="rect">
            <a:avLst/>
          </a:prstGeom>
          <a:noFill/>
          <a:ln w="9525">
            <a:noFill/>
            <a:miter lim="800000"/>
            <a:headEnd/>
            <a:tailEnd/>
          </a:ln>
        </p:spPr>
      </p:pic>
    </p:spTree>
    <p:extLst>
      <p:ext uri="{BB962C8B-B14F-4D97-AF65-F5344CB8AC3E}">
        <p14:creationId xmlns:p14="http://schemas.microsoft.com/office/powerpoint/2010/main" val="255935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7A477-6CED-604B-87B6-6C42C09C6F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82FE26-2F99-194E-B728-758091F007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0"/>
            <a:ext cx="5644771" cy="7001984"/>
          </a:xfrm>
        </p:spPr>
      </p:pic>
    </p:spTree>
    <p:extLst>
      <p:ext uri="{BB962C8B-B14F-4D97-AF65-F5344CB8AC3E}">
        <p14:creationId xmlns:p14="http://schemas.microsoft.com/office/powerpoint/2010/main" val="1346431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F27F-E259-B54D-A84C-6EF1C7E6D89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E073BD-196C-F144-8752-C25D2B4508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4704"/>
            <a:ext cx="9139411" cy="5838622"/>
          </a:xfrm>
        </p:spPr>
      </p:pic>
    </p:spTree>
    <p:extLst>
      <p:ext uri="{BB962C8B-B14F-4D97-AF65-F5344CB8AC3E}">
        <p14:creationId xmlns:p14="http://schemas.microsoft.com/office/powerpoint/2010/main" val="322108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8684-1555-FB42-92D1-429026ECD36D}"/>
              </a:ext>
            </a:extLst>
          </p:cNvPr>
          <p:cNvSpPr>
            <a:spLocks noGrp="1"/>
          </p:cNvSpPr>
          <p:nvPr>
            <p:ph type="title"/>
          </p:nvPr>
        </p:nvSpPr>
        <p:spPr>
          <a:xfrm>
            <a:off x="457200" y="1143000"/>
            <a:ext cx="8229600" cy="1066800"/>
          </a:xfrm>
        </p:spPr>
        <p:txBody>
          <a:bodyPr wrap="square" anchor="ctr">
            <a:normAutofit/>
          </a:bodyPr>
          <a:lstStyle/>
          <a:p>
            <a:r>
              <a:rPr lang="en-US" b="1"/>
              <a:t>Critical Appraisal</a:t>
            </a:r>
            <a:endParaRPr lang="en-SA"/>
          </a:p>
        </p:txBody>
      </p:sp>
      <p:sp>
        <p:nvSpPr>
          <p:cNvPr id="3" name="Content Placeholder 2">
            <a:extLst>
              <a:ext uri="{FF2B5EF4-FFF2-40B4-BE49-F238E27FC236}">
                <a16:creationId xmlns:a16="http://schemas.microsoft.com/office/drawing/2014/main" id="{EB3DFE5F-C770-DF48-BCFA-ECA482D26DA7}"/>
              </a:ext>
            </a:extLst>
          </p:cNvPr>
          <p:cNvSpPr>
            <a:spLocks noGrp="1"/>
          </p:cNvSpPr>
          <p:nvPr>
            <p:ph sz="half" idx="2"/>
          </p:nvPr>
        </p:nvSpPr>
        <p:spPr>
          <a:xfrm>
            <a:off x="457200" y="2332037"/>
            <a:ext cx="4038600" cy="4525963"/>
          </a:xfrm>
        </p:spPr>
        <p:txBody>
          <a:bodyPr wrap="square" anchor="t">
            <a:normAutofit/>
          </a:bodyPr>
          <a:lstStyle/>
          <a:p>
            <a:r>
              <a:rPr lang="en-US" sz="2400"/>
              <a:t>Critical appraisal looks at the way a study is conducted and examines factors such as internal validity, generalizability and relevance.</a:t>
            </a:r>
          </a:p>
        </p:txBody>
      </p:sp>
      <p:pic>
        <p:nvPicPr>
          <p:cNvPr id="14" name="Picture 4" descr="2-11">
            <a:extLst>
              <a:ext uri="{FF2B5EF4-FFF2-40B4-BE49-F238E27FC236}">
                <a16:creationId xmlns:a16="http://schemas.microsoft.com/office/drawing/2014/main" id="{3355FEE1-8BF8-8145-993C-80F28F387A68}"/>
              </a:ext>
            </a:extLst>
          </p:cNvPr>
          <p:cNvPicPr>
            <a:picLocks noChangeAspect="1" noChangeArrowheads="1"/>
          </p:cNvPicPr>
          <p:nvPr/>
        </p:nvPicPr>
        <p:blipFill>
          <a:blip r:embed="rId2" cstate="print">
            <a:duotone>
              <a:schemeClr val="accent1">
                <a:shade val="45000"/>
                <a:satMod val="135000"/>
              </a:schemeClr>
              <a:prstClr val="white"/>
            </a:duotone>
          </a:blip>
          <a:srcRect b="8936"/>
          <a:stretch>
            <a:fillRect/>
          </a:stretch>
        </p:blipFill>
        <p:spPr bwMode="auto">
          <a:xfrm>
            <a:off x="4788024" y="156369"/>
            <a:ext cx="4141788" cy="6545262"/>
          </a:xfrm>
          <a:prstGeom prst="rect">
            <a:avLst/>
          </a:prstGeom>
          <a:noFill/>
          <a:ln w="9525">
            <a:noFill/>
            <a:miter lim="800000"/>
            <a:headEnd/>
            <a:tailEnd/>
          </a:ln>
        </p:spPr>
      </p:pic>
    </p:spTree>
    <p:extLst>
      <p:ext uri="{BB962C8B-B14F-4D97-AF65-F5344CB8AC3E}">
        <p14:creationId xmlns:p14="http://schemas.microsoft.com/office/powerpoint/2010/main" val="2093408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7018-ACFF-B547-81DE-F0340E14A24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530A2E0-4BCF-4948-8A80-4222723B23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9" t="1351" r="5140" b="-1351"/>
          <a:stretch/>
        </p:blipFill>
        <p:spPr>
          <a:xfrm>
            <a:off x="-116542" y="764703"/>
            <a:ext cx="9260542" cy="5616625"/>
          </a:xfrm>
        </p:spPr>
      </p:pic>
    </p:spTree>
    <p:extLst>
      <p:ext uri="{BB962C8B-B14F-4D97-AF65-F5344CB8AC3E}">
        <p14:creationId xmlns:p14="http://schemas.microsoft.com/office/powerpoint/2010/main" val="1169124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468313" y="620713"/>
            <a:ext cx="8229600" cy="1066800"/>
          </a:xfrm>
        </p:spPr>
        <p:txBody>
          <a:bodyPr/>
          <a:lstStyle/>
          <a:p>
            <a:r>
              <a:rPr lang="en-US" b="1">
                <a:solidFill>
                  <a:srgbClr val="CC0066"/>
                </a:solidFill>
                <a:cs typeface="Tahoma" pitchFamily="34" charset="0"/>
              </a:rPr>
              <a:t>VALIDITY</a:t>
            </a:r>
          </a:p>
        </p:txBody>
      </p:sp>
      <p:sp>
        <p:nvSpPr>
          <p:cNvPr id="473091" name="Rectangle 3"/>
          <p:cNvSpPr>
            <a:spLocks noGrp="1" noChangeArrowheads="1"/>
          </p:cNvSpPr>
          <p:nvPr>
            <p:ph type="body" idx="1"/>
          </p:nvPr>
        </p:nvSpPr>
        <p:spPr>
          <a:xfrm>
            <a:off x="457200" y="1500188"/>
            <a:ext cx="7467600" cy="4873625"/>
          </a:xfrm>
        </p:spPr>
        <p:txBody>
          <a:bodyPr/>
          <a:lstStyle/>
          <a:p>
            <a:pPr marL="623887" indent="-514350">
              <a:buClr>
                <a:srgbClr val="CC0066"/>
              </a:buClr>
              <a:buFont typeface="+mj-lt"/>
              <a:buAutoNum type="arabicPeriod"/>
            </a:pPr>
            <a:r>
              <a:rPr lang="en-US" sz="3200">
                <a:cs typeface="Times New Roman" pitchFamily="18" charset="0"/>
              </a:rPr>
              <a:t>Randomization.</a:t>
            </a:r>
          </a:p>
          <a:p>
            <a:pPr marL="623887" indent="-514350">
              <a:buClr>
                <a:srgbClr val="CC0066"/>
              </a:buClr>
              <a:buFont typeface="+mj-lt"/>
              <a:buAutoNum type="arabicPeriod"/>
            </a:pPr>
            <a:r>
              <a:rPr lang="en-US" sz="3200">
                <a:cs typeface="Times New Roman" pitchFamily="18" charset="0"/>
              </a:rPr>
              <a:t>Concealment. </a:t>
            </a:r>
          </a:p>
          <a:p>
            <a:pPr marL="623887" indent="-514350">
              <a:buClr>
                <a:srgbClr val="CC0066"/>
              </a:buClr>
              <a:buFont typeface="+mj-lt"/>
              <a:buAutoNum type="arabicPeriod"/>
            </a:pPr>
            <a:r>
              <a:rPr lang="en-US" sz="3200">
                <a:cs typeface="Times New Roman" pitchFamily="18" charset="0"/>
              </a:rPr>
              <a:t>Blindness. </a:t>
            </a:r>
          </a:p>
          <a:p>
            <a:pPr marL="623887" indent="-514350">
              <a:buClr>
                <a:srgbClr val="CC0066"/>
              </a:buClr>
              <a:buFont typeface="+mj-lt"/>
              <a:buAutoNum type="arabicPeriod"/>
            </a:pPr>
            <a:r>
              <a:rPr lang="en-US" sz="3200">
                <a:cs typeface="Times New Roman" pitchFamily="18" charset="0"/>
              </a:rPr>
              <a:t>Follow up complete.</a:t>
            </a:r>
          </a:p>
          <a:p>
            <a:pPr marL="623887" indent="-514350">
              <a:buClr>
                <a:srgbClr val="CC0066"/>
              </a:buClr>
              <a:buFont typeface="+mj-lt"/>
              <a:buAutoNum type="arabicPeriod"/>
            </a:pPr>
            <a:r>
              <a:rPr lang="en-US" sz="3200">
                <a:cs typeface="Times New Roman" pitchFamily="18" charset="0"/>
              </a:rPr>
              <a:t>Similar groups at start.</a:t>
            </a:r>
          </a:p>
          <a:p>
            <a:pPr marL="623887" indent="-514350">
              <a:buClr>
                <a:srgbClr val="CC0066"/>
              </a:buClr>
              <a:buFont typeface="+mj-lt"/>
              <a:buAutoNum type="arabicPeriod"/>
            </a:pPr>
            <a:r>
              <a:rPr lang="en-US" sz="3200">
                <a:cs typeface="Times New Roman" pitchFamily="18" charset="0"/>
              </a:rPr>
              <a:t>Both groups treated equally.</a:t>
            </a:r>
          </a:p>
          <a:p>
            <a:pPr marL="623887" indent="-514350">
              <a:buClr>
                <a:srgbClr val="CC0066"/>
              </a:buClr>
              <a:buFont typeface="+mj-lt"/>
              <a:buAutoNum type="arabicPeriod"/>
            </a:pPr>
            <a:r>
              <a:rPr lang="en-US" sz="3200">
                <a:cs typeface="Times New Roman" pitchFamily="18" charset="0"/>
              </a:rPr>
              <a:t>Intention to treat.</a:t>
            </a:r>
          </a:p>
        </p:txBody>
      </p:sp>
    </p:spTree>
    <p:extLst>
      <p:ext uri="{BB962C8B-B14F-4D97-AF65-F5344CB8AC3E}">
        <p14:creationId xmlns:p14="http://schemas.microsoft.com/office/powerpoint/2010/main" val="24088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0"/>
                                        </p:tgtEl>
                                        <p:attrNameLst>
                                          <p:attrName>style.visibility</p:attrName>
                                        </p:attrNameLst>
                                      </p:cBhvr>
                                      <p:to>
                                        <p:strVal val="visible"/>
                                      </p:to>
                                    </p:set>
                                    <p:animEffect transition="in" filter="fade">
                                      <p:cBhvr>
                                        <p:cTn id="7" dur="2000"/>
                                        <p:tgtEl>
                                          <p:spTgt spid="4730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3091">
                                            <p:txEl>
                                              <p:pRg st="0" end="0"/>
                                            </p:txEl>
                                          </p:spTgt>
                                        </p:tgtEl>
                                        <p:attrNameLst>
                                          <p:attrName>style.visibility</p:attrName>
                                        </p:attrNameLst>
                                      </p:cBhvr>
                                      <p:to>
                                        <p:strVal val="visible"/>
                                      </p:to>
                                    </p:set>
                                    <p:animEffect transition="in" filter="wipe(left)">
                                      <p:cBhvr>
                                        <p:cTn id="12" dur="500"/>
                                        <p:tgtEl>
                                          <p:spTgt spid="4730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3091">
                                            <p:txEl>
                                              <p:pRg st="1" end="1"/>
                                            </p:txEl>
                                          </p:spTgt>
                                        </p:tgtEl>
                                        <p:attrNameLst>
                                          <p:attrName>style.visibility</p:attrName>
                                        </p:attrNameLst>
                                      </p:cBhvr>
                                      <p:to>
                                        <p:strVal val="visible"/>
                                      </p:to>
                                    </p:set>
                                    <p:animEffect transition="in" filter="wipe(left)">
                                      <p:cBhvr>
                                        <p:cTn id="17" dur="500"/>
                                        <p:tgtEl>
                                          <p:spTgt spid="4730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3091">
                                            <p:txEl>
                                              <p:pRg st="2" end="2"/>
                                            </p:txEl>
                                          </p:spTgt>
                                        </p:tgtEl>
                                        <p:attrNameLst>
                                          <p:attrName>style.visibility</p:attrName>
                                        </p:attrNameLst>
                                      </p:cBhvr>
                                      <p:to>
                                        <p:strVal val="visible"/>
                                      </p:to>
                                    </p:set>
                                    <p:animEffect transition="in" filter="wipe(left)">
                                      <p:cBhvr>
                                        <p:cTn id="22" dur="500"/>
                                        <p:tgtEl>
                                          <p:spTgt spid="4730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3091">
                                            <p:txEl>
                                              <p:pRg st="3" end="3"/>
                                            </p:txEl>
                                          </p:spTgt>
                                        </p:tgtEl>
                                        <p:attrNameLst>
                                          <p:attrName>style.visibility</p:attrName>
                                        </p:attrNameLst>
                                      </p:cBhvr>
                                      <p:to>
                                        <p:strVal val="visible"/>
                                      </p:to>
                                    </p:set>
                                    <p:animEffect transition="in" filter="wipe(left)">
                                      <p:cBhvr>
                                        <p:cTn id="27" dur="500"/>
                                        <p:tgtEl>
                                          <p:spTgt spid="4730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3091">
                                            <p:txEl>
                                              <p:pRg st="4" end="4"/>
                                            </p:txEl>
                                          </p:spTgt>
                                        </p:tgtEl>
                                        <p:attrNameLst>
                                          <p:attrName>style.visibility</p:attrName>
                                        </p:attrNameLst>
                                      </p:cBhvr>
                                      <p:to>
                                        <p:strVal val="visible"/>
                                      </p:to>
                                    </p:set>
                                    <p:animEffect transition="in" filter="wipe(left)">
                                      <p:cBhvr>
                                        <p:cTn id="32" dur="500"/>
                                        <p:tgtEl>
                                          <p:spTgt spid="4730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3091">
                                            <p:txEl>
                                              <p:pRg st="5" end="5"/>
                                            </p:txEl>
                                          </p:spTgt>
                                        </p:tgtEl>
                                        <p:attrNameLst>
                                          <p:attrName>style.visibility</p:attrName>
                                        </p:attrNameLst>
                                      </p:cBhvr>
                                      <p:to>
                                        <p:strVal val="visible"/>
                                      </p:to>
                                    </p:set>
                                    <p:animEffect transition="in" filter="wipe(left)">
                                      <p:cBhvr>
                                        <p:cTn id="37" dur="500"/>
                                        <p:tgtEl>
                                          <p:spTgt spid="47309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73091">
                                            <p:txEl>
                                              <p:pRg st="6" end="6"/>
                                            </p:txEl>
                                          </p:spTgt>
                                        </p:tgtEl>
                                        <p:attrNameLst>
                                          <p:attrName>style.visibility</p:attrName>
                                        </p:attrNameLst>
                                      </p:cBhvr>
                                      <p:to>
                                        <p:strVal val="visible"/>
                                      </p:to>
                                    </p:set>
                                    <p:animEffect transition="in" filter="wipe(left)">
                                      <p:cBhvr>
                                        <p:cTn id="42" dur="500"/>
                                        <p:tgtEl>
                                          <p:spTgt spid="473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P spid="473091"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3" name="Rectangle 3"/>
          <p:cNvSpPr>
            <a:spLocks noGrp="1" noChangeArrowheads="1"/>
          </p:cNvSpPr>
          <p:nvPr>
            <p:ph idx="1"/>
          </p:nvPr>
        </p:nvSpPr>
        <p:spPr>
          <a:xfrm>
            <a:off x="457200" y="2430463"/>
            <a:ext cx="8229600" cy="1570037"/>
          </a:xfrm>
        </p:spPr>
        <p:txBody>
          <a:bodyPr>
            <a:normAutofit fontScale="62500" lnSpcReduction="20000"/>
          </a:bodyPr>
          <a:lstStyle/>
          <a:p>
            <a:pPr marL="609600" indent="-609600" algn="ctr" fontAlgn="auto">
              <a:spcAft>
                <a:spcPts val="0"/>
              </a:spcAft>
              <a:buClr>
                <a:srgbClr val="FFFF00"/>
              </a:buClr>
              <a:buFont typeface="Wingdings" pitchFamily="2" charset="2"/>
              <a:buNone/>
              <a:defRPr/>
            </a:pPr>
            <a:r>
              <a:rPr lang="en-US" sz="4000" b="1">
                <a:solidFill>
                  <a:schemeClr val="tx2"/>
                </a:solidFill>
                <a:latin typeface="Times New Roman" pitchFamily="18" charset="0"/>
                <a:cs typeface="Times New Roman" pitchFamily="18" charset="0"/>
              </a:rPr>
              <a:t>All patients analyzed in the groups </a:t>
            </a:r>
          </a:p>
          <a:p>
            <a:pPr marL="609600" indent="-609600" algn="ctr" fontAlgn="auto">
              <a:spcAft>
                <a:spcPts val="0"/>
              </a:spcAft>
              <a:buClr>
                <a:srgbClr val="FFFF00"/>
              </a:buClr>
              <a:buFont typeface="Wingdings" pitchFamily="2" charset="2"/>
              <a:buNone/>
              <a:defRPr/>
            </a:pPr>
            <a:r>
              <a:rPr lang="en-US" sz="4000" b="1">
                <a:solidFill>
                  <a:schemeClr val="tx2"/>
                </a:solidFill>
                <a:latin typeface="Times New Roman" pitchFamily="18" charset="0"/>
                <a:cs typeface="Times New Roman" pitchFamily="18" charset="0"/>
              </a:rPr>
              <a:t>to which they were allocated</a:t>
            </a:r>
          </a:p>
          <a:p>
            <a:pPr marL="609600" indent="-609600" fontAlgn="auto">
              <a:spcAft>
                <a:spcPts val="0"/>
              </a:spcAft>
              <a:buClr>
                <a:srgbClr val="FFFF00"/>
              </a:buClr>
              <a:buFont typeface="Wingdings" pitchFamily="2" charset="2"/>
              <a:buNone/>
              <a:defRPr/>
            </a:pPr>
            <a:endParaRPr lang="en-US" sz="4000" b="1">
              <a:solidFill>
                <a:schemeClr val="tx2"/>
              </a:solidFill>
              <a:latin typeface="Times New Roman" pitchFamily="18" charset="0"/>
              <a:cs typeface="Times New Roman" pitchFamily="18" charset="0"/>
            </a:endParaRPr>
          </a:p>
          <a:p>
            <a:pPr marL="609600" indent="-609600" fontAlgn="auto">
              <a:spcAft>
                <a:spcPts val="0"/>
              </a:spcAft>
              <a:buClr>
                <a:srgbClr val="FFFF00"/>
              </a:buClr>
              <a:buFont typeface="Wingdings" pitchFamily="2" charset="2"/>
              <a:buNone/>
              <a:defRPr/>
            </a:pPr>
            <a:r>
              <a:rPr lang="en-US" sz="4000">
                <a:cs typeface="Times New Roman" pitchFamily="18" charset="0"/>
              </a:rPr>
              <a:t>	</a:t>
            </a:r>
          </a:p>
        </p:txBody>
      </p:sp>
      <p:sp>
        <p:nvSpPr>
          <p:cNvPr id="7" name="Rectangle 6"/>
          <p:cNvSpPr/>
          <p:nvPr/>
        </p:nvSpPr>
        <p:spPr>
          <a:xfrm>
            <a:off x="629254" y="785794"/>
            <a:ext cx="7507375"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solidFill>
                  <a:srgbClr val="CC0066"/>
                </a:solidFill>
                <a:effectLst>
                  <a:outerShdw blurRad="50800" dist="39000" dir="5460000" algn="tl">
                    <a:srgbClr val="000000">
                      <a:alpha val="38000"/>
                    </a:srgbClr>
                  </a:outerShdw>
                </a:effectLst>
                <a:latin typeface="+mn-lt"/>
                <a:cs typeface="Arial" charset="0"/>
              </a:rPr>
              <a:t>INTENTION TO TREAT</a:t>
            </a:r>
            <a:endParaRPr lang="ar-SA" sz="5400" b="1">
              <a:ln w="11430"/>
              <a:solidFill>
                <a:srgbClr val="CC0066"/>
              </a:solidFill>
              <a:effectLst>
                <a:outerShdw blurRad="50800" dist="39000" dir="5460000" algn="tl">
                  <a:srgbClr val="000000">
                    <a:alpha val="38000"/>
                  </a:srgbClr>
                </a:outerShdw>
              </a:effectLst>
              <a:latin typeface="+mn-lt"/>
              <a:cs typeface="+mn-cs"/>
            </a:endParaRPr>
          </a:p>
        </p:txBody>
      </p:sp>
    </p:spTree>
    <p:extLst>
      <p:ext uri="{BB962C8B-B14F-4D97-AF65-F5344CB8AC3E}">
        <p14:creationId xmlns:p14="http://schemas.microsoft.com/office/powerpoint/2010/main" val="5724748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anim calcmode="lin" valueType="num">
                                      <p:cBhvr additive="base">
                                        <p:cTn id="7" dur="500" fill="hold"/>
                                        <p:tgtEl>
                                          <p:spTgt spid="481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283">
                                            <p:txEl>
                                              <p:pRg st="1" end="1"/>
                                            </p:txEl>
                                          </p:spTgt>
                                        </p:tgtEl>
                                        <p:attrNameLst>
                                          <p:attrName>style.visibility</p:attrName>
                                        </p:attrNameLst>
                                      </p:cBhvr>
                                      <p:to>
                                        <p:strVal val="visible"/>
                                      </p:to>
                                    </p:set>
                                    <p:anim calcmode="lin" valueType="num">
                                      <p:cBhvr additive="base">
                                        <p:cTn id="13" dur="500" fill="hold"/>
                                        <p:tgtEl>
                                          <p:spTgt spid="481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anim calcmode="lin" valueType="num">
                                      <p:cBhvr additive="base">
                                        <p:cTn id="19" dur="500" fill="hold"/>
                                        <p:tgtEl>
                                          <p:spTgt spid="4812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2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1066800" y="304800"/>
            <a:ext cx="7392988" cy="1108075"/>
          </a:xfrm>
        </p:spPr>
        <p:txBody>
          <a:bodyPr>
            <a:normAutofit fontScale="90000"/>
          </a:bodyPr>
          <a:lstStyle/>
          <a:p>
            <a:pPr fontAlgn="auto">
              <a:spcAft>
                <a:spcPts val="0"/>
              </a:spcAft>
              <a:defRPr/>
            </a:pPr>
            <a:br>
              <a:rPr lang="en-US"/>
            </a:br>
            <a:r>
              <a:rPr lang="en-US">
                <a:solidFill>
                  <a:srgbClr val="CC0066"/>
                </a:solidFill>
              </a:rPr>
              <a:t>INTENTION TO TREAT (ITT)</a:t>
            </a:r>
            <a:br>
              <a:rPr lang="en-US"/>
            </a:br>
            <a:endParaRPr lang="en-US"/>
          </a:p>
        </p:txBody>
      </p:sp>
      <p:sp>
        <p:nvSpPr>
          <p:cNvPr id="82947" name="Text Box 3"/>
          <p:cNvSpPr txBox="1">
            <a:spLocks noChangeArrowheads="1"/>
          </p:cNvSpPr>
          <p:nvPr/>
        </p:nvSpPr>
        <p:spPr bwMode="auto">
          <a:xfrm>
            <a:off x="3348038" y="1484313"/>
            <a:ext cx="1063625" cy="457200"/>
          </a:xfrm>
          <a:prstGeom prst="rect">
            <a:avLst/>
          </a:prstGeom>
          <a:noFill/>
          <a:ln w="9525">
            <a:noFill/>
            <a:miter lim="800000"/>
            <a:headEnd/>
            <a:tailEnd/>
          </a:ln>
        </p:spPr>
        <p:txBody>
          <a:bodyPr>
            <a:spAutoFit/>
          </a:bodyPr>
          <a:lstStyle/>
          <a:p>
            <a:pPr>
              <a:spcBef>
                <a:spcPct val="50000"/>
              </a:spcBef>
            </a:pPr>
            <a:r>
              <a:rPr lang="en-US" sz="2400" b="1">
                <a:latin typeface="Georgia" pitchFamily="18" charset="0"/>
              </a:rPr>
              <a:t>200</a:t>
            </a:r>
          </a:p>
        </p:txBody>
      </p:sp>
      <p:sp>
        <p:nvSpPr>
          <p:cNvPr id="82948" name="Text Box 4"/>
          <p:cNvSpPr txBox="1">
            <a:spLocks noChangeArrowheads="1"/>
          </p:cNvSpPr>
          <p:nvPr/>
        </p:nvSpPr>
        <p:spPr bwMode="auto">
          <a:xfrm>
            <a:off x="2362200" y="2667000"/>
            <a:ext cx="8382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100</a:t>
            </a:r>
          </a:p>
        </p:txBody>
      </p:sp>
      <p:sp>
        <p:nvSpPr>
          <p:cNvPr id="82949" name="Text Box 5"/>
          <p:cNvSpPr txBox="1">
            <a:spLocks noChangeArrowheads="1"/>
          </p:cNvSpPr>
          <p:nvPr/>
        </p:nvSpPr>
        <p:spPr bwMode="auto">
          <a:xfrm>
            <a:off x="4724400" y="2667000"/>
            <a:ext cx="8382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100</a:t>
            </a:r>
          </a:p>
        </p:txBody>
      </p:sp>
      <p:sp>
        <p:nvSpPr>
          <p:cNvPr id="82950" name="Text Box 6"/>
          <p:cNvSpPr txBox="1">
            <a:spLocks noChangeArrowheads="1"/>
          </p:cNvSpPr>
          <p:nvPr/>
        </p:nvSpPr>
        <p:spPr bwMode="auto">
          <a:xfrm>
            <a:off x="2362200" y="3886200"/>
            <a:ext cx="8382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50</a:t>
            </a:r>
          </a:p>
        </p:txBody>
      </p:sp>
      <p:sp>
        <p:nvSpPr>
          <p:cNvPr id="82951" name="Text Box 7"/>
          <p:cNvSpPr txBox="1">
            <a:spLocks noChangeArrowheads="1"/>
          </p:cNvSpPr>
          <p:nvPr/>
        </p:nvSpPr>
        <p:spPr bwMode="auto">
          <a:xfrm>
            <a:off x="4876800" y="3886200"/>
            <a:ext cx="6096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70</a:t>
            </a:r>
          </a:p>
        </p:txBody>
      </p:sp>
      <p:sp>
        <p:nvSpPr>
          <p:cNvPr id="82952" name="Text Box 8"/>
          <p:cNvSpPr txBox="1">
            <a:spLocks noChangeArrowheads="1"/>
          </p:cNvSpPr>
          <p:nvPr/>
        </p:nvSpPr>
        <p:spPr bwMode="auto">
          <a:xfrm>
            <a:off x="6096000" y="3276600"/>
            <a:ext cx="609600" cy="396875"/>
          </a:xfrm>
          <a:prstGeom prst="rect">
            <a:avLst/>
          </a:prstGeom>
          <a:noFill/>
          <a:ln w="9525">
            <a:noFill/>
            <a:miter lim="800000"/>
            <a:headEnd/>
            <a:tailEnd/>
          </a:ln>
        </p:spPr>
        <p:txBody>
          <a:bodyPr>
            <a:spAutoFit/>
          </a:bodyPr>
          <a:lstStyle/>
          <a:p>
            <a:pPr>
              <a:spcBef>
                <a:spcPct val="50000"/>
              </a:spcBef>
            </a:pPr>
            <a:r>
              <a:rPr lang="en-US" sz="2000" b="1">
                <a:solidFill>
                  <a:srgbClr val="FF3300"/>
                </a:solidFill>
                <a:latin typeface="Georgia" pitchFamily="18" charset="0"/>
              </a:rPr>
              <a:t>30</a:t>
            </a:r>
          </a:p>
        </p:txBody>
      </p:sp>
      <p:sp>
        <p:nvSpPr>
          <p:cNvPr id="82953" name="Text Box 9"/>
          <p:cNvSpPr txBox="1">
            <a:spLocks noChangeArrowheads="1"/>
          </p:cNvSpPr>
          <p:nvPr/>
        </p:nvSpPr>
        <p:spPr bwMode="auto">
          <a:xfrm>
            <a:off x="1295400" y="3276600"/>
            <a:ext cx="609600" cy="396875"/>
          </a:xfrm>
          <a:prstGeom prst="rect">
            <a:avLst/>
          </a:prstGeom>
          <a:noFill/>
          <a:ln w="9525">
            <a:noFill/>
            <a:miter lim="800000"/>
            <a:headEnd/>
            <a:tailEnd/>
          </a:ln>
        </p:spPr>
        <p:txBody>
          <a:bodyPr>
            <a:spAutoFit/>
          </a:bodyPr>
          <a:lstStyle/>
          <a:p>
            <a:pPr>
              <a:spcBef>
                <a:spcPct val="50000"/>
              </a:spcBef>
            </a:pPr>
            <a:r>
              <a:rPr lang="en-US" sz="2000" b="1">
                <a:solidFill>
                  <a:srgbClr val="FF3300"/>
                </a:solidFill>
                <a:latin typeface="Georgia" pitchFamily="18" charset="0"/>
              </a:rPr>
              <a:t>50</a:t>
            </a:r>
          </a:p>
        </p:txBody>
      </p:sp>
      <p:sp>
        <p:nvSpPr>
          <p:cNvPr id="82954" name="Text Box 10"/>
          <p:cNvSpPr txBox="1">
            <a:spLocks noChangeArrowheads="1"/>
          </p:cNvSpPr>
          <p:nvPr/>
        </p:nvSpPr>
        <p:spPr bwMode="auto">
          <a:xfrm>
            <a:off x="4953000" y="5029200"/>
            <a:ext cx="6096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40</a:t>
            </a:r>
          </a:p>
        </p:txBody>
      </p:sp>
      <p:sp>
        <p:nvSpPr>
          <p:cNvPr id="82955" name="Text Box 11"/>
          <p:cNvSpPr txBox="1">
            <a:spLocks noChangeArrowheads="1"/>
          </p:cNvSpPr>
          <p:nvPr/>
        </p:nvSpPr>
        <p:spPr bwMode="auto">
          <a:xfrm>
            <a:off x="2339975" y="5013325"/>
            <a:ext cx="6096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40</a:t>
            </a:r>
          </a:p>
        </p:txBody>
      </p:sp>
      <p:sp>
        <p:nvSpPr>
          <p:cNvPr id="82956" name="Text Box 12"/>
          <p:cNvSpPr txBox="1">
            <a:spLocks noChangeArrowheads="1"/>
          </p:cNvSpPr>
          <p:nvPr/>
        </p:nvSpPr>
        <p:spPr bwMode="auto">
          <a:xfrm>
            <a:off x="3132138" y="5013325"/>
            <a:ext cx="1800225"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IMPROVED</a:t>
            </a:r>
          </a:p>
        </p:txBody>
      </p:sp>
      <p:sp>
        <p:nvSpPr>
          <p:cNvPr id="82957" name="Line 13"/>
          <p:cNvSpPr>
            <a:spLocks noChangeShapeType="1"/>
          </p:cNvSpPr>
          <p:nvPr/>
        </p:nvSpPr>
        <p:spPr bwMode="auto">
          <a:xfrm flipH="1">
            <a:off x="2895600" y="1981200"/>
            <a:ext cx="838200" cy="609600"/>
          </a:xfrm>
          <a:prstGeom prst="line">
            <a:avLst/>
          </a:prstGeom>
          <a:noFill/>
          <a:ln w="57150">
            <a:solidFill>
              <a:schemeClr val="tx1"/>
            </a:solidFill>
            <a:round/>
            <a:headEnd/>
            <a:tailEnd type="triangle" w="med" len="med"/>
          </a:ln>
        </p:spPr>
        <p:txBody>
          <a:bodyPr/>
          <a:lstStyle/>
          <a:p>
            <a:endParaRPr lang="ar-SA"/>
          </a:p>
        </p:txBody>
      </p:sp>
      <p:sp>
        <p:nvSpPr>
          <p:cNvPr id="82958" name="Line 14"/>
          <p:cNvSpPr>
            <a:spLocks noChangeShapeType="1"/>
          </p:cNvSpPr>
          <p:nvPr/>
        </p:nvSpPr>
        <p:spPr bwMode="auto">
          <a:xfrm>
            <a:off x="3733800" y="1981200"/>
            <a:ext cx="1066800" cy="609600"/>
          </a:xfrm>
          <a:prstGeom prst="line">
            <a:avLst/>
          </a:prstGeom>
          <a:noFill/>
          <a:ln w="57150">
            <a:solidFill>
              <a:schemeClr val="tx1"/>
            </a:solidFill>
            <a:round/>
            <a:headEnd/>
            <a:tailEnd type="triangle" w="med" len="med"/>
          </a:ln>
        </p:spPr>
        <p:txBody>
          <a:bodyPr/>
          <a:lstStyle/>
          <a:p>
            <a:endParaRPr lang="ar-SA"/>
          </a:p>
        </p:txBody>
      </p:sp>
      <p:sp>
        <p:nvSpPr>
          <p:cNvPr id="82959" name="Line 15"/>
          <p:cNvSpPr>
            <a:spLocks noChangeShapeType="1"/>
          </p:cNvSpPr>
          <p:nvPr/>
        </p:nvSpPr>
        <p:spPr bwMode="auto">
          <a:xfrm>
            <a:off x="2590800" y="3068638"/>
            <a:ext cx="36513" cy="720725"/>
          </a:xfrm>
          <a:prstGeom prst="line">
            <a:avLst/>
          </a:prstGeom>
          <a:noFill/>
          <a:ln w="57150">
            <a:solidFill>
              <a:schemeClr val="tx1"/>
            </a:solidFill>
            <a:round/>
            <a:headEnd/>
            <a:tailEnd type="triangle" w="med" len="med"/>
          </a:ln>
        </p:spPr>
        <p:txBody>
          <a:bodyPr/>
          <a:lstStyle/>
          <a:p>
            <a:endParaRPr lang="ar-SA"/>
          </a:p>
        </p:txBody>
      </p:sp>
      <p:sp>
        <p:nvSpPr>
          <p:cNvPr id="82960" name="Line 16"/>
          <p:cNvSpPr>
            <a:spLocks noChangeShapeType="1"/>
          </p:cNvSpPr>
          <p:nvPr/>
        </p:nvSpPr>
        <p:spPr bwMode="auto">
          <a:xfrm>
            <a:off x="5029200" y="3124200"/>
            <a:ext cx="0" cy="762000"/>
          </a:xfrm>
          <a:prstGeom prst="line">
            <a:avLst/>
          </a:prstGeom>
          <a:noFill/>
          <a:ln w="57150">
            <a:solidFill>
              <a:schemeClr val="tx1"/>
            </a:solidFill>
            <a:round/>
            <a:headEnd/>
            <a:tailEnd type="triangle" w="med" len="med"/>
          </a:ln>
        </p:spPr>
        <p:txBody>
          <a:bodyPr/>
          <a:lstStyle/>
          <a:p>
            <a:endParaRPr lang="ar-SA"/>
          </a:p>
        </p:txBody>
      </p:sp>
      <p:sp>
        <p:nvSpPr>
          <p:cNvPr id="82961" name="Line 17"/>
          <p:cNvSpPr>
            <a:spLocks noChangeShapeType="1"/>
          </p:cNvSpPr>
          <p:nvPr/>
        </p:nvSpPr>
        <p:spPr bwMode="auto">
          <a:xfrm>
            <a:off x="2590800" y="4267200"/>
            <a:ext cx="0" cy="762000"/>
          </a:xfrm>
          <a:prstGeom prst="line">
            <a:avLst/>
          </a:prstGeom>
          <a:noFill/>
          <a:ln w="57150">
            <a:solidFill>
              <a:schemeClr val="tx1"/>
            </a:solidFill>
            <a:round/>
            <a:headEnd/>
            <a:tailEnd type="triangle" w="med" len="med"/>
          </a:ln>
        </p:spPr>
        <p:txBody>
          <a:bodyPr/>
          <a:lstStyle/>
          <a:p>
            <a:endParaRPr lang="ar-SA"/>
          </a:p>
        </p:txBody>
      </p:sp>
      <p:sp>
        <p:nvSpPr>
          <p:cNvPr id="82962" name="Line 18"/>
          <p:cNvSpPr>
            <a:spLocks noChangeShapeType="1"/>
          </p:cNvSpPr>
          <p:nvPr/>
        </p:nvSpPr>
        <p:spPr bwMode="auto">
          <a:xfrm>
            <a:off x="5105400" y="4267200"/>
            <a:ext cx="0" cy="762000"/>
          </a:xfrm>
          <a:prstGeom prst="line">
            <a:avLst/>
          </a:prstGeom>
          <a:noFill/>
          <a:ln w="57150">
            <a:solidFill>
              <a:schemeClr val="tx1"/>
            </a:solidFill>
            <a:round/>
            <a:headEnd/>
            <a:tailEnd type="triangle" w="med" len="med"/>
          </a:ln>
        </p:spPr>
        <p:txBody>
          <a:bodyPr/>
          <a:lstStyle/>
          <a:p>
            <a:endParaRPr lang="ar-SA"/>
          </a:p>
        </p:txBody>
      </p:sp>
      <p:sp>
        <p:nvSpPr>
          <p:cNvPr id="82963" name="Line 19"/>
          <p:cNvSpPr>
            <a:spLocks noChangeShapeType="1"/>
          </p:cNvSpPr>
          <p:nvPr/>
        </p:nvSpPr>
        <p:spPr bwMode="auto">
          <a:xfrm flipH="1">
            <a:off x="1752600" y="3276600"/>
            <a:ext cx="838200" cy="152400"/>
          </a:xfrm>
          <a:prstGeom prst="line">
            <a:avLst/>
          </a:prstGeom>
          <a:noFill/>
          <a:ln w="38100">
            <a:solidFill>
              <a:schemeClr val="tx1"/>
            </a:solidFill>
            <a:round/>
            <a:headEnd/>
            <a:tailEnd type="triangle" w="med" len="med"/>
          </a:ln>
        </p:spPr>
        <p:txBody>
          <a:bodyPr/>
          <a:lstStyle/>
          <a:p>
            <a:endParaRPr lang="ar-SA"/>
          </a:p>
        </p:txBody>
      </p:sp>
      <p:sp>
        <p:nvSpPr>
          <p:cNvPr id="82964" name="Line 20"/>
          <p:cNvSpPr>
            <a:spLocks noChangeShapeType="1"/>
          </p:cNvSpPr>
          <p:nvPr/>
        </p:nvSpPr>
        <p:spPr bwMode="auto">
          <a:xfrm>
            <a:off x="5029200" y="3352800"/>
            <a:ext cx="990600" cy="76200"/>
          </a:xfrm>
          <a:prstGeom prst="line">
            <a:avLst/>
          </a:prstGeom>
          <a:noFill/>
          <a:ln w="38100">
            <a:solidFill>
              <a:schemeClr val="tx1"/>
            </a:solidFill>
            <a:round/>
            <a:headEnd/>
            <a:tailEnd type="triangle" w="med" len="med"/>
          </a:ln>
        </p:spPr>
        <p:txBody>
          <a:bodyPr/>
          <a:lstStyle/>
          <a:p>
            <a:endParaRPr lang="ar-SA"/>
          </a:p>
        </p:txBody>
      </p:sp>
      <p:sp>
        <p:nvSpPr>
          <p:cNvPr id="82965" name="Text Box 21"/>
          <p:cNvSpPr txBox="1">
            <a:spLocks noChangeArrowheads="1"/>
          </p:cNvSpPr>
          <p:nvPr/>
        </p:nvSpPr>
        <p:spPr bwMode="auto">
          <a:xfrm>
            <a:off x="2124075" y="5546725"/>
            <a:ext cx="1190625" cy="1311275"/>
          </a:xfrm>
          <a:prstGeom prst="rect">
            <a:avLst/>
          </a:prstGeom>
          <a:noFill/>
          <a:ln w="9525">
            <a:noFill/>
            <a:miter lim="800000"/>
            <a:headEnd/>
            <a:tailEnd/>
          </a:ln>
        </p:spPr>
        <p:txBody>
          <a:bodyPr>
            <a:spAutoFit/>
          </a:bodyPr>
          <a:lstStyle/>
          <a:p>
            <a:pPr>
              <a:spcBef>
                <a:spcPct val="50000"/>
              </a:spcBef>
            </a:pPr>
            <a:r>
              <a:rPr lang="en-US" sz="2000" b="1">
                <a:solidFill>
                  <a:srgbClr val="FF3399"/>
                </a:solidFill>
                <a:latin typeface="Georgia" pitchFamily="18" charset="0"/>
              </a:rPr>
              <a:t>80%</a:t>
            </a:r>
          </a:p>
          <a:p>
            <a:pPr>
              <a:spcBef>
                <a:spcPct val="50000"/>
              </a:spcBef>
            </a:pPr>
            <a:r>
              <a:rPr lang="en-US" sz="2000" b="1">
                <a:solidFill>
                  <a:srgbClr val="FF3399"/>
                </a:solidFill>
                <a:latin typeface="Georgia" pitchFamily="18" charset="0"/>
              </a:rPr>
              <a:t>OR </a:t>
            </a:r>
          </a:p>
          <a:p>
            <a:pPr>
              <a:spcBef>
                <a:spcPct val="50000"/>
              </a:spcBef>
            </a:pPr>
            <a:r>
              <a:rPr lang="en-US" sz="2000" b="1">
                <a:solidFill>
                  <a:srgbClr val="FF3399"/>
                </a:solidFill>
                <a:latin typeface="Georgia" pitchFamily="18" charset="0"/>
              </a:rPr>
              <a:t>40%</a:t>
            </a:r>
          </a:p>
        </p:txBody>
      </p:sp>
      <p:sp>
        <p:nvSpPr>
          <p:cNvPr id="82966" name="Text Box 22"/>
          <p:cNvSpPr txBox="1">
            <a:spLocks noChangeArrowheads="1"/>
          </p:cNvSpPr>
          <p:nvPr/>
        </p:nvSpPr>
        <p:spPr bwMode="auto">
          <a:xfrm>
            <a:off x="4876800" y="5562600"/>
            <a:ext cx="1423988" cy="1311275"/>
          </a:xfrm>
          <a:prstGeom prst="rect">
            <a:avLst/>
          </a:prstGeom>
          <a:noFill/>
          <a:ln w="9525">
            <a:noFill/>
            <a:miter lim="800000"/>
            <a:headEnd/>
            <a:tailEnd/>
          </a:ln>
        </p:spPr>
        <p:txBody>
          <a:bodyPr>
            <a:spAutoFit/>
          </a:bodyPr>
          <a:lstStyle/>
          <a:p>
            <a:pPr>
              <a:spcBef>
                <a:spcPct val="50000"/>
              </a:spcBef>
            </a:pPr>
            <a:r>
              <a:rPr lang="en-US" sz="2000" b="1">
                <a:solidFill>
                  <a:srgbClr val="FF3399"/>
                </a:solidFill>
                <a:latin typeface="Georgia" pitchFamily="18" charset="0"/>
              </a:rPr>
              <a:t>57% </a:t>
            </a:r>
          </a:p>
          <a:p>
            <a:pPr>
              <a:spcBef>
                <a:spcPct val="50000"/>
              </a:spcBef>
            </a:pPr>
            <a:r>
              <a:rPr lang="en-US" sz="2000" b="1">
                <a:solidFill>
                  <a:srgbClr val="FF3399"/>
                </a:solidFill>
                <a:latin typeface="Georgia" pitchFamily="18" charset="0"/>
              </a:rPr>
              <a:t>OR</a:t>
            </a:r>
          </a:p>
          <a:p>
            <a:pPr>
              <a:spcBef>
                <a:spcPct val="50000"/>
              </a:spcBef>
            </a:pPr>
            <a:r>
              <a:rPr lang="en-US" sz="2000" b="1">
                <a:solidFill>
                  <a:srgbClr val="FF3399"/>
                </a:solidFill>
                <a:latin typeface="Georgia" pitchFamily="18" charset="0"/>
              </a:rPr>
              <a:t>40%</a:t>
            </a:r>
          </a:p>
        </p:txBody>
      </p:sp>
      <p:sp>
        <p:nvSpPr>
          <p:cNvPr id="82967" name="Text Box 23"/>
          <p:cNvSpPr txBox="1">
            <a:spLocks noChangeArrowheads="1"/>
          </p:cNvSpPr>
          <p:nvPr/>
        </p:nvSpPr>
        <p:spPr bwMode="auto">
          <a:xfrm>
            <a:off x="684213" y="3657600"/>
            <a:ext cx="1525587"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Drop out</a:t>
            </a:r>
          </a:p>
        </p:txBody>
      </p:sp>
      <p:sp>
        <p:nvSpPr>
          <p:cNvPr id="82968" name="Text Box 24"/>
          <p:cNvSpPr txBox="1">
            <a:spLocks noChangeArrowheads="1"/>
          </p:cNvSpPr>
          <p:nvPr/>
        </p:nvSpPr>
        <p:spPr bwMode="auto">
          <a:xfrm>
            <a:off x="5638800" y="3657600"/>
            <a:ext cx="145415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Drop out</a:t>
            </a:r>
          </a:p>
        </p:txBody>
      </p:sp>
      <p:sp>
        <p:nvSpPr>
          <p:cNvPr id="82969" name="Text Box 25"/>
          <p:cNvSpPr txBox="1">
            <a:spLocks noChangeArrowheads="1"/>
          </p:cNvSpPr>
          <p:nvPr/>
        </p:nvSpPr>
        <p:spPr bwMode="auto">
          <a:xfrm>
            <a:off x="1258888" y="1773238"/>
            <a:ext cx="1928812"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intervention</a:t>
            </a:r>
          </a:p>
        </p:txBody>
      </p:sp>
      <p:sp>
        <p:nvSpPr>
          <p:cNvPr id="82970" name="Text Box 26"/>
          <p:cNvSpPr txBox="1">
            <a:spLocks noChangeArrowheads="1"/>
          </p:cNvSpPr>
          <p:nvPr/>
        </p:nvSpPr>
        <p:spPr bwMode="auto">
          <a:xfrm>
            <a:off x="4724400" y="1752600"/>
            <a:ext cx="12954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control</a:t>
            </a:r>
          </a:p>
        </p:txBody>
      </p:sp>
    </p:spTree>
    <p:extLst>
      <p:ext uri="{BB962C8B-B14F-4D97-AF65-F5344CB8AC3E}">
        <p14:creationId xmlns:p14="http://schemas.microsoft.com/office/powerpoint/2010/main" val="29422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9234"/>
                                        </p:tgtEl>
                                        <p:attrNameLst>
                                          <p:attrName>style.visibility</p:attrName>
                                        </p:attrNameLst>
                                      </p:cBhvr>
                                      <p:to>
                                        <p:strVal val="visible"/>
                                      </p:to>
                                    </p:set>
                                    <p:animEffect transition="in" filter="fade">
                                      <p:cBhvr>
                                        <p:cTn id="7" dur="2000"/>
                                        <p:tgtEl>
                                          <p:spTgt spid="479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مستطيل 3"/>
          <p:cNvSpPr>
            <a:spLocks noChangeArrowheads="1"/>
          </p:cNvSpPr>
          <p:nvPr/>
        </p:nvSpPr>
        <p:spPr bwMode="auto">
          <a:xfrm>
            <a:off x="250825" y="2565400"/>
            <a:ext cx="8424863" cy="1754188"/>
          </a:xfrm>
          <a:prstGeom prst="rect">
            <a:avLst/>
          </a:prstGeom>
          <a:noFill/>
          <a:ln w="9525">
            <a:noFill/>
            <a:miter lim="800000"/>
            <a:headEnd/>
            <a:tailEnd/>
          </a:ln>
        </p:spPr>
        <p:txBody>
          <a:bodyPr>
            <a:spAutoFit/>
          </a:bodyPr>
          <a:lstStyle/>
          <a:p>
            <a:pPr marL="342900" indent="-342900" algn="l" rtl="0"/>
            <a:r>
              <a:rPr lang="en-US" sz="3600">
                <a:latin typeface="Verdana" pitchFamily="34" charset="0"/>
                <a:cs typeface="Times New Roman" pitchFamily="18" charset="0"/>
              </a:rPr>
              <a:t>Were all patients </a:t>
            </a:r>
            <a:r>
              <a:rPr lang="en-US" sz="3600" err="1">
                <a:solidFill>
                  <a:schemeClr val="bg2">
                    <a:lumMod val="50000"/>
                  </a:schemeClr>
                </a:solidFill>
                <a:latin typeface="Verdana" pitchFamily="34" charset="0"/>
                <a:cs typeface="Times New Roman" pitchFamily="18" charset="0"/>
              </a:rPr>
              <a:t>analysed</a:t>
            </a:r>
            <a:r>
              <a:rPr lang="en-US" sz="3600">
                <a:latin typeface="Verdana" pitchFamily="34" charset="0"/>
                <a:cs typeface="Times New Roman" pitchFamily="18" charset="0"/>
              </a:rPr>
              <a:t> in the groups to which they were </a:t>
            </a:r>
            <a:r>
              <a:rPr lang="en-US" sz="3600" err="1">
                <a:latin typeface="Verdana" pitchFamily="34" charset="0"/>
                <a:cs typeface="Times New Roman" pitchFamily="18" charset="0"/>
              </a:rPr>
              <a:t>randomised</a:t>
            </a:r>
            <a:r>
              <a:rPr lang="en-US" sz="3600">
                <a:latin typeface="Verdana" pitchFamily="34" charset="0"/>
                <a:cs typeface="Times New Roman" pitchFamily="18" charset="0"/>
              </a:rPr>
              <a:t>?</a:t>
            </a:r>
            <a:endParaRPr lang="en-US" sz="4400"/>
          </a:p>
        </p:txBody>
      </p:sp>
    </p:spTree>
    <p:extLst>
      <p:ext uri="{BB962C8B-B14F-4D97-AF65-F5344CB8AC3E}">
        <p14:creationId xmlns:p14="http://schemas.microsoft.com/office/powerpoint/2010/main" val="71593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3194050" y="476250"/>
            <a:ext cx="2314575" cy="369888"/>
          </a:xfrm>
          <a:prstGeom prst="rect">
            <a:avLst/>
          </a:prstGeom>
          <a:noFill/>
          <a:ln w="9525">
            <a:noFill/>
            <a:miter lim="800000"/>
            <a:headEnd/>
            <a:tailEnd/>
          </a:ln>
        </p:spPr>
        <p:txBody>
          <a:bodyPr wrap="none">
            <a:spAutoFit/>
          </a:bodyPr>
          <a:lstStyle/>
          <a:p>
            <a:r>
              <a:rPr lang="en-US"/>
              <a:t>2000 RANDOMIZED</a:t>
            </a:r>
            <a:endParaRPr lang="ar-SA"/>
          </a:p>
        </p:txBody>
      </p:sp>
      <p:sp>
        <p:nvSpPr>
          <p:cNvPr id="3" name="Down Arrow 2"/>
          <p:cNvSpPr/>
          <p:nvPr/>
        </p:nvSpPr>
        <p:spPr>
          <a:xfrm>
            <a:off x="4067175" y="981075"/>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38916" name="TextBox 3"/>
          <p:cNvSpPr txBox="1">
            <a:spLocks noChangeArrowheads="1"/>
          </p:cNvSpPr>
          <p:nvPr/>
        </p:nvSpPr>
        <p:spPr bwMode="auto">
          <a:xfrm>
            <a:off x="2259013" y="1989138"/>
            <a:ext cx="696912" cy="646112"/>
          </a:xfrm>
          <a:prstGeom prst="rect">
            <a:avLst/>
          </a:prstGeom>
          <a:noFill/>
          <a:ln w="9525">
            <a:noFill/>
            <a:miter lim="800000"/>
            <a:headEnd/>
            <a:tailEnd/>
          </a:ln>
        </p:spPr>
        <p:txBody>
          <a:bodyPr wrap="none">
            <a:spAutoFit/>
          </a:bodyPr>
          <a:lstStyle/>
          <a:p>
            <a:pPr algn="l" rtl="0"/>
            <a:r>
              <a:rPr lang="en-US"/>
              <a:t>A</a:t>
            </a:r>
          </a:p>
          <a:p>
            <a:pPr algn="l" rtl="0"/>
            <a:r>
              <a:rPr lang="en-US"/>
              <a:t>1000</a:t>
            </a:r>
            <a:endParaRPr lang="ar-SA"/>
          </a:p>
        </p:txBody>
      </p:sp>
      <p:sp>
        <p:nvSpPr>
          <p:cNvPr id="38917" name="TextBox 4"/>
          <p:cNvSpPr txBox="1">
            <a:spLocks noChangeArrowheads="1"/>
          </p:cNvSpPr>
          <p:nvPr/>
        </p:nvSpPr>
        <p:spPr bwMode="auto">
          <a:xfrm>
            <a:off x="5386388" y="1989138"/>
            <a:ext cx="698500" cy="646112"/>
          </a:xfrm>
          <a:prstGeom prst="rect">
            <a:avLst/>
          </a:prstGeom>
          <a:noFill/>
          <a:ln w="9525">
            <a:noFill/>
            <a:miter lim="800000"/>
            <a:headEnd/>
            <a:tailEnd/>
          </a:ln>
        </p:spPr>
        <p:txBody>
          <a:bodyPr wrap="none">
            <a:spAutoFit/>
          </a:bodyPr>
          <a:lstStyle/>
          <a:p>
            <a:pPr algn="l" rtl="0"/>
            <a:r>
              <a:rPr lang="en-US"/>
              <a:t>B</a:t>
            </a:r>
          </a:p>
          <a:p>
            <a:pPr algn="l" rtl="0"/>
            <a:r>
              <a:rPr lang="en-US"/>
              <a:t>1000</a:t>
            </a:r>
            <a:endParaRPr lang="ar-SA"/>
          </a:p>
        </p:txBody>
      </p:sp>
      <p:sp>
        <p:nvSpPr>
          <p:cNvPr id="6" name="Left Arrow 5"/>
          <p:cNvSpPr/>
          <p:nvPr/>
        </p:nvSpPr>
        <p:spPr>
          <a:xfrm>
            <a:off x="3059113" y="2060575"/>
            <a:ext cx="979487"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Right Arrow 6"/>
          <p:cNvSpPr/>
          <p:nvPr/>
        </p:nvSpPr>
        <p:spPr>
          <a:xfrm>
            <a:off x="4356100" y="206057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9" name="Down Arrow 8"/>
          <p:cNvSpPr/>
          <p:nvPr/>
        </p:nvSpPr>
        <p:spPr>
          <a:xfrm>
            <a:off x="5580063" y="2781300"/>
            <a:ext cx="484187" cy="201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10" name="Down Arrow 9"/>
          <p:cNvSpPr/>
          <p:nvPr/>
        </p:nvSpPr>
        <p:spPr>
          <a:xfrm>
            <a:off x="2627313" y="2708275"/>
            <a:ext cx="485775" cy="1944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cxnSp>
        <p:nvCxnSpPr>
          <p:cNvPr id="12" name="Straight Arrow Connector 11"/>
          <p:cNvCxnSpPr/>
          <p:nvPr/>
        </p:nvCxnSpPr>
        <p:spPr>
          <a:xfrm>
            <a:off x="6227763" y="3429000"/>
            <a:ext cx="576262"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619250" y="3284538"/>
            <a:ext cx="720725"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924" name="TextBox 16"/>
          <p:cNvSpPr txBox="1">
            <a:spLocks noChangeArrowheads="1"/>
          </p:cNvSpPr>
          <p:nvPr/>
        </p:nvSpPr>
        <p:spPr bwMode="auto">
          <a:xfrm>
            <a:off x="6923088" y="4005263"/>
            <a:ext cx="569912" cy="369887"/>
          </a:xfrm>
          <a:prstGeom prst="rect">
            <a:avLst/>
          </a:prstGeom>
          <a:noFill/>
          <a:ln w="9525">
            <a:noFill/>
            <a:miter lim="800000"/>
            <a:headEnd/>
            <a:tailEnd/>
          </a:ln>
        </p:spPr>
        <p:txBody>
          <a:bodyPr wrap="none">
            <a:spAutoFit/>
          </a:bodyPr>
          <a:lstStyle/>
          <a:p>
            <a:r>
              <a:rPr lang="en-US">
                <a:solidFill>
                  <a:srgbClr val="FF0000"/>
                </a:solidFill>
              </a:rPr>
              <a:t>100</a:t>
            </a:r>
            <a:endParaRPr lang="ar-SA">
              <a:solidFill>
                <a:srgbClr val="FF0000"/>
              </a:solidFill>
            </a:endParaRPr>
          </a:p>
        </p:txBody>
      </p:sp>
      <p:sp>
        <p:nvSpPr>
          <p:cNvPr id="38925" name="TextBox 17"/>
          <p:cNvSpPr txBox="1">
            <a:spLocks noChangeArrowheads="1"/>
          </p:cNvSpPr>
          <p:nvPr/>
        </p:nvSpPr>
        <p:spPr bwMode="auto">
          <a:xfrm>
            <a:off x="1019175" y="4005263"/>
            <a:ext cx="569913" cy="369887"/>
          </a:xfrm>
          <a:prstGeom prst="rect">
            <a:avLst/>
          </a:prstGeom>
          <a:noFill/>
          <a:ln w="9525">
            <a:noFill/>
            <a:miter lim="800000"/>
            <a:headEnd/>
            <a:tailEnd/>
          </a:ln>
        </p:spPr>
        <p:txBody>
          <a:bodyPr wrap="none">
            <a:spAutoFit/>
          </a:bodyPr>
          <a:lstStyle/>
          <a:p>
            <a:r>
              <a:rPr lang="en-US">
                <a:solidFill>
                  <a:srgbClr val="FF0000"/>
                </a:solidFill>
              </a:rPr>
              <a:t>200</a:t>
            </a:r>
            <a:endParaRPr lang="ar-SA">
              <a:solidFill>
                <a:srgbClr val="FF0000"/>
              </a:solidFill>
            </a:endParaRPr>
          </a:p>
        </p:txBody>
      </p:sp>
      <p:sp>
        <p:nvSpPr>
          <p:cNvPr id="38926" name="TextBox 18"/>
          <p:cNvSpPr txBox="1">
            <a:spLocks noChangeArrowheads="1"/>
          </p:cNvSpPr>
          <p:nvPr/>
        </p:nvSpPr>
        <p:spPr bwMode="auto">
          <a:xfrm>
            <a:off x="5514975" y="5013325"/>
            <a:ext cx="569913" cy="369888"/>
          </a:xfrm>
          <a:prstGeom prst="rect">
            <a:avLst/>
          </a:prstGeom>
          <a:noFill/>
          <a:ln w="9525">
            <a:noFill/>
            <a:miter lim="800000"/>
            <a:headEnd/>
            <a:tailEnd/>
          </a:ln>
        </p:spPr>
        <p:txBody>
          <a:bodyPr wrap="none">
            <a:spAutoFit/>
          </a:bodyPr>
          <a:lstStyle/>
          <a:p>
            <a:r>
              <a:rPr lang="en-US"/>
              <a:t>900</a:t>
            </a:r>
            <a:endParaRPr lang="ar-SA"/>
          </a:p>
        </p:txBody>
      </p:sp>
      <p:sp>
        <p:nvSpPr>
          <p:cNvPr id="38927" name="TextBox 19"/>
          <p:cNvSpPr txBox="1">
            <a:spLocks noChangeArrowheads="1"/>
          </p:cNvSpPr>
          <p:nvPr/>
        </p:nvSpPr>
        <p:spPr bwMode="auto">
          <a:xfrm>
            <a:off x="2635250" y="4868863"/>
            <a:ext cx="568325" cy="369887"/>
          </a:xfrm>
          <a:prstGeom prst="rect">
            <a:avLst/>
          </a:prstGeom>
          <a:noFill/>
          <a:ln w="9525">
            <a:noFill/>
            <a:miter lim="800000"/>
            <a:headEnd/>
            <a:tailEnd/>
          </a:ln>
        </p:spPr>
        <p:txBody>
          <a:bodyPr wrap="none">
            <a:spAutoFit/>
          </a:bodyPr>
          <a:lstStyle/>
          <a:p>
            <a:r>
              <a:rPr lang="en-US"/>
              <a:t>800</a:t>
            </a:r>
            <a:endParaRPr lang="ar-SA"/>
          </a:p>
        </p:txBody>
      </p:sp>
      <p:sp>
        <p:nvSpPr>
          <p:cNvPr id="38928" name="TextBox 20"/>
          <p:cNvSpPr txBox="1">
            <a:spLocks noChangeArrowheads="1"/>
          </p:cNvSpPr>
          <p:nvPr/>
        </p:nvSpPr>
        <p:spPr bwMode="auto">
          <a:xfrm>
            <a:off x="247650" y="5732463"/>
            <a:ext cx="5116513" cy="955675"/>
          </a:xfrm>
          <a:prstGeom prst="rect">
            <a:avLst/>
          </a:prstGeom>
          <a:noFill/>
          <a:ln w="9525">
            <a:noFill/>
            <a:miter lim="800000"/>
            <a:headEnd/>
            <a:tailEnd/>
          </a:ln>
        </p:spPr>
        <p:txBody>
          <a:bodyPr>
            <a:spAutoFit/>
          </a:bodyPr>
          <a:lstStyle/>
          <a:p>
            <a:pPr algn="l" rtl="0"/>
            <a:r>
              <a:rPr lang="en-US" sz="2800"/>
              <a:t>EER= 270/? </a:t>
            </a:r>
          </a:p>
          <a:p>
            <a:pPr algn="l" rtl="0"/>
            <a:r>
              <a:rPr lang="en-US" sz="2800">
                <a:solidFill>
                  <a:schemeClr val="bg2">
                    <a:lumMod val="50000"/>
                  </a:schemeClr>
                </a:solidFill>
              </a:rPr>
              <a:t>CER=130/?</a:t>
            </a:r>
            <a:endParaRPr lang="ar-SA" sz="2800">
              <a:solidFill>
                <a:schemeClr val="bg2">
                  <a:lumMod val="50000"/>
                </a:schemeClr>
              </a:solidFill>
            </a:endParaRPr>
          </a:p>
        </p:txBody>
      </p:sp>
      <p:sp>
        <p:nvSpPr>
          <p:cNvPr id="22" name="Left Arrow 21"/>
          <p:cNvSpPr/>
          <p:nvPr/>
        </p:nvSpPr>
        <p:spPr>
          <a:xfrm>
            <a:off x="1403350" y="4941888"/>
            <a:ext cx="979488"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38930" name="TextBox 22"/>
          <p:cNvSpPr txBox="1">
            <a:spLocks noChangeArrowheads="1"/>
          </p:cNvSpPr>
          <p:nvPr/>
        </p:nvSpPr>
        <p:spPr bwMode="auto">
          <a:xfrm>
            <a:off x="250825" y="5148263"/>
            <a:ext cx="1935163" cy="368300"/>
          </a:xfrm>
          <a:prstGeom prst="rect">
            <a:avLst/>
          </a:prstGeom>
          <a:noFill/>
          <a:ln w="9525">
            <a:noFill/>
            <a:miter lim="800000"/>
            <a:headEnd/>
            <a:tailEnd/>
          </a:ln>
        </p:spPr>
        <p:txBody>
          <a:bodyPr wrap="none">
            <a:spAutoFit/>
          </a:bodyPr>
          <a:lstStyle/>
          <a:p>
            <a:pPr algn="l" rtl="0"/>
            <a:r>
              <a:rPr lang="en-US"/>
              <a:t>270=</a:t>
            </a:r>
            <a:r>
              <a:rPr lang="en-US">
                <a:solidFill>
                  <a:schemeClr val="bg2">
                    <a:lumMod val="50000"/>
                  </a:schemeClr>
                </a:solidFill>
              </a:rPr>
              <a:t>IMPROVED</a:t>
            </a:r>
            <a:endParaRPr lang="ar-SA">
              <a:solidFill>
                <a:schemeClr val="bg2">
                  <a:lumMod val="50000"/>
                </a:schemeClr>
              </a:solidFill>
            </a:endParaRPr>
          </a:p>
        </p:txBody>
      </p:sp>
      <p:sp>
        <p:nvSpPr>
          <p:cNvPr id="24" name="Right Arrow 23"/>
          <p:cNvSpPr/>
          <p:nvPr/>
        </p:nvSpPr>
        <p:spPr>
          <a:xfrm>
            <a:off x="6156325" y="5157788"/>
            <a:ext cx="9779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38932" name="TextBox 24"/>
          <p:cNvSpPr txBox="1">
            <a:spLocks noChangeArrowheads="1"/>
          </p:cNvSpPr>
          <p:nvPr/>
        </p:nvSpPr>
        <p:spPr bwMode="auto">
          <a:xfrm>
            <a:off x="7145338" y="5085184"/>
            <a:ext cx="1998662" cy="369888"/>
          </a:xfrm>
          <a:prstGeom prst="rect">
            <a:avLst/>
          </a:prstGeom>
          <a:noFill/>
          <a:ln w="9525">
            <a:noFill/>
            <a:miter lim="800000"/>
            <a:headEnd/>
            <a:tailEnd/>
          </a:ln>
        </p:spPr>
        <p:txBody>
          <a:bodyPr wrap="none">
            <a:spAutoFit/>
          </a:bodyPr>
          <a:lstStyle/>
          <a:p>
            <a:pPr algn="l" rtl="0"/>
            <a:r>
              <a:rPr lang="en-US">
                <a:solidFill>
                  <a:schemeClr val="bg2">
                    <a:lumMod val="50000"/>
                  </a:schemeClr>
                </a:solidFill>
              </a:rPr>
              <a:t>IMPROVED</a:t>
            </a:r>
            <a:r>
              <a:rPr lang="en-US"/>
              <a:t>= 130</a:t>
            </a:r>
            <a:endParaRPr lang="ar-SA"/>
          </a:p>
        </p:txBody>
      </p:sp>
    </p:spTree>
    <p:extLst>
      <p:ext uri="{BB962C8B-B14F-4D97-AF65-F5344CB8AC3E}">
        <p14:creationId xmlns:p14="http://schemas.microsoft.com/office/powerpoint/2010/main" val="18248877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psycnet.apa.org/journals/fam/23/1/images/fam_23_1_32_fig1a.gif"/>
          <p:cNvPicPr>
            <a:picLocks noChangeAspect="1" noChangeArrowheads="1"/>
          </p:cNvPicPr>
          <p:nvPr/>
        </p:nvPicPr>
        <p:blipFill>
          <a:blip r:embed="rId3" cstate="print"/>
          <a:srcRect/>
          <a:stretch>
            <a:fillRect/>
          </a:stretch>
        </p:blipFill>
        <p:spPr bwMode="auto">
          <a:xfrm>
            <a:off x="323528" y="620688"/>
            <a:ext cx="8643937" cy="6120680"/>
          </a:xfrm>
          <a:prstGeom prst="rect">
            <a:avLst/>
          </a:prstGeom>
          <a:noFill/>
          <a:ln w="9525">
            <a:noFill/>
            <a:miter lim="800000"/>
            <a:headEnd/>
            <a:tailEnd/>
          </a:ln>
        </p:spPr>
      </p:pic>
    </p:spTree>
    <p:extLst>
      <p:ext uri="{BB962C8B-B14F-4D97-AF65-F5344CB8AC3E}">
        <p14:creationId xmlns:p14="http://schemas.microsoft.com/office/powerpoint/2010/main" val="2508070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bwMode="auto">
          <a:xfrm>
            <a:off x="1066800" y="304800"/>
            <a:ext cx="7543800" cy="1431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spcAft>
                <a:spcPts val="600"/>
              </a:spcAft>
              <a:defRPr/>
            </a:pPr>
            <a:r>
              <a:rPr lang="en-US" sz="4000" b="1">
                <a:ln w="11430"/>
                <a:solidFill>
                  <a:schemeClr val="tx2"/>
                </a:solidFill>
                <a:effectLst>
                  <a:outerShdw blurRad="50800" dist="39000" dir="5460000" algn="tl">
                    <a:srgbClr val="000000">
                      <a:alpha val="38000"/>
                    </a:srgbClr>
                  </a:outerShdw>
                </a:effectLst>
                <a:latin typeface="+mj-lt"/>
                <a:ea typeface="+mj-ea"/>
                <a:cs typeface="+mj-cs"/>
              </a:rPr>
              <a:t>Follow up</a:t>
            </a:r>
          </a:p>
        </p:txBody>
      </p:sp>
      <p:sp>
        <p:nvSpPr>
          <p:cNvPr id="477187" name="Rectangle 3"/>
          <p:cNvSpPr>
            <a:spLocks noGrp="1" noChangeArrowheads="1"/>
          </p:cNvSpPr>
          <p:nvPr>
            <p:ph type="body" sz="half" idx="1"/>
          </p:nvPr>
        </p:nvSpPr>
        <p:spPr>
          <a:xfrm>
            <a:off x="395536" y="1981200"/>
            <a:ext cx="7272808" cy="4114800"/>
          </a:xfrm>
        </p:spPr>
        <p:txBody>
          <a:bodyPr vert="horz" wrap="square" lIns="91440" tIns="45720" rIns="91440" bIns="45720" numCol="1" anchor="t" anchorCtr="0" compatLnSpc="1">
            <a:prstTxWarp prst="textNoShape">
              <a:avLst/>
            </a:prstTxWarp>
            <a:normAutofit/>
          </a:bodyPr>
          <a:lstStyle/>
          <a:p>
            <a:pPr marL="609600" indent="-609600">
              <a:buClr>
                <a:schemeClr val="tx1"/>
              </a:buClr>
            </a:pPr>
            <a:r>
              <a:rPr lang="en-US">
                <a:latin typeface="Verdana" pitchFamily="34" charset="0"/>
                <a:cs typeface="Times New Roman" pitchFamily="18" charset="0"/>
              </a:rPr>
              <a:t>Was follow-up of patients sufficiently </a:t>
            </a:r>
            <a:r>
              <a:rPr lang="en-US">
                <a:solidFill>
                  <a:schemeClr val="bg2">
                    <a:lumMod val="50000"/>
                  </a:schemeClr>
                </a:solidFill>
                <a:latin typeface="Verdana" pitchFamily="34" charset="0"/>
                <a:cs typeface="Times New Roman" pitchFamily="18" charset="0"/>
              </a:rPr>
              <a:t>long</a:t>
            </a:r>
            <a:r>
              <a:rPr lang="en-US">
                <a:latin typeface="Verdana" pitchFamily="34" charset="0"/>
                <a:cs typeface="Times New Roman" pitchFamily="18" charset="0"/>
              </a:rPr>
              <a:t> and </a:t>
            </a:r>
            <a:r>
              <a:rPr lang="en-US">
                <a:solidFill>
                  <a:schemeClr val="bg2">
                    <a:lumMod val="50000"/>
                  </a:schemeClr>
                </a:solidFill>
                <a:latin typeface="Verdana" pitchFamily="34" charset="0"/>
                <a:cs typeface="Times New Roman" pitchFamily="18" charset="0"/>
              </a:rPr>
              <a:t>complete</a:t>
            </a:r>
            <a:r>
              <a:rPr lang="en-US">
                <a:latin typeface="Verdana" pitchFamily="34" charset="0"/>
                <a:cs typeface="Times New Roman" pitchFamily="18" charset="0"/>
              </a:rPr>
              <a:t>?</a:t>
            </a:r>
            <a:r>
              <a:rPr lang="en-US" b="1"/>
              <a:t>  </a:t>
            </a:r>
          </a:p>
          <a:p>
            <a:pPr marL="609600" indent="-609600">
              <a:buClr>
                <a:schemeClr val="tx1"/>
              </a:buClr>
            </a:pPr>
            <a:r>
              <a:rPr lang="en-US" b="1"/>
              <a:t>Duration of study.</a:t>
            </a:r>
          </a:p>
          <a:p>
            <a:pPr marL="609600" indent="-609600">
              <a:buClr>
                <a:schemeClr val="tx1"/>
              </a:buClr>
            </a:pPr>
            <a:r>
              <a:rPr lang="en-US" b="1"/>
              <a:t>Drop out &lt; 20%.</a:t>
            </a:r>
          </a:p>
          <a:p>
            <a:pPr marL="901700" lvl="1" indent="-609600">
              <a:buClr>
                <a:schemeClr val="tx1"/>
              </a:buClr>
            </a:pPr>
            <a:r>
              <a:rPr lang="en-US" sz="2800">
                <a:solidFill>
                  <a:schemeClr val="tx1"/>
                </a:solidFill>
              </a:rPr>
              <a:t>“5-and-20 rule of thumb” for follow-up</a:t>
            </a:r>
          </a:p>
        </p:txBody>
      </p:sp>
      <p:pic>
        <p:nvPicPr>
          <p:cNvPr id="3" name="Picture 2" descr="Graphical user interface, text, application&#10;&#10;Description automatically generated">
            <a:extLst>
              <a:ext uri="{FF2B5EF4-FFF2-40B4-BE49-F238E27FC236}">
                <a16:creationId xmlns:a16="http://schemas.microsoft.com/office/drawing/2014/main" id="{C97A2B20-F2FE-9D48-B37D-534F9CE87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221" y="4531278"/>
            <a:ext cx="6284675" cy="1586880"/>
          </a:xfrm>
          <a:prstGeom prst="rect">
            <a:avLst/>
          </a:prstGeom>
          <a:noFill/>
        </p:spPr>
      </p:pic>
    </p:spTree>
    <p:extLst>
      <p:ext uri="{BB962C8B-B14F-4D97-AF65-F5344CB8AC3E}">
        <p14:creationId xmlns:p14="http://schemas.microsoft.com/office/powerpoint/2010/main" val="23980705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wipe(left)">
                                      <p:cBhvr>
                                        <p:cTn id="7" dur="500"/>
                                        <p:tgtEl>
                                          <p:spTgt spid="477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7187">
                                            <p:txEl>
                                              <p:pRg st="1" end="1"/>
                                            </p:txEl>
                                          </p:spTgt>
                                        </p:tgtEl>
                                        <p:attrNameLst>
                                          <p:attrName>style.visibility</p:attrName>
                                        </p:attrNameLst>
                                      </p:cBhvr>
                                      <p:to>
                                        <p:strVal val="visible"/>
                                      </p:to>
                                    </p:set>
                                    <p:animEffect transition="in" filter="wipe(left)">
                                      <p:cBhvr>
                                        <p:cTn id="12" dur="500"/>
                                        <p:tgtEl>
                                          <p:spTgt spid="477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7187">
                                            <p:txEl>
                                              <p:pRg st="2" end="2"/>
                                            </p:txEl>
                                          </p:spTgt>
                                        </p:tgtEl>
                                        <p:attrNameLst>
                                          <p:attrName>style.visibility</p:attrName>
                                        </p:attrNameLst>
                                      </p:cBhvr>
                                      <p:to>
                                        <p:strVal val="visible"/>
                                      </p:to>
                                    </p:set>
                                    <p:animEffect transition="in" filter="wipe(left)">
                                      <p:cBhvr>
                                        <p:cTn id="17" dur="500"/>
                                        <p:tgtEl>
                                          <p:spTgt spid="477187">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77187">
                                            <p:txEl>
                                              <p:pRg st="3" end="3"/>
                                            </p:txEl>
                                          </p:spTgt>
                                        </p:tgtEl>
                                        <p:attrNameLst>
                                          <p:attrName>style.visibility</p:attrName>
                                        </p:attrNameLst>
                                      </p:cBhvr>
                                      <p:to>
                                        <p:strVal val="visible"/>
                                      </p:to>
                                    </p:set>
                                    <p:animEffect transition="in" filter="wipe(left)">
                                      <p:cBhvr>
                                        <p:cTn id="20" dur="500"/>
                                        <p:tgtEl>
                                          <p:spTgt spid="477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sz="quarter"/>
          </p:nvPr>
        </p:nvSpPr>
        <p:spPr>
          <a:xfrm>
            <a:off x="467544" y="4293096"/>
            <a:ext cx="7772400" cy="1555750"/>
          </a:xfrm>
        </p:spPr>
        <p:txBody>
          <a:bodyPr/>
          <a:lstStyle/>
          <a:p>
            <a:pPr marL="365760" indent="-256032" algn="ctr" fontAlgn="auto">
              <a:spcAft>
                <a:spcPts val="0"/>
              </a:spcAft>
              <a:buClr>
                <a:schemeClr val="accent3"/>
              </a:buClr>
              <a:buFont typeface="Wingdings" pitchFamily="2" charset="2"/>
              <a:buNone/>
              <a:defRPr/>
            </a:pPr>
            <a:br>
              <a:rPr lang="ar-SA" sz="6600">
                <a:solidFill>
                  <a:schemeClr val="accent4"/>
                </a:solidFill>
              </a:rPr>
            </a:br>
            <a:r>
              <a:rPr lang="en-US" sz="6600">
                <a:solidFill>
                  <a:schemeClr val="accent4"/>
                </a:solidFill>
              </a:rPr>
              <a:t>Results</a:t>
            </a:r>
            <a:br>
              <a:rPr lang="en-US" sz="6600">
                <a:solidFill>
                  <a:schemeClr val="accent4"/>
                </a:solidFill>
              </a:rPr>
            </a:br>
            <a:r>
              <a:rPr lang="en-US" sz="6600">
                <a:solidFill>
                  <a:schemeClr val="accent4"/>
                </a:solidFill>
              </a:rPr>
              <a:t>“Importance”</a:t>
            </a:r>
            <a:br>
              <a:rPr lang="en-US" sz="6600">
                <a:solidFill>
                  <a:schemeClr val="accent4"/>
                </a:solidFill>
              </a:rPr>
            </a:br>
            <a:r>
              <a:rPr lang="en-US" sz="6600" b="1" u="sng">
                <a:solidFill>
                  <a:schemeClr val="accent4"/>
                </a:solidFill>
                <a:effectLst>
                  <a:outerShdw blurRad="38100" dist="38100" dir="2700000" algn="tl">
                    <a:srgbClr val="C0C0C0"/>
                  </a:outerShdw>
                </a:effectLst>
                <a:latin typeface="Cataneo BT" pitchFamily="66" charset="0"/>
              </a:rPr>
              <a:t>Magnitude (treatment effect)</a:t>
            </a:r>
            <a:endParaRPr lang="en-US" sz="6600" b="1" u="sng">
              <a:solidFill>
                <a:schemeClr val="accent4"/>
              </a:solidFill>
              <a:latin typeface="Cataneo BT" pitchFamily="66" charset="0"/>
            </a:endParaRPr>
          </a:p>
        </p:txBody>
      </p:sp>
    </p:spTree>
    <p:extLst>
      <p:ext uri="{BB962C8B-B14F-4D97-AF65-F5344CB8AC3E}">
        <p14:creationId xmlns:p14="http://schemas.microsoft.com/office/powerpoint/2010/main" val="3735004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CA"/>
              <a:t>Definition</a:t>
            </a:r>
            <a:endParaRPr lang="en-US"/>
          </a:p>
        </p:txBody>
      </p:sp>
      <p:sp>
        <p:nvSpPr>
          <p:cNvPr id="6147" name="Rectangle 3"/>
          <p:cNvSpPr>
            <a:spLocks noGrp="1" noChangeArrowheads="1"/>
          </p:cNvSpPr>
          <p:nvPr>
            <p:ph type="body" idx="1"/>
          </p:nvPr>
        </p:nvSpPr>
        <p:spPr>
          <a:xfrm>
            <a:off x="914400" y="2260600"/>
            <a:ext cx="8001000" cy="4064000"/>
          </a:xfrm>
        </p:spPr>
        <p:txBody>
          <a:bodyPr/>
          <a:lstStyle/>
          <a:p>
            <a:pPr algn="l" rtl="0" eaLnBrk="1" hangingPunct="1">
              <a:defRPr/>
            </a:pPr>
            <a:r>
              <a:rPr lang="en-CA" sz="4000"/>
              <a:t>Number Needed to Treat (NNT):</a:t>
            </a:r>
            <a:endParaRPr lang="en-CA"/>
          </a:p>
          <a:p>
            <a:pPr lvl="1" algn="l" rtl="0" eaLnBrk="1" hangingPunct="1">
              <a:buFont typeface="Wingdings" pitchFamily="2" charset="2"/>
              <a:buNone/>
              <a:defRPr/>
            </a:pPr>
            <a:r>
              <a:rPr lang="en-CA"/>
              <a:t>                NNT=1/ARR </a:t>
            </a:r>
          </a:p>
          <a:p>
            <a:pPr lvl="1">
              <a:defRPr/>
            </a:pPr>
            <a:r>
              <a:rPr lang="en-US"/>
              <a:t>It denotes the number of patients that need to be treated to obtain a positive outcome in one patient. </a:t>
            </a:r>
          </a:p>
          <a:p>
            <a:pPr lvl="1">
              <a:defRPr/>
            </a:pPr>
            <a:r>
              <a:rPr lang="en-US"/>
              <a:t>The smaller the value for the NNT for a particular intervention indicates the effectiveness of that intervention. Ideal NNT=1.</a:t>
            </a:r>
          </a:p>
          <a:p>
            <a:pPr lvl="1">
              <a:defRPr/>
            </a:pPr>
            <a:r>
              <a:rPr lang="en-US"/>
              <a:t>The higher the NNT, the less effective the treatment. </a:t>
            </a:r>
            <a:br>
              <a:rPr lang="en-US"/>
            </a:br>
            <a:endParaRPr lang="en-US"/>
          </a:p>
          <a:p>
            <a:pPr lvl="1" algn="l" rtl="0" eaLnBrk="1" hangingPunct="1">
              <a:buFont typeface="Wingdings" pitchFamily="2" charset="2"/>
              <a:buNone/>
              <a:defRPr/>
            </a:pPr>
            <a:endParaRPr lang="en-US"/>
          </a:p>
        </p:txBody>
      </p:sp>
    </p:spTree>
    <p:extLst>
      <p:ext uri="{BB962C8B-B14F-4D97-AF65-F5344CB8AC3E}">
        <p14:creationId xmlns:p14="http://schemas.microsoft.com/office/powerpoint/2010/main" val="121005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ABDA78-1CC6-CD4D-B4CC-8CCE2A8CAE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772816"/>
            <a:ext cx="8946427" cy="3596829"/>
          </a:xfrm>
        </p:spPr>
      </p:pic>
      <p:sp>
        <p:nvSpPr>
          <p:cNvPr id="6" name="Rectangle 5">
            <a:extLst>
              <a:ext uri="{FF2B5EF4-FFF2-40B4-BE49-F238E27FC236}">
                <a16:creationId xmlns:a16="http://schemas.microsoft.com/office/drawing/2014/main" id="{10808032-9A3F-2C48-A060-4DBE9E61983E}"/>
              </a:ext>
            </a:extLst>
          </p:cNvPr>
          <p:cNvSpPr/>
          <p:nvPr/>
        </p:nvSpPr>
        <p:spPr>
          <a:xfrm>
            <a:off x="5076056" y="6202759"/>
            <a:ext cx="3977875" cy="538609"/>
          </a:xfrm>
          <a:prstGeom prst="rect">
            <a:avLst/>
          </a:prstGeom>
        </p:spPr>
        <p:txBody>
          <a:bodyPr wrap="square">
            <a:spAutoFit/>
          </a:bodyPr>
          <a:lstStyle/>
          <a:p>
            <a:pPr algn="ctr"/>
            <a:r>
              <a:rPr lang="en-US" sz="1100" b="1"/>
              <a:t>UCL </a:t>
            </a:r>
            <a:r>
              <a:rPr lang="en-US" sz="1100" b="1" err="1"/>
              <a:t>GreatOrmondStreet</a:t>
            </a:r>
            <a:r>
              <a:rPr lang="en-US" sz="1100" b="1"/>
              <a:t> Institute of Child Health Library </a:t>
            </a:r>
            <a:br>
              <a:rPr lang="en-US" sz="1100">
                <a:solidFill>
                  <a:srgbClr val="0000FF"/>
                </a:solidFill>
                <a:latin typeface="ArialMT"/>
              </a:rPr>
            </a:br>
            <a:r>
              <a:rPr lang="en-US" sz="700">
                <a:latin typeface="ArialMT"/>
              </a:rPr>
              <a:t>Last updated March 2017</a:t>
            </a:r>
          </a:p>
          <a:p>
            <a:pPr algn="ctr"/>
            <a:r>
              <a:rPr lang="en-US" sz="1100" b="1" err="1"/>
              <a:t>www.ucl.ac.uk</a:t>
            </a:r>
            <a:r>
              <a:rPr lang="en-US" sz="1100" b="1"/>
              <a:t>/</a:t>
            </a:r>
            <a:r>
              <a:rPr lang="en-US" sz="1100" b="1" err="1"/>
              <a:t>ich</a:t>
            </a:r>
            <a:r>
              <a:rPr lang="en-US" sz="1100" b="1"/>
              <a:t>/support-services/library </a:t>
            </a:r>
            <a:endParaRPr lang="en-US" sz="1100">
              <a:effectLst/>
            </a:endParaRPr>
          </a:p>
        </p:txBody>
      </p:sp>
    </p:spTree>
    <p:extLst>
      <p:ext uri="{BB962C8B-B14F-4D97-AF65-F5344CB8AC3E}">
        <p14:creationId xmlns:p14="http://schemas.microsoft.com/office/powerpoint/2010/main" val="1086687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3194050" y="476250"/>
            <a:ext cx="2314575" cy="369888"/>
          </a:xfrm>
          <a:prstGeom prst="rect">
            <a:avLst/>
          </a:prstGeom>
          <a:noFill/>
          <a:ln w="9525">
            <a:noFill/>
            <a:miter lim="800000"/>
            <a:headEnd/>
            <a:tailEnd/>
          </a:ln>
        </p:spPr>
        <p:txBody>
          <a:bodyPr wrap="none">
            <a:spAutoFit/>
          </a:bodyPr>
          <a:lstStyle/>
          <a:p>
            <a:r>
              <a:rPr lang="en-US"/>
              <a:t>2000 RANDOMIZED</a:t>
            </a:r>
            <a:endParaRPr lang="ar-SA"/>
          </a:p>
        </p:txBody>
      </p:sp>
      <p:sp>
        <p:nvSpPr>
          <p:cNvPr id="3" name="Down Arrow 2"/>
          <p:cNvSpPr/>
          <p:nvPr/>
        </p:nvSpPr>
        <p:spPr>
          <a:xfrm>
            <a:off x="4067175" y="981075"/>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3252" name="TextBox 3"/>
          <p:cNvSpPr txBox="1">
            <a:spLocks noChangeArrowheads="1"/>
          </p:cNvSpPr>
          <p:nvPr/>
        </p:nvSpPr>
        <p:spPr bwMode="auto">
          <a:xfrm>
            <a:off x="2259013" y="1989138"/>
            <a:ext cx="696912" cy="646112"/>
          </a:xfrm>
          <a:prstGeom prst="rect">
            <a:avLst/>
          </a:prstGeom>
          <a:noFill/>
          <a:ln w="9525">
            <a:noFill/>
            <a:miter lim="800000"/>
            <a:headEnd/>
            <a:tailEnd/>
          </a:ln>
        </p:spPr>
        <p:txBody>
          <a:bodyPr wrap="none">
            <a:spAutoFit/>
          </a:bodyPr>
          <a:lstStyle/>
          <a:p>
            <a:pPr algn="l" rtl="0"/>
            <a:r>
              <a:rPr lang="en-US"/>
              <a:t>A</a:t>
            </a:r>
          </a:p>
          <a:p>
            <a:pPr algn="l" rtl="0"/>
            <a:r>
              <a:rPr lang="en-US"/>
              <a:t>1000</a:t>
            </a:r>
            <a:endParaRPr lang="ar-SA"/>
          </a:p>
        </p:txBody>
      </p:sp>
      <p:sp>
        <p:nvSpPr>
          <p:cNvPr id="53253" name="TextBox 4"/>
          <p:cNvSpPr txBox="1">
            <a:spLocks noChangeArrowheads="1"/>
          </p:cNvSpPr>
          <p:nvPr/>
        </p:nvSpPr>
        <p:spPr bwMode="auto">
          <a:xfrm>
            <a:off x="5386388" y="1989138"/>
            <a:ext cx="698500" cy="646112"/>
          </a:xfrm>
          <a:prstGeom prst="rect">
            <a:avLst/>
          </a:prstGeom>
          <a:noFill/>
          <a:ln w="9525">
            <a:noFill/>
            <a:miter lim="800000"/>
            <a:headEnd/>
            <a:tailEnd/>
          </a:ln>
        </p:spPr>
        <p:txBody>
          <a:bodyPr wrap="none">
            <a:spAutoFit/>
          </a:bodyPr>
          <a:lstStyle/>
          <a:p>
            <a:pPr algn="l" rtl="0"/>
            <a:r>
              <a:rPr lang="en-US"/>
              <a:t>B</a:t>
            </a:r>
          </a:p>
          <a:p>
            <a:pPr algn="l" rtl="0"/>
            <a:r>
              <a:rPr lang="en-US"/>
              <a:t>1000</a:t>
            </a:r>
            <a:endParaRPr lang="ar-SA"/>
          </a:p>
        </p:txBody>
      </p:sp>
      <p:sp>
        <p:nvSpPr>
          <p:cNvPr id="6" name="Left Arrow 5"/>
          <p:cNvSpPr/>
          <p:nvPr/>
        </p:nvSpPr>
        <p:spPr>
          <a:xfrm>
            <a:off x="3059113" y="2060575"/>
            <a:ext cx="979487"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Right Arrow 6"/>
          <p:cNvSpPr/>
          <p:nvPr/>
        </p:nvSpPr>
        <p:spPr>
          <a:xfrm>
            <a:off x="4356100" y="206057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9" name="Down Arrow 8"/>
          <p:cNvSpPr/>
          <p:nvPr/>
        </p:nvSpPr>
        <p:spPr>
          <a:xfrm>
            <a:off x="5580063" y="2781300"/>
            <a:ext cx="484187" cy="201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10" name="Down Arrow 9"/>
          <p:cNvSpPr/>
          <p:nvPr/>
        </p:nvSpPr>
        <p:spPr>
          <a:xfrm>
            <a:off x="2627313" y="2708275"/>
            <a:ext cx="485775" cy="1944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cxnSp>
        <p:nvCxnSpPr>
          <p:cNvPr id="12" name="Straight Arrow Connector 11"/>
          <p:cNvCxnSpPr/>
          <p:nvPr/>
        </p:nvCxnSpPr>
        <p:spPr>
          <a:xfrm>
            <a:off x="6227763" y="3429000"/>
            <a:ext cx="576262"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619250" y="3284538"/>
            <a:ext cx="720725"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260" name="TextBox 16"/>
          <p:cNvSpPr txBox="1">
            <a:spLocks noChangeArrowheads="1"/>
          </p:cNvSpPr>
          <p:nvPr/>
        </p:nvSpPr>
        <p:spPr bwMode="auto">
          <a:xfrm>
            <a:off x="6923088" y="4005263"/>
            <a:ext cx="569912" cy="369887"/>
          </a:xfrm>
          <a:prstGeom prst="rect">
            <a:avLst/>
          </a:prstGeom>
          <a:noFill/>
          <a:ln w="9525">
            <a:noFill/>
            <a:miter lim="800000"/>
            <a:headEnd/>
            <a:tailEnd/>
          </a:ln>
        </p:spPr>
        <p:txBody>
          <a:bodyPr wrap="none">
            <a:spAutoFit/>
          </a:bodyPr>
          <a:lstStyle/>
          <a:p>
            <a:r>
              <a:rPr lang="en-US">
                <a:solidFill>
                  <a:srgbClr val="FF0000"/>
                </a:solidFill>
              </a:rPr>
              <a:t>100</a:t>
            </a:r>
            <a:endParaRPr lang="ar-SA">
              <a:solidFill>
                <a:srgbClr val="FF0000"/>
              </a:solidFill>
            </a:endParaRPr>
          </a:p>
        </p:txBody>
      </p:sp>
      <p:sp>
        <p:nvSpPr>
          <p:cNvPr id="53261" name="TextBox 17"/>
          <p:cNvSpPr txBox="1">
            <a:spLocks noChangeArrowheads="1"/>
          </p:cNvSpPr>
          <p:nvPr/>
        </p:nvSpPr>
        <p:spPr bwMode="auto">
          <a:xfrm>
            <a:off x="1019175" y="4005263"/>
            <a:ext cx="569913" cy="369887"/>
          </a:xfrm>
          <a:prstGeom prst="rect">
            <a:avLst/>
          </a:prstGeom>
          <a:noFill/>
          <a:ln w="9525">
            <a:noFill/>
            <a:miter lim="800000"/>
            <a:headEnd/>
            <a:tailEnd/>
          </a:ln>
        </p:spPr>
        <p:txBody>
          <a:bodyPr wrap="none">
            <a:spAutoFit/>
          </a:bodyPr>
          <a:lstStyle/>
          <a:p>
            <a:r>
              <a:rPr lang="en-US">
                <a:solidFill>
                  <a:srgbClr val="FF0000"/>
                </a:solidFill>
              </a:rPr>
              <a:t>200</a:t>
            </a:r>
            <a:endParaRPr lang="ar-SA">
              <a:solidFill>
                <a:srgbClr val="FF0000"/>
              </a:solidFill>
            </a:endParaRPr>
          </a:p>
        </p:txBody>
      </p:sp>
      <p:sp>
        <p:nvSpPr>
          <p:cNvPr id="53262" name="TextBox 18"/>
          <p:cNvSpPr txBox="1">
            <a:spLocks noChangeArrowheads="1"/>
          </p:cNvSpPr>
          <p:nvPr/>
        </p:nvSpPr>
        <p:spPr bwMode="auto">
          <a:xfrm>
            <a:off x="5514975" y="5013325"/>
            <a:ext cx="569913" cy="369888"/>
          </a:xfrm>
          <a:prstGeom prst="rect">
            <a:avLst/>
          </a:prstGeom>
          <a:noFill/>
          <a:ln w="9525">
            <a:noFill/>
            <a:miter lim="800000"/>
            <a:headEnd/>
            <a:tailEnd/>
          </a:ln>
        </p:spPr>
        <p:txBody>
          <a:bodyPr wrap="none">
            <a:spAutoFit/>
          </a:bodyPr>
          <a:lstStyle/>
          <a:p>
            <a:r>
              <a:rPr lang="en-US"/>
              <a:t>900</a:t>
            </a:r>
            <a:endParaRPr lang="ar-SA"/>
          </a:p>
        </p:txBody>
      </p:sp>
      <p:sp>
        <p:nvSpPr>
          <p:cNvPr id="53263" name="TextBox 19"/>
          <p:cNvSpPr txBox="1">
            <a:spLocks noChangeArrowheads="1"/>
          </p:cNvSpPr>
          <p:nvPr/>
        </p:nvSpPr>
        <p:spPr bwMode="auto">
          <a:xfrm>
            <a:off x="2635250" y="4868863"/>
            <a:ext cx="568325" cy="369887"/>
          </a:xfrm>
          <a:prstGeom prst="rect">
            <a:avLst/>
          </a:prstGeom>
          <a:noFill/>
          <a:ln w="9525">
            <a:noFill/>
            <a:miter lim="800000"/>
            <a:headEnd/>
            <a:tailEnd/>
          </a:ln>
        </p:spPr>
        <p:txBody>
          <a:bodyPr wrap="none">
            <a:spAutoFit/>
          </a:bodyPr>
          <a:lstStyle/>
          <a:p>
            <a:r>
              <a:rPr lang="en-US"/>
              <a:t>800</a:t>
            </a:r>
            <a:endParaRPr lang="ar-SA"/>
          </a:p>
        </p:txBody>
      </p:sp>
      <p:sp>
        <p:nvSpPr>
          <p:cNvPr id="53264" name="TextBox 20"/>
          <p:cNvSpPr txBox="1">
            <a:spLocks noChangeArrowheads="1"/>
          </p:cNvSpPr>
          <p:nvPr/>
        </p:nvSpPr>
        <p:spPr bwMode="auto">
          <a:xfrm>
            <a:off x="247650" y="5732463"/>
            <a:ext cx="5116513" cy="955675"/>
          </a:xfrm>
          <a:prstGeom prst="rect">
            <a:avLst/>
          </a:prstGeom>
          <a:noFill/>
          <a:ln w="9525">
            <a:noFill/>
            <a:miter lim="800000"/>
            <a:headEnd/>
            <a:tailEnd/>
          </a:ln>
        </p:spPr>
        <p:txBody>
          <a:bodyPr>
            <a:spAutoFit/>
          </a:bodyPr>
          <a:lstStyle/>
          <a:p>
            <a:pPr algn="l" rtl="0"/>
            <a:r>
              <a:rPr lang="en-US" sz="2800">
                <a:solidFill>
                  <a:schemeClr val="bg2">
                    <a:lumMod val="50000"/>
                  </a:schemeClr>
                </a:solidFill>
              </a:rPr>
              <a:t>EER= 270/? </a:t>
            </a:r>
          </a:p>
          <a:p>
            <a:pPr algn="l" rtl="0"/>
            <a:r>
              <a:rPr lang="en-US" sz="2800">
                <a:solidFill>
                  <a:schemeClr val="bg2">
                    <a:lumMod val="50000"/>
                  </a:schemeClr>
                </a:solidFill>
              </a:rPr>
              <a:t>CER=130/?</a:t>
            </a:r>
            <a:endParaRPr lang="ar-SA" sz="2800">
              <a:solidFill>
                <a:schemeClr val="bg2">
                  <a:lumMod val="50000"/>
                </a:schemeClr>
              </a:solidFill>
            </a:endParaRPr>
          </a:p>
        </p:txBody>
      </p:sp>
      <p:sp>
        <p:nvSpPr>
          <p:cNvPr id="22" name="Left Arrow 21"/>
          <p:cNvSpPr/>
          <p:nvPr/>
        </p:nvSpPr>
        <p:spPr>
          <a:xfrm>
            <a:off x="1403350" y="4941888"/>
            <a:ext cx="979488"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3266" name="TextBox 22"/>
          <p:cNvSpPr txBox="1">
            <a:spLocks noChangeArrowheads="1"/>
          </p:cNvSpPr>
          <p:nvPr/>
        </p:nvSpPr>
        <p:spPr bwMode="auto">
          <a:xfrm>
            <a:off x="250825" y="5148263"/>
            <a:ext cx="1935163" cy="368300"/>
          </a:xfrm>
          <a:prstGeom prst="rect">
            <a:avLst/>
          </a:prstGeom>
          <a:noFill/>
          <a:ln w="9525">
            <a:noFill/>
            <a:miter lim="800000"/>
            <a:headEnd/>
            <a:tailEnd/>
          </a:ln>
        </p:spPr>
        <p:txBody>
          <a:bodyPr wrap="none">
            <a:spAutoFit/>
          </a:bodyPr>
          <a:lstStyle/>
          <a:p>
            <a:pPr algn="l" rtl="0"/>
            <a:r>
              <a:rPr lang="en-US">
                <a:solidFill>
                  <a:schemeClr val="bg2">
                    <a:lumMod val="50000"/>
                  </a:schemeClr>
                </a:solidFill>
              </a:rPr>
              <a:t>270=IMPROVED</a:t>
            </a:r>
            <a:endParaRPr lang="ar-SA">
              <a:solidFill>
                <a:schemeClr val="bg2">
                  <a:lumMod val="50000"/>
                </a:schemeClr>
              </a:solidFill>
            </a:endParaRPr>
          </a:p>
        </p:txBody>
      </p:sp>
      <p:sp>
        <p:nvSpPr>
          <p:cNvPr id="24" name="Right Arrow 23"/>
          <p:cNvSpPr/>
          <p:nvPr/>
        </p:nvSpPr>
        <p:spPr>
          <a:xfrm>
            <a:off x="6156325" y="5157788"/>
            <a:ext cx="9779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3268" name="TextBox 24"/>
          <p:cNvSpPr txBox="1">
            <a:spLocks noChangeArrowheads="1"/>
          </p:cNvSpPr>
          <p:nvPr/>
        </p:nvSpPr>
        <p:spPr bwMode="auto">
          <a:xfrm>
            <a:off x="7164388" y="5013325"/>
            <a:ext cx="1998662" cy="369888"/>
          </a:xfrm>
          <a:prstGeom prst="rect">
            <a:avLst/>
          </a:prstGeom>
          <a:noFill/>
          <a:ln w="9525">
            <a:noFill/>
            <a:miter lim="800000"/>
            <a:headEnd/>
            <a:tailEnd/>
          </a:ln>
        </p:spPr>
        <p:txBody>
          <a:bodyPr wrap="none">
            <a:spAutoFit/>
          </a:bodyPr>
          <a:lstStyle/>
          <a:p>
            <a:pPr algn="l" rtl="0"/>
            <a:r>
              <a:rPr lang="en-US">
                <a:solidFill>
                  <a:schemeClr val="bg2">
                    <a:lumMod val="50000"/>
                  </a:schemeClr>
                </a:solidFill>
              </a:rPr>
              <a:t>IMPROVED= 130</a:t>
            </a:r>
            <a:endParaRPr lang="ar-SA">
              <a:solidFill>
                <a:schemeClr val="bg2">
                  <a:lumMod val="50000"/>
                </a:schemeClr>
              </a:solidFill>
            </a:endParaRPr>
          </a:p>
        </p:txBody>
      </p:sp>
    </p:spTree>
    <p:extLst>
      <p:ext uri="{BB962C8B-B14F-4D97-AF65-F5344CB8AC3E}">
        <p14:creationId xmlns:p14="http://schemas.microsoft.com/office/powerpoint/2010/main" val="3598749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buFont typeface="Wingdings" pitchFamily="2" charset="2"/>
              <a:buNone/>
              <a:defRPr/>
            </a:pPr>
            <a:endParaRPr lang="en-US"/>
          </a:p>
          <a:p>
            <a:pPr algn="l" rtl="0">
              <a:buFont typeface="Wingdings" pitchFamily="2" charset="2"/>
              <a:buNone/>
              <a:defRPr/>
            </a:pPr>
            <a:r>
              <a:rPr lang="en-US"/>
              <a:t>EER=270/1000=27%=0.27</a:t>
            </a:r>
          </a:p>
          <a:p>
            <a:pPr algn="l" rtl="0">
              <a:buFont typeface="Wingdings" pitchFamily="2" charset="2"/>
              <a:buNone/>
              <a:defRPr/>
            </a:pPr>
            <a:r>
              <a:rPr lang="en-US">
                <a:solidFill>
                  <a:schemeClr val="bg2">
                    <a:lumMod val="50000"/>
                  </a:schemeClr>
                </a:solidFill>
              </a:rPr>
              <a:t>CEER=130/1000= 13%=0.13</a:t>
            </a:r>
          </a:p>
          <a:p>
            <a:pPr algn="l" rtl="0">
              <a:buFont typeface="Wingdings" pitchFamily="2" charset="2"/>
              <a:buNone/>
              <a:defRPr/>
            </a:pPr>
            <a:r>
              <a:rPr lang="en-US"/>
              <a:t>ARR=0.27-0.13=0.14</a:t>
            </a:r>
          </a:p>
          <a:p>
            <a:pPr algn="l" rtl="0">
              <a:buFont typeface="Wingdings" pitchFamily="2" charset="2"/>
              <a:buNone/>
              <a:defRPr/>
            </a:pPr>
            <a:r>
              <a:rPr lang="en-US">
                <a:solidFill>
                  <a:schemeClr val="bg2">
                    <a:lumMod val="50000"/>
                  </a:schemeClr>
                </a:solidFill>
              </a:rPr>
              <a:t>NNT=1/0.14=7</a:t>
            </a:r>
          </a:p>
          <a:p>
            <a:pPr algn="l" rtl="0">
              <a:buFont typeface="Wingdings" pitchFamily="2" charset="2"/>
              <a:buNone/>
              <a:defRPr/>
            </a:pPr>
            <a:endParaRPr lang="en-US"/>
          </a:p>
          <a:p>
            <a:pPr algn="l" rtl="0">
              <a:buFont typeface="Wingdings" pitchFamily="2" charset="2"/>
              <a:buNone/>
              <a:defRPr/>
            </a:pPr>
            <a:r>
              <a:rPr lang="en-US">
                <a:solidFill>
                  <a:srgbClr val="FFFF00"/>
                </a:solidFill>
              </a:rPr>
              <a:t> </a:t>
            </a:r>
          </a:p>
          <a:p>
            <a:pPr algn="l" rtl="0">
              <a:buFont typeface="Wingdings" pitchFamily="2" charset="2"/>
              <a:buNone/>
              <a:defRPr/>
            </a:pPr>
            <a:endParaRPr lang="ar-SA"/>
          </a:p>
        </p:txBody>
      </p:sp>
    </p:spTree>
    <p:extLst>
      <p:ext uri="{BB962C8B-B14F-4D97-AF65-F5344CB8AC3E}">
        <p14:creationId xmlns:p14="http://schemas.microsoft.com/office/powerpoint/2010/main" val="28889880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1066800" y="304800"/>
            <a:ext cx="7543800" cy="1431925"/>
          </a:xfrm>
        </p:spPr>
        <p:txBody>
          <a:bodyPr wrap="square" anchor="ctr">
            <a:normAutofit/>
          </a:bodyPr>
          <a:lstStyle/>
          <a:p>
            <a:pPr>
              <a:lnSpc>
                <a:spcPct val="90000"/>
              </a:lnSpc>
            </a:pPr>
            <a:r>
              <a:rPr lang="en-US" sz="3200">
                <a:effectLst/>
              </a:rPr>
              <a:t>NUMBER NEED TO HARM(NNH)</a:t>
            </a:r>
          </a:p>
        </p:txBody>
      </p:sp>
      <p:sp>
        <p:nvSpPr>
          <p:cNvPr id="72" name="Text Placeholder 2">
            <a:extLst>
              <a:ext uri="{FF2B5EF4-FFF2-40B4-BE49-F238E27FC236}">
                <a16:creationId xmlns:a16="http://schemas.microsoft.com/office/drawing/2014/main" id="{87191C84-DAC7-4878-8589-50C0CF5E3B0D}"/>
              </a:ext>
            </a:extLst>
          </p:cNvPr>
          <p:cNvSpPr>
            <a:spLocks noGrp="1"/>
          </p:cNvSpPr>
          <p:nvPr>
            <p:ph type="body" sz="half" idx="1"/>
          </p:nvPr>
        </p:nvSpPr>
        <p:spPr>
          <a:xfrm>
            <a:off x="533400" y="1981200"/>
            <a:ext cx="4229100" cy="4114800"/>
          </a:xfrm>
        </p:spPr>
        <p:txBody>
          <a:bodyPr/>
          <a:lstStyle/>
          <a:p>
            <a:r>
              <a:rPr lang="en-US" sz="2400"/>
              <a:t>When the outcome is unfavorable.</a:t>
            </a:r>
          </a:p>
          <a:p>
            <a:r>
              <a:rPr lang="en-US" sz="2400"/>
              <a:t>This statistic describes the number of patients that would need to be treated to develop side effects from an intervention. </a:t>
            </a:r>
          </a:p>
          <a:p>
            <a:r>
              <a:rPr lang="en-US" sz="2400"/>
              <a:t>If the NNH is smaller than the NNT then the intervention may be doing more harm than good.</a:t>
            </a:r>
          </a:p>
        </p:txBody>
      </p:sp>
      <p:pic>
        <p:nvPicPr>
          <p:cNvPr id="56323" name="Picture 4" descr="http://latimesblogs.latimes.com/.a/6a00d8341c630a53ef0120a6197a5f970b-300wi"/>
          <p:cNvPicPr>
            <a:picLocks noChangeAspect="1" noChangeArrowheads="1"/>
          </p:cNvPicPr>
          <p:nvPr/>
        </p:nvPicPr>
        <p:blipFill>
          <a:blip r:embed="rId2" cstate="print"/>
          <a:stretch>
            <a:fillRect/>
          </a:stretch>
        </p:blipFill>
        <p:spPr bwMode="auto">
          <a:xfrm>
            <a:off x="4914900" y="2387854"/>
            <a:ext cx="3695700" cy="3301492"/>
          </a:xfrm>
          <a:prstGeom prst="rect">
            <a:avLst/>
          </a:prstGeom>
          <a:noFill/>
          <a:ln w="9525">
            <a:noFill/>
            <a:miter lim="800000"/>
            <a:headEnd/>
            <a:tailEnd/>
          </a:ln>
        </p:spPr>
      </p:pic>
    </p:spTree>
    <p:extLst>
      <p:ext uri="{BB962C8B-B14F-4D97-AF65-F5344CB8AC3E}">
        <p14:creationId xmlns:p14="http://schemas.microsoft.com/office/powerpoint/2010/main" val="2971946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467545" y="765175"/>
            <a:ext cx="8136706" cy="5760169"/>
          </a:xfrm>
        </p:spPr>
        <p:txBody>
          <a:bodyPr>
            <a:normAutofit/>
          </a:bodyPr>
          <a:lstStyle/>
          <a:p>
            <a:pPr marL="365760" indent="-256032" fontAlgn="auto">
              <a:spcAft>
                <a:spcPts val="0"/>
              </a:spcAft>
              <a:buClr>
                <a:schemeClr val="accent3"/>
              </a:buClr>
              <a:buFont typeface="Wingdings" pitchFamily="2" charset="2"/>
              <a:buNone/>
              <a:defRPr/>
            </a:pPr>
            <a:r>
              <a:rPr lang="en-US" sz="3600" b="1" u="sng">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Magnitude (treatment effect)</a:t>
            </a:r>
            <a:r>
              <a:rPr lang="en-US" sz="3600" b="1" u="sng">
                <a:solidFill>
                  <a:schemeClr val="accent2"/>
                </a:solidFill>
                <a:latin typeface="Times New Roman" panose="02020603050405020304" pitchFamily="18" charset="0"/>
                <a:cs typeface="Times New Roman" panose="02020603050405020304" pitchFamily="18" charset="0"/>
              </a:rPr>
              <a:t>:</a:t>
            </a:r>
          </a:p>
          <a:p>
            <a:pPr marL="365760" indent="-256032" fontAlgn="auto">
              <a:spcAft>
                <a:spcPts val="0"/>
              </a:spcAft>
              <a:buClr>
                <a:schemeClr val="accent3"/>
              </a:buClr>
              <a:buFont typeface="Wingdings" pitchFamily="2" charset="2"/>
              <a:buNone/>
              <a:defRPr/>
            </a:pPr>
            <a:endParaRPr lang="en-US" sz="800" b="1" u="sng">
              <a:solidFill>
                <a:schemeClr val="accent2"/>
              </a:solidFill>
              <a:latin typeface="Times New Roman" panose="02020603050405020304" pitchFamily="18" charset="0"/>
              <a:cs typeface="Times New Roman" panose="02020603050405020304" pitchFamily="18" charset="0"/>
            </a:endParaRPr>
          </a:p>
          <a:p>
            <a:pPr marL="365760" indent="-256032" fontAlgn="auto">
              <a:spcAft>
                <a:spcPts val="0"/>
              </a:spcAft>
              <a:buClr>
                <a:schemeClr val="tx1"/>
              </a:buClr>
              <a:buFont typeface="Georgia"/>
              <a:buChar char="•"/>
              <a:defRPr/>
            </a:pPr>
            <a:r>
              <a:rPr lang="en-US">
                <a:latin typeface="Times New Roman" panose="02020603050405020304" pitchFamily="18" charset="0"/>
                <a:cs typeface="Times New Roman" panose="02020603050405020304" pitchFamily="18" charset="0"/>
              </a:rPr>
              <a:t>Absolute effects (ARR &amp; NNT)</a:t>
            </a:r>
          </a:p>
          <a:p>
            <a:pPr marL="365760" indent="-256032" fontAlgn="auto">
              <a:spcAft>
                <a:spcPts val="0"/>
              </a:spcAft>
              <a:buClr>
                <a:schemeClr val="tx1"/>
              </a:buClr>
              <a:buFont typeface="Georgia"/>
              <a:buChar char="•"/>
              <a:defRPr/>
            </a:pPr>
            <a:r>
              <a:rPr lang="en-US">
                <a:latin typeface="Times New Roman" panose="02020603050405020304" pitchFamily="18" charset="0"/>
                <a:cs typeface="Times New Roman" panose="02020603050405020304" pitchFamily="18" charset="0"/>
              </a:rPr>
              <a:t>Relative effects (RR, RRR )</a:t>
            </a:r>
          </a:p>
          <a:p>
            <a:pPr marL="365760" indent="-256032" fontAlgn="auto">
              <a:spcAft>
                <a:spcPts val="0"/>
              </a:spcAft>
              <a:buClr>
                <a:schemeClr val="tx1"/>
              </a:buClr>
              <a:buFont typeface="Wingdings" pitchFamily="2" charset="2"/>
              <a:buNone/>
              <a:defRPr/>
            </a:pPr>
            <a:endParaRPr lang="en-US" sz="1400">
              <a:latin typeface="Times New Roman" panose="02020603050405020304" pitchFamily="18" charset="0"/>
              <a:cs typeface="Times New Roman" panose="02020603050405020304" pitchFamily="18" charset="0"/>
            </a:endParaRPr>
          </a:p>
          <a:p>
            <a:pPr marL="109728" indent="0" fontAlgn="auto">
              <a:spcAft>
                <a:spcPts val="0"/>
              </a:spcAft>
              <a:buClr>
                <a:schemeClr val="tx1"/>
              </a:buClr>
              <a:buNone/>
              <a:defRPr/>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20211"/>
      </p:ext>
    </p:extLst>
  </p:cSld>
  <p:clrMapOvr>
    <a:masterClrMapping/>
  </p:clrMapOvr>
  <p:transition spd="slow">
    <p:wipe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4"/>
          <p:cNvSpPr>
            <a:spLocks noGrp="1" noChangeArrowheads="1"/>
          </p:cNvSpPr>
          <p:nvPr>
            <p:ph type="title"/>
          </p:nvPr>
        </p:nvSpPr>
        <p:spPr/>
        <p:txBody>
          <a:bodyPr/>
          <a:lstStyle/>
          <a:p>
            <a:r>
              <a:rPr lang="en-US">
                <a:cs typeface="Tahoma" pitchFamily="34" charset="0"/>
              </a:rPr>
              <a:t>Result Tabulation</a:t>
            </a:r>
          </a:p>
        </p:txBody>
      </p:sp>
      <p:graphicFrame>
        <p:nvGraphicFramePr>
          <p:cNvPr id="635947" name="Group 43"/>
          <p:cNvGraphicFramePr>
            <a:graphicFrameLocks noGrp="1"/>
          </p:cNvGraphicFramePr>
          <p:nvPr>
            <p:ph sz="half" idx="1"/>
          </p:nvPr>
        </p:nvGraphicFramePr>
        <p:xfrm>
          <a:off x="642938" y="2505075"/>
          <a:ext cx="7543800" cy="2066544"/>
        </p:xfrm>
        <a:graphic>
          <a:graphicData uri="http://schemas.openxmlformats.org/drawingml/2006/table">
            <a:tbl>
              <a:tblPr/>
              <a:tblGrid>
                <a:gridCol w="2065338">
                  <a:extLst>
                    <a:ext uri="{9D8B030D-6E8A-4147-A177-3AD203B41FA5}">
                      <a16:colId xmlns:a16="http://schemas.microsoft.com/office/drawing/2014/main" val="20000"/>
                    </a:ext>
                  </a:extLst>
                </a:gridCol>
                <a:gridCol w="1706562">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639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Event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 </a:t>
                      </a:r>
                      <a:r>
                        <a:rPr kumimoji="0" lang="en-US" sz="2800" b="0" i="0" u="none" strike="noStrike" cap="none" normalizeH="0" baseline="0" err="1">
                          <a:ln>
                            <a:noFill/>
                          </a:ln>
                          <a:solidFill>
                            <a:srgbClr val="990000"/>
                          </a:solidFill>
                          <a:effectLst>
                            <a:outerShdw blurRad="38100" dist="38100" dir="2700000" algn="tl">
                              <a:srgbClr val="000000"/>
                            </a:outerShdw>
                          </a:effectLst>
                          <a:latin typeface="Comic Sans MS" pitchFamily="66" charset="0"/>
                          <a:cs typeface="Arial" pitchFamily="34" charset="0"/>
                        </a:rPr>
                        <a:t>Ve</a:t>
                      </a:r>
                      <a:endPar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Event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 Ve</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Total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extLst>
                  <a:ext uri="{0D108BD9-81ED-4DB2-BD59-A6C34878D82A}">
                    <a16:rowId xmlns:a16="http://schemas.microsoft.com/office/drawing/2014/main" val="10000"/>
                  </a:ext>
                </a:extLst>
              </a:tr>
              <a:tr h="452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Experimental </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a</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a+b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667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Control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c</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d</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err="1">
                          <a:ln>
                            <a:noFill/>
                          </a:ln>
                          <a:solidFill>
                            <a:srgbClr val="000000"/>
                          </a:solidFill>
                          <a:effectLst>
                            <a:outerShdw blurRad="38100" dist="38100" dir="2700000" algn="tl">
                              <a:srgbClr val="FFFFFF"/>
                            </a:outerShdw>
                          </a:effectLst>
                          <a:latin typeface="Comic Sans MS" pitchFamily="66" charset="0"/>
                          <a:cs typeface="Arial" pitchFamily="34" charset="0"/>
                        </a:rPr>
                        <a:t>c+d</a:t>
                      </a:r>
                      <a:endPar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93209" name="Rectangle 35"/>
          <p:cNvSpPr>
            <a:spLocks noGrp="1" noChangeArrowheads="1"/>
          </p:cNvSpPr>
          <p:nvPr>
            <p:ph type="body" sz="half" idx="2"/>
          </p:nvPr>
        </p:nvSpPr>
        <p:spPr>
          <a:xfrm>
            <a:off x="1042988" y="5013325"/>
            <a:ext cx="7543800" cy="1620838"/>
          </a:xfrm>
        </p:spPr>
        <p:txBody>
          <a:bodyPr/>
          <a:lstStyle/>
          <a:p>
            <a:pPr>
              <a:buClr>
                <a:schemeClr val="tx1"/>
              </a:buClr>
            </a:pPr>
            <a:r>
              <a:rPr lang="en-US">
                <a:latin typeface="Comic Sans MS" pitchFamily="66" charset="0"/>
                <a:cs typeface="Times New Roman" pitchFamily="18" charset="0"/>
              </a:rPr>
              <a:t>EER = Experimental Event Rate (a/a+b)</a:t>
            </a:r>
          </a:p>
          <a:p>
            <a:pPr>
              <a:buClr>
                <a:schemeClr val="tx1"/>
              </a:buClr>
            </a:pPr>
            <a:r>
              <a:rPr lang="en-US">
                <a:latin typeface="Comic Sans MS" pitchFamily="66" charset="0"/>
                <a:cs typeface="Times New Roman" pitchFamily="18" charset="0"/>
              </a:rPr>
              <a:t>CER = Control Event Rate (c/c+d)</a:t>
            </a:r>
          </a:p>
          <a:p>
            <a:pPr>
              <a:buClr>
                <a:schemeClr val="tx1"/>
              </a:buClr>
            </a:pPr>
            <a:endParaRPr lang="en-US">
              <a:latin typeface="Comic Sans MS" pitchFamily="66" charset="0"/>
              <a:cs typeface="Times New Roman" pitchFamily="18" charset="0"/>
            </a:endParaRPr>
          </a:p>
          <a:p>
            <a:endParaRPr lang="en-US">
              <a:cs typeface="Times New Roman" pitchFamily="18" charset="0"/>
            </a:endParaRPr>
          </a:p>
        </p:txBody>
      </p:sp>
    </p:spTree>
    <p:extLst>
      <p:ext uri="{BB962C8B-B14F-4D97-AF65-F5344CB8AC3E}">
        <p14:creationId xmlns:p14="http://schemas.microsoft.com/office/powerpoint/2010/main" val="3696945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15" name="Group 27"/>
          <p:cNvGraphicFramePr>
            <a:graphicFrameLocks noGrp="1"/>
          </p:cNvGraphicFramePr>
          <p:nvPr>
            <p:ph sz="half" idx="1"/>
          </p:nvPr>
        </p:nvGraphicFramePr>
        <p:xfrm>
          <a:off x="500063" y="2500313"/>
          <a:ext cx="7543800" cy="2066544"/>
        </p:xfrm>
        <a:graphic>
          <a:graphicData uri="http://schemas.openxmlformats.org/drawingml/2006/table">
            <a:tbl>
              <a:tblPr/>
              <a:tblGrid>
                <a:gridCol w="2065337">
                  <a:extLst>
                    <a:ext uri="{9D8B030D-6E8A-4147-A177-3AD203B41FA5}">
                      <a16:colId xmlns:a16="http://schemas.microsoft.com/office/drawing/2014/main" val="20000"/>
                    </a:ext>
                  </a:extLst>
                </a:gridCol>
                <a:gridCol w="17065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6397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Cataneo BT" pitchFamily="66" charset="0"/>
                        <a:cs typeface="Times New Roman" pitchFamily="18"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present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Absent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Total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A</a:t>
                      </a:r>
                      <a:r>
                        <a:rPr kumimoji="0" lang="en-US" sz="2400" b="0" i="0" u="none" strike="noStrike" cap="none" normalizeH="0" baseline="0">
                          <a:ln>
                            <a:noFill/>
                          </a:ln>
                          <a:solidFill>
                            <a:srgbClr val="990000"/>
                          </a:solidFill>
                          <a:effectLst>
                            <a:outerShdw blurRad="38100" dist="38100" dir="2700000" algn="tl">
                              <a:srgbClr val="000000"/>
                            </a:outerShdw>
                          </a:effectLst>
                          <a:latin typeface="Cataneo BT" pitchFamily="66" charset="0"/>
                          <a:cs typeface="Times New Roman" pitchFamily="18" charset="0"/>
                        </a:rPr>
                        <a:t> </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20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80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667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40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60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94232" name="Rectangle 35"/>
          <p:cNvSpPr>
            <a:spLocks noGrp="1" noChangeArrowheads="1"/>
          </p:cNvSpPr>
          <p:nvPr>
            <p:ph type="body" sz="half" idx="2"/>
          </p:nvPr>
        </p:nvSpPr>
        <p:spPr>
          <a:xfrm>
            <a:off x="428625" y="4929188"/>
            <a:ext cx="7543800" cy="1620837"/>
          </a:xfrm>
        </p:spPr>
        <p:txBody>
          <a:bodyPr/>
          <a:lstStyle/>
          <a:p>
            <a:pPr>
              <a:buClr>
                <a:schemeClr val="tx1"/>
              </a:buClr>
            </a:pPr>
            <a:r>
              <a:rPr lang="en-US">
                <a:latin typeface="Times New Roman" pitchFamily="18" charset="0"/>
                <a:cs typeface="Times New Roman" pitchFamily="18" charset="0"/>
              </a:rPr>
              <a:t>EER-A (Risk A) = 20/100 = 20% (0.2)</a:t>
            </a:r>
          </a:p>
          <a:p>
            <a:pPr>
              <a:buClr>
                <a:schemeClr val="tx1"/>
              </a:buClr>
            </a:pPr>
            <a:r>
              <a:rPr lang="en-US">
                <a:latin typeface="Times New Roman" pitchFamily="18" charset="0"/>
                <a:cs typeface="Times New Roman" pitchFamily="18" charset="0"/>
              </a:rPr>
              <a:t>CER-B (Risk B) = 40/100 = 40% (0.4)</a:t>
            </a:r>
          </a:p>
          <a:p>
            <a:pPr>
              <a:buClr>
                <a:schemeClr val="tx1"/>
              </a:buClr>
            </a:pPr>
            <a:endParaRPr lang="en-US">
              <a:latin typeface="Times New Roman" pitchFamily="18" charset="0"/>
              <a:cs typeface="Times New Roman" pitchFamily="18" charset="0"/>
            </a:endParaRPr>
          </a:p>
          <a:p>
            <a:endParaRPr lang="en-US">
              <a:cs typeface="Times New Roman" pitchFamily="18" charset="0"/>
            </a:endParaRPr>
          </a:p>
        </p:txBody>
      </p:sp>
      <p:sp>
        <p:nvSpPr>
          <p:cNvPr id="28" name="Rectangle 27"/>
          <p:cNvSpPr/>
          <p:nvPr/>
        </p:nvSpPr>
        <p:spPr>
          <a:xfrm>
            <a:off x="1000100" y="285728"/>
            <a:ext cx="594252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solidFill>
                  <a:srgbClr val="CC0066"/>
                </a:solidFill>
                <a:effectLst>
                  <a:outerShdw blurRad="50800" dist="39000" dir="5460000" algn="tl">
                    <a:srgbClr val="000000">
                      <a:alpha val="38000"/>
                    </a:srgbClr>
                  </a:outerShdw>
                </a:effectLst>
                <a:latin typeface="+mn-lt"/>
                <a:cs typeface="Arial" charset="0"/>
              </a:rPr>
              <a:t>Result Tabulation</a:t>
            </a:r>
          </a:p>
        </p:txBody>
      </p:sp>
      <p:sp>
        <p:nvSpPr>
          <p:cNvPr id="5" name="Curved Down Arrow 4"/>
          <p:cNvSpPr/>
          <p:nvPr/>
        </p:nvSpPr>
        <p:spPr>
          <a:xfrm>
            <a:off x="3571875" y="1428750"/>
            <a:ext cx="3857625" cy="1071563"/>
          </a:xfrm>
          <a:prstGeom prst="curved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solidFill>
                <a:schemeClr val="tx1"/>
              </a:solidFill>
            </a:endParaRPr>
          </a:p>
        </p:txBody>
      </p:sp>
    </p:spTree>
    <p:extLst>
      <p:ext uri="{BB962C8B-B14F-4D97-AF65-F5344CB8AC3E}">
        <p14:creationId xmlns:p14="http://schemas.microsoft.com/office/powerpoint/2010/main" val="3908918775"/>
      </p:ext>
    </p:extLst>
  </p:cSld>
  <p:clrMapOvr>
    <a:masterClrMapping/>
  </p:clrMapOvr>
  <p:transition>
    <p:plus/>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571480"/>
            <a:ext cx="2666115"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cs typeface="Arial" charset="0"/>
              </a:rPr>
              <a:t>Calculations</a:t>
            </a:r>
            <a:endPar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Arial" charset="0"/>
            </a:endParaRPr>
          </a:p>
        </p:txBody>
      </p:sp>
      <p:sp>
        <p:nvSpPr>
          <p:cNvPr id="36867" name="Rectangle 1027"/>
          <p:cNvSpPr>
            <a:spLocks noChangeArrowheads="1"/>
          </p:cNvSpPr>
          <p:nvPr/>
        </p:nvSpPr>
        <p:spPr bwMode="auto">
          <a:xfrm>
            <a:off x="557213" y="1643063"/>
            <a:ext cx="8229600" cy="4157662"/>
          </a:xfrm>
          <a:prstGeom prst="rect">
            <a:avLst/>
          </a:prstGeom>
          <a:noFill/>
          <a:ln w="9525">
            <a:noFill/>
            <a:miter lim="800000"/>
            <a:headEnd/>
            <a:tailEnd/>
          </a:ln>
        </p:spPr>
        <p:txBody>
          <a:bodyPr/>
          <a:lstStyle/>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ARR = CER - EER </a:t>
            </a:r>
          </a:p>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NNT = 1 / ARR</a:t>
            </a:r>
          </a:p>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RR = EER/CER (Risk A/Risk B)</a:t>
            </a:r>
          </a:p>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RRR = 1- RR    </a:t>
            </a:r>
          </a:p>
        </p:txBody>
      </p:sp>
    </p:spTree>
    <p:extLst>
      <p:ext uri="{BB962C8B-B14F-4D97-AF65-F5344CB8AC3E}">
        <p14:creationId xmlns:p14="http://schemas.microsoft.com/office/powerpoint/2010/main" val="31055456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15" name="Group 27"/>
          <p:cNvGraphicFramePr>
            <a:graphicFrameLocks noGrp="1"/>
          </p:cNvGraphicFramePr>
          <p:nvPr>
            <p:ph sz="half" idx="1"/>
            <p:extLst>
              <p:ext uri="{D42A27DB-BD31-4B8C-83A1-F6EECF244321}">
                <p14:modId xmlns:p14="http://schemas.microsoft.com/office/powerpoint/2010/main" val="1632431380"/>
              </p:ext>
            </p:extLst>
          </p:nvPr>
        </p:nvGraphicFramePr>
        <p:xfrm>
          <a:off x="857250" y="1643063"/>
          <a:ext cx="7543800" cy="2066544"/>
        </p:xfrm>
        <a:graphic>
          <a:graphicData uri="http://schemas.openxmlformats.org/drawingml/2006/table">
            <a:tbl>
              <a:tblPr/>
              <a:tblGrid>
                <a:gridCol w="2065337">
                  <a:extLst>
                    <a:ext uri="{9D8B030D-6E8A-4147-A177-3AD203B41FA5}">
                      <a16:colId xmlns:a16="http://schemas.microsoft.com/office/drawing/2014/main" val="20000"/>
                    </a:ext>
                  </a:extLst>
                </a:gridCol>
                <a:gridCol w="17065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6397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Cataneo BT" pitchFamily="66" charset="0"/>
                        <a:cs typeface="Times New Roman" pitchFamily="18"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present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Absent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Total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A</a:t>
                      </a:r>
                      <a:r>
                        <a:rPr kumimoji="0" lang="en-US" sz="2400" b="0" i="0" u="none" strike="noStrike" cap="none" normalizeH="0" baseline="0">
                          <a:ln>
                            <a:noFill/>
                          </a:ln>
                          <a:solidFill>
                            <a:srgbClr val="990000"/>
                          </a:solidFill>
                          <a:effectLst>
                            <a:outerShdw blurRad="38100" dist="38100" dir="2700000" algn="tl">
                              <a:srgbClr val="000000"/>
                            </a:outerShdw>
                          </a:effectLst>
                          <a:latin typeface="Cataneo BT" pitchFamily="66" charset="0"/>
                          <a:cs typeface="Times New Roman" pitchFamily="18" charset="0"/>
                        </a:rPr>
                        <a:t> </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20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80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667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40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60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28" name="Rectangle 27"/>
          <p:cNvSpPr/>
          <p:nvPr/>
        </p:nvSpPr>
        <p:spPr>
          <a:xfrm>
            <a:off x="1000100" y="428604"/>
            <a:ext cx="631454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Arial" charset="0"/>
              </a:rPr>
              <a:t>Result Tabulation</a:t>
            </a:r>
          </a:p>
        </p:txBody>
      </p:sp>
      <p:sp>
        <p:nvSpPr>
          <p:cNvPr id="96281" name="Rectangle 1027"/>
          <p:cNvSpPr>
            <a:spLocks noGrp="1" noChangeArrowheads="1"/>
          </p:cNvSpPr>
          <p:nvPr>
            <p:ph type="body" sz="half" idx="2"/>
          </p:nvPr>
        </p:nvSpPr>
        <p:spPr>
          <a:xfrm>
            <a:off x="857250" y="3857625"/>
            <a:ext cx="7543800" cy="2643188"/>
          </a:xfrm>
        </p:spPr>
        <p:txBody>
          <a:bodyPr/>
          <a:lstStyle/>
          <a:p>
            <a:pPr>
              <a:lnSpc>
                <a:spcPct val="150000"/>
              </a:lnSpc>
              <a:buClr>
                <a:schemeClr val="tx1"/>
              </a:buClr>
            </a:pPr>
            <a:r>
              <a:rPr lang="en-US">
                <a:latin typeface="Cataneo BT"/>
                <a:cs typeface="Times New Roman" pitchFamily="18" charset="0"/>
              </a:rPr>
              <a:t>ARR = CER - EER                       NNT = 1 / ARR</a:t>
            </a:r>
          </a:p>
          <a:p>
            <a:pPr>
              <a:lnSpc>
                <a:spcPct val="150000"/>
              </a:lnSpc>
              <a:buClr>
                <a:schemeClr val="tx1"/>
              </a:buClr>
            </a:pPr>
            <a:r>
              <a:rPr lang="en-US">
                <a:latin typeface="Cataneo BT"/>
                <a:cs typeface="Times New Roman" pitchFamily="18" charset="0"/>
              </a:rPr>
              <a:t>RR = EER/CER                              RRR = 1- RR </a:t>
            </a:r>
          </a:p>
          <a:p>
            <a:pPr>
              <a:lnSpc>
                <a:spcPct val="150000"/>
              </a:lnSpc>
              <a:buClr>
                <a:schemeClr val="tx1"/>
              </a:buClr>
            </a:pPr>
            <a:endParaRPr lang="en-US">
              <a:latin typeface="Cataneo BT"/>
              <a:cs typeface="Times New Roman" pitchFamily="18" charset="0"/>
            </a:endParaRPr>
          </a:p>
        </p:txBody>
      </p:sp>
    </p:spTree>
    <p:extLst>
      <p:ext uri="{BB962C8B-B14F-4D97-AF65-F5344CB8AC3E}">
        <p14:creationId xmlns:p14="http://schemas.microsoft.com/office/powerpoint/2010/main" val="2296425317"/>
      </p:ext>
    </p:extLst>
  </p:cSld>
  <p:clrMapOvr>
    <a:masterClrMapping/>
  </p:clrMapOvr>
  <p:transition>
    <p:plus/>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1000108"/>
            <a:ext cx="2666115"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cs typeface="Arial" charset="0"/>
              </a:rPr>
              <a:t>Calculations</a:t>
            </a:r>
            <a:endPar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Arial" charset="0"/>
            </a:endParaRPr>
          </a:p>
        </p:txBody>
      </p:sp>
      <p:sp>
        <p:nvSpPr>
          <p:cNvPr id="97283" name="Rectangle 1027"/>
          <p:cNvSpPr>
            <a:spLocks noChangeArrowheads="1"/>
          </p:cNvSpPr>
          <p:nvPr/>
        </p:nvSpPr>
        <p:spPr bwMode="auto">
          <a:xfrm>
            <a:off x="214313" y="1357313"/>
            <a:ext cx="8572500" cy="4357687"/>
          </a:xfrm>
          <a:prstGeom prst="rect">
            <a:avLst/>
          </a:prstGeom>
          <a:noFill/>
          <a:ln w="9525">
            <a:noFill/>
            <a:miter lim="800000"/>
            <a:headEnd/>
            <a:tailEnd/>
          </a:ln>
        </p:spPr>
        <p:txBody>
          <a:bodyPr/>
          <a:lstStyle/>
          <a:p>
            <a:pPr marL="365125" indent="-255588">
              <a:lnSpc>
                <a:spcPct val="150000"/>
              </a:lnSpc>
              <a:spcBef>
                <a:spcPts val="400"/>
              </a:spcBef>
              <a:buClr>
                <a:schemeClr val="tx1"/>
              </a:buClr>
              <a:buSzPct val="68000"/>
              <a:buFont typeface="Wingdings 3" pitchFamily="18" charset="2"/>
              <a:buNone/>
            </a:pPr>
            <a:endParaRPr lang="en-US" sz="2700">
              <a:latin typeface="Cataneo BT"/>
            </a:endParaRP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ARR = CER – EER = 0.4 – 0.2 =                      0.2 (20%) </a:t>
            </a: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NNT = 1 / ARR    = 1/0.2 =                             5</a:t>
            </a: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RR = EER/CER     = 0.2/0.4   =                       0.5</a:t>
            </a: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RRR = 1- RR         = 1- 0.5=                            0.5 (50%)</a:t>
            </a:r>
          </a:p>
          <a:p>
            <a:pPr marL="365125" indent="-255588" algn="l" rtl="0">
              <a:lnSpc>
                <a:spcPct val="150000"/>
              </a:lnSpc>
              <a:spcBef>
                <a:spcPts val="400"/>
              </a:spcBef>
              <a:buClr>
                <a:schemeClr val="tx1"/>
              </a:buClr>
              <a:buSzPct val="68000"/>
            </a:pPr>
            <a:endParaRPr lang="en-US" sz="2700">
              <a:latin typeface="Cataneo BT"/>
            </a:endParaRPr>
          </a:p>
          <a:p>
            <a:pPr marL="365125" indent="-255588">
              <a:lnSpc>
                <a:spcPct val="150000"/>
              </a:lnSpc>
              <a:spcBef>
                <a:spcPts val="400"/>
              </a:spcBef>
              <a:buClr>
                <a:schemeClr val="tx1"/>
              </a:buClr>
              <a:buSzPct val="68000"/>
              <a:buFont typeface="Wingdings 3" pitchFamily="18" charset="2"/>
              <a:buChar char=""/>
            </a:pPr>
            <a:endParaRPr lang="en-US" sz="2700">
              <a:latin typeface="Cataneo BT"/>
            </a:endParaRPr>
          </a:p>
        </p:txBody>
      </p:sp>
    </p:spTree>
    <p:extLst>
      <p:ext uri="{BB962C8B-B14F-4D97-AF65-F5344CB8AC3E}">
        <p14:creationId xmlns:p14="http://schemas.microsoft.com/office/powerpoint/2010/main" val="388478477"/>
      </p:ext>
    </p:extLst>
  </p:cSld>
  <p:clrMapOvr>
    <a:masterClrMapping/>
  </p:clrMapOvr>
  <p:transition spd="slow">
    <p:comb/>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9AFC94-BB2C-B549-A4EB-D4FB02F4D4EA}"/>
              </a:ext>
            </a:extLst>
          </p:cNvPr>
          <p:cNvSpPr>
            <a:spLocks noGrp="1"/>
          </p:cNvSpPr>
          <p:nvPr>
            <p:ph idx="1"/>
          </p:nvPr>
        </p:nvSpPr>
        <p:spPr>
          <a:xfrm>
            <a:off x="0" y="620688"/>
            <a:ext cx="9036496" cy="4324350"/>
          </a:xfrm>
        </p:spPr>
        <p:txBody>
          <a:bodyPr/>
          <a:lstStyle/>
          <a:p>
            <a:r>
              <a:rPr lang="en-US" sz="2000" b="1"/>
              <a:t>Relative Risk </a:t>
            </a:r>
            <a:r>
              <a:rPr lang="en-US" sz="2000"/>
              <a:t>or </a:t>
            </a:r>
            <a:r>
              <a:rPr lang="en-US" sz="2000" b="1"/>
              <a:t>Risk Ratio (RR</a:t>
            </a:r>
            <a:r>
              <a:rPr lang="en-US" sz="2000"/>
              <a:t>) - the risk of the outcome occurring in the intervention group compared with the control group.</a:t>
            </a:r>
            <a:br>
              <a:rPr lang="en-US" sz="2000"/>
            </a:br>
            <a:r>
              <a:rPr lang="en-US" sz="2000"/>
              <a:t>RR= EER/CER </a:t>
            </a:r>
          </a:p>
          <a:p>
            <a:r>
              <a:rPr lang="en-US" sz="2000" b="1"/>
              <a:t>Absolute Risk Reduction </a:t>
            </a:r>
            <a:r>
              <a:rPr lang="en-US" sz="2000"/>
              <a:t>or </a:t>
            </a:r>
            <a:r>
              <a:rPr lang="en-US" sz="2000" b="1"/>
              <a:t>increase </a:t>
            </a:r>
            <a:r>
              <a:rPr lang="en-US" sz="2000"/>
              <a:t>(</a:t>
            </a:r>
            <a:r>
              <a:rPr lang="en-US" sz="2000" b="1"/>
              <a:t>ARR</a:t>
            </a:r>
            <a:r>
              <a:rPr lang="en-US" sz="2000"/>
              <a:t>) - absolute amount by which the intervention reduces (or increases) the risk of outcome.</a:t>
            </a:r>
            <a:br>
              <a:rPr lang="en-US" sz="2000"/>
            </a:br>
            <a:r>
              <a:rPr lang="en-US" sz="2000"/>
              <a:t>ARR= CER-EER </a:t>
            </a:r>
          </a:p>
          <a:p>
            <a:r>
              <a:rPr lang="en-US" sz="2000" b="1"/>
              <a:t>Relative Risk Reduction </a:t>
            </a:r>
            <a:r>
              <a:rPr lang="en-US" sz="2000"/>
              <a:t>or </a:t>
            </a:r>
            <a:r>
              <a:rPr lang="en-US" sz="2000" b="1"/>
              <a:t>increase (RRR</a:t>
            </a:r>
            <a:r>
              <a:rPr lang="en-US" sz="2000"/>
              <a:t>) - amount by which the risk of outcome is reduced (or increased) in the intervention group compared with the control group.</a:t>
            </a:r>
            <a:br>
              <a:rPr lang="en-US" sz="2000"/>
            </a:br>
            <a:r>
              <a:rPr lang="en-US" sz="2000"/>
              <a:t>RRR=ARR/CER </a:t>
            </a:r>
          </a:p>
          <a:p>
            <a:r>
              <a:rPr lang="en-US" sz="2000" b="1"/>
              <a:t>Odds of outcome </a:t>
            </a:r>
            <a:r>
              <a:rPr lang="en-US" sz="2000"/>
              <a:t>- in each patient group, the number of patients with an outcome divided by the number of patients without the outcome. </a:t>
            </a:r>
          </a:p>
          <a:p>
            <a:r>
              <a:rPr lang="en-US" sz="2000" b="1"/>
              <a:t>Odds ratio </a:t>
            </a:r>
            <a:r>
              <a:rPr lang="en-US" sz="2000"/>
              <a:t>- odds of outcome in treatment group divided by odds of outcome in control group.</a:t>
            </a:r>
            <a:br>
              <a:rPr lang="en-US" sz="2000"/>
            </a:br>
            <a:r>
              <a:rPr lang="en-US" sz="2000"/>
              <a:t>If the outcome is negative, an effective treatment will have an odds ratio &lt;1;</a:t>
            </a:r>
            <a:br>
              <a:rPr lang="en-US" sz="2000"/>
            </a:br>
            <a:r>
              <a:rPr lang="en-US" sz="2000"/>
              <a:t>If the outcome is positive, an effective treatment will have an odds ratio &gt;1.</a:t>
            </a:r>
            <a:br>
              <a:rPr lang="en-US" sz="2000"/>
            </a:br>
            <a:r>
              <a:rPr lang="en-US" sz="2000"/>
              <a:t>(In case control studies, the odds ratio refers to the odds in </a:t>
            </a:r>
            <a:r>
              <a:rPr lang="en-US" sz="2000" err="1"/>
              <a:t>favour</a:t>
            </a:r>
            <a:r>
              <a:rPr lang="en-US" sz="2000"/>
              <a:t> of exposure to a particular factor in cases divided by the odds in </a:t>
            </a:r>
            <a:r>
              <a:rPr lang="en-US" sz="2000" err="1"/>
              <a:t>favour</a:t>
            </a:r>
            <a:r>
              <a:rPr lang="en-US" sz="2000"/>
              <a:t> of exposure in controls). </a:t>
            </a:r>
          </a:p>
        </p:txBody>
      </p:sp>
    </p:spTree>
    <p:extLst>
      <p:ext uri="{BB962C8B-B14F-4D97-AF65-F5344CB8AC3E}">
        <p14:creationId xmlns:p14="http://schemas.microsoft.com/office/powerpoint/2010/main" val="221353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p:spPr>
        <p:txBody>
          <a:bodyPr wrap="square" anchor="ctr">
            <a:normAutofit/>
          </a:bodyPr>
          <a:lstStyle/>
          <a:p>
            <a:r>
              <a:rPr lang="en-US" b="1"/>
              <a:t>Critical Appraisal</a:t>
            </a:r>
            <a:endParaRPr lang="en-US"/>
          </a:p>
        </p:txBody>
      </p:sp>
      <p:graphicFrame>
        <p:nvGraphicFramePr>
          <p:cNvPr id="5" name="Content Placeholder 2">
            <a:extLst>
              <a:ext uri="{FF2B5EF4-FFF2-40B4-BE49-F238E27FC236}">
                <a16:creationId xmlns:a16="http://schemas.microsoft.com/office/drawing/2014/main" id="{6AB96D03-24C5-49FB-8144-F7FFC79484ED}"/>
              </a:ext>
            </a:extLst>
          </p:cNvPr>
          <p:cNvGraphicFramePr>
            <a:graphicFrameLocks noGrp="1"/>
          </p:cNvGraphicFramePr>
          <p:nvPr>
            <p:ph idx="1"/>
            <p:extLst>
              <p:ext uri="{D42A27DB-BD31-4B8C-83A1-F6EECF244321}">
                <p14:modId xmlns:p14="http://schemas.microsoft.com/office/powerpoint/2010/main" val="556366737"/>
              </p:ext>
            </p:extLst>
          </p:nvPr>
        </p:nvGraphicFramePr>
        <p:xfrm>
          <a:off x="457200" y="2249488"/>
          <a:ext cx="8229600"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446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rtl="0"/>
            <a:r>
              <a:rPr lang="en-US" b="1">
                <a:latin typeface="Times New Roman" pitchFamily="18" charset="0"/>
                <a:cs typeface="Times New Roman" pitchFamily="18" charset="0"/>
              </a:rPr>
              <a:t>Precision</a:t>
            </a:r>
            <a:endParaRPr lang="en-US" b="1">
              <a:solidFill>
                <a:srgbClr val="CC0066"/>
              </a:solidFill>
              <a:cs typeface="Tahoma" pitchFamily="34" charset="0"/>
            </a:endParaRPr>
          </a:p>
        </p:txBody>
      </p:sp>
      <p:sp>
        <p:nvSpPr>
          <p:cNvPr id="49155" name="Rectangle 3"/>
          <p:cNvSpPr>
            <a:spLocks noGrp="1" noChangeArrowheads="1"/>
          </p:cNvSpPr>
          <p:nvPr>
            <p:ph type="body" idx="4294967295"/>
          </p:nvPr>
        </p:nvSpPr>
        <p:spPr>
          <a:xfrm>
            <a:off x="467544" y="2132856"/>
            <a:ext cx="7992888" cy="2620963"/>
          </a:xfrm>
        </p:spPr>
        <p:txBody>
          <a:bodyPr>
            <a:normAutofit lnSpcReduction="10000"/>
          </a:bodyPr>
          <a:lstStyle/>
          <a:p>
            <a:pPr marL="365760" indent="-256032" fontAlgn="auto">
              <a:spcAft>
                <a:spcPts val="0"/>
              </a:spcAft>
              <a:buClr>
                <a:schemeClr val="accent3"/>
              </a:buClr>
              <a:buFont typeface="Georgia"/>
              <a:buChar char="•"/>
              <a:defRPr/>
            </a:pPr>
            <a:r>
              <a:rPr lang="en-US" sz="3200" b="1">
                <a:solidFill>
                  <a:srgbClr val="CC0066"/>
                </a:solidFill>
                <a:cs typeface="Tahoma" pitchFamily="34" charset="0"/>
              </a:rPr>
              <a:t>Confidence intervals:</a:t>
            </a:r>
          </a:p>
          <a:p>
            <a:pPr marL="657860" lvl="1" indent="-256032" fontAlgn="auto">
              <a:spcAft>
                <a:spcPts val="0"/>
              </a:spcAft>
              <a:buClr>
                <a:schemeClr val="accent3"/>
              </a:buClr>
              <a:buFont typeface="Georgia"/>
              <a:buChar char="•"/>
              <a:defRPr/>
            </a:pPr>
            <a:r>
              <a:rPr lang="en-US" sz="3400">
                <a:solidFill>
                  <a:schemeClr val="tx1"/>
                </a:solidFill>
                <a:latin typeface="Times New Roman" pitchFamily="18" charset="0"/>
                <a:cs typeface="Times New Roman" pitchFamily="18" charset="0"/>
              </a:rPr>
              <a:t>The range within which the likelihood of a true value is expected to be within a given degree of certainty, usually evaluated at 95% CI.</a:t>
            </a:r>
          </a:p>
          <a:p>
            <a:pPr marL="365760" indent="-256032" fontAlgn="auto">
              <a:spcAft>
                <a:spcPts val="0"/>
              </a:spcAft>
              <a:buClr>
                <a:schemeClr val="accent3"/>
              </a:buClr>
              <a:buFontTx/>
              <a:buNone/>
              <a:defRPr/>
            </a:pPr>
            <a:endParaRPr lang="en-US">
              <a:latin typeface="Times New Roman" pitchFamily="18" charset="0"/>
              <a:cs typeface="Times New Roman" pitchFamily="18" charset="0"/>
            </a:endParaRPr>
          </a:p>
        </p:txBody>
      </p:sp>
      <p:pic>
        <p:nvPicPr>
          <p:cNvPr id="5" name="Picture 4" descr="A screenshot of a computer&#10;&#10;Description automatically generated with low confidence">
            <a:extLst>
              <a:ext uri="{FF2B5EF4-FFF2-40B4-BE49-F238E27FC236}">
                <a16:creationId xmlns:a16="http://schemas.microsoft.com/office/drawing/2014/main" id="{CEFE7E4B-3855-624E-B52F-D5C0A7DD8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331" y="4648200"/>
            <a:ext cx="6683769" cy="1877144"/>
          </a:xfrm>
          <a:prstGeom prst="rect">
            <a:avLst/>
          </a:prstGeom>
        </p:spPr>
      </p:pic>
    </p:spTree>
    <p:extLst>
      <p:ext uri="{BB962C8B-B14F-4D97-AF65-F5344CB8AC3E}">
        <p14:creationId xmlns:p14="http://schemas.microsoft.com/office/powerpoint/2010/main" val="42208384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rtl="0"/>
            <a:r>
              <a:rPr lang="en-US" b="1">
                <a:latin typeface="Times New Roman" pitchFamily="18" charset="0"/>
                <a:cs typeface="Times New Roman" pitchFamily="18" charset="0"/>
              </a:rPr>
              <a:t>Precision</a:t>
            </a:r>
            <a:endParaRPr lang="en-US" b="1">
              <a:solidFill>
                <a:srgbClr val="CC0066"/>
              </a:solidFill>
              <a:cs typeface="Tahoma" pitchFamily="34" charset="0"/>
            </a:endParaRPr>
          </a:p>
        </p:txBody>
      </p:sp>
      <p:sp>
        <p:nvSpPr>
          <p:cNvPr id="49155" name="Rectangle 3"/>
          <p:cNvSpPr>
            <a:spLocks noGrp="1" noChangeArrowheads="1"/>
          </p:cNvSpPr>
          <p:nvPr>
            <p:ph type="body" idx="4294967295"/>
          </p:nvPr>
        </p:nvSpPr>
        <p:spPr>
          <a:xfrm>
            <a:off x="467544" y="2132856"/>
            <a:ext cx="7992888" cy="2620963"/>
          </a:xfrm>
        </p:spPr>
        <p:txBody>
          <a:bodyPr>
            <a:normAutofit fontScale="92500" lnSpcReduction="20000"/>
          </a:bodyPr>
          <a:lstStyle/>
          <a:p>
            <a:pPr marL="365760" indent="-256032" fontAlgn="auto">
              <a:spcAft>
                <a:spcPts val="0"/>
              </a:spcAft>
              <a:buClr>
                <a:schemeClr val="accent3"/>
              </a:buClr>
              <a:buFont typeface="Georgia"/>
              <a:buChar char="•"/>
              <a:defRPr/>
            </a:pPr>
            <a:r>
              <a:rPr lang="en-US" sz="3200" b="1">
                <a:solidFill>
                  <a:srgbClr val="CC0066"/>
                </a:solidFill>
                <a:cs typeface="Tahoma" pitchFamily="34" charset="0"/>
              </a:rPr>
              <a:t>P value</a:t>
            </a:r>
          </a:p>
          <a:p>
            <a:pPr marL="922973" lvl="2" indent="-256032" fontAlgn="auto">
              <a:spcAft>
                <a:spcPts val="0"/>
              </a:spcAft>
              <a:buClr>
                <a:schemeClr val="accent3"/>
              </a:buClr>
              <a:buFont typeface="Georgia"/>
              <a:buChar char="•"/>
              <a:defRPr/>
            </a:pPr>
            <a:r>
              <a:rPr lang="en-US" sz="3400">
                <a:solidFill>
                  <a:schemeClr val="tx1"/>
                </a:solidFill>
                <a:latin typeface="Times New Roman" pitchFamily="18" charset="0"/>
                <a:cs typeface="Times New Roman" pitchFamily="18" charset="0"/>
              </a:rPr>
              <a:t>the p-value refers to the probability that any particular outcome would have arisen by chance.</a:t>
            </a:r>
          </a:p>
          <a:p>
            <a:pPr marL="922973" lvl="2" indent="-256032" fontAlgn="auto">
              <a:spcAft>
                <a:spcPts val="0"/>
              </a:spcAft>
              <a:buClr>
                <a:schemeClr val="accent3"/>
              </a:buClr>
              <a:buFont typeface="Georgia"/>
              <a:buChar char="•"/>
              <a:defRPr/>
            </a:pPr>
            <a:r>
              <a:rPr lang="en-US" sz="3400">
                <a:solidFill>
                  <a:schemeClr val="tx1"/>
                </a:solidFill>
                <a:latin typeface="Times New Roman" pitchFamily="18" charset="0"/>
                <a:cs typeface="Times New Roman" pitchFamily="18" charset="0"/>
              </a:rPr>
              <a:t>A p-value of less than 1 in 20 (p&lt;0.05) is statistically significant.</a:t>
            </a:r>
          </a:p>
          <a:p>
            <a:pPr marL="365760" indent="-256032" fontAlgn="auto">
              <a:spcAft>
                <a:spcPts val="0"/>
              </a:spcAft>
              <a:buClr>
                <a:schemeClr val="accent3"/>
              </a:buClr>
              <a:buFontTx/>
              <a:buNone/>
              <a:defRPr/>
            </a:pPr>
            <a:endParaRPr lang="en-US">
              <a:latin typeface="Times New Roman" pitchFamily="18" charset="0"/>
              <a:cs typeface="Times New Roman" pitchFamily="18" charset="0"/>
            </a:endParaRPr>
          </a:p>
        </p:txBody>
      </p:sp>
      <p:pic>
        <p:nvPicPr>
          <p:cNvPr id="3" name="Picture 2" descr="Table&#10;&#10;Description automatically generated with low confidence">
            <a:extLst>
              <a:ext uri="{FF2B5EF4-FFF2-40B4-BE49-F238E27FC236}">
                <a16:creationId xmlns:a16="http://schemas.microsoft.com/office/drawing/2014/main" id="{63BF1100-25C7-0C43-B147-9B3CB3AB2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106" y="4651268"/>
            <a:ext cx="5085763" cy="1894516"/>
          </a:xfrm>
          <a:prstGeom prst="rect">
            <a:avLst/>
          </a:prstGeom>
        </p:spPr>
      </p:pic>
    </p:spTree>
    <p:extLst>
      <p:ext uri="{BB962C8B-B14F-4D97-AF65-F5344CB8AC3E}">
        <p14:creationId xmlns:p14="http://schemas.microsoft.com/office/powerpoint/2010/main" val="1011107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E114-513D-1E42-85BA-8BFCA2375257}"/>
              </a:ext>
            </a:extLst>
          </p:cNvPr>
          <p:cNvSpPr>
            <a:spLocks noGrp="1"/>
          </p:cNvSpPr>
          <p:nvPr>
            <p:ph type="title"/>
          </p:nvPr>
        </p:nvSpPr>
        <p:spPr/>
        <p:txBody>
          <a:bodyPr/>
          <a:lstStyle/>
          <a:p>
            <a:r>
              <a:rPr lang="en-US"/>
              <a:t>Continuous Variable</a:t>
            </a:r>
            <a:endParaRPr lang="en-SA"/>
          </a:p>
        </p:txBody>
      </p:sp>
      <p:sp>
        <p:nvSpPr>
          <p:cNvPr id="3" name="Content Placeholder 2">
            <a:extLst>
              <a:ext uri="{FF2B5EF4-FFF2-40B4-BE49-F238E27FC236}">
                <a16:creationId xmlns:a16="http://schemas.microsoft.com/office/drawing/2014/main" id="{D034BB6D-7C78-8148-8C41-6CCA9B043590}"/>
              </a:ext>
            </a:extLst>
          </p:cNvPr>
          <p:cNvSpPr>
            <a:spLocks noGrp="1"/>
          </p:cNvSpPr>
          <p:nvPr>
            <p:ph idx="1"/>
          </p:nvPr>
        </p:nvSpPr>
        <p:spPr/>
        <p:txBody>
          <a:bodyPr/>
          <a:lstStyle/>
          <a:p>
            <a:r>
              <a:rPr lang="en-US"/>
              <a:t>If the effect size is measured as a continuous variable (such as difference in blood pressure) then one would need the mean and standard deviation of the variable in each group in addition to type 1 and 2 error values to calculate the sample size.</a:t>
            </a:r>
          </a:p>
        </p:txBody>
      </p:sp>
    </p:spTree>
    <p:extLst>
      <p:ext uri="{BB962C8B-B14F-4D97-AF65-F5344CB8AC3E}">
        <p14:creationId xmlns:p14="http://schemas.microsoft.com/office/powerpoint/2010/main" val="4124451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sz="quarter"/>
          </p:nvPr>
        </p:nvSpPr>
        <p:spPr>
          <a:xfrm>
            <a:off x="685800" y="2089150"/>
            <a:ext cx="7772400" cy="1555750"/>
          </a:xfrm>
        </p:spPr>
        <p:txBody>
          <a:bodyPr/>
          <a:lstStyle/>
          <a:p>
            <a:pPr>
              <a:defRPr/>
            </a:pPr>
            <a:r>
              <a:rPr lang="en-US" sz="6000"/>
              <a:t>APPLICABILITY</a:t>
            </a:r>
            <a:endParaRPr lang="ar-SA" sz="6000"/>
          </a:p>
        </p:txBody>
      </p:sp>
    </p:spTree>
    <p:extLst>
      <p:ext uri="{BB962C8B-B14F-4D97-AF65-F5344CB8AC3E}">
        <p14:creationId xmlns:p14="http://schemas.microsoft.com/office/powerpoint/2010/main" val="17246712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1066800"/>
          </a:xfrm>
        </p:spPr>
        <p:txBody>
          <a:bodyPr wrap="square" anchor="ctr">
            <a:normAutofit/>
          </a:bodyPr>
          <a:lstStyle/>
          <a:p>
            <a:pPr>
              <a:lnSpc>
                <a:spcPct val="90000"/>
              </a:lnSpc>
              <a:defRPr/>
            </a:pPr>
            <a:r>
              <a:rPr lang="en-US" sz="3400" b="1"/>
              <a:t>Can I apply these valid, important results to my patient?</a:t>
            </a:r>
            <a:endParaRPr lang="ar-SA" sz="3400"/>
          </a:p>
        </p:txBody>
      </p:sp>
      <p:graphicFrame>
        <p:nvGraphicFramePr>
          <p:cNvPr id="11" name="عنصر نائب للمحتوى 2">
            <a:extLst>
              <a:ext uri="{FF2B5EF4-FFF2-40B4-BE49-F238E27FC236}">
                <a16:creationId xmlns:a16="http://schemas.microsoft.com/office/drawing/2014/main" id="{A1B99B0C-9E3F-4A6F-A00E-CF60A56E5593}"/>
              </a:ext>
            </a:extLst>
          </p:cNvPr>
          <p:cNvGraphicFramePr>
            <a:graphicFrameLocks noGrp="1"/>
          </p:cNvGraphicFramePr>
          <p:nvPr>
            <p:ph idx="1"/>
            <p:extLst>
              <p:ext uri="{D42A27DB-BD31-4B8C-83A1-F6EECF244321}">
                <p14:modId xmlns:p14="http://schemas.microsoft.com/office/powerpoint/2010/main" val="3078037009"/>
              </p:ext>
            </p:extLst>
          </p:nvPr>
        </p:nvGraphicFramePr>
        <p:xfrm>
          <a:off x="457200" y="2249488"/>
          <a:ext cx="8229600"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6181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66800" y="304800"/>
            <a:ext cx="7543800" cy="1431925"/>
          </a:xfrm>
        </p:spPr>
        <p:txBody>
          <a:bodyPr wrap="square" anchor="ctr">
            <a:normAutofit/>
          </a:bodyPr>
          <a:lstStyle/>
          <a:p>
            <a:r>
              <a:rPr lang="en-US"/>
              <a:t>Summary</a:t>
            </a:r>
          </a:p>
        </p:txBody>
      </p:sp>
      <p:sp>
        <p:nvSpPr>
          <p:cNvPr id="40963" name="Rectangle 3"/>
          <p:cNvSpPr>
            <a:spLocks noGrp="1" noChangeArrowheads="1"/>
          </p:cNvSpPr>
          <p:nvPr>
            <p:ph type="body" sz="half" idx="1"/>
          </p:nvPr>
        </p:nvSpPr>
        <p:spPr>
          <a:xfrm>
            <a:off x="395536" y="1981200"/>
            <a:ext cx="4366964" cy="4114800"/>
          </a:xfrm>
        </p:spPr>
        <p:txBody>
          <a:bodyPr wrap="square" anchor="t">
            <a:normAutofit/>
          </a:bodyPr>
          <a:lstStyle/>
          <a:p>
            <a:pPr marL="365760" indent="-256032" rtl="0" fontAlgn="auto">
              <a:lnSpc>
                <a:spcPct val="90000"/>
              </a:lnSpc>
              <a:spcAft>
                <a:spcPts val="0"/>
              </a:spcAft>
              <a:buClr>
                <a:schemeClr val="accent3"/>
              </a:buClr>
              <a:buFont typeface="Georgia"/>
              <a:buChar char="•"/>
              <a:defRPr/>
            </a:pPr>
            <a:r>
              <a:rPr lang="en-GB" sz="2400"/>
              <a:t>Validity - is the paper likely to be  true</a:t>
            </a:r>
          </a:p>
          <a:p>
            <a:pPr marL="365760" indent="-256032" rtl="0" fontAlgn="auto">
              <a:lnSpc>
                <a:spcPct val="90000"/>
              </a:lnSpc>
              <a:spcAft>
                <a:spcPts val="0"/>
              </a:spcAft>
              <a:buClr>
                <a:schemeClr val="accent3"/>
              </a:buClr>
              <a:buFont typeface="Wingdings" pitchFamily="2" charset="2"/>
              <a:buNone/>
              <a:defRPr/>
            </a:pPr>
            <a:endParaRPr lang="en-GB" sz="2400"/>
          </a:p>
          <a:p>
            <a:pPr marL="365760" indent="-256032" rtl="0" fontAlgn="auto">
              <a:lnSpc>
                <a:spcPct val="90000"/>
              </a:lnSpc>
              <a:spcAft>
                <a:spcPts val="0"/>
              </a:spcAft>
              <a:buClr>
                <a:schemeClr val="accent3"/>
              </a:buClr>
              <a:buFont typeface="Georgia"/>
              <a:buChar char="•"/>
              <a:defRPr/>
            </a:pPr>
            <a:r>
              <a:rPr lang="en-GB" sz="2400"/>
              <a:t>Importance - size of effect</a:t>
            </a:r>
          </a:p>
          <a:p>
            <a:pPr marL="658368" lvl="1" indent="-246888" rtl="0" fontAlgn="auto">
              <a:lnSpc>
                <a:spcPct val="90000"/>
              </a:lnSpc>
              <a:spcAft>
                <a:spcPts val="0"/>
              </a:spcAft>
              <a:buFont typeface="Georgia"/>
              <a:buChar char="▫"/>
              <a:defRPr/>
            </a:pPr>
            <a:r>
              <a:rPr lang="en-GB" sz="2400">
                <a:solidFill>
                  <a:schemeClr val="tx1"/>
                </a:solidFill>
              </a:rPr>
              <a:t>NNT 	</a:t>
            </a:r>
            <a:endParaRPr lang="ar-SA" sz="2400">
              <a:solidFill>
                <a:schemeClr val="tx1"/>
              </a:solidFill>
            </a:endParaRPr>
          </a:p>
          <a:p>
            <a:pPr marL="658368" lvl="1" indent="-246888" rtl="0" fontAlgn="auto">
              <a:lnSpc>
                <a:spcPct val="90000"/>
              </a:lnSpc>
              <a:spcAft>
                <a:spcPts val="0"/>
              </a:spcAft>
              <a:buFont typeface="Georgia"/>
              <a:buChar char="▫"/>
              <a:defRPr/>
            </a:pPr>
            <a:r>
              <a:rPr lang="en-US" sz="2400">
                <a:solidFill>
                  <a:schemeClr val="tx1"/>
                </a:solidFill>
              </a:rPr>
              <a:t>P</a:t>
            </a:r>
            <a:r>
              <a:rPr lang="ar-SA" sz="2400" err="1">
                <a:solidFill>
                  <a:schemeClr val="tx1"/>
                </a:solidFill>
              </a:rPr>
              <a:t>ercision</a:t>
            </a:r>
            <a:endParaRPr lang="ar-SA" sz="2400">
              <a:solidFill>
                <a:schemeClr val="tx1"/>
              </a:solidFill>
            </a:endParaRPr>
          </a:p>
          <a:p>
            <a:pPr marL="658368" lvl="1" indent="-246888" rtl="0" fontAlgn="auto">
              <a:lnSpc>
                <a:spcPct val="90000"/>
              </a:lnSpc>
              <a:spcAft>
                <a:spcPts val="0"/>
              </a:spcAft>
              <a:buFont typeface="Wingdings 2" pitchFamily="18" charset="2"/>
              <a:buNone/>
              <a:defRPr/>
            </a:pPr>
            <a:endParaRPr lang="en-GB" sz="2400">
              <a:solidFill>
                <a:schemeClr val="tx1"/>
              </a:solidFill>
            </a:endParaRPr>
          </a:p>
          <a:p>
            <a:pPr marL="365760" indent="-256032" rtl="0" fontAlgn="auto">
              <a:lnSpc>
                <a:spcPct val="90000"/>
              </a:lnSpc>
              <a:spcAft>
                <a:spcPts val="0"/>
              </a:spcAft>
              <a:buClr>
                <a:schemeClr val="accent3"/>
              </a:buClr>
              <a:buFont typeface="Georgia"/>
              <a:buChar char="•"/>
              <a:defRPr/>
            </a:pPr>
            <a:r>
              <a:rPr lang="en-GB" sz="2400"/>
              <a:t>Applicability - can it work for me/my setting</a:t>
            </a:r>
          </a:p>
          <a:p>
            <a:pPr marL="365760" indent="-256032" rtl="0" fontAlgn="auto">
              <a:lnSpc>
                <a:spcPct val="90000"/>
              </a:lnSpc>
              <a:spcAft>
                <a:spcPts val="0"/>
              </a:spcAft>
              <a:buClr>
                <a:schemeClr val="accent3"/>
              </a:buClr>
              <a:buFontTx/>
              <a:buNone/>
              <a:defRPr/>
            </a:pPr>
            <a:endParaRPr lang="en-US" sz="2400" b="1"/>
          </a:p>
        </p:txBody>
      </p:sp>
      <p:pic>
        <p:nvPicPr>
          <p:cNvPr id="100357" name="Picture 5" descr="209842_f520"/>
          <p:cNvPicPr>
            <a:picLocks noGrp="1" noChangeAspect="1" noChangeArrowheads="1"/>
          </p:cNvPicPr>
          <p:nvPr>
            <p:ph sz="half" idx="2"/>
          </p:nvPr>
        </p:nvPicPr>
        <p:blipFill>
          <a:blip r:embed="rId2" cstate="print"/>
          <a:stretch>
            <a:fillRect/>
          </a:stretch>
        </p:blipFill>
        <p:spPr>
          <a:xfrm>
            <a:off x="4914900" y="2716677"/>
            <a:ext cx="3695700" cy="2643846"/>
          </a:xfrm>
          <a:noFill/>
        </p:spPr>
      </p:pic>
    </p:spTree>
    <p:extLst>
      <p:ext uri="{BB962C8B-B14F-4D97-AF65-F5344CB8AC3E}">
        <p14:creationId xmlns:p14="http://schemas.microsoft.com/office/powerpoint/2010/main" val="35818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strVal val="4*#ppt_w"/>
                                          </p:val>
                                        </p:tav>
                                        <p:tav tm="100000">
                                          <p:val>
                                            <p:strVal val="#ppt_w"/>
                                          </p:val>
                                        </p:tav>
                                      </p:tavLst>
                                    </p:anim>
                                    <p:anim calcmode="lin" valueType="num">
                                      <p:cBhvr>
                                        <p:cTn id="8" dur="500" fill="hold"/>
                                        <p:tgtEl>
                                          <p:spTgt spid="4096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p:cTn id="13" dur="500" fill="hold"/>
                                        <p:tgtEl>
                                          <p:spTgt spid="40963">
                                            <p:txEl>
                                              <p:pRg st="0" end="0"/>
                                            </p:txEl>
                                          </p:spTgt>
                                        </p:tgtEl>
                                        <p:attrNameLst>
                                          <p:attrName>ppt_w</p:attrName>
                                        </p:attrNameLst>
                                      </p:cBhvr>
                                      <p:tavLst>
                                        <p:tav tm="0">
                                          <p:val>
                                            <p:strVal val="2/3*#ppt_w"/>
                                          </p:val>
                                        </p:tav>
                                        <p:tav tm="100000">
                                          <p:val>
                                            <p:strVal val="#ppt_w"/>
                                          </p:val>
                                        </p:tav>
                                      </p:tavLst>
                                    </p:anim>
                                    <p:anim calcmode="lin" valueType="num">
                                      <p:cBhvr>
                                        <p:cTn id="14" dur="500" fill="hold"/>
                                        <p:tgtEl>
                                          <p:spTgt spid="4096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p:cTn id="19" dur="500" fill="hold"/>
                                        <p:tgtEl>
                                          <p:spTgt spid="40963">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40963">
                                            <p:txEl>
                                              <p:pRg st="2" end="2"/>
                                            </p:txEl>
                                          </p:spTgt>
                                        </p:tgtEl>
                                        <p:attrNameLst>
                                          <p:attrName>ppt_h</p:attrName>
                                        </p:attrNameLst>
                                      </p:cBhvr>
                                      <p:tavLst>
                                        <p:tav tm="0">
                                          <p:val>
                                            <p:strVal val="2/3*#ppt_h"/>
                                          </p:val>
                                        </p:tav>
                                        <p:tav tm="100000">
                                          <p:val>
                                            <p:strVal val="#ppt_h"/>
                                          </p:val>
                                        </p:tav>
                                      </p:tavLst>
                                    </p:anim>
                                  </p:childTnLst>
                                </p:cTn>
                              </p:par>
                              <p:par>
                                <p:cTn id="21" presetID="23" presetClass="entr" presetSubtype="272" fill="hold" grpId="0" nodeType="withEffect">
                                  <p:stCondLst>
                                    <p:cond delay="0"/>
                                  </p:stCondLst>
                                  <p:childTnLst>
                                    <p:set>
                                      <p:cBhvr>
                                        <p:cTn id="22" dur="1" fill="hold">
                                          <p:stCondLst>
                                            <p:cond delay="0"/>
                                          </p:stCondLst>
                                        </p:cTn>
                                        <p:tgtEl>
                                          <p:spTgt spid="40963">
                                            <p:txEl>
                                              <p:pRg st="3" end="3"/>
                                            </p:txEl>
                                          </p:spTgt>
                                        </p:tgtEl>
                                        <p:attrNameLst>
                                          <p:attrName>style.visibility</p:attrName>
                                        </p:attrNameLst>
                                      </p:cBhvr>
                                      <p:to>
                                        <p:strVal val="visible"/>
                                      </p:to>
                                    </p:set>
                                    <p:anim calcmode="lin" valueType="num">
                                      <p:cBhvr>
                                        <p:cTn id="23" dur="500" fill="hold"/>
                                        <p:tgtEl>
                                          <p:spTgt spid="40963">
                                            <p:txEl>
                                              <p:pRg st="3" end="3"/>
                                            </p:txEl>
                                          </p:spTgt>
                                        </p:tgtEl>
                                        <p:attrNameLst>
                                          <p:attrName>ppt_w</p:attrName>
                                        </p:attrNameLst>
                                      </p:cBhvr>
                                      <p:tavLst>
                                        <p:tav tm="0">
                                          <p:val>
                                            <p:strVal val="2/3*#ppt_w"/>
                                          </p:val>
                                        </p:tav>
                                        <p:tav tm="100000">
                                          <p:val>
                                            <p:strVal val="#ppt_w"/>
                                          </p:val>
                                        </p:tav>
                                      </p:tavLst>
                                    </p:anim>
                                    <p:anim calcmode="lin" valueType="num">
                                      <p:cBhvr>
                                        <p:cTn id="24" dur="500" fill="hold"/>
                                        <p:tgtEl>
                                          <p:spTgt spid="40963">
                                            <p:txEl>
                                              <p:pRg st="3" end="3"/>
                                            </p:txEl>
                                          </p:spTgt>
                                        </p:tgtEl>
                                        <p:attrNameLst>
                                          <p:attrName>ppt_h</p:attrName>
                                        </p:attrNameLst>
                                      </p:cBhvr>
                                      <p:tavLst>
                                        <p:tav tm="0">
                                          <p:val>
                                            <p:strVal val="2/3*#ppt_h"/>
                                          </p:val>
                                        </p:tav>
                                        <p:tav tm="100000">
                                          <p:val>
                                            <p:strVal val="#ppt_h"/>
                                          </p:val>
                                        </p:tav>
                                      </p:tavLst>
                                    </p:anim>
                                  </p:childTnLst>
                                </p:cTn>
                              </p:par>
                              <p:par>
                                <p:cTn id="25" presetID="23" presetClass="entr" presetSubtype="272" fill="hold" grpId="0" nodeType="with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 calcmode="lin" valueType="num">
                                      <p:cBhvr>
                                        <p:cTn id="27" dur="500" fill="hold"/>
                                        <p:tgtEl>
                                          <p:spTgt spid="40963">
                                            <p:txEl>
                                              <p:pRg st="4" end="4"/>
                                            </p:txEl>
                                          </p:spTgt>
                                        </p:tgtEl>
                                        <p:attrNameLst>
                                          <p:attrName>ppt_w</p:attrName>
                                        </p:attrNameLst>
                                      </p:cBhvr>
                                      <p:tavLst>
                                        <p:tav tm="0">
                                          <p:val>
                                            <p:strVal val="2/3*#ppt_w"/>
                                          </p:val>
                                        </p:tav>
                                        <p:tav tm="100000">
                                          <p:val>
                                            <p:strVal val="#ppt_w"/>
                                          </p:val>
                                        </p:tav>
                                      </p:tavLst>
                                    </p:anim>
                                    <p:anim calcmode="lin" valueType="num">
                                      <p:cBhvr>
                                        <p:cTn id="28" dur="500" fill="hold"/>
                                        <p:tgtEl>
                                          <p:spTgt spid="40963">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0963">
                                            <p:txEl>
                                              <p:pRg st="6" end="6"/>
                                            </p:txEl>
                                          </p:spTgt>
                                        </p:tgtEl>
                                        <p:attrNameLst>
                                          <p:attrName>style.visibility</p:attrName>
                                        </p:attrNameLst>
                                      </p:cBhvr>
                                      <p:to>
                                        <p:strVal val="visible"/>
                                      </p:to>
                                    </p:set>
                                    <p:anim calcmode="lin" valueType="num">
                                      <p:cBhvr>
                                        <p:cTn id="33" dur="500" fill="hold"/>
                                        <p:tgtEl>
                                          <p:spTgt spid="40963">
                                            <p:txEl>
                                              <p:pRg st="6" end="6"/>
                                            </p:txEl>
                                          </p:spTgt>
                                        </p:tgtEl>
                                        <p:attrNameLst>
                                          <p:attrName>ppt_w</p:attrName>
                                        </p:attrNameLst>
                                      </p:cBhvr>
                                      <p:tavLst>
                                        <p:tav tm="0">
                                          <p:val>
                                            <p:strVal val="2/3*#ppt_w"/>
                                          </p:val>
                                        </p:tav>
                                        <p:tav tm="100000">
                                          <p:val>
                                            <p:strVal val="#ppt_w"/>
                                          </p:val>
                                        </p:tav>
                                      </p:tavLst>
                                    </p:anim>
                                    <p:anim calcmode="lin" valueType="num">
                                      <p:cBhvr>
                                        <p:cTn id="34" dur="500" fill="hold"/>
                                        <p:tgtEl>
                                          <p:spTgt spid="40963">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43684AB-90BB-1D4A-81AA-BFEE08A90414}"/>
              </a:ext>
            </a:extLst>
          </p:cNvPr>
          <p:cNvSpPr>
            <a:spLocks noGrp="1"/>
          </p:cNvSpPr>
          <p:nvPr>
            <p:ph type="ctrTitle"/>
          </p:nvPr>
        </p:nvSpPr>
        <p:spPr>
          <a:xfrm>
            <a:off x="-248505" y="1700808"/>
            <a:ext cx="4824535" cy="1584325"/>
          </a:xfrm>
        </p:spPr>
        <p:txBody>
          <a:bodyPr/>
          <a:lstStyle/>
          <a:p>
            <a:pPr algn="ctr"/>
            <a:r>
              <a:rPr lang="en-US" sz="3600" b="1" dirty="0">
                <a:cs typeface="Tahoma" pitchFamily="34" charset="0"/>
              </a:rPr>
              <a:t>Critical Appraisal of Available Evidence</a:t>
            </a:r>
            <a:br>
              <a:rPr lang="en-US" sz="3600" b="1" dirty="0">
                <a:cs typeface="Tahoma" pitchFamily="34" charset="0"/>
              </a:rPr>
            </a:br>
            <a:r>
              <a:rPr lang="en-US" sz="3200" dirty="0">
                <a:cs typeface="Tahoma" pitchFamily="34" charset="0"/>
              </a:rPr>
              <a:t>(MA/SR)</a:t>
            </a:r>
            <a:endParaRPr lang="en-US" altLang="en-US" sz="3600" b="1" dirty="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6D7A467F-8FB7-DB42-AB23-2D63DF92DF22}"/>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27984" y="239713"/>
            <a:ext cx="4554640" cy="3031137"/>
          </a:xfrm>
          <a:prstGeom prst="rect">
            <a:avLst/>
          </a:prstGeom>
        </p:spPr>
      </p:pic>
      <p:pic>
        <p:nvPicPr>
          <p:cNvPr id="8" name="Picture 7">
            <a:extLst>
              <a:ext uri="{FF2B5EF4-FFF2-40B4-BE49-F238E27FC236}">
                <a16:creationId xmlns:a16="http://schemas.microsoft.com/office/drawing/2014/main" id="{F22B7A7B-8B83-444B-B8CA-775061BA5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698" y="3348917"/>
            <a:ext cx="4539211" cy="3227500"/>
          </a:xfrm>
          <a:prstGeom prst="rect">
            <a:avLst/>
          </a:prstGeom>
        </p:spPr>
      </p:pic>
    </p:spTree>
    <p:extLst>
      <p:ext uri="{BB962C8B-B14F-4D97-AF65-F5344CB8AC3E}">
        <p14:creationId xmlns:p14="http://schemas.microsoft.com/office/powerpoint/2010/main" val="542602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Oval 2"/>
          <p:cNvSpPr>
            <a:spLocks noChangeArrowheads="1"/>
          </p:cNvSpPr>
          <p:nvPr/>
        </p:nvSpPr>
        <p:spPr bwMode="auto">
          <a:xfrm>
            <a:off x="1692275" y="1916113"/>
            <a:ext cx="5840413" cy="453072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1" name="Oval 3"/>
          <p:cNvSpPr>
            <a:spLocks noChangeArrowheads="1"/>
          </p:cNvSpPr>
          <p:nvPr/>
        </p:nvSpPr>
        <p:spPr bwMode="auto">
          <a:xfrm>
            <a:off x="2809875" y="4019550"/>
            <a:ext cx="1409700" cy="10160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2" name="Oval 4"/>
          <p:cNvSpPr>
            <a:spLocks noChangeArrowheads="1"/>
          </p:cNvSpPr>
          <p:nvPr/>
        </p:nvSpPr>
        <p:spPr bwMode="auto">
          <a:xfrm>
            <a:off x="3511550" y="4168775"/>
            <a:ext cx="1409700" cy="9429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3" name="Rectangle 5"/>
          <p:cNvSpPr>
            <a:spLocks noChangeArrowheads="1"/>
          </p:cNvSpPr>
          <p:nvPr/>
        </p:nvSpPr>
        <p:spPr bwMode="auto">
          <a:xfrm>
            <a:off x="4295775" y="5184775"/>
            <a:ext cx="20415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2862" tIns="17462" rIns="42862" bIns="17462">
            <a:spAutoFit/>
          </a:bodyPr>
          <a:lstStyle>
            <a:lvl1pPr defTabSz="814388">
              <a:defRPr>
                <a:solidFill>
                  <a:schemeClr val="tx1"/>
                </a:solidFill>
                <a:latin typeface="Arial" charset="0"/>
              </a:defRPr>
            </a:lvl1pPr>
            <a:lvl2pPr marL="406400" defTabSz="814388">
              <a:defRPr>
                <a:solidFill>
                  <a:schemeClr val="tx1"/>
                </a:solidFill>
                <a:latin typeface="Arial" charset="0"/>
              </a:defRPr>
            </a:lvl2pPr>
            <a:lvl3pPr marL="814388" defTabSz="814388">
              <a:defRPr>
                <a:solidFill>
                  <a:schemeClr val="tx1"/>
                </a:solidFill>
                <a:latin typeface="Arial" charset="0"/>
              </a:defRPr>
            </a:lvl3pPr>
            <a:lvl4pPr marL="1220788" defTabSz="814388">
              <a:defRPr>
                <a:solidFill>
                  <a:schemeClr val="tx1"/>
                </a:solidFill>
                <a:latin typeface="Arial" charset="0"/>
              </a:defRPr>
            </a:lvl4pPr>
            <a:lvl5pPr marL="1627188" defTabSz="814388">
              <a:defRPr>
                <a:solidFill>
                  <a:schemeClr val="tx1"/>
                </a:solidFill>
                <a:latin typeface="Arial" charset="0"/>
              </a:defRPr>
            </a:lvl5pPr>
            <a:lvl6pPr marL="2084388" defTabSz="814388" fontAlgn="base">
              <a:spcBef>
                <a:spcPct val="0"/>
              </a:spcBef>
              <a:spcAft>
                <a:spcPct val="0"/>
              </a:spcAft>
              <a:defRPr>
                <a:solidFill>
                  <a:schemeClr val="tx1"/>
                </a:solidFill>
                <a:latin typeface="Arial" charset="0"/>
              </a:defRPr>
            </a:lvl6pPr>
            <a:lvl7pPr marL="2541588" defTabSz="814388" fontAlgn="base">
              <a:spcBef>
                <a:spcPct val="0"/>
              </a:spcBef>
              <a:spcAft>
                <a:spcPct val="0"/>
              </a:spcAft>
              <a:defRPr>
                <a:solidFill>
                  <a:schemeClr val="tx1"/>
                </a:solidFill>
                <a:latin typeface="Arial" charset="0"/>
              </a:defRPr>
            </a:lvl7pPr>
            <a:lvl8pPr marL="2998788" defTabSz="814388" fontAlgn="base">
              <a:spcBef>
                <a:spcPct val="0"/>
              </a:spcBef>
              <a:spcAft>
                <a:spcPct val="0"/>
              </a:spcAft>
              <a:defRPr>
                <a:solidFill>
                  <a:schemeClr val="tx1"/>
                </a:solidFill>
                <a:latin typeface="Arial" charset="0"/>
              </a:defRPr>
            </a:lvl8pPr>
            <a:lvl9pPr marL="3455988" defTabSz="814388" fontAlgn="base">
              <a:spcBef>
                <a:spcPct val="0"/>
              </a:spcBef>
              <a:spcAft>
                <a:spcPct val="0"/>
              </a:spcAft>
              <a:defRPr>
                <a:solidFill>
                  <a:schemeClr val="tx1"/>
                </a:solidFill>
                <a:latin typeface="Arial" charset="0"/>
              </a:defRPr>
            </a:lvl9pPr>
          </a:lstStyle>
          <a:p>
            <a:pPr eaLnBrk="0" hangingPunct="0"/>
            <a:r>
              <a:rPr lang="en-GB" altLang="en-US" sz="2800" b="1" dirty="0">
                <a:latin typeface="Helvetica" charset="0"/>
              </a:rPr>
              <a:t>Meta-analysis</a:t>
            </a:r>
          </a:p>
        </p:txBody>
      </p:sp>
      <p:sp>
        <p:nvSpPr>
          <p:cNvPr id="473094" name="Rectangle 6"/>
          <p:cNvSpPr>
            <a:spLocks noChangeArrowheads="1"/>
          </p:cNvSpPr>
          <p:nvPr/>
        </p:nvSpPr>
        <p:spPr bwMode="auto">
          <a:xfrm>
            <a:off x="1944346" y="3242470"/>
            <a:ext cx="3404777" cy="46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2862" tIns="17462" rIns="42862" bIns="17462">
            <a:spAutoFit/>
          </a:bodyPr>
          <a:lstStyle>
            <a:lvl1pPr defTabSz="814388">
              <a:defRPr>
                <a:solidFill>
                  <a:schemeClr val="tx1"/>
                </a:solidFill>
                <a:latin typeface="Arial" charset="0"/>
              </a:defRPr>
            </a:lvl1pPr>
            <a:lvl2pPr marL="406400" defTabSz="814388">
              <a:defRPr>
                <a:solidFill>
                  <a:schemeClr val="tx1"/>
                </a:solidFill>
                <a:latin typeface="Arial" charset="0"/>
              </a:defRPr>
            </a:lvl2pPr>
            <a:lvl3pPr marL="814388" defTabSz="814388">
              <a:defRPr>
                <a:solidFill>
                  <a:schemeClr val="tx1"/>
                </a:solidFill>
                <a:latin typeface="Arial" charset="0"/>
              </a:defRPr>
            </a:lvl3pPr>
            <a:lvl4pPr marL="1220788" defTabSz="814388">
              <a:defRPr>
                <a:solidFill>
                  <a:schemeClr val="tx1"/>
                </a:solidFill>
                <a:latin typeface="Arial" charset="0"/>
              </a:defRPr>
            </a:lvl4pPr>
            <a:lvl5pPr marL="1627188" defTabSz="814388">
              <a:defRPr>
                <a:solidFill>
                  <a:schemeClr val="tx1"/>
                </a:solidFill>
                <a:latin typeface="Arial" charset="0"/>
              </a:defRPr>
            </a:lvl5pPr>
            <a:lvl6pPr marL="2084388" defTabSz="814388" fontAlgn="base">
              <a:spcBef>
                <a:spcPct val="0"/>
              </a:spcBef>
              <a:spcAft>
                <a:spcPct val="0"/>
              </a:spcAft>
              <a:defRPr>
                <a:solidFill>
                  <a:schemeClr val="tx1"/>
                </a:solidFill>
                <a:latin typeface="Arial" charset="0"/>
              </a:defRPr>
            </a:lvl6pPr>
            <a:lvl7pPr marL="2541588" defTabSz="814388" fontAlgn="base">
              <a:spcBef>
                <a:spcPct val="0"/>
              </a:spcBef>
              <a:spcAft>
                <a:spcPct val="0"/>
              </a:spcAft>
              <a:defRPr>
                <a:solidFill>
                  <a:schemeClr val="tx1"/>
                </a:solidFill>
                <a:latin typeface="Arial" charset="0"/>
              </a:defRPr>
            </a:lvl7pPr>
            <a:lvl8pPr marL="2998788" defTabSz="814388" fontAlgn="base">
              <a:spcBef>
                <a:spcPct val="0"/>
              </a:spcBef>
              <a:spcAft>
                <a:spcPct val="0"/>
              </a:spcAft>
              <a:defRPr>
                <a:solidFill>
                  <a:schemeClr val="tx1"/>
                </a:solidFill>
                <a:latin typeface="Arial" charset="0"/>
              </a:defRPr>
            </a:lvl8pPr>
            <a:lvl9pPr marL="3455988" defTabSz="814388" fontAlgn="base">
              <a:spcBef>
                <a:spcPct val="0"/>
              </a:spcBef>
              <a:spcAft>
                <a:spcPct val="0"/>
              </a:spcAft>
              <a:defRPr>
                <a:solidFill>
                  <a:schemeClr val="tx1"/>
                </a:solidFill>
                <a:latin typeface="Arial" charset="0"/>
              </a:defRPr>
            </a:lvl9pPr>
          </a:lstStyle>
          <a:p>
            <a:pPr eaLnBrk="0" hangingPunct="0"/>
            <a:r>
              <a:rPr lang="en-GB" altLang="en-US" sz="2800" b="1" dirty="0">
                <a:solidFill>
                  <a:schemeClr val="bg1"/>
                </a:solidFill>
                <a:latin typeface="Helvetica" charset="0"/>
              </a:rPr>
              <a:t>Systematic reviews</a:t>
            </a:r>
          </a:p>
        </p:txBody>
      </p:sp>
      <p:sp>
        <p:nvSpPr>
          <p:cNvPr id="473095" name="Rectangle 7"/>
          <p:cNvSpPr>
            <a:spLocks noChangeArrowheads="1"/>
          </p:cNvSpPr>
          <p:nvPr/>
        </p:nvSpPr>
        <p:spPr bwMode="auto">
          <a:xfrm>
            <a:off x="3736472" y="2003425"/>
            <a:ext cx="2350003" cy="11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GB" altLang="en-US" sz="3200" b="1" dirty="0">
                <a:solidFill>
                  <a:schemeClr val="bg1"/>
                </a:solidFill>
                <a:latin typeface="Helvetica" charset="0"/>
              </a:rPr>
              <a:t>Reviews</a:t>
            </a:r>
          </a:p>
          <a:p>
            <a:pPr eaLnBrk="0" hangingPunct="0"/>
            <a:r>
              <a:rPr lang="en-GB" altLang="en-US" b="1" dirty="0">
                <a:solidFill>
                  <a:schemeClr val="bg1"/>
                </a:solidFill>
                <a:latin typeface="Helvetica" charset="0"/>
              </a:rPr>
              <a:t>(narrative/literature/</a:t>
            </a:r>
          </a:p>
          <a:p>
            <a:pPr eaLnBrk="0" hangingPunct="0"/>
            <a:r>
              <a:rPr lang="en-GB" altLang="en-US" b="1" dirty="0">
                <a:solidFill>
                  <a:schemeClr val="bg1"/>
                </a:solidFill>
                <a:latin typeface="Helvetica" charset="0"/>
              </a:rPr>
              <a:t>traditional)</a:t>
            </a:r>
          </a:p>
        </p:txBody>
      </p:sp>
      <p:sp>
        <p:nvSpPr>
          <p:cNvPr id="473096" name="Line 8"/>
          <p:cNvSpPr>
            <a:spLocks noChangeShapeType="1"/>
          </p:cNvSpPr>
          <p:nvPr/>
        </p:nvSpPr>
        <p:spPr bwMode="auto">
          <a:xfrm>
            <a:off x="2870200" y="4100513"/>
            <a:ext cx="177800" cy="3444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7" name="Line 9"/>
          <p:cNvSpPr>
            <a:spLocks noChangeShapeType="1"/>
          </p:cNvSpPr>
          <p:nvPr/>
        </p:nvSpPr>
        <p:spPr bwMode="auto">
          <a:xfrm>
            <a:off x="4770438" y="4710113"/>
            <a:ext cx="176212" cy="344487"/>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8" name="Rectangle 10"/>
          <p:cNvSpPr>
            <a:spLocks noGrp="1" noChangeArrowheads="1"/>
          </p:cNvSpPr>
          <p:nvPr>
            <p:ph type="ctrTitle"/>
          </p:nvPr>
        </p:nvSpPr>
        <p:spPr>
          <a:xfrm>
            <a:off x="468313" y="0"/>
            <a:ext cx="7772400" cy="1462088"/>
          </a:xfrm>
        </p:spPr>
        <p:txBody>
          <a:bodyPr/>
          <a:lstStyle/>
          <a:p>
            <a:r>
              <a:rPr lang="en-AU" altLang="en-US" b="1"/>
              <a:t>Types of reviews</a:t>
            </a:r>
          </a:p>
        </p:txBody>
      </p:sp>
    </p:spTree>
    <p:extLst>
      <p:ext uri="{BB962C8B-B14F-4D97-AF65-F5344CB8AC3E}">
        <p14:creationId xmlns:p14="http://schemas.microsoft.com/office/powerpoint/2010/main" val="1484187326"/>
      </p:ext>
    </p:extLst>
  </p:cSld>
  <p:clrMapOvr>
    <a:masterClrMapping/>
  </p:clrMapOvr>
  <p:transition advTm="30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r>
              <a:rPr lang="en-AU" altLang="en-US" sz="3400" b="1"/>
              <a:t>What is a systematic review?</a:t>
            </a:r>
          </a:p>
        </p:txBody>
      </p:sp>
      <p:sp>
        <p:nvSpPr>
          <p:cNvPr id="477187" name="Rectangle 3"/>
          <p:cNvSpPr>
            <a:spLocks noGrp="1" noChangeArrowheads="1"/>
          </p:cNvSpPr>
          <p:nvPr>
            <p:ph type="body" idx="1"/>
          </p:nvPr>
        </p:nvSpPr>
        <p:spPr>
          <a:xfrm>
            <a:off x="685800" y="2197100"/>
            <a:ext cx="7772400" cy="4295775"/>
          </a:xfrm>
        </p:spPr>
        <p:txBody>
          <a:bodyPr/>
          <a:lstStyle/>
          <a:p>
            <a:pPr marL="0" indent="0">
              <a:buFont typeface="Wingdings" charset="2"/>
              <a:buNone/>
            </a:pPr>
            <a:r>
              <a:rPr lang="en-AU" altLang="en-US"/>
              <a:t>A review of the evidence on a clearly formulated question that uses systematic and explicit methods to identify, select and critically appraise relevant primary research, and to extract and analyse data from the studies that are included in the review* </a:t>
            </a:r>
          </a:p>
          <a:p>
            <a:pPr marL="0" indent="0">
              <a:buFont typeface="Wingdings" charset="2"/>
              <a:buNone/>
            </a:pPr>
            <a:endParaRPr lang="en-AU" altLang="en-US" dirty="0"/>
          </a:p>
        </p:txBody>
      </p:sp>
      <p:sp>
        <p:nvSpPr>
          <p:cNvPr id="477188" name="Text Box 4"/>
          <p:cNvSpPr txBox="1">
            <a:spLocks noChangeArrowheads="1"/>
          </p:cNvSpPr>
          <p:nvPr/>
        </p:nvSpPr>
        <p:spPr bwMode="auto">
          <a:xfrm>
            <a:off x="250825" y="6127750"/>
            <a:ext cx="88931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altLang="en-US" sz="1400">
                <a:latin typeface="Tahoma" charset="0"/>
              </a:rPr>
              <a:t>*Undertaking Systematic Reviews of Research on Effectiveness. CRD’s Guidance for those Carrying Out or Commissioning Reviews. CRD Report Number 4 (2nd Edition). NHS Centre for Reviews and Dissemination, University of York. March 2001.</a:t>
            </a:r>
          </a:p>
        </p:txBody>
      </p:sp>
    </p:spTree>
    <p:extLst>
      <p:ext uri="{BB962C8B-B14F-4D97-AF65-F5344CB8AC3E}">
        <p14:creationId xmlns:p14="http://schemas.microsoft.com/office/powerpoint/2010/main" val="340474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r>
              <a:rPr lang="en-AU" altLang="en-US" sz="3400" b="1"/>
              <a:t>Key elements of a systematic review</a:t>
            </a:r>
          </a:p>
        </p:txBody>
      </p:sp>
      <p:sp>
        <p:nvSpPr>
          <p:cNvPr id="484355" name="Rectangle 3"/>
          <p:cNvSpPr>
            <a:spLocks noGrp="1" noChangeArrowheads="1"/>
          </p:cNvSpPr>
          <p:nvPr>
            <p:ph type="body" sz="half" idx="1"/>
          </p:nvPr>
        </p:nvSpPr>
        <p:spPr>
          <a:xfrm>
            <a:off x="468313" y="1700213"/>
            <a:ext cx="8207375" cy="4941887"/>
          </a:xfrm>
        </p:spPr>
        <p:txBody>
          <a:bodyPr/>
          <a:lstStyle/>
          <a:p>
            <a:pPr marL="533400" indent="-533400">
              <a:lnSpc>
                <a:spcPct val="90000"/>
              </a:lnSpc>
              <a:buFont typeface="Wingdings" charset="2"/>
              <a:buNone/>
              <a:tabLst>
                <a:tab pos="457200" algn="l"/>
                <a:tab pos="804863" algn="l"/>
              </a:tabLst>
            </a:pPr>
            <a:r>
              <a:rPr lang="en-AU" altLang="en-US" sz="2800"/>
              <a:t>     Structured, systematic process involving several steps :</a:t>
            </a:r>
          </a:p>
          <a:p>
            <a:pPr marL="533400" indent="-533400">
              <a:lnSpc>
                <a:spcPct val="90000"/>
              </a:lnSpc>
              <a:buFont typeface="Wingdings" charset="2"/>
              <a:buNone/>
              <a:tabLst>
                <a:tab pos="457200" algn="l"/>
                <a:tab pos="804863" algn="l"/>
              </a:tabLst>
            </a:pPr>
            <a:endParaRPr lang="en-AU" altLang="en-US" sz="1400"/>
          </a:p>
          <a:p>
            <a:pPr marL="1009650" lvl="1" indent="-465138">
              <a:lnSpc>
                <a:spcPct val="90000"/>
              </a:lnSpc>
              <a:buClr>
                <a:schemeClr val="tx1"/>
              </a:buClr>
              <a:buFont typeface="Wingdings" charset="2"/>
              <a:buAutoNum type="arabicPeriod"/>
              <a:tabLst>
                <a:tab pos="457200" algn="l"/>
                <a:tab pos="804863" algn="l"/>
              </a:tabLst>
            </a:pPr>
            <a:r>
              <a:rPr lang="en-AU" altLang="en-US" sz="2500"/>
              <a:t>Formulate the question</a:t>
            </a:r>
          </a:p>
          <a:p>
            <a:pPr marL="1009650" lvl="1" indent="-465138">
              <a:lnSpc>
                <a:spcPct val="90000"/>
              </a:lnSpc>
              <a:buClr>
                <a:schemeClr val="tx1"/>
              </a:buClr>
              <a:buFont typeface="Wingdings" charset="2"/>
              <a:buAutoNum type="arabicPeriod"/>
              <a:tabLst>
                <a:tab pos="457200" algn="l"/>
                <a:tab pos="804863" algn="l"/>
              </a:tabLst>
            </a:pPr>
            <a:r>
              <a:rPr lang="en-AU" altLang="en-US" sz="2500"/>
              <a:t>Plan the review</a:t>
            </a:r>
          </a:p>
          <a:p>
            <a:pPr marL="1009650" lvl="1" indent="-465138">
              <a:lnSpc>
                <a:spcPct val="90000"/>
              </a:lnSpc>
              <a:buClr>
                <a:schemeClr val="tx1"/>
              </a:buClr>
              <a:buFont typeface="Wingdings" charset="2"/>
              <a:buAutoNum type="arabicPeriod"/>
              <a:tabLst>
                <a:tab pos="457200" algn="l"/>
                <a:tab pos="804863" algn="l"/>
              </a:tabLst>
            </a:pPr>
            <a:r>
              <a:rPr lang="en-AU" altLang="en-US" sz="2500"/>
              <a:t>Comprehensive search</a:t>
            </a:r>
          </a:p>
          <a:p>
            <a:pPr marL="1009650" lvl="1" indent="-465138">
              <a:lnSpc>
                <a:spcPct val="90000"/>
              </a:lnSpc>
              <a:buClr>
                <a:schemeClr val="tx1"/>
              </a:buClr>
              <a:buFont typeface="Wingdings" charset="2"/>
              <a:buAutoNum type="arabicPeriod"/>
              <a:tabLst>
                <a:tab pos="457200" algn="l"/>
                <a:tab pos="804863" algn="l"/>
              </a:tabLst>
            </a:pPr>
            <a:r>
              <a:rPr lang="en-AU" altLang="en-US" sz="2500"/>
              <a:t>Unbiased selection and abstraction process</a:t>
            </a:r>
          </a:p>
          <a:p>
            <a:pPr marL="1009650" lvl="1" indent="-465138">
              <a:lnSpc>
                <a:spcPct val="90000"/>
              </a:lnSpc>
              <a:buClr>
                <a:schemeClr val="tx1"/>
              </a:buClr>
              <a:buFont typeface="Wingdings" charset="2"/>
              <a:buAutoNum type="arabicPeriod"/>
              <a:tabLst>
                <a:tab pos="457200" algn="l"/>
                <a:tab pos="804863" algn="l"/>
              </a:tabLst>
            </a:pPr>
            <a:r>
              <a:rPr lang="en-AU" altLang="en-US" sz="2500"/>
              <a:t>Critical appraisal of data</a:t>
            </a:r>
          </a:p>
          <a:p>
            <a:pPr marL="1009650" lvl="1" indent="-465138">
              <a:lnSpc>
                <a:spcPct val="90000"/>
              </a:lnSpc>
              <a:buClr>
                <a:schemeClr val="tx1"/>
              </a:buClr>
              <a:buFont typeface="Wingdings" charset="2"/>
              <a:buAutoNum type="arabicPeriod"/>
              <a:tabLst>
                <a:tab pos="457200" algn="l"/>
                <a:tab pos="804863" algn="l"/>
              </a:tabLst>
            </a:pPr>
            <a:r>
              <a:rPr lang="en-AU" altLang="en-US" sz="2500"/>
              <a:t>Synthesis of data (may include meta-analysis)</a:t>
            </a:r>
          </a:p>
          <a:p>
            <a:pPr marL="1009650" lvl="1" indent="-465138">
              <a:lnSpc>
                <a:spcPct val="90000"/>
              </a:lnSpc>
              <a:buClr>
                <a:schemeClr val="tx1"/>
              </a:buClr>
              <a:buFont typeface="Wingdings" charset="2"/>
              <a:buAutoNum type="arabicPeriod"/>
              <a:tabLst>
                <a:tab pos="457200" algn="l"/>
                <a:tab pos="804863" algn="l"/>
              </a:tabLst>
            </a:pPr>
            <a:r>
              <a:rPr lang="en-AU" altLang="en-US" sz="2500"/>
              <a:t>Interpretation of results</a:t>
            </a:r>
          </a:p>
          <a:p>
            <a:pPr marL="1009650" lvl="1" indent="-465138">
              <a:lnSpc>
                <a:spcPct val="90000"/>
              </a:lnSpc>
              <a:buClr>
                <a:schemeClr val="tx1"/>
              </a:buClr>
              <a:buFont typeface="Wingdings" charset="2"/>
              <a:buNone/>
              <a:tabLst>
                <a:tab pos="457200" algn="l"/>
                <a:tab pos="804863" algn="l"/>
              </a:tabLst>
            </a:pPr>
            <a:endParaRPr lang="en-AU" altLang="en-US" sz="2500"/>
          </a:p>
          <a:p>
            <a:pPr marL="1009650" lvl="1" indent="-465138">
              <a:lnSpc>
                <a:spcPct val="90000"/>
              </a:lnSpc>
              <a:buClr>
                <a:schemeClr val="tx1"/>
              </a:buClr>
              <a:buFont typeface="Wingdings" charset="2"/>
              <a:buNone/>
              <a:tabLst>
                <a:tab pos="457200" algn="l"/>
                <a:tab pos="804863" algn="l"/>
              </a:tabLst>
            </a:pPr>
            <a:r>
              <a:rPr lang="en-AU" altLang="en-US" sz="2500"/>
              <a:t>All steps described explicitly in the review </a:t>
            </a:r>
          </a:p>
          <a:p>
            <a:pPr marL="1009650" lvl="1" indent="-465138">
              <a:lnSpc>
                <a:spcPct val="90000"/>
              </a:lnSpc>
              <a:buClr>
                <a:schemeClr val="tx1"/>
              </a:buClr>
              <a:buFont typeface="Wingdings" charset="2"/>
              <a:buNone/>
              <a:tabLst>
                <a:tab pos="457200" algn="l"/>
                <a:tab pos="804863" algn="l"/>
              </a:tabLst>
            </a:pPr>
            <a:endParaRPr lang="en-AU" altLang="en-US" sz="2500"/>
          </a:p>
        </p:txBody>
      </p:sp>
    </p:spTree>
    <p:extLst>
      <p:ext uri="{BB962C8B-B14F-4D97-AF65-F5344CB8AC3E}">
        <p14:creationId xmlns:p14="http://schemas.microsoft.com/office/powerpoint/2010/main" val="77125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 man selling term papers.">
            <a:extLst>
              <a:ext uri="{FF2B5EF4-FFF2-40B4-BE49-F238E27FC236}">
                <a16:creationId xmlns:a16="http://schemas.microsoft.com/office/drawing/2014/main" id="{1AF17AE2-C110-FC4F-9BE6-3762045F5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96" y="764704"/>
            <a:ext cx="798400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7093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r>
              <a:rPr lang="en-AU" altLang="en-US" b="1"/>
              <a:t>Advantages of systematic reviews</a:t>
            </a:r>
          </a:p>
        </p:txBody>
      </p:sp>
      <p:sp>
        <p:nvSpPr>
          <p:cNvPr id="479235" name="Rectangle 3"/>
          <p:cNvSpPr>
            <a:spLocks noGrp="1" noChangeArrowheads="1"/>
          </p:cNvSpPr>
          <p:nvPr>
            <p:ph type="body" idx="1"/>
          </p:nvPr>
        </p:nvSpPr>
        <p:spPr/>
        <p:txBody>
          <a:bodyPr/>
          <a:lstStyle/>
          <a:p>
            <a:r>
              <a:rPr lang="en-AU" altLang="en-US" dirty="0"/>
              <a:t>Reduce bias</a:t>
            </a:r>
          </a:p>
          <a:p>
            <a:r>
              <a:rPr lang="en-AU" altLang="en-US" dirty="0"/>
              <a:t>Replicability</a:t>
            </a:r>
          </a:p>
          <a:p>
            <a:r>
              <a:rPr lang="en-AU" altLang="en-US" dirty="0"/>
              <a:t>Resolve controversy between conflicting studies</a:t>
            </a:r>
          </a:p>
          <a:p>
            <a:r>
              <a:rPr lang="en-AU" altLang="en-US" dirty="0"/>
              <a:t>Identify gaps in current research</a:t>
            </a:r>
          </a:p>
          <a:p>
            <a:r>
              <a:rPr lang="en-AU" altLang="en-US" dirty="0"/>
              <a:t>Provide reliable </a:t>
            </a:r>
            <a:r>
              <a:rPr lang="en-AU" altLang="en-US" b="1" dirty="0">
                <a:solidFill>
                  <a:srgbClr val="CC0099"/>
                </a:solidFill>
              </a:rPr>
              <a:t>basis</a:t>
            </a:r>
            <a:r>
              <a:rPr lang="en-AU" altLang="en-US" dirty="0"/>
              <a:t> for decision making</a:t>
            </a:r>
          </a:p>
          <a:p>
            <a:pPr marL="109537" indent="0">
              <a:buNone/>
            </a:pPr>
            <a:endParaRPr lang="en-AU" altLang="en-US" sz="3300" dirty="0"/>
          </a:p>
          <a:p>
            <a:r>
              <a:rPr lang="en-AU" altLang="en-US" dirty="0">
                <a:highlight>
                  <a:srgbClr val="FFFF00"/>
                </a:highlight>
              </a:rPr>
              <a:t>But there can also be conflicting systematic reviews due to different methodologies used.</a:t>
            </a:r>
          </a:p>
          <a:p>
            <a:endParaRPr lang="en-AU" altLang="en-US" sz="3300" dirty="0"/>
          </a:p>
        </p:txBody>
      </p:sp>
    </p:spTree>
    <p:extLst>
      <p:ext uri="{BB962C8B-B14F-4D97-AF65-F5344CB8AC3E}">
        <p14:creationId xmlns:p14="http://schemas.microsoft.com/office/powerpoint/2010/main" val="15038048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AU" altLang="en-US" b="1"/>
              <a:t>The Cochrane Collaboration</a:t>
            </a:r>
          </a:p>
        </p:txBody>
      </p:sp>
      <p:sp>
        <p:nvSpPr>
          <p:cNvPr id="67587" name="Rectangle 3"/>
          <p:cNvSpPr>
            <a:spLocks noGrp="1" noChangeArrowheads="1"/>
          </p:cNvSpPr>
          <p:nvPr>
            <p:ph type="body" sz="half" idx="1"/>
          </p:nvPr>
        </p:nvSpPr>
        <p:spPr>
          <a:xfrm>
            <a:off x="395288" y="1916113"/>
            <a:ext cx="4597400" cy="4537075"/>
          </a:xfrm>
        </p:spPr>
        <p:txBody>
          <a:bodyPr/>
          <a:lstStyle/>
          <a:p>
            <a:pPr>
              <a:buFont typeface="Wingdings" charset="2"/>
              <a:buNone/>
            </a:pPr>
            <a:r>
              <a:rPr lang="en-AU" altLang="en-US" sz="2400" dirty="0"/>
              <a:t>	</a:t>
            </a:r>
          </a:p>
          <a:p>
            <a:pPr>
              <a:buFont typeface="Wingdings" charset="2"/>
              <a:buNone/>
            </a:pPr>
            <a:r>
              <a:rPr lang="en-AU" altLang="en-US" sz="2600" dirty="0"/>
              <a:t>	</a:t>
            </a:r>
            <a:r>
              <a:rPr lang="en-AU" altLang="en-US" sz="2600" b="1" dirty="0"/>
              <a:t>International non-profit organisation that prepares, maintains, and disseminates systematic up-to-date reviews of health care interventions</a:t>
            </a:r>
          </a:p>
          <a:p>
            <a:pPr>
              <a:buFont typeface="Wingdings" charset="2"/>
              <a:buNone/>
            </a:pPr>
            <a:endParaRPr lang="en-AU" altLang="en-US" sz="2600" b="1" dirty="0"/>
          </a:p>
          <a:p>
            <a:pPr>
              <a:buFont typeface="Wingdings" charset="2"/>
              <a:buNone/>
            </a:pPr>
            <a:r>
              <a:rPr lang="en-AU" altLang="en-US" sz="2400" dirty="0"/>
              <a:t>	1992</a:t>
            </a:r>
            <a:endParaRPr lang="en-AU" altLang="en-US" sz="2200" dirty="0"/>
          </a:p>
        </p:txBody>
      </p:sp>
      <p:pic>
        <p:nvPicPr>
          <p:cNvPr id="67588" name="Picture 4" descr="cclogo300x35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6200" y="2030413"/>
            <a:ext cx="3025775" cy="3670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793025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AU" altLang="en-US" b="1"/>
              <a:t>Cochrane Collaboration</a:t>
            </a:r>
          </a:p>
        </p:txBody>
      </p:sp>
      <p:sp>
        <p:nvSpPr>
          <p:cNvPr id="69635" name="Rectangle 3"/>
          <p:cNvSpPr>
            <a:spLocks noGrp="1" noChangeArrowheads="1"/>
          </p:cNvSpPr>
          <p:nvPr>
            <p:ph type="body" sz="half" idx="1"/>
          </p:nvPr>
        </p:nvSpPr>
        <p:spPr>
          <a:xfrm>
            <a:off x="539750" y="2017713"/>
            <a:ext cx="8135938" cy="1052512"/>
          </a:xfrm>
        </p:spPr>
        <p:txBody>
          <a:bodyPr/>
          <a:lstStyle/>
          <a:p>
            <a:pPr marL="0" indent="0">
              <a:buFont typeface="Wingdings" charset="2"/>
              <a:buNone/>
            </a:pPr>
            <a:r>
              <a:rPr lang="en-AU" altLang="en-US" sz="2800"/>
              <a:t>Named in honour of Archie Cochrane, a British researcher</a:t>
            </a:r>
          </a:p>
          <a:p>
            <a:pPr marL="0" indent="0">
              <a:buFont typeface="Wingdings" charset="2"/>
              <a:buNone/>
            </a:pPr>
            <a:endParaRPr lang="en-AU" altLang="en-US" sz="2800"/>
          </a:p>
        </p:txBody>
      </p:sp>
      <p:pic>
        <p:nvPicPr>
          <p:cNvPr id="69636" name="Picture 4" descr="archiec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51500" y="3141663"/>
            <a:ext cx="3168650" cy="3382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9637" name="Text Box 5"/>
          <p:cNvSpPr txBox="1">
            <a:spLocks noChangeArrowheads="1"/>
          </p:cNvSpPr>
          <p:nvPr/>
        </p:nvSpPr>
        <p:spPr bwMode="auto">
          <a:xfrm>
            <a:off x="827088" y="3068638"/>
            <a:ext cx="4535487" cy="346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altLang="en-US" sz="2600" dirty="0">
                <a:latin typeface="Tahoma" charset="0"/>
              </a:rPr>
              <a:t>In 1979:</a:t>
            </a:r>
          </a:p>
          <a:p>
            <a:pPr algn="l" rtl="0">
              <a:spcBef>
                <a:spcPct val="50000"/>
              </a:spcBef>
            </a:pPr>
            <a:r>
              <a:rPr lang="en-AU" altLang="en-US" sz="2600" dirty="0">
                <a:latin typeface="Tahoma" charset="0"/>
              </a:rPr>
              <a:t>“It is surely a great criticism of our profession that we have not organised a critical summary, by specialty or subspecialty, adapted periodically, of all relevant randomised controlled trials”</a:t>
            </a:r>
          </a:p>
        </p:txBody>
      </p:sp>
    </p:spTree>
    <p:extLst>
      <p:ext uri="{BB962C8B-B14F-4D97-AF65-F5344CB8AC3E}">
        <p14:creationId xmlns:p14="http://schemas.microsoft.com/office/powerpoint/2010/main" val="8303686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332656"/>
            <a:ext cx="6233072" cy="706035"/>
          </a:xfrm>
          <a:prstGeom prst="rect">
            <a:avLst/>
          </a:prstGeom>
        </p:spPr>
        <p:txBody>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GB" sz="2962" dirty="0">
                <a:solidFill>
                  <a:srgbClr val="632523"/>
                </a:solidFill>
              </a:rPr>
              <a:t>Appraising a systematic review</a:t>
            </a:r>
          </a:p>
        </p:txBody>
      </p:sp>
      <p:pic>
        <p:nvPicPr>
          <p:cNvPr id="2" name="Picture 1" descr="Screen Shot 2014-10-03 at 22.26.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814" y="920602"/>
            <a:ext cx="4643241" cy="5880950"/>
          </a:xfrm>
          <a:prstGeom prst="rect">
            <a:avLst/>
          </a:prstGeom>
          <a:ln>
            <a:solidFill>
              <a:schemeClr val="tx1"/>
            </a:solidFill>
          </a:ln>
        </p:spPr>
      </p:pic>
      <p:sp>
        <p:nvSpPr>
          <p:cNvPr id="4" name="TextBox 3"/>
          <p:cNvSpPr txBox="1"/>
          <p:nvPr/>
        </p:nvSpPr>
        <p:spPr>
          <a:xfrm>
            <a:off x="6388134" y="1751674"/>
            <a:ext cx="1642806" cy="3331681"/>
          </a:xfrm>
          <a:prstGeom prst="rect">
            <a:avLst/>
          </a:prstGeom>
          <a:noFill/>
        </p:spPr>
        <p:txBody>
          <a:bodyPr wrap="square" rtlCol="0">
            <a:spAutoFit/>
          </a:bodyPr>
          <a:lstStyle/>
          <a:p>
            <a:r>
              <a:rPr lang="en-GB" sz="21050" dirty="0"/>
              <a:t>?</a:t>
            </a:r>
          </a:p>
        </p:txBody>
      </p:sp>
    </p:spTree>
    <p:extLst>
      <p:ext uri="{BB962C8B-B14F-4D97-AF65-F5344CB8AC3E}">
        <p14:creationId xmlns:p14="http://schemas.microsoft.com/office/powerpoint/2010/main" val="1230941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5613" y="764704"/>
            <a:ext cx="8229600" cy="1066800"/>
          </a:xfrm>
        </p:spPr>
        <p:txBody>
          <a:bodyPr/>
          <a:lstStyle/>
          <a:p>
            <a:r>
              <a:rPr lang="en-AU" altLang="en-US" b="1">
                <a:effectLst>
                  <a:outerShdw blurRad="38100" dist="38100" dir="2700000" algn="tl">
                    <a:srgbClr val="C0C0C0"/>
                  </a:outerShdw>
                </a:effectLst>
              </a:rPr>
              <a:t>Appraisal of a systematic review</a:t>
            </a:r>
          </a:p>
        </p:txBody>
      </p:sp>
      <p:sp>
        <p:nvSpPr>
          <p:cNvPr id="267267" name="Rectangle 3"/>
          <p:cNvSpPr>
            <a:spLocks noGrp="1" noChangeArrowheads="1"/>
          </p:cNvSpPr>
          <p:nvPr>
            <p:ph type="body" idx="1"/>
          </p:nvPr>
        </p:nvSpPr>
        <p:spPr>
          <a:xfrm>
            <a:off x="684213" y="1628775"/>
            <a:ext cx="7772400" cy="4506913"/>
          </a:xfrm>
        </p:spPr>
        <p:txBody>
          <a:bodyPr/>
          <a:lstStyle/>
          <a:p>
            <a:pPr marL="533400" indent="-533400">
              <a:lnSpc>
                <a:spcPct val="90000"/>
              </a:lnSpc>
            </a:pPr>
            <a:r>
              <a:rPr lang="en-AU" altLang="en-US" sz="2800" dirty="0"/>
              <a:t>10 questions</a:t>
            </a:r>
          </a:p>
          <a:p>
            <a:pPr marL="914400" lvl="1" indent="-457200">
              <a:lnSpc>
                <a:spcPct val="90000"/>
              </a:lnSpc>
              <a:buSzPct val="90000"/>
              <a:buFont typeface="Wingdings" charset="2"/>
              <a:buAutoNum type="arabicPeriod"/>
            </a:pPr>
            <a:r>
              <a:rPr lang="en-AU" altLang="en-US" sz="2300" dirty="0"/>
              <a:t>Clearly-focused question</a:t>
            </a:r>
          </a:p>
          <a:p>
            <a:pPr marL="914400" lvl="1" indent="-457200">
              <a:lnSpc>
                <a:spcPct val="90000"/>
              </a:lnSpc>
              <a:buSzPct val="90000"/>
              <a:buFont typeface="Wingdings" charset="2"/>
              <a:buAutoNum type="arabicPeriod"/>
            </a:pPr>
            <a:r>
              <a:rPr lang="en-AU" altLang="en-US" sz="2300" dirty="0"/>
              <a:t>The right type of study included</a:t>
            </a:r>
          </a:p>
          <a:p>
            <a:pPr marL="914400" lvl="1" indent="-457200">
              <a:lnSpc>
                <a:spcPct val="90000"/>
              </a:lnSpc>
              <a:buSzPct val="90000"/>
              <a:buFont typeface="Wingdings" charset="2"/>
              <a:buAutoNum type="arabicPeriod"/>
            </a:pPr>
            <a:r>
              <a:rPr lang="en-AU" altLang="en-US" sz="2300" dirty="0"/>
              <a:t>Identifying all relevant studies</a:t>
            </a:r>
          </a:p>
          <a:p>
            <a:pPr marL="914400" lvl="1" indent="-457200">
              <a:lnSpc>
                <a:spcPct val="90000"/>
              </a:lnSpc>
              <a:buSzPct val="90000"/>
              <a:buFont typeface="Wingdings" charset="2"/>
              <a:buAutoNum type="arabicPeriod"/>
            </a:pPr>
            <a:r>
              <a:rPr lang="en-AU" altLang="en-US" sz="2300" dirty="0"/>
              <a:t>Assessment of quality of studies</a:t>
            </a:r>
          </a:p>
          <a:p>
            <a:pPr marL="914400" lvl="1" indent="-457200">
              <a:lnSpc>
                <a:spcPct val="90000"/>
              </a:lnSpc>
              <a:buSzPct val="90000"/>
              <a:buFont typeface="Wingdings" charset="2"/>
              <a:buAutoNum type="arabicPeriod"/>
            </a:pPr>
            <a:r>
              <a:rPr lang="en-AU" altLang="en-US" sz="2300" dirty="0"/>
              <a:t>Reasonable to combine studies</a:t>
            </a:r>
          </a:p>
          <a:p>
            <a:pPr marL="914400" lvl="1" indent="-457200">
              <a:lnSpc>
                <a:spcPct val="90000"/>
              </a:lnSpc>
              <a:buSzPct val="90000"/>
              <a:buFont typeface="Wingdings" charset="2"/>
              <a:buAutoNum type="arabicPeriod"/>
            </a:pPr>
            <a:r>
              <a:rPr lang="en-AU" altLang="en-US" sz="2300" dirty="0"/>
              <a:t>What were the results</a:t>
            </a:r>
          </a:p>
          <a:p>
            <a:pPr marL="914400" lvl="1" indent="-457200">
              <a:lnSpc>
                <a:spcPct val="90000"/>
              </a:lnSpc>
              <a:buSzPct val="90000"/>
              <a:buFont typeface="Wingdings" charset="2"/>
              <a:buAutoNum type="arabicPeriod"/>
            </a:pPr>
            <a:r>
              <a:rPr lang="en-AU" altLang="en-US" sz="2300" dirty="0"/>
              <a:t>Preciseness of results</a:t>
            </a:r>
          </a:p>
          <a:p>
            <a:pPr marL="914400" lvl="1" indent="-457200">
              <a:lnSpc>
                <a:spcPct val="90000"/>
              </a:lnSpc>
              <a:buSzPct val="90000"/>
              <a:buFont typeface="Wingdings" charset="2"/>
              <a:buAutoNum type="arabicPeriod"/>
            </a:pPr>
            <a:r>
              <a:rPr lang="en-AU" altLang="en-US" sz="2300" dirty="0"/>
              <a:t>Application of results to local population</a:t>
            </a:r>
          </a:p>
          <a:p>
            <a:pPr marL="914400" lvl="1" indent="-457200">
              <a:lnSpc>
                <a:spcPct val="90000"/>
              </a:lnSpc>
              <a:buSzPct val="90000"/>
              <a:buFont typeface="Wingdings" charset="2"/>
              <a:buAutoNum type="arabicPeriod"/>
            </a:pPr>
            <a:r>
              <a:rPr lang="en-AU" altLang="en-US" sz="2300" dirty="0"/>
              <a:t>Consideration of all outcomes</a:t>
            </a:r>
          </a:p>
          <a:p>
            <a:pPr marL="914400" lvl="1" indent="-457200">
              <a:lnSpc>
                <a:spcPct val="90000"/>
              </a:lnSpc>
              <a:buSzPct val="90000"/>
              <a:buFont typeface="Wingdings" charset="2"/>
              <a:buAutoNum type="arabicPeriod"/>
            </a:pPr>
            <a:r>
              <a:rPr lang="en-AU" altLang="en-US" sz="2300" dirty="0"/>
              <a:t>Policy or practice change as a result of evidence</a:t>
            </a:r>
          </a:p>
        </p:txBody>
      </p:sp>
      <p:sp>
        <p:nvSpPr>
          <p:cNvPr id="267268" name="Text Box 4"/>
          <p:cNvSpPr txBox="1">
            <a:spLocks noChangeArrowheads="1"/>
          </p:cNvSpPr>
          <p:nvPr/>
        </p:nvSpPr>
        <p:spPr bwMode="auto">
          <a:xfrm>
            <a:off x="6516688" y="6237288"/>
            <a:ext cx="1943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CASP</a:t>
            </a:r>
          </a:p>
        </p:txBody>
      </p:sp>
    </p:spTree>
    <p:extLst>
      <p:ext uri="{BB962C8B-B14F-4D97-AF65-F5344CB8AC3E}">
        <p14:creationId xmlns:p14="http://schemas.microsoft.com/office/powerpoint/2010/main" val="1687514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263631"/>
            <a:ext cx="6233072" cy="706035"/>
          </a:xfrm>
          <a:prstGeom prst="rect">
            <a:avLst/>
          </a:prstGeom>
        </p:spPr>
        <p:txBody>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GB" sz="2962" dirty="0">
                <a:solidFill>
                  <a:srgbClr val="632523"/>
                </a:solidFill>
              </a:rPr>
              <a:t>Appraising a systematic review</a:t>
            </a:r>
          </a:p>
        </p:txBody>
      </p:sp>
      <p:pic>
        <p:nvPicPr>
          <p:cNvPr id="2" name="Picture 1" descr="Screen Shot 2014-10-03 at 22.26.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814" y="920602"/>
            <a:ext cx="4643241" cy="5880950"/>
          </a:xfrm>
          <a:prstGeom prst="rect">
            <a:avLst/>
          </a:prstGeom>
          <a:ln>
            <a:solidFill>
              <a:schemeClr val="tx1"/>
            </a:solidFill>
          </a:ln>
        </p:spPr>
      </p:pic>
      <p:sp>
        <p:nvSpPr>
          <p:cNvPr id="4" name="TextBox 3"/>
          <p:cNvSpPr txBox="1"/>
          <p:nvPr/>
        </p:nvSpPr>
        <p:spPr>
          <a:xfrm>
            <a:off x="5566731" y="1346538"/>
            <a:ext cx="2072656" cy="548163"/>
          </a:xfrm>
          <a:prstGeom prst="rect">
            <a:avLst/>
          </a:prstGeom>
          <a:noFill/>
        </p:spPr>
        <p:txBody>
          <a:bodyPr wrap="square" rtlCol="0">
            <a:spAutoFit/>
          </a:bodyPr>
          <a:lstStyle/>
          <a:p>
            <a:r>
              <a:rPr lang="en-GB" sz="2962" dirty="0"/>
              <a:t>3 minutes</a:t>
            </a:r>
          </a:p>
        </p:txBody>
      </p:sp>
    </p:spTree>
    <p:extLst>
      <p:ext uri="{BB962C8B-B14F-4D97-AF65-F5344CB8AC3E}">
        <p14:creationId xmlns:p14="http://schemas.microsoft.com/office/powerpoint/2010/main" val="6922899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306" y="1738065"/>
            <a:ext cx="8020944" cy="3738716"/>
          </a:xfrm>
          <a:prstGeom prst="rect">
            <a:avLst/>
          </a:prstGeom>
          <a:noFill/>
        </p:spPr>
        <p:txBody>
          <a:bodyPr wrap="square" rtlCol="0">
            <a:spAutoFit/>
          </a:bodyPr>
          <a:lstStyle/>
          <a:p>
            <a:pPr marL="483626" indent="-483626" algn="l" rtl="0">
              <a:buFont typeface="Arial"/>
              <a:buChar char="•"/>
            </a:pPr>
            <a:r>
              <a:rPr lang="en-US" sz="3385" b="1" u="sng" dirty="0"/>
              <a:t>Q</a:t>
            </a:r>
            <a:r>
              <a:rPr lang="en-US" sz="3385" dirty="0"/>
              <a:t>uestion – what is the PICO (etc.) </a:t>
            </a:r>
          </a:p>
          <a:p>
            <a:pPr marL="483626" indent="-483626" algn="l" rtl="0">
              <a:buFont typeface="Arial"/>
              <a:buChar char="•"/>
            </a:pPr>
            <a:endParaRPr lang="en-US" sz="3385" b="1" u="sng" dirty="0"/>
          </a:p>
          <a:p>
            <a:pPr marL="483626" indent="-483626" algn="l" rtl="0">
              <a:buFont typeface="Arial"/>
              <a:buChar char="•"/>
            </a:pPr>
            <a:r>
              <a:rPr lang="en-US" sz="3385" b="1" u="sng" dirty="0"/>
              <a:t>F</a:t>
            </a:r>
            <a:r>
              <a:rPr lang="en-US" sz="3385" dirty="0"/>
              <a:t>inding – comprehensive?</a:t>
            </a:r>
          </a:p>
          <a:p>
            <a:pPr marL="483626" indent="-483626" algn="l" rtl="0">
              <a:buFont typeface="Arial"/>
              <a:buChar char="•"/>
            </a:pPr>
            <a:endParaRPr lang="en-US" sz="3385" b="1" u="sng" dirty="0"/>
          </a:p>
          <a:p>
            <a:pPr marL="483626" indent="-483626" algn="l" rtl="0">
              <a:buFont typeface="Arial"/>
              <a:buChar char="•"/>
            </a:pPr>
            <a:r>
              <a:rPr lang="en-US" sz="3385" b="1" u="sng" dirty="0"/>
              <a:t>A</a:t>
            </a:r>
            <a:r>
              <a:rPr lang="en-US" sz="3385" dirty="0"/>
              <a:t>ppraise – did they select good ones?</a:t>
            </a:r>
          </a:p>
          <a:p>
            <a:pPr marL="483626" indent="-483626" algn="l" rtl="0">
              <a:buFont typeface="Arial"/>
              <a:buChar char="•"/>
            </a:pPr>
            <a:endParaRPr lang="en-US" sz="3385" u="sng" dirty="0"/>
          </a:p>
          <a:p>
            <a:pPr marL="483626" indent="-483626" algn="l" rtl="0">
              <a:buFont typeface="Arial"/>
              <a:buChar char="•"/>
            </a:pPr>
            <a:r>
              <a:rPr lang="en-US" sz="3385" b="1" u="sng" dirty="0" err="1"/>
              <a:t>S</a:t>
            </a:r>
            <a:r>
              <a:rPr lang="en-US" sz="3385" dirty="0" err="1"/>
              <a:t>ynthesise</a:t>
            </a:r>
            <a:r>
              <a:rPr lang="en-US" sz="3385" dirty="0"/>
              <a:t> – numerically/appropriate?</a:t>
            </a:r>
          </a:p>
        </p:txBody>
      </p:sp>
      <p:sp>
        <p:nvSpPr>
          <p:cNvPr id="8" name="TextBox 7"/>
          <p:cNvSpPr txBox="1"/>
          <p:nvPr/>
        </p:nvSpPr>
        <p:spPr>
          <a:xfrm>
            <a:off x="175475" y="863933"/>
            <a:ext cx="8058774" cy="1655068"/>
          </a:xfrm>
          <a:prstGeom prst="rect">
            <a:avLst/>
          </a:prstGeom>
          <a:noFill/>
        </p:spPr>
        <p:txBody>
          <a:bodyPr wrap="square" rtlCol="0">
            <a:spAutoFit/>
          </a:bodyPr>
          <a:lstStyle/>
          <a:p>
            <a:pPr algn="l" rtl="0"/>
            <a:r>
              <a:rPr lang="en-US" sz="3385" dirty="0"/>
              <a:t>Step 1 – </a:t>
            </a:r>
            <a:r>
              <a:rPr lang="en-US" sz="3385" dirty="0">
                <a:solidFill>
                  <a:srgbClr val="632523"/>
                </a:solidFill>
              </a:rPr>
              <a:t>Are the results of the review valid?</a:t>
            </a:r>
          </a:p>
          <a:p>
            <a:pPr algn="l" rtl="0"/>
            <a:endParaRPr lang="en-US" sz="3385" b="1" dirty="0">
              <a:solidFill>
                <a:srgbClr val="632523"/>
              </a:solidFill>
            </a:endParaRPr>
          </a:p>
        </p:txBody>
      </p:sp>
    </p:spTree>
    <p:extLst>
      <p:ext uri="{BB962C8B-B14F-4D97-AF65-F5344CB8AC3E}">
        <p14:creationId xmlns:p14="http://schemas.microsoft.com/office/powerpoint/2010/main" val="18348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4" y="1316293"/>
            <a:ext cx="8275141" cy="4280041"/>
          </a:xfrm>
        </p:spPr>
        <p:txBody>
          <a:bodyPr/>
          <a:lstStyle/>
          <a:p>
            <a:pPr marL="0" indent="0">
              <a:buClr>
                <a:schemeClr val="tx2"/>
              </a:buClr>
              <a:buNone/>
            </a:pPr>
            <a:r>
              <a:rPr lang="en-GB" sz="2539" b="1" dirty="0"/>
              <a:t>1. What question (PICO) did the systematic review address?</a:t>
            </a:r>
          </a:p>
          <a:p>
            <a:pPr marL="0" indent="0">
              <a:buClr>
                <a:schemeClr val="tx2"/>
              </a:buClr>
              <a:buNone/>
            </a:pPr>
            <a:endParaRPr lang="en-GB" sz="2539" b="1" dirty="0"/>
          </a:p>
          <a:p>
            <a:pPr marL="971182" lvl="1" indent="-514155"/>
            <a:r>
              <a:rPr lang="en-US" sz="2116" dirty="0">
                <a:latin typeface="Calibri" panose="020F0502020204030204" pitchFamily="34" charset="0"/>
              </a:rPr>
              <a:t>Is question clearly stated early on?</a:t>
            </a:r>
          </a:p>
          <a:p>
            <a:pPr marL="971182" lvl="1" indent="-514155"/>
            <a:r>
              <a:rPr lang="en-US" sz="2116" dirty="0">
                <a:latin typeface="Calibri" panose="020F0502020204030204" pitchFamily="34" charset="0"/>
              </a:rPr>
              <a:t>Treatment/exposure described?</a:t>
            </a:r>
          </a:p>
          <a:p>
            <a:pPr marL="971182" lvl="1" indent="-514155"/>
            <a:r>
              <a:rPr lang="en-US" sz="2116" dirty="0">
                <a:latin typeface="Calibri" panose="020F0502020204030204" pitchFamily="34" charset="0"/>
              </a:rPr>
              <a:t>Comparator/control described?</a:t>
            </a:r>
          </a:p>
          <a:p>
            <a:pPr marL="971182" lvl="1" indent="-514155"/>
            <a:r>
              <a:rPr lang="en-US" sz="2116" dirty="0">
                <a:latin typeface="Calibri" panose="020F0502020204030204" pitchFamily="34" charset="0"/>
              </a:rPr>
              <a:t>Outcome(s) described?</a:t>
            </a:r>
            <a:endParaRPr lang="en-US" sz="1692" dirty="0">
              <a:latin typeface="Calibri" panose="020F0502020204030204" pitchFamily="34" charset="0"/>
            </a:endParaRPr>
          </a:p>
        </p:txBody>
      </p:sp>
      <p:sp>
        <p:nvSpPr>
          <p:cNvPr id="2" name="TextBox 1"/>
          <p:cNvSpPr txBox="1"/>
          <p:nvPr/>
        </p:nvSpPr>
        <p:spPr>
          <a:xfrm>
            <a:off x="232975" y="5275057"/>
            <a:ext cx="4221358" cy="461537"/>
          </a:xfrm>
          <a:prstGeom prst="rect">
            <a:avLst/>
          </a:prstGeom>
          <a:noFill/>
        </p:spPr>
        <p:txBody>
          <a:bodyPr wrap="square" rtlCol="0">
            <a:spAutoFit/>
          </a:bodyPr>
          <a:lstStyle/>
          <a:p>
            <a:pPr algn="ctr" eaLnBrk="0" fontAlgn="base" hangingPunct="0">
              <a:spcBef>
                <a:spcPct val="0"/>
              </a:spcBef>
              <a:spcAft>
                <a:spcPct val="0"/>
              </a:spcAft>
            </a:pPr>
            <a:r>
              <a:rPr lang="en-GB" sz="2399" dirty="0">
                <a:solidFill>
                  <a:srgbClr val="632523"/>
                </a:solidFill>
                <a:ea typeface="ＭＳ Ｐゴシック" pitchFamily="1" charset="-128"/>
              </a:rPr>
              <a:t>Title, abstract, introduction</a:t>
            </a: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chemeClr val="bg1">
                      <a:lumMod val="50000"/>
                    </a:schemeClr>
                  </a:solidFill>
                </a:rPr>
                <a:t>FIND</a:t>
              </a:r>
              <a:endParaRPr lang="en-US" altLang="en-US" sz="1481" dirty="0">
                <a:solidFill>
                  <a:schemeClr val="bg1">
                    <a:lumMod val="50000"/>
                  </a:schemeClr>
                </a:solidFill>
              </a:endParaRPr>
            </a:p>
          </p:txBody>
        </p:sp>
        <p:sp>
          <p:nvSpPr>
            <p:cNvPr id="8"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0" name="Rectangle 11"/>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QUESTION</a:t>
              </a:r>
              <a:endParaRPr lang="en-US" altLang="en-US" sz="1481" b="1" dirty="0"/>
            </a:p>
          </p:txBody>
        </p:sp>
      </p:grpSp>
    </p:spTree>
    <p:extLst>
      <p:ext uri="{BB962C8B-B14F-4D97-AF65-F5344CB8AC3E}">
        <p14:creationId xmlns:p14="http://schemas.microsoft.com/office/powerpoint/2010/main" val="2468150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73143" y="1197710"/>
            <a:ext cx="7125737" cy="4325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435727" y="3500978"/>
            <a:ext cx="359885" cy="353943"/>
          </a:xfrm>
          <a:prstGeom prst="rect">
            <a:avLst/>
          </a:prstGeom>
          <a:noFill/>
        </p:spPr>
        <p:txBody>
          <a:bodyPr wrap="square" rtlCol="0">
            <a:spAutoFit/>
          </a:bodyPr>
          <a:lstStyle/>
          <a:p>
            <a:r>
              <a:rPr lang="en-US" sz="1700" b="1" dirty="0">
                <a:solidFill>
                  <a:srgbClr val="FF0000"/>
                </a:solidFill>
              </a:rPr>
              <a:t>P</a:t>
            </a:r>
          </a:p>
        </p:txBody>
      </p:sp>
      <p:sp>
        <p:nvSpPr>
          <p:cNvPr id="13" name="TextBox 12"/>
          <p:cNvSpPr txBox="1"/>
          <p:nvPr/>
        </p:nvSpPr>
        <p:spPr>
          <a:xfrm>
            <a:off x="2916527" y="4148772"/>
            <a:ext cx="359885" cy="353943"/>
          </a:xfrm>
          <a:prstGeom prst="rect">
            <a:avLst/>
          </a:prstGeom>
          <a:noFill/>
        </p:spPr>
        <p:txBody>
          <a:bodyPr wrap="square" rtlCol="0">
            <a:spAutoFit/>
          </a:bodyPr>
          <a:lstStyle/>
          <a:p>
            <a:r>
              <a:rPr lang="en-US" sz="1700" b="1" dirty="0">
                <a:solidFill>
                  <a:srgbClr val="FF0000"/>
                </a:solidFill>
              </a:rPr>
              <a:t>I</a:t>
            </a:r>
          </a:p>
        </p:txBody>
      </p:sp>
      <p:sp>
        <p:nvSpPr>
          <p:cNvPr id="14" name="TextBox 13"/>
          <p:cNvSpPr txBox="1"/>
          <p:nvPr/>
        </p:nvSpPr>
        <p:spPr>
          <a:xfrm>
            <a:off x="3996182" y="4148772"/>
            <a:ext cx="368266" cy="353943"/>
          </a:xfrm>
          <a:prstGeom prst="rect">
            <a:avLst/>
          </a:prstGeom>
          <a:noFill/>
        </p:spPr>
        <p:txBody>
          <a:bodyPr wrap="square" rtlCol="0">
            <a:spAutoFit/>
          </a:bodyPr>
          <a:lstStyle/>
          <a:p>
            <a:r>
              <a:rPr lang="en-US" sz="1700" b="1" dirty="0">
                <a:solidFill>
                  <a:srgbClr val="FF0000"/>
                </a:solidFill>
              </a:rPr>
              <a:t>C</a:t>
            </a:r>
          </a:p>
        </p:txBody>
      </p:sp>
      <p:sp>
        <p:nvSpPr>
          <p:cNvPr id="15" name="TextBox 14"/>
          <p:cNvSpPr txBox="1"/>
          <p:nvPr/>
        </p:nvSpPr>
        <p:spPr>
          <a:xfrm>
            <a:off x="7667017" y="3995530"/>
            <a:ext cx="575817" cy="353943"/>
          </a:xfrm>
          <a:prstGeom prst="rect">
            <a:avLst/>
          </a:prstGeom>
          <a:noFill/>
        </p:spPr>
        <p:txBody>
          <a:bodyPr wrap="square" rtlCol="0">
            <a:spAutoFit/>
          </a:bodyPr>
          <a:lstStyle/>
          <a:p>
            <a:r>
              <a:rPr lang="en-US" sz="1700" b="1" dirty="0">
                <a:solidFill>
                  <a:srgbClr val="FF0000"/>
                </a:solidFill>
              </a:rPr>
              <a:t>O’s</a:t>
            </a:r>
          </a:p>
        </p:txBody>
      </p:sp>
      <p:grpSp>
        <p:nvGrpSpPr>
          <p:cNvPr id="12"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6"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chemeClr val="bg1">
                      <a:lumMod val="50000"/>
                    </a:schemeClr>
                  </a:solidFill>
                </a:rPr>
                <a:t>FIND</a:t>
              </a:r>
              <a:endParaRPr lang="en-US" altLang="en-US" sz="1481" dirty="0">
                <a:solidFill>
                  <a:schemeClr val="bg1">
                    <a:lumMod val="50000"/>
                  </a:schemeClr>
                </a:solidFill>
              </a:endParaRPr>
            </a:p>
          </p:txBody>
        </p:sp>
        <p:sp>
          <p:nvSpPr>
            <p:cNvPr id="17"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a:t>
              </a:r>
              <a:endParaRPr lang="en-US" altLang="en-US" sz="1481" dirty="0">
                <a:solidFill>
                  <a:srgbClr val="7F7F7F"/>
                </a:solidFill>
              </a:endParaRPr>
            </a:p>
          </p:txBody>
        </p:sp>
        <p:sp>
          <p:nvSpPr>
            <p:cNvPr id="18"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9" name="Rectangle 11"/>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QUESTION</a:t>
              </a:r>
              <a:endParaRPr lang="en-US" altLang="en-US" sz="1481" b="1" dirty="0"/>
            </a:p>
          </p:txBody>
        </p:sp>
      </p:grpSp>
    </p:spTree>
    <p:extLst>
      <p:ext uri="{BB962C8B-B14F-4D97-AF65-F5344CB8AC3E}">
        <p14:creationId xmlns:p14="http://schemas.microsoft.com/office/powerpoint/2010/main" val="20247530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171800"/>
            <a:ext cx="8449664" cy="4280041"/>
          </a:xfrm>
        </p:spPr>
        <p:txBody>
          <a:bodyPr/>
          <a:lstStyle/>
          <a:p>
            <a:pPr marL="0" indent="0">
              <a:buClr>
                <a:schemeClr val="tx2"/>
              </a:buClr>
              <a:buNone/>
            </a:pPr>
            <a:r>
              <a:rPr lang="en-GB" sz="2539" b="1" dirty="0"/>
              <a:t>2. Is it unlikely that important, relevant studies were missed?</a:t>
            </a:r>
          </a:p>
          <a:p>
            <a:pPr marL="0" indent="0">
              <a:spcBef>
                <a:spcPts val="0"/>
              </a:spcBef>
              <a:buClr>
                <a:schemeClr val="tx2"/>
              </a:buClr>
              <a:buNone/>
            </a:pPr>
            <a:endParaRPr lang="en-GB" sz="2539" i="1" dirty="0">
              <a:latin typeface="Calibri" panose="020F0502020204030204" pitchFamily="34" charset="0"/>
            </a:endParaRPr>
          </a:p>
          <a:p>
            <a:pPr marL="0" indent="0">
              <a:spcBef>
                <a:spcPts val="0"/>
              </a:spcBef>
              <a:buClr>
                <a:schemeClr val="tx2"/>
              </a:buClr>
              <a:buNone/>
            </a:pPr>
            <a:r>
              <a:rPr lang="en-GB" sz="2539" i="1" dirty="0">
                <a:latin typeface="Calibri" panose="020F0502020204030204" pitchFamily="34" charset="0"/>
              </a:rPr>
              <a:t>Look for</a:t>
            </a:r>
          </a:p>
          <a:p>
            <a:pPr marL="0" indent="0">
              <a:buClr>
                <a:schemeClr val="tx2"/>
              </a:buClr>
              <a:buNone/>
            </a:pPr>
            <a:endParaRPr lang="en-US" sz="2116" i="1" dirty="0">
              <a:latin typeface="Calibri" panose="020F0502020204030204" pitchFamily="34" charset="0"/>
            </a:endParaRPr>
          </a:p>
          <a:p>
            <a:pPr marL="971182" lvl="1" indent="-514155"/>
            <a:r>
              <a:rPr lang="en-US" sz="2116" dirty="0">
                <a:latin typeface="Calibri" panose="020F0502020204030204" pitchFamily="34" charset="0"/>
              </a:rPr>
              <a:t>Which bibliographic databases were used? More than 1?</a:t>
            </a:r>
          </a:p>
          <a:p>
            <a:pPr marL="971182" lvl="1" indent="-514155"/>
            <a:r>
              <a:rPr lang="en-US" sz="2116" dirty="0">
                <a:latin typeface="Calibri" panose="020F0502020204030204" pitchFamily="34" charset="0"/>
              </a:rPr>
              <a:t>Search terms used (text and </a:t>
            </a:r>
            <a:r>
              <a:rPr lang="en-US" sz="2116" dirty="0" err="1">
                <a:latin typeface="Calibri" panose="020F0502020204030204" pitchFamily="34" charset="0"/>
              </a:rPr>
              <a:t>MeSH</a:t>
            </a:r>
            <a:r>
              <a:rPr lang="en-US" sz="2116" dirty="0">
                <a:latin typeface="Calibri" panose="020F0502020204030204" pitchFamily="34" charset="0"/>
              </a:rPr>
              <a:t>)?</a:t>
            </a:r>
          </a:p>
          <a:p>
            <a:pPr marL="971182" lvl="1" indent="-514155"/>
            <a:r>
              <a:rPr lang="en-US" sz="2116" dirty="0">
                <a:latin typeface="Calibri" panose="020F0502020204030204" pitchFamily="34" charset="0"/>
              </a:rPr>
              <a:t>Search for unpublished as well as published studies?</a:t>
            </a:r>
          </a:p>
          <a:p>
            <a:pPr marL="971182" lvl="1" indent="-514155"/>
            <a:r>
              <a:rPr lang="en-US" sz="2116" dirty="0">
                <a:latin typeface="Calibri" panose="020F0502020204030204" pitchFamily="34" charset="0"/>
              </a:rPr>
              <a:t>Search for non-English studies?</a:t>
            </a:r>
          </a:p>
          <a:p>
            <a:pPr marL="971182" lvl="1" indent="-514155"/>
            <a:endParaRPr lang="en-US" sz="2116" dirty="0">
              <a:latin typeface="Calibri" panose="020F0502020204030204" pitchFamily="34" charset="0"/>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458963" y="5836277"/>
            <a:ext cx="1402107"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632523"/>
                </a:solidFill>
                <a:ea typeface="ＭＳ Ｐゴシック" pitchFamily="1" charset="-128"/>
              </a:rPr>
              <a:t>Methods</a:t>
            </a:r>
          </a:p>
        </p:txBody>
      </p:sp>
      <p:grpSp>
        <p:nvGrpSpPr>
          <p:cNvPr id="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8" name="Rectangle 8"/>
            <p:cNvSpPr>
              <a:spLocks noChangeArrowheads="1"/>
            </p:cNvSpPr>
            <p:nvPr/>
          </p:nvSpPr>
          <p:spPr bwMode="auto">
            <a:xfrm>
              <a:off x="1429" y="-14"/>
              <a:ext cx="1451"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9" name="Rectangle 9"/>
            <p:cNvSpPr>
              <a:spLocks noChangeArrowheads="1"/>
            </p:cNvSpPr>
            <p:nvPr/>
          </p:nvSpPr>
          <p:spPr bwMode="auto">
            <a:xfrm>
              <a:off x="2880"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a:t>
              </a:r>
              <a:endParaRPr lang="en-US" altLang="en-US" sz="1481" dirty="0">
                <a:solidFill>
                  <a:srgbClr val="7F7F7F"/>
                </a:solidFill>
              </a:endParaRPr>
            </a:p>
          </p:txBody>
        </p:sp>
        <p:sp>
          <p:nvSpPr>
            <p:cNvPr id="10" name="Rectangle 10"/>
            <p:cNvSpPr>
              <a:spLocks noChangeArrowheads="1"/>
            </p:cNvSpPr>
            <p:nvPr/>
          </p:nvSpPr>
          <p:spPr bwMode="auto">
            <a:xfrm>
              <a:off x="4309" y="-14"/>
              <a:ext cx="1429"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2" name="Rectangle 11"/>
            <p:cNvSpPr>
              <a:spLocks noChangeArrowheads="1"/>
            </p:cNvSpPr>
            <p:nvPr/>
          </p:nvSpPr>
          <p:spPr bwMode="auto">
            <a:xfrm>
              <a:off x="0" y="-15"/>
              <a:ext cx="1428" cy="239"/>
            </a:xfrm>
            <a:prstGeom prst="rect">
              <a:avLst/>
            </a:prstGeom>
            <a:grp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0236573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BM April 25, 2012 Nada AlYousef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10282</Words>
  <Application>Microsoft Macintosh PowerPoint</Application>
  <PresentationFormat>On-screen Show (4:3)</PresentationFormat>
  <Paragraphs>1163</Paragraphs>
  <Slides>157</Slides>
  <Notes>66</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157</vt:i4>
      </vt:variant>
    </vt:vector>
  </HeadingPairs>
  <TitlesOfParts>
    <vt:vector size="178" baseType="lpstr">
      <vt:lpstr>Arial</vt:lpstr>
      <vt:lpstr>Arial Black</vt:lpstr>
      <vt:lpstr>ArialMT</vt:lpstr>
      <vt:lpstr>Baskerville Old Face</vt:lpstr>
      <vt:lpstr>Calibri</vt:lpstr>
      <vt:lpstr>Cataneo BT</vt:lpstr>
      <vt:lpstr>Comic Sans MS</vt:lpstr>
      <vt:lpstr>Georgia</vt:lpstr>
      <vt:lpstr>Helvetica</vt:lpstr>
      <vt:lpstr>Lucida Sans</vt:lpstr>
      <vt:lpstr>Minion</vt:lpstr>
      <vt:lpstr>Symbol</vt:lpstr>
      <vt:lpstr>Tahoma</vt:lpstr>
      <vt:lpstr>Times New Roman</vt:lpstr>
      <vt:lpstr>Trebuchet MS</vt:lpstr>
      <vt:lpstr>Verdana</vt:lpstr>
      <vt:lpstr>Wingdings</vt:lpstr>
      <vt:lpstr>Wingdings 2</vt:lpstr>
      <vt:lpstr>Wingdings 3</vt:lpstr>
      <vt:lpstr>EBM April 25, 2012 Nada AlYousefi</vt:lpstr>
      <vt:lpstr>Clip</vt:lpstr>
      <vt:lpstr>Evidence-Based Medicine Approach  Part 2</vt:lpstr>
      <vt:lpstr>Objectives</vt:lpstr>
      <vt:lpstr>Critical Appraisal</vt:lpstr>
      <vt:lpstr>Critical Appraisal</vt:lpstr>
      <vt:lpstr>Critical Appraisal</vt:lpstr>
      <vt:lpstr>Critical Appraisal</vt:lpstr>
      <vt:lpstr>PowerPoint Presentation</vt:lpstr>
      <vt:lpstr>Critical Appraisal</vt:lpstr>
      <vt:lpstr>PowerPoint Presentation</vt:lpstr>
      <vt:lpstr>PowerPoint Presentation</vt:lpstr>
      <vt:lpstr>PowerPoint Presentation</vt:lpstr>
      <vt:lpstr>Importance</vt:lpstr>
      <vt:lpstr>PowerPoint Presentation</vt:lpstr>
      <vt:lpstr>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appraisal of different study designs </vt:lpstr>
      <vt:lpstr>PowerPoint Presentation</vt:lpstr>
      <vt:lpstr>PowerPoint Presentation</vt:lpstr>
      <vt:lpstr>PowerPoint Presentation</vt:lpstr>
      <vt:lpstr>Critical Appraisal tools</vt:lpstr>
      <vt:lpstr>Ten questions to ask when critically appraising a research article. </vt:lpstr>
      <vt:lpstr>Motivation</vt:lpstr>
      <vt:lpstr>PowerPoint Presentation</vt:lpstr>
      <vt:lpstr>Clarification</vt:lpstr>
      <vt:lpstr>What’s A Paper on Therapy? Randomised Control Trials</vt:lpstr>
      <vt:lpstr>What’s A Paper on Therapy?</vt:lpstr>
      <vt:lpstr>Clinical Trial Compares </vt:lpstr>
      <vt:lpstr>Process of RCTs</vt:lpstr>
      <vt:lpstr>PowerPoint Presentation</vt:lpstr>
      <vt:lpstr>Appraise the Evidence</vt:lpstr>
      <vt:lpstr>PowerPoint Presentation</vt:lpstr>
      <vt:lpstr>VALIDITY</vt:lpstr>
      <vt:lpstr>PowerPoint Presentation</vt:lpstr>
      <vt:lpstr>Randomization </vt:lpstr>
      <vt:lpstr>PowerPoint Presentation</vt:lpstr>
      <vt:lpstr>Was allocation assignment “concealed”?</vt:lpstr>
      <vt:lpstr>Importance of concealed allocation</vt:lpstr>
      <vt:lpstr>Ensuring Allocation Concealment</vt:lpstr>
      <vt:lpstr>Conducting a Study</vt:lpstr>
      <vt:lpstr>Selection bias</vt:lpstr>
      <vt:lpstr>Blindness Was study “double-blinded”?</vt:lpstr>
      <vt:lpstr>Measurement Bias - minimizing differential error</vt:lpstr>
      <vt:lpstr>PowerPoint Presentation</vt:lpstr>
      <vt:lpstr>PowerPoint Presentation</vt:lpstr>
      <vt:lpstr>Blindness</vt:lpstr>
      <vt:lpstr>PowerPoint Presentation</vt:lpstr>
      <vt:lpstr>PowerPoint Presentation</vt:lpstr>
      <vt:lpstr>PowerPoint Presentation</vt:lpstr>
      <vt:lpstr>PowerPoint Presentation</vt:lpstr>
      <vt:lpstr>PowerPoint Presentation</vt:lpstr>
      <vt:lpstr>VALIDITY</vt:lpstr>
      <vt:lpstr>PowerPoint Presentation</vt:lpstr>
      <vt:lpstr> INTENTION TO TREAT (ITT) </vt:lpstr>
      <vt:lpstr>PowerPoint Presentation</vt:lpstr>
      <vt:lpstr>PowerPoint Presentation</vt:lpstr>
      <vt:lpstr>PowerPoint Presentation</vt:lpstr>
      <vt:lpstr>PowerPoint Presentation</vt:lpstr>
      <vt:lpstr> Results “Importance” Magnitude (treatment effect)</vt:lpstr>
      <vt:lpstr>Definition</vt:lpstr>
      <vt:lpstr>PowerPoint Presentation</vt:lpstr>
      <vt:lpstr>PowerPoint Presentation</vt:lpstr>
      <vt:lpstr>NUMBER NEED TO HARM(NNH)</vt:lpstr>
      <vt:lpstr>PowerPoint Presentation</vt:lpstr>
      <vt:lpstr>Result Tabulation</vt:lpstr>
      <vt:lpstr>PowerPoint Presentation</vt:lpstr>
      <vt:lpstr>PowerPoint Presentation</vt:lpstr>
      <vt:lpstr>PowerPoint Presentation</vt:lpstr>
      <vt:lpstr>PowerPoint Presentation</vt:lpstr>
      <vt:lpstr>PowerPoint Presentation</vt:lpstr>
      <vt:lpstr>Precision</vt:lpstr>
      <vt:lpstr>Precision</vt:lpstr>
      <vt:lpstr>Continuous Variable</vt:lpstr>
      <vt:lpstr>APPLICABILITY</vt:lpstr>
      <vt:lpstr>Can I apply these valid, important results to my patient?</vt:lpstr>
      <vt:lpstr>Summary</vt:lpstr>
      <vt:lpstr>Critical Appraisal of Available Evidence (MA/SR)</vt:lpstr>
      <vt:lpstr>Types of reviews</vt:lpstr>
      <vt:lpstr>What is a systematic review?</vt:lpstr>
      <vt:lpstr>Key elements of a systematic review</vt:lpstr>
      <vt:lpstr>Advantages of systematic reviews</vt:lpstr>
      <vt:lpstr>The Cochrane Collaboration</vt:lpstr>
      <vt:lpstr>Cochrane Collaboration</vt:lpstr>
      <vt:lpstr>PowerPoint Presentation</vt:lpstr>
      <vt:lpstr>Appraisal of a systematic review</vt:lpstr>
      <vt:lpstr>PowerPoint Presentation</vt:lpstr>
      <vt:lpstr>PowerPoint Presentation</vt:lpstr>
      <vt:lpstr>PowerPoint Presentation</vt:lpstr>
      <vt:lpstr>PowerPoint Presentation</vt:lpstr>
      <vt:lpstr>PowerPoint Presentation</vt:lpstr>
      <vt:lpstr>Is finding all published studies enough?</vt:lpstr>
      <vt:lpstr>PowerPoint Presentation</vt:lpstr>
      <vt:lpstr>PowerPoint Presentation</vt:lpstr>
      <vt:lpstr>PowerPoint Presentation</vt:lpstr>
      <vt:lpstr>PowerPoint Presentation</vt:lpstr>
      <vt:lpstr>PowerPoint Presentation</vt:lpstr>
      <vt:lpstr>Appropriate for the question? Were assessment results provided?</vt:lpstr>
      <vt:lpstr>PowerPoint Presentation</vt:lpstr>
      <vt:lpstr>Meta-analysis</vt:lpstr>
      <vt:lpstr>PowerPoint Presentation</vt:lpstr>
      <vt:lpstr>PowerPoint Presentation</vt:lpstr>
      <vt:lpstr>PowerPoint Presentation</vt:lpstr>
      <vt:lpstr>Heterogeneity </vt:lpstr>
      <vt:lpstr>Heterogeneity (diversity)</vt:lpstr>
      <vt:lpstr>High heterogeneity  =  appropriate to pool data?</vt:lpstr>
      <vt:lpstr>PowerPoint Presentation</vt:lpstr>
      <vt:lpstr>Are these trials different?</vt:lpstr>
      <vt:lpstr>PowerPoint Presentation</vt:lpstr>
      <vt:lpstr>PowerPoint Presentation</vt:lpstr>
      <vt:lpstr>PowerPoint Presentation</vt:lpstr>
      <vt:lpstr>Our clinical question</vt:lpstr>
      <vt:lpstr>PowerPoint Presentation</vt:lpstr>
      <vt:lpstr>PowerPoint Presentation</vt:lpstr>
      <vt:lpstr>What’s the ‘bottom line’ of the review?</vt:lpstr>
      <vt:lpstr>Can I apply these results to my case?</vt:lpstr>
      <vt:lpstr>PowerPoint Presentation</vt:lpstr>
      <vt:lpstr>PowerPoint Presentation</vt:lpstr>
      <vt:lpstr>Evaluating Research about Diagnostic Tests</vt:lpstr>
      <vt:lpstr>PowerPoint Presentation</vt:lpstr>
      <vt:lpstr>Roles of a new test</vt:lpstr>
      <vt:lpstr>Read this abstract</vt:lpstr>
      <vt:lpstr>PowerPoint Presentation</vt:lpstr>
      <vt:lpstr>PowerPoint Presentation</vt:lpstr>
      <vt:lpstr>Why this is important </vt:lpstr>
      <vt:lpstr>Appraisal of a cohort</vt:lpstr>
      <vt:lpstr>PowerPoint Presentation</vt:lpstr>
      <vt:lpstr>Practice Guidelines</vt:lpstr>
      <vt:lpstr>PowerPoint Presentation</vt:lpstr>
      <vt:lpstr>Practice Guidelines</vt:lpstr>
      <vt:lpstr>Where do practice guidelines come from?</vt:lpstr>
      <vt:lpstr>What is a Clinical Practice Guideline?</vt:lpstr>
      <vt:lpstr>Scope and Purpose</vt:lpstr>
      <vt:lpstr>Stakeholder Involvement</vt:lpstr>
      <vt:lpstr>Rigour of Development</vt:lpstr>
      <vt:lpstr>Clarity and Presentation</vt:lpstr>
      <vt:lpstr>Applicability</vt:lpstr>
      <vt:lpstr>Editorial Independence</vt:lpstr>
      <vt:lpstr>Appraisal of Clinical Practice Guidelines</vt:lpstr>
      <vt:lpstr>The AGREE</vt:lpstr>
      <vt:lpstr>PowerPoint Presentation</vt:lpstr>
      <vt:lpstr>PowerPoint Presentation</vt:lpstr>
      <vt:lpstr>PowerPoint Presentation</vt:lpstr>
      <vt:lpstr>Understanding Health Research</vt:lpstr>
      <vt:lpstr>https://ebm-tools.knowledgetranslation.net</vt:lpstr>
      <vt:lpstr>In summary </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Appraisal of Available Evidence-I (Therapy, Diagnosis and Prognosis)</dc:title>
  <dc:creator>Nada Alyousefi</dc:creator>
  <cp:lastModifiedBy>Nada Alyousefi</cp:lastModifiedBy>
  <cp:revision>36</cp:revision>
  <dcterms:created xsi:type="dcterms:W3CDTF">2021-01-05T10:07:39Z</dcterms:created>
  <dcterms:modified xsi:type="dcterms:W3CDTF">2022-02-14T07:40:05Z</dcterms:modified>
</cp:coreProperties>
</file>