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94" r:id="rId4"/>
    <p:sldId id="259" r:id="rId5"/>
    <p:sldId id="260" r:id="rId6"/>
    <p:sldId id="298" r:id="rId7"/>
    <p:sldId id="261" r:id="rId8"/>
    <p:sldId id="262" r:id="rId9"/>
    <p:sldId id="263" r:id="rId10"/>
    <p:sldId id="264" r:id="rId11"/>
    <p:sldId id="266" r:id="rId12"/>
    <p:sldId id="267" r:id="rId13"/>
    <p:sldId id="297" r:id="rId14"/>
    <p:sldId id="268" r:id="rId15"/>
    <p:sldId id="269" r:id="rId16"/>
    <p:sldId id="277" r:id="rId17"/>
    <p:sldId id="278" r:id="rId18"/>
    <p:sldId id="279" r:id="rId19"/>
    <p:sldId id="280" r:id="rId20"/>
    <p:sldId id="281" r:id="rId21"/>
    <p:sldId id="282" r:id="rId22"/>
    <p:sldId id="286" r:id="rId23"/>
    <p:sldId id="291" r:id="rId24"/>
    <p:sldId id="293" r:id="rId25"/>
    <p:sldId id="287" r:id="rId26"/>
    <p:sldId id="288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77114" autoAdjust="0"/>
  </p:normalViewPr>
  <p:slideViewPr>
    <p:cSldViewPr snapToGrid="0">
      <p:cViewPr varScale="1">
        <p:scale>
          <a:sx n="72" d="100"/>
          <a:sy n="72" d="100"/>
        </p:scale>
        <p:origin x="669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C9EE-F340-49E4-81EA-1DF3BD2879FB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4471-D1B6-4857-A5A0-0762F0A5D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13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C9EE-F340-49E4-81EA-1DF3BD2879FB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4471-D1B6-4857-A5A0-0762F0A5D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175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C9EE-F340-49E4-81EA-1DF3BD2879FB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4471-D1B6-4857-A5A0-0762F0A5D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586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C9EE-F340-49E4-81EA-1DF3BD2879FB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4471-D1B6-4857-A5A0-0762F0A5D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259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C9EE-F340-49E4-81EA-1DF3BD2879FB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4471-D1B6-4857-A5A0-0762F0A5D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792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C9EE-F340-49E4-81EA-1DF3BD2879FB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4471-D1B6-4857-A5A0-0762F0A5D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636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C9EE-F340-49E4-81EA-1DF3BD2879FB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4471-D1B6-4857-A5A0-0762F0A5D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610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C9EE-F340-49E4-81EA-1DF3BD2879FB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4471-D1B6-4857-A5A0-0762F0A5D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409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C9EE-F340-49E4-81EA-1DF3BD2879FB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4471-D1B6-4857-A5A0-0762F0A5D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414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C9EE-F340-49E4-81EA-1DF3BD2879FB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4471-D1B6-4857-A5A0-0762F0A5D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902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C9EE-F340-49E4-81EA-1DF3BD2879FB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4471-D1B6-4857-A5A0-0762F0A5D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118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4C9EE-F340-49E4-81EA-1DF3BD2879FB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54471-D1B6-4857-A5A0-0762F0A5D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270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5253" y="4134655"/>
            <a:ext cx="7772400" cy="2723345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b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+mn-lt"/>
              </a:rPr>
              <a:t>Dr. Joud Almutairi.</a:t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MBBS, SBFM.</a:t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Demonstrator.</a:t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Family and Community Medicine Department</a:t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 King Saud University</a:t>
            </a:r>
            <a:br>
              <a:rPr lang="en-US" sz="2400" dirty="0">
                <a:latin typeface="+mn-lt"/>
              </a:rPr>
            </a:br>
            <a:b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lang="en-US" sz="28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1053" y="610673"/>
            <a:ext cx="6400800" cy="1295400"/>
          </a:xfrm>
        </p:spPr>
        <p:txBody>
          <a:bodyPr>
            <a:normAutofit/>
          </a:bodyPr>
          <a:lstStyle/>
          <a:p>
            <a:r>
              <a:rPr lang="en-US" sz="4800" b="1" u="sng" dirty="0">
                <a:latin typeface="Times New Roman" pitchFamily="18" charset="0"/>
                <a:cs typeface="Times New Roman" pitchFamily="18" charset="0"/>
              </a:rPr>
              <a:t>Patient Counselling </a:t>
            </a:r>
            <a:endParaRPr lang="en-US" sz="4800" u="sng" dirty="0"/>
          </a:p>
        </p:txBody>
      </p:sp>
      <p:pic>
        <p:nvPicPr>
          <p:cNvPr id="1026" name="Picture 2" descr="http://www.drugstorenews.com/sites/drugstorenews.com/files/field_main_image/2016-01/consulta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310" y="1378039"/>
            <a:ext cx="9942489" cy="2667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277" y="856447"/>
            <a:ext cx="9772918" cy="2504940"/>
          </a:xfrm>
        </p:spPr>
        <p:txBody>
          <a:bodyPr/>
          <a:lstStyle/>
          <a:p>
            <a:pPr>
              <a:buNone/>
            </a:pPr>
            <a:r>
              <a:rPr lang="en-US" u="sng" dirty="0">
                <a:cs typeface="Times New Roman" pitchFamily="18" charset="0"/>
              </a:rPr>
              <a:t>2. Questioning </a:t>
            </a:r>
          </a:p>
          <a:p>
            <a:pPr>
              <a:buNone/>
            </a:pPr>
            <a:endParaRPr lang="en-US" sz="2400" u="sng" dirty="0">
              <a:cs typeface="Times New Roman" pitchFamily="18" charset="0"/>
            </a:endParaRPr>
          </a:p>
          <a:p>
            <a:r>
              <a:rPr lang="en-US" sz="2400" dirty="0">
                <a:cs typeface="Times New Roman" pitchFamily="18" charset="0"/>
              </a:rPr>
              <a:t>Ask the question to understand clearly the client problem or worries to help  the client go deeper into his/her own awareness or insight.</a:t>
            </a:r>
          </a:p>
          <a:p>
            <a:r>
              <a:rPr lang="en-US" sz="2400" dirty="0">
                <a:cs typeface="Times New Roman" pitchFamily="18" charset="0"/>
              </a:rPr>
              <a:t>Question-  centered around the concerns of client  and open         	           ended.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2" name="Picture 4" descr="http://readingstrategiessocial.weebly.com/uploads/2/8/4/6/28469139/151976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8779" y="2491526"/>
            <a:ext cx="2381250" cy="279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5307" y="678288"/>
            <a:ext cx="9605493" cy="5821363"/>
          </a:xfrm>
        </p:spPr>
        <p:txBody>
          <a:bodyPr>
            <a:normAutofit/>
          </a:bodyPr>
          <a:lstStyle/>
          <a:p>
            <a:r>
              <a:rPr lang="en-US" sz="2400" b="1" dirty="0">
                <a:cs typeface="Times New Roman" pitchFamily="18" charset="0"/>
              </a:rPr>
              <a:t>At the time of asking question: Remember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cs typeface="Times New Roman" pitchFamily="18" charset="0"/>
              </a:rPr>
              <a:t>Ask one question at a time.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cs typeface="Times New Roman" pitchFamily="18" charset="0"/>
              </a:rPr>
              <a:t>Look at one person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cs typeface="Times New Roman" pitchFamily="18" charset="0"/>
              </a:rPr>
              <a:t>Be brief and clear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cs typeface="Times New Roman" pitchFamily="18" charset="0"/>
              </a:rPr>
              <a:t>Ask question that serve for purpose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cs typeface="Times New Roman" pitchFamily="18" charset="0"/>
              </a:rPr>
              <a:t>Use question that enables clients to talk about their feelings and behaviours.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cs typeface="Times New Roman" pitchFamily="18" charset="0"/>
              </a:rPr>
              <a:t>Use question to explore and understand issues and not to collect juicy material for gossip.</a:t>
            </a:r>
          </a:p>
          <a:p>
            <a:endParaRPr lang="en-US" sz="2400" b="1" dirty="0">
              <a:cs typeface="Times New Roman" pitchFamily="18" charset="0"/>
            </a:endParaRPr>
          </a:p>
          <a:p>
            <a:r>
              <a:rPr lang="en-US" sz="2400" b="1" dirty="0">
                <a:cs typeface="Times New Roman" pitchFamily="18" charset="0"/>
              </a:rPr>
              <a:t>Don’t ask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err="1">
                <a:cs typeface="Times New Roman" pitchFamily="18" charset="0"/>
              </a:rPr>
              <a:t>Irrevalent</a:t>
            </a:r>
            <a:r>
              <a:rPr lang="en-US" sz="2400" dirty="0">
                <a:cs typeface="Times New Roman" pitchFamily="18" charset="0"/>
              </a:rPr>
              <a:t> question.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cs typeface="Times New Roman" pitchFamily="18" charset="0"/>
              </a:rPr>
              <a:t>Too many question at one time.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245" y="381002"/>
            <a:ext cx="9811555" cy="393342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>
                <a:cs typeface="Times New Roman" pitchFamily="18" charset="0"/>
              </a:rPr>
              <a:t>3.</a:t>
            </a:r>
            <a:r>
              <a:rPr lang="en-US" u="sng" dirty="0">
                <a:cs typeface="Times New Roman" pitchFamily="18" charset="0"/>
              </a:rPr>
              <a:t>Using silence</a:t>
            </a:r>
          </a:p>
          <a:p>
            <a:pPr>
              <a:buNone/>
            </a:pPr>
            <a:endParaRPr lang="en-US" u="sng" dirty="0">
              <a:cs typeface="Times New Roman" pitchFamily="18" charset="0"/>
            </a:endParaRPr>
          </a:p>
          <a:p>
            <a:r>
              <a:rPr lang="en-US" sz="2400" dirty="0">
                <a:cs typeface="Times New Roman" pitchFamily="18" charset="0"/>
              </a:rPr>
              <a:t>Give time to the client to think about what to say next.</a:t>
            </a:r>
          </a:p>
          <a:p>
            <a:endParaRPr lang="en-US" sz="2400" dirty="0">
              <a:cs typeface="Times New Roman" pitchFamily="18" charset="0"/>
            </a:endParaRPr>
          </a:p>
          <a:p>
            <a:r>
              <a:rPr lang="en-US" sz="2400" dirty="0">
                <a:cs typeface="Times New Roman" pitchFamily="18" charset="0"/>
              </a:rPr>
              <a:t>Provide space to experience feeling.</a:t>
            </a:r>
          </a:p>
          <a:p>
            <a:endParaRPr lang="en-US" sz="2400" dirty="0">
              <a:cs typeface="Times New Roman" pitchFamily="18" charset="0"/>
            </a:endParaRPr>
          </a:p>
          <a:p>
            <a:r>
              <a:rPr lang="en-US" sz="2400" dirty="0">
                <a:cs typeface="Times New Roman" pitchFamily="18" charset="0"/>
              </a:rPr>
              <a:t>Allows client to proceed at their own pace.</a:t>
            </a:r>
          </a:p>
          <a:p>
            <a:endParaRPr lang="en-US" sz="2400" dirty="0">
              <a:cs typeface="Times New Roman" pitchFamily="18" charset="0"/>
            </a:endParaRPr>
          </a:p>
          <a:p>
            <a:r>
              <a:rPr lang="en-US" sz="2400" dirty="0">
                <a:cs typeface="Times New Roman" pitchFamily="18" charset="0"/>
              </a:rPr>
              <a:t>Give the client freedom to choose whether or not to continue.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http://www.golfian.com/wp-content/uploads/2016/07/You-Can-Feel-The-Soul-In-Silen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5022" y="4675031"/>
            <a:ext cx="5905500" cy="172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E5EB-069D-4D26-B609-8E876B30E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>
                <a:cs typeface="Times New Roman" pitchFamily="18" charset="0"/>
              </a:rPr>
              <a:t>Non-verbal behavior</a:t>
            </a:r>
            <a:endParaRPr lang="ar-SA"/>
          </a:p>
        </p:txBody>
      </p:sp>
      <p:pic>
        <p:nvPicPr>
          <p:cNvPr id="2050" name="Picture 2" descr="https://res.cloudinary.com/sagacity/image/upload/c_crop,h_1199,w_1800,x_0,y_0/c_limit,f_auto,fl_lossy,q_80,w_1080/SCF_NonverbalCommunication__002__mgcrg1.jpg">
            <a:extLst>
              <a:ext uri="{FF2B5EF4-FFF2-40B4-BE49-F238E27FC236}">
                <a16:creationId xmlns:a16="http://schemas.microsoft.com/office/drawing/2014/main" id="{EA3EED89-EF0A-4DE4-86D6-B4C34D6383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770" y="2048467"/>
            <a:ext cx="10287000" cy="4444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75538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5307" y="612821"/>
            <a:ext cx="9605493" cy="5195551"/>
          </a:xfrm>
        </p:spPr>
        <p:txBody>
          <a:bodyPr/>
          <a:lstStyle/>
          <a:p>
            <a:pPr>
              <a:buNone/>
            </a:pPr>
            <a:r>
              <a:rPr lang="en-US" u="sng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u="sng" dirty="0">
                <a:cs typeface="Times New Roman" pitchFamily="18" charset="0"/>
              </a:rPr>
              <a:t>Non-verbal behavior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cs typeface="Times New Roman" pitchFamily="18" charset="0"/>
              </a:rPr>
              <a:t>It is not what you say but how you say is important.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cs typeface="Times New Roman" pitchFamily="18" charset="0"/>
              </a:rPr>
              <a:t>Majority –non verbal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cs typeface="Times New Roman" pitchFamily="18" charset="0"/>
              </a:rPr>
              <a:t>Person body language is not similar to what they are saying, it results in verbal confusion/</a:t>
            </a:r>
            <a:r>
              <a:rPr lang="en-US" sz="2400" dirty="0" err="1">
                <a:cs typeface="Times New Roman" pitchFamily="18" charset="0"/>
              </a:rPr>
              <a:t>mis</a:t>
            </a:r>
            <a:r>
              <a:rPr lang="en-US" sz="2400" dirty="0">
                <a:cs typeface="Times New Roman" pitchFamily="18" charset="0"/>
              </a:rPr>
              <a:t>-interpretation.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cs typeface="Times New Roman" pitchFamily="18" charset="0"/>
              </a:rPr>
              <a:t>Effective counsellor-sensitive to nonverbal communication 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cs typeface="Times New Roman" pitchFamily="18" charset="0"/>
              </a:rPr>
              <a:t>Examples :-gestures, facial expression, posture, eye contact, tapping fingers, change in voice pitch and fluency of voice.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155" y="743756"/>
            <a:ext cx="8910034" cy="5961843"/>
          </a:xfrm>
        </p:spPr>
        <p:txBody>
          <a:bodyPr/>
          <a:lstStyle/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Accurate Empathy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Empathy means- recognition and understanding of clients thoughts and emotions.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It is characterized by ability to put oneself into another's shoes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i.e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experience the view point of another within oneself.</a:t>
            </a:r>
          </a:p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Paraphrasing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Counsellor repeat in his/her  own words what client has said to show understanding.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Say in few words so that it can give summary of client’s word.</a:t>
            </a:r>
          </a:p>
        </p:txBody>
      </p:sp>
      <p:pic>
        <p:nvPicPr>
          <p:cNvPr id="1026" name="Picture 2" descr="http://cdn-media-2.lifehack.org/wp-content/files/2016/09/12041821/empathy.001.jpeg">
            <a:extLst>
              <a:ext uri="{FF2B5EF4-FFF2-40B4-BE49-F238E27FC236}">
                <a16:creationId xmlns:a16="http://schemas.microsoft.com/office/drawing/2014/main" id="{2385093C-D1F9-4A35-B3D5-959EB51ADE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7774" y="664680"/>
            <a:ext cx="3612107" cy="2438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15962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en-US" sz="3200" b="1" u="sng" dirty="0">
                <a:cs typeface="Times New Roman" pitchFamily="18" charset="0"/>
              </a:rPr>
              <a:t>Stages of Counselling</a:t>
            </a:r>
            <a:r>
              <a:rPr lang="en-US" sz="3200" b="1" dirty="0">
                <a:cs typeface="Times New Roman" pitchFamily="18" charset="0"/>
              </a:rPr>
              <a:t>                GATHER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645" y="1505757"/>
            <a:ext cx="11374192" cy="3452610"/>
          </a:xfrm>
        </p:spPr>
        <p:txBody>
          <a:bodyPr>
            <a:noAutofit/>
          </a:bodyPr>
          <a:lstStyle/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>
                <a:cs typeface="Times New Roman" pitchFamily="18" charset="0"/>
              </a:rPr>
              <a:t>G = Greet client in a friendly, helpful, and respectful manner. </a:t>
            </a:r>
          </a:p>
          <a:p>
            <a:pPr marL="0" indent="0">
              <a:buNone/>
            </a:pPr>
            <a:r>
              <a:rPr lang="en-US" sz="2400" dirty="0">
                <a:cs typeface="Times New Roman" pitchFamily="18" charset="0"/>
              </a:rPr>
              <a:t>A = Ask client about  needs, concerns, and previous use. </a:t>
            </a:r>
          </a:p>
          <a:p>
            <a:pPr marL="0" indent="0">
              <a:buNone/>
            </a:pPr>
            <a:r>
              <a:rPr lang="en-US" sz="2400" dirty="0">
                <a:cs typeface="Times New Roman" pitchFamily="18" charset="0"/>
              </a:rPr>
              <a:t>T = Tell client about different options and methods. </a:t>
            </a:r>
          </a:p>
          <a:p>
            <a:pPr marL="0" indent="0">
              <a:buNone/>
            </a:pPr>
            <a:r>
              <a:rPr lang="en-US" sz="2400" dirty="0">
                <a:cs typeface="Times New Roman" pitchFamily="18" charset="0"/>
              </a:rPr>
              <a:t>H = Help client to make decision about choice of method s/he prefers. </a:t>
            </a:r>
          </a:p>
          <a:p>
            <a:pPr marL="0" indent="0">
              <a:buNone/>
            </a:pPr>
            <a:r>
              <a:rPr lang="en-US" sz="2400" dirty="0">
                <a:cs typeface="Times New Roman" pitchFamily="18" charset="0"/>
              </a:rPr>
              <a:t>E = Explain to client how to use the method. </a:t>
            </a:r>
          </a:p>
          <a:p>
            <a:pPr marL="0" indent="0">
              <a:buNone/>
            </a:pPr>
            <a:r>
              <a:rPr lang="en-US" sz="2400" dirty="0">
                <a:cs typeface="Times New Roman" pitchFamily="18" charset="0"/>
              </a:rPr>
              <a:t>R = Return: Schedule and carry out return visit and follow-up of client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761" y="1023871"/>
            <a:ext cx="9863070" cy="3522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>
                <a:cs typeface="Times New Roman" pitchFamily="18" charset="0"/>
              </a:rPr>
              <a:t>Greet </a:t>
            </a:r>
            <a:endParaRPr lang="en-US" b="1" dirty="0">
              <a:cs typeface="Times New Roman" pitchFamily="18" charset="0"/>
            </a:endParaRPr>
          </a:p>
          <a:p>
            <a:r>
              <a:rPr lang="en-US" sz="2400" dirty="0">
                <a:cs typeface="Times New Roman" pitchFamily="18" charset="0"/>
              </a:rPr>
              <a:t>Welcome and register client. </a:t>
            </a:r>
          </a:p>
          <a:p>
            <a:r>
              <a:rPr lang="en-US" sz="2400" dirty="0">
                <a:cs typeface="Times New Roman" pitchFamily="18" charset="0"/>
              </a:rPr>
              <a:t> Prepare chart/record. </a:t>
            </a:r>
          </a:p>
          <a:p>
            <a:pPr>
              <a:buNone/>
            </a:pPr>
            <a:r>
              <a:rPr lang="en-US" sz="2400" dirty="0">
                <a:cs typeface="Times New Roman" pitchFamily="18" charset="0"/>
              </a:rPr>
              <a:t>•    Determine purpose of visit. </a:t>
            </a:r>
          </a:p>
          <a:p>
            <a:pPr>
              <a:buNone/>
            </a:pPr>
            <a:r>
              <a:rPr lang="en-US" sz="2400" dirty="0">
                <a:cs typeface="Times New Roman" pitchFamily="18" charset="0"/>
              </a:rPr>
              <a:t>•    Give clients full attention. </a:t>
            </a:r>
          </a:p>
          <a:p>
            <a:pPr>
              <a:buNone/>
            </a:pPr>
            <a:r>
              <a:rPr lang="en-US" sz="2400" dirty="0">
                <a:cs typeface="Times New Roman" pitchFamily="18" charset="0"/>
              </a:rPr>
              <a:t>•    Assure the client that all information discussed will be confidential. </a:t>
            </a:r>
          </a:p>
          <a:p>
            <a:pPr>
              <a:buNone/>
            </a:pPr>
            <a:r>
              <a:rPr lang="en-US" sz="2400" dirty="0">
                <a:cs typeface="Times New Roman" pitchFamily="18" charset="0"/>
              </a:rPr>
              <a:t>•    Talk in a private place if possible</a:t>
            </a:r>
            <a:r>
              <a:rPr lang="en-US" dirty="0"/>
              <a:t>. 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397" y="304800"/>
            <a:ext cx="9645203" cy="586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800" b="1" u="sng" dirty="0">
                <a:cs typeface="Times New Roman" pitchFamily="18" charset="0"/>
              </a:rPr>
              <a:t>Ask 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/>
              <a:t>• </a:t>
            </a:r>
            <a:r>
              <a:rPr lang="en-US" sz="2400" dirty="0">
                <a:cs typeface="Times New Roman" pitchFamily="18" charset="0"/>
              </a:rPr>
              <a:t>Ask client about her/his needs. 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>
                <a:cs typeface="Times New Roman" pitchFamily="18" charset="0"/>
              </a:rPr>
              <a:t>• Write down the client's: age, marital status, number of previous pregnancies and births, number of living children, basic medical history, previous use of family planning methods, history and risk for STDs. 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>
                <a:cs typeface="Times New Roman" pitchFamily="18" charset="0"/>
              </a:rPr>
              <a:t>• Assess what the client knows about family planning methods. 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>
                <a:cs typeface="Times New Roman" pitchFamily="18" charset="0"/>
              </a:rPr>
              <a:t>• Ask the client if there is a particular method s/he is interested in. 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>
                <a:cs typeface="Times New Roman" pitchFamily="18" charset="0"/>
              </a:rPr>
              <a:t>• Discuss any client concerns about risks vs. benefits of modern methods (dispel rumors and misconceptions).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08" y="690094"/>
            <a:ext cx="9850192" cy="5745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>
                <a:cs typeface="Times New Roman" pitchFamily="18" charset="0"/>
              </a:rPr>
              <a:t>Tell </a:t>
            </a:r>
          </a:p>
          <a:p>
            <a:pPr>
              <a:buNone/>
            </a:pPr>
            <a:endParaRPr lang="en-US" b="1" dirty="0">
              <a:cs typeface="Times New Roman" pitchFamily="18" charset="0"/>
            </a:endParaRPr>
          </a:p>
          <a:p>
            <a:pPr>
              <a:buNone/>
            </a:pPr>
            <a:r>
              <a:rPr lang="en-US" sz="2400" dirty="0">
                <a:cs typeface="Times New Roman" pitchFamily="18" charset="0"/>
              </a:rPr>
              <a:t>• Tell the client about the available methods. </a:t>
            </a:r>
          </a:p>
          <a:p>
            <a:pPr>
              <a:buNone/>
            </a:pPr>
            <a:endParaRPr lang="en-US" sz="2400" dirty="0">
              <a:cs typeface="Times New Roman" pitchFamily="18" charset="0"/>
            </a:endParaRPr>
          </a:p>
          <a:p>
            <a:pPr>
              <a:buNone/>
            </a:pPr>
            <a:r>
              <a:rPr lang="en-US" sz="2400" dirty="0">
                <a:cs typeface="Times New Roman" pitchFamily="18" charset="0"/>
              </a:rPr>
              <a:t>• Focus on methods that most interest the client, but briefly mention other available methods. </a:t>
            </a:r>
          </a:p>
          <a:p>
            <a:pPr>
              <a:buNone/>
            </a:pPr>
            <a:endParaRPr lang="en-US" sz="2400" dirty="0">
              <a:cs typeface="Times New Roman" pitchFamily="18" charset="0"/>
            </a:endParaRPr>
          </a:p>
          <a:p>
            <a:pPr>
              <a:buNone/>
            </a:pPr>
            <a:r>
              <a:rPr lang="en-US" sz="2400" dirty="0">
                <a:cs typeface="Times New Roman" pitchFamily="18" charset="0"/>
              </a:rPr>
              <a:t>• Describe how each method works, the advantages, benefits, possible side effects, and disadvantages. </a:t>
            </a:r>
          </a:p>
          <a:p>
            <a:pPr>
              <a:buNone/>
            </a:pPr>
            <a:endParaRPr lang="en-US" sz="2400" dirty="0">
              <a:cs typeface="Times New Roman" pitchFamily="18" charset="0"/>
            </a:endParaRPr>
          </a:p>
          <a:p>
            <a:pPr>
              <a:buNone/>
            </a:pPr>
            <a:r>
              <a:rPr lang="en-US" sz="2400" dirty="0">
                <a:cs typeface="Times New Roman" pitchFamily="18" charset="0"/>
              </a:rPr>
              <a:t>• Answer client concerns and questions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4076"/>
          </a:xfrm>
        </p:spPr>
        <p:txBody>
          <a:bodyPr>
            <a:normAutofit/>
          </a:bodyPr>
          <a:lstStyle/>
          <a:p>
            <a:pPr algn="ctr"/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Objectives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2690"/>
            <a:ext cx="10276268" cy="239976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To understand the concepts of counseling in family medicine. </a:t>
            </a:r>
          </a:p>
          <a:p>
            <a:r>
              <a:rPr lang="en-US" dirty="0"/>
              <a:t>To know the values in counselling.</a:t>
            </a:r>
          </a:p>
          <a:p>
            <a:r>
              <a:rPr lang="en-US" dirty="0"/>
              <a:t>To learn the counseling skills and why it is important.</a:t>
            </a:r>
          </a:p>
          <a:p>
            <a:r>
              <a:rPr lang="en-US" dirty="0"/>
              <a:t>To learn the stages of counseling.</a:t>
            </a:r>
          </a:p>
          <a:p>
            <a:r>
              <a:rPr lang="en-US" dirty="0"/>
              <a:t>To identify the possible barriers in counselling.</a:t>
            </a:r>
          </a:p>
          <a:p>
            <a:r>
              <a:rPr lang="en-US" dirty="0">
                <a:cs typeface="Times New Roman" panose="02020603050405020304" pitchFamily="18" charset="0"/>
              </a:rPr>
              <a:t>To be able to use counseling techniques</a:t>
            </a:r>
            <a:endParaRPr lang="en-US" dirty="0"/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://intranet.tdmu.edu.ua/data/kafedra/internal/sus_dusct/classes_stud/ru/med/lik/ptn/%D1%83%D0%BA%D1%80%D0%B0%D0%B8%D0%BD%D1%81%D0%BA%D0%B8%D0%B9%20%D1%8F%D0%B7%D1%8B%D0%BA%20(%D0%BF%D0%BE%20%D0%BF%D1%80%D0%BE%D1%84%D0%B5%D1%81%D1%81%D0%B8%D0%BE%D0%BD%D0%B0%D0%BB%D1%8C%D0%BD%D0%BE%D0%BC%20%D0%BD%D0%B0%D0%BF%D1%80%D0%B0%D0%B2%D0%BB%D0%B5%D0%BD%D0%B8%D0%B8)/1/03.%20%D0%A1%D1%82%D0%B8%D0%BB%D1%96%20%D0%A1%D0%A3%D0%9B%D0%9C.files/image06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1073" y="3992451"/>
            <a:ext cx="5124450" cy="2586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730" y="381001"/>
            <a:ext cx="9863070" cy="5745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>
                <a:cs typeface="Times New Roman" pitchFamily="18" charset="0"/>
              </a:rPr>
              <a:t>Help </a:t>
            </a:r>
          </a:p>
          <a:p>
            <a:pPr>
              <a:buNone/>
            </a:pPr>
            <a:r>
              <a:rPr lang="en-US" sz="2400" dirty="0"/>
              <a:t>• </a:t>
            </a:r>
            <a:r>
              <a:rPr lang="en-US" sz="2400" dirty="0">
                <a:cs typeface="Times New Roman" pitchFamily="18" charset="0"/>
              </a:rPr>
              <a:t>Help the client to choose a method. </a:t>
            </a:r>
          </a:p>
          <a:p>
            <a:pPr>
              <a:buNone/>
            </a:pPr>
            <a:r>
              <a:rPr lang="en-US" sz="2400" dirty="0">
                <a:cs typeface="Times New Roman" pitchFamily="18" charset="0"/>
              </a:rPr>
              <a:t>• Repeat information if necessary. </a:t>
            </a:r>
          </a:p>
          <a:p>
            <a:pPr>
              <a:buNone/>
            </a:pPr>
            <a:r>
              <a:rPr lang="en-US" sz="2400" dirty="0">
                <a:cs typeface="Times New Roman" pitchFamily="18" charset="0"/>
              </a:rPr>
              <a:t>• Explain any procedures or lab tests to be performed.</a:t>
            </a:r>
          </a:p>
          <a:p>
            <a:pPr>
              <a:buNone/>
            </a:pPr>
            <a:endParaRPr lang="en-US" sz="2400" dirty="0">
              <a:cs typeface="Times New Roman" pitchFamily="18" charset="0"/>
            </a:endParaRPr>
          </a:p>
          <a:p>
            <a:pPr>
              <a:buNone/>
            </a:pPr>
            <a:endParaRPr lang="en-US" sz="2400" dirty="0">
              <a:cs typeface="Times New Roman" pitchFamily="18" charset="0"/>
            </a:endParaRPr>
          </a:p>
          <a:p>
            <a:pPr>
              <a:buNone/>
            </a:pPr>
            <a:r>
              <a:rPr lang="en-US" b="1" dirty="0">
                <a:cs typeface="Times New Roman" pitchFamily="18" charset="0"/>
              </a:rPr>
              <a:t>Explain </a:t>
            </a:r>
          </a:p>
          <a:p>
            <a:pPr>
              <a:buNone/>
            </a:pPr>
            <a:r>
              <a:rPr lang="en-US" sz="2400" dirty="0"/>
              <a:t>• </a:t>
            </a:r>
            <a:r>
              <a:rPr lang="en-US" sz="2400" dirty="0">
                <a:cs typeface="Times New Roman" pitchFamily="18" charset="0"/>
              </a:rPr>
              <a:t>Explain how to use the method (how, when, where). </a:t>
            </a:r>
          </a:p>
          <a:p>
            <a:pPr>
              <a:buNone/>
            </a:pPr>
            <a:r>
              <a:rPr lang="en-US" sz="2400" dirty="0">
                <a:cs typeface="Times New Roman" pitchFamily="18" charset="0"/>
              </a:rPr>
              <a:t>• Explain to the client how and when s/he can/should get resupplies of the method, if necessary. </a:t>
            </a:r>
          </a:p>
          <a:p>
            <a:endParaRPr lang="en-US" sz="2400" dirty="0"/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003" y="601016"/>
            <a:ext cx="11062952" cy="39581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>
                <a:cs typeface="Times New Roman" pitchFamily="18" charset="0"/>
              </a:rPr>
              <a:t>Return </a:t>
            </a:r>
          </a:p>
          <a:p>
            <a:pPr>
              <a:buNone/>
            </a:pPr>
            <a:endParaRPr lang="en-US" b="1" dirty="0">
              <a:cs typeface="Times New Roman" pitchFamily="18" charset="0"/>
            </a:endParaRPr>
          </a:p>
          <a:p>
            <a:pPr>
              <a:buNone/>
            </a:pPr>
            <a:r>
              <a:rPr lang="en-US" sz="2400" dirty="0">
                <a:cs typeface="Times New Roman" pitchFamily="18" charset="0"/>
              </a:rPr>
              <a:t>• At the follow-up or return visit ask the client if s/he is still using the method. </a:t>
            </a:r>
          </a:p>
          <a:p>
            <a:pPr>
              <a:buNone/>
            </a:pPr>
            <a:r>
              <a:rPr lang="en-US" sz="2400" dirty="0">
                <a:cs typeface="Times New Roman" pitchFamily="18" charset="0"/>
              </a:rPr>
              <a:t>• If the answer is yes, ask her/him if s/he is experiencing any problems or side effects and answer her/his questions, solve any problems, if possible. </a:t>
            </a:r>
          </a:p>
          <a:p>
            <a:pPr>
              <a:buNone/>
            </a:pPr>
            <a:r>
              <a:rPr lang="en-US" sz="2400" dirty="0">
                <a:cs typeface="Times New Roman" pitchFamily="18" charset="0"/>
              </a:rPr>
              <a:t>• If the answer is no, ask why s/he stopped using the method and counsel her/him to see if s/he would like to try another method or re-try the same method again. </a:t>
            </a:r>
          </a:p>
          <a:p>
            <a:pPr>
              <a:buNone/>
            </a:pPr>
            <a:r>
              <a:rPr lang="en-US" sz="2400" dirty="0">
                <a:cs typeface="Times New Roman" pitchFamily="18" charset="0"/>
              </a:rPr>
              <a:t>• Make sure s/he is using the method correctly (ask her/him how s/he is using it).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4873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u="sng" dirty="0">
                <a:cs typeface="Times New Roman" pitchFamily="18" charset="0"/>
              </a:rPr>
              <a:t>Counselling and health education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81200" y="1295400"/>
          <a:ext cx="8458200" cy="4373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486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43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23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Counselling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Health education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r>
                        <a:rPr lang="en-US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Confidential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 confidential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r>
                        <a:rPr lang="en-US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One</a:t>
                      </a:r>
                      <a:r>
                        <a:rPr lang="en-US" baseline="0" dirty="0"/>
                        <a:t> to one process  or a small group.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For a </a:t>
                      </a:r>
                      <a:r>
                        <a:rPr lang="en-US" baseline="0" dirty="0"/>
                        <a:t> group of people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r>
                        <a:rPr lang="en-US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Focused, specific and goal directed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Generalized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r>
                        <a:rPr lang="en-US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Facilitates change in attitude and motivates behavior change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Information</a:t>
                      </a:r>
                      <a:r>
                        <a:rPr lang="en-US" baseline="0" dirty="0"/>
                        <a:t> is provided to increase the knowledge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r>
                        <a:rPr lang="en-US" dirty="0"/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Problem oriented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Content oriented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r>
                        <a:rPr lang="en-US" dirty="0"/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Based on needs of client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Based on public health needs.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2610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en-US" b="1" u="sng" dirty="0"/>
              <a:t>Cycle of changes </a:t>
            </a:r>
          </a:p>
        </p:txBody>
      </p:sp>
      <p:pic>
        <p:nvPicPr>
          <p:cNvPr id="4" name="Picture 2" descr="https://s-media-cache-ak0.pinimg.com/originals/56/66/1b/56661be915862a2eec3961635b083c3f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974" y="1416675"/>
            <a:ext cx="10740981" cy="51708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92060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2914"/>
          </a:xfrm>
          <a:solidFill>
            <a:srgbClr val="0070C0"/>
          </a:solidFill>
        </p:spPr>
        <p:txBody>
          <a:bodyPr/>
          <a:lstStyle/>
          <a:p>
            <a:r>
              <a:rPr lang="en-US" b="1" u="sng" dirty="0"/>
              <a:t>Barriers to Counseling in Clinical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290513">
              <a:spcBef>
                <a:spcPct val="50000"/>
              </a:spcBef>
              <a:buClr>
                <a:schemeClr val="hlink"/>
              </a:buClr>
            </a:pPr>
            <a:r>
              <a:rPr lang="en-US" dirty="0"/>
              <a:t>Personal Barriers</a:t>
            </a:r>
          </a:p>
          <a:p>
            <a:pPr marL="0" indent="290513">
              <a:spcBef>
                <a:spcPct val="50000"/>
              </a:spcBef>
              <a:buClr>
                <a:schemeClr val="hlink"/>
              </a:buClr>
            </a:pPr>
            <a:r>
              <a:rPr lang="en-US" dirty="0"/>
              <a:t>Lack of training: undergraduate/postgraduate</a:t>
            </a:r>
          </a:p>
          <a:p>
            <a:pPr marL="0" indent="290513">
              <a:spcBef>
                <a:spcPct val="50000"/>
              </a:spcBef>
              <a:buClr>
                <a:schemeClr val="hlink"/>
              </a:buClr>
            </a:pPr>
            <a:r>
              <a:rPr lang="en-US" dirty="0"/>
              <a:t>Undervaluing importance of communication</a:t>
            </a:r>
          </a:p>
          <a:p>
            <a:pPr marL="0" indent="290513">
              <a:spcBef>
                <a:spcPct val="50000"/>
              </a:spcBef>
              <a:buClr>
                <a:schemeClr val="hlink"/>
              </a:buClr>
            </a:pPr>
            <a:r>
              <a:rPr lang="en-US" dirty="0"/>
              <a:t>Focus only on treating diseases</a:t>
            </a:r>
          </a:p>
          <a:p>
            <a:pPr marL="0" indent="290513">
              <a:spcBef>
                <a:spcPct val="50000"/>
              </a:spcBef>
              <a:buClr>
                <a:schemeClr val="hlink"/>
              </a:buClr>
            </a:pPr>
            <a:r>
              <a:rPr lang="en-US" dirty="0"/>
              <a:t>Personal Limitations</a:t>
            </a:r>
          </a:p>
          <a:p>
            <a:pPr marL="0" indent="290513">
              <a:spcBef>
                <a:spcPct val="50000"/>
              </a:spcBef>
              <a:buClr>
                <a:schemeClr val="hlink"/>
              </a:buClr>
            </a:pPr>
            <a:r>
              <a:rPr lang="en-US" dirty="0"/>
              <a:t>Organizational Barriers</a:t>
            </a:r>
          </a:p>
          <a:p>
            <a:pPr marL="0" indent="290513">
              <a:spcBef>
                <a:spcPct val="50000"/>
              </a:spcBef>
              <a:buClr>
                <a:schemeClr val="hlink"/>
              </a:buClr>
            </a:pPr>
            <a:r>
              <a:rPr lang="en-US" dirty="0"/>
              <a:t>Lack of time</a:t>
            </a:r>
          </a:p>
          <a:p>
            <a:pPr marL="0" indent="290513">
              <a:spcBef>
                <a:spcPct val="50000"/>
              </a:spcBef>
              <a:buClr>
                <a:schemeClr val="hlink"/>
              </a:buClr>
            </a:pPr>
            <a:r>
              <a:rPr lang="en-US" dirty="0"/>
              <a:t>Pressure of work</a:t>
            </a:r>
          </a:p>
          <a:p>
            <a:pPr marL="0" indent="290513">
              <a:spcBef>
                <a:spcPct val="50000"/>
              </a:spcBef>
              <a:buClr>
                <a:schemeClr val="hlink"/>
              </a:buClr>
            </a:pPr>
            <a:r>
              <a:rPr lang="en-US" dirty="0"/>
              <a:t>Interruptions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3283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>
                <a:cs typeface="Times New Roman" pitchFamily="18" charset="0"/>
              </a:rPr>
              <a:t>Conclusion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8010" y="1338331"/>
            <a:ext cx="10743127" cy="4495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cs typeface="Times New Roman" pitchFamily="18" charset="0"/>
              </a:rPr>
              <a:t>Counselling is  a process and not merely a technique through which clients are helped to modify their behavior and cope with their status effectively.</a:t>
            </a:r>
          </a:p>
          <a:p>
            <a:endParaRPr lang="en-US" sz="2400" dirty="0"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400" b="1" dirty="0">
                <a:cs typeface="Times New Roman" pitchFamily="18" charset="0"/>
              </a:rPr>
              <a:t>Counselling is not</a:t>
            </a:r>
          </a:p>
          <a:p>
            <a:r>
              <a:rPr lang="en-US" sz="2400" dirty="0">
                <a:cs typeface="Times New Roman" pitchFamily="18" charset="0"/>
              </a:rPr>
              <a:t>Telling or directing </a:t>
            </a:r>
          </a:p>
          <a:p>
            <a:r>
              <a:rPr lang="en-US" sz="2400" dirty="0">
                <a:cs typeface="Times New Roman" pitchFamily="18" charset="0"/>
              </a:rPr>
              <a:t>Giving advice</a:t>
            </a:r>
          </a:p>
          <a:p>
            <a:r>
              <a:rPr lang="en-US" sz="2400" dirty="0">
                <a:cs typeface="Times New Roman" pitchFamily="18" charset="0"/>
              </a:rPr>
              <a:t>A casual concern</a:t>
            </a:r>
          </a:p>
          <a:p>
            <a:r>
              <a:rPr lang="en-US" sz="2400" dirty="0">
                <a:cs typeface="Times New Roman" pitchFamily="18" charset="0"/>
              </a:rPr>
              <a:t>A confession</a:t>
            </a:r>
          </a:p>
          <a:p>
            <a:r>
              <a:rPr lang="en-US" sz="2400" dirty="0">
                <a:cs typeface="Times New Roman" pitchFamily="18" charset="0"/>
              </a:rPr>
              <a:t>Praying 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 descr="https://www.fhi360.org/sites/default/files/webpages/Modules/CPI/slidepics/slide4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761" y="2537138"/>
            <a:ext cx="4597489" cy="4108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نتيجة بحث الصور عن ‪thank you any questions‬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www.healthabove60.com/images/medical-counsell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358" y="4406185"/>
            <a:ext cx="4597757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ounded Rectangle 1"/>
          <p:cNvSpPr/>
          <p:nvPr/>
        </p:nvSpPr>
        <p:spPr>
          <a:xfrm>
            <a:off x="3887185" y="1245629"/>
            <a:ext cx="4069724" cy="708338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u="sng" dirty="0">
                <a:solidFill>
                  <a:schemeClr val="tx1"/>
                </a:solidFill>
              </a:rPr>
              <a:t>Counselling </a:t>
            </a:r>
          </a:p>
        </p:txBody>
      </p:sp>
      <p:sp>
        <p:nvSpPr>
          <p:cNvPr id="3" name="Rounded Rectangular Callout 2"/>
          <p:cNvSpPr/>
          <p:nvPr/>
        </p:nvSpPr>
        <p:spPr>
          <a:xfrm>
            <a:off x="2125014" y="4553487"/>
            <a:ext cx="1558344" cy="806539"/>
          </a:xfrm>
          <a:prstGeom prst="wedgeRoundRectCallout">
            <a:avLst>
              <a:gd name="adj1" fmla="val 51030"/>
              <a:gd name="adj2" fmla="val 63599"/>
              <a:gd name="adj3" fmla="val 16667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Skills of counselor 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4827431" y="3511104"/>
            <a:ext cx="1558344" cy="806539"/>
          </a:xfrm>
          <a:prstGeom prst="wedgeRoundRectCallout">
            <a:avLst>
              <a:gd name="adj1" fmla="val 19625"/>
              <a:gd name="adj2" fmla="val 103519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Stages of counselling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8199702" y="3360162"/>
            <a:ext cx="1558344" cy="806539"/>
          </a:xfrm>
          <a:prstGeom prst="wedgeRoundRectCallout">
            <a:avLst>
              <a:gd name="adj1" fmla="val -60540"/>
              <a:gd name="adj2" fmla="val 93938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Change cycle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8755487" y="5360026"/>
            <a:ext cx="1558344" cy="806539"/>
          </a:xfrm>
          <a:prstGeom prst="wedgeRoundRectCallout">
            <a:avLst>
              <a:gd name="adj1" fmla="val -39053"/>
              <a:gd name="adj2" fmla="val 108310"/>
              <a:gd name="adj3" fmla="val 1666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Barriers of counselling </a:t>
            </a:r>
          </a:p>
        </p:txBody>
      </p:sp>
    </p:spTree>
    <p:extLst>
      <p:ext uri="{BB962C8B-B14F-4D97-AF65-F5344CB8AC3E}">
        <p14:creationId xmlns:p14="http://schemas.microsoft.com/office/powerpoint/2010/main" val="469438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9994" y="187708"/>
            <a:ext cx="3530957" cy="715962"/>
          </a:xfrm>
          <a:solidFill>
            <a:schemeClr val="bg2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4800" b="1" u="sng" dirty="0">
                <a:latin typeface="Times New Roman" pitchFamily="18" charset="0"/>
                <a:cs typeface="Times New Roman" pitchFamily="18" charset="0"/>
              </a:rPr>
              <a:t>Definition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221" y="1052849"/>
            <a:ext cx="10793704" cy="286769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“Counselling is a </a:t>
            </a:r>
            <a:r>
              <a:rPr lang="en-US" dirty="0">
                <a:solidFill>
                  <a:srgbClr val="FF0000"/>
                </a:solidFill>
              </a:rPr>
              <a:t>structured conversation </a:t>
            </a:r>
            <a:r>
              <a:rPr lang="en-US" dirty="0"/>
              <a:t>aimed at </a:t>
            </a:r>
            <a:r>
              <a:rPr lang="en-US" dirty="0">
                <a:solidFill>
                  <a:srgbClr val="FF0000"/>
                </a:solidFill>
              </a:rPr>
              <a:t>facilitating</a:t>
            </a:r>
            <a:r>
              <a:rPr lang="en-US" dirty="0"/>
              <a:t> a client’s quality of life in the face of adversity”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                     Johnson (2000, p.3)</a:t>
            </a: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/>
              <a:t>It is the skilled and principled use of relationship to help the patient develop self-knowledge, emotional acceptance and growth including personal resources.</a:t>
            </a: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http://www.drugstorenews.com/sites/drugstorenews.com/files/field_main_image/2016-01/consulta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221" y="4069723"/>
            <a:ext cx="11309795" cy="2667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327819"/>
            <a:ext cx="8229600" cy="792162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3600" b="1" u="sng" dirty="0"/>
              <a:t>THE AIMS OF COUNSELLING</a:t>
            </a:r>
            <a:endParaRPr lang="en-US" sz="36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6495" y="1866902"/>
            <a:ext cx="10163577" cy="445662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The aims of Counselling should always be based on the needs of the client, which are: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to help the clients manage their problems more effectively and develop unused or underused opportunities to cope more fully.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to help and empower clients to become more effective self-helpers in the future (Egan,1998).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u="sng" dirty="0">
                <a:solidFill>
                  <a:srgbClr val="FF0000"/>
                </a:solidFill>
              </a:rPr>
              <a:t>Helping is about constructive change and making a substantive difference to the life of the client.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http://intranet.tdmu.edu.ua/data/kafedra/internal/sus_dusct/classes_stud/ru/med/lik/ptn/%D1%83%D0%BA%D1%80%D0%B0%D0%B8%D0%BD%D1%81%D0%BA%D0%B8%D0%B9%20%D1%8F%D0%B7%D1%8B%D0%BA%20(%D0%BF%D0%BE%20%D0%BF%D1%80%D0%BE%D1%84%D0%B5%D1%81%D1%81%D0%B8%D0%BE%D0%BD%D0%B0%D0%BB%D1%8C%D0%BD%D0%BE%D0%BC%20%D0%BD%D0%B0%D0%BF%D1%80%D0%B0%D0%B2%D0%BB%D0%B5%D0%BD%D0%B8%D0%B8)/1/03.%20%D0%A1%D1%82%D0%B8%D0%BB%D1%96%20%D0%A1%D0%A3%D0%9B%D0%9C.files/image06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1272" y="128254"/>
            <a:ext cx="2796057" cy="1738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327819"/>
            <a:ext cx="8229600" cy="792162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3600" b="1" u="sng" dirty="0"/>
              <a:t>Values in COUNSELLING</a:t>
            </a:r>
            <a:endParaRPr lang="en-US" sz="36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6495" y="1866902"/>
            <a:ext cx="10163577" cy="4456626"/>
          </a:xfrm>
        </p:spPr>
        <p:txBody>
          <a:bodyPr>
            <a:normAutofit/>
          </a:bodyPr>
          <a:lstStyle/>
          <a:p>
            <a:pPr algn="l" rtl="0"/>
            <a:endParaRPr lang="en-US" sz="2400" dirty="0"/>
          </a:p>
          <a:p>
            <a:pPr algn="l" rtl="0"/>
            <a:r>
              <a:rPr lang="en-US" sz="2400" dirty="0"/>
              <a:t>RESPECT.</a:t>
            </a:r>
          </a:p>
          <a:p>
            <a:pPr algn="l" rtl="0"/>
            <a:r>
              <a:rPr lang="en-US" sz="2400" dirty="0"/>
              <a:t>ACCEPTANCE.</a:t>
            </a:r>
          </a:p>
          <a:p>
            <a:pPr algn="l" rtl="0"/>
            <a:r>
              <a:rPr lang="en-US" sz="2400" dirty="0"/>
              <a:t>RESPECT RIGHTS: PRIVACY,CONFIDENTIALITY.</a:t>
            </a:r>
          </a:p>
          <a:p>
            <a:pPr algn="l" rtl="0"/>
            <a:r>
              <a:rPr lang="en-US" sz="2400" dirty="0"/>
              <a:t>RESPECT UNIQUENESS OF EACH CLIENT.</a:t>
            </a:r>
          </a:p>
          <a:p>
            <a:pPr algn="l" rtl="0"/>
            <a:r>
              <a:rPr lang="en-US" sz="2400" dirty="0"/>
              <a:t>HONESTY.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http://intranet.tdmu.edu.ua/data/kafedra/internal/sus_dusct/classes_stud/ru/med/lik/ptn/%D1%83%D0%BA%D1%80%D0%B0%D0%B8%D0%BD%D1%81%D0%BA%D0%B8%D0%B9%20%D1%8F%D0%B7%D1%8B%D0%BA%20(%D0%BF%D0%BE%20%D0%BF%D1%80%D0%BE%D1%84%D0%B5%D1%81%D1%81%D0%B8%D0%BE%D0%BD%D0%B0%D0%BB%D1%8C%D0%BD%D0%BE%D0%BC%20%D0%BD%D0%B0%D0%BF%D1%80%D0%B0%D0%B2%D0%BB%D0%B5%D0%BD%D0%B8%D0%B8)/1/03.%20%D0%A1%D1%82%D0%B8%D0%BB%D1%96%20%D0%A1%D0%A3%D0%9B%D0%9C.files/image06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1272" y="128254"/>
            <a:ext cx="2796057" cy="1738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5879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2862" y="442063"/>
            <a:ext cx="8229600" cy="563562"/>
          </a:xfrm>
          <a:solidFill>
            <a:schemeClr val="accent2"/>
          </a:solidFill>
        </p:spPr>
        <p:txBody>
          <a:bodyPr>
            <a:noAutofit/>
          </a:bodyPr>
          <a:lstStyle/>
          <a:p>
            <a:pPr algn="ctr"/>
            <a:r>
              <a:rPr lang="en-US" b="1" u="sng" dirty="0">
                <a:cs typeface="Times New Roman" pitchFamily="18" charset="0"/>
              </a:rPr>
              <a:t>Key skills of counsellor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102" y="1481070"/>
            <a:ext cx="8229600" cy="387654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cs typeface="Times New Roman" pitchFamily="18" charset="0"/>
              </a:rPr>
              <a:t>Listening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>
                <a:cs typeface="Times New Roman" pitchFamily="18" charset="0"/>
              </a:rPr>
              <a:t>Believing </a:t>
            </a:r>
            <a:r>
              <a:rPr lang="en-US" sz="2400" dirty="0">
                <a:cs typeface="Times New Roman" pitchFamily="18" charset="0"/>
              </a:rPr>
              <a:t>in client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cs typeface="Times New Roman" pitchFamily="18" charset="0"/>
              </a:rPr>
              <a:t>Recognize your own limitations.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cs typeface="Times New Roman" pitchFamily="18" charset="0"/>
              </a:rPr>
              <a:t>Patience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cs typeface="Times New Roman" pitchFamily="18" charset="0"/>
              </a:rPr>
              <a:t>Non-</a:t>
            </a:r>
            <a:r>
              <a:rPr lang="en-US" sz="2400" dirty="0" err="1">
                <a:cs typeface="Times New Roman" pitchFamily="18" charset="0"/>
              </a:rPr>
              <a:t>judgemental</a:t>
            </a:r>
            <a:endParaRPr lang="en-US" sz="2400" dirty="0"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cs typeface="Times New Roman" pitchFamily="18" charset="0"/>
              </a:rPr>
              <a:t>Stay focused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cs typeface="Times New Roman" pitchFamily="18" charset="0"/>
              </a:rPr>
              <a:t>Knowledgeable.</a:t>
            </a:r>
          </a:p>
        </p:txBody>
      </p:sp>
      <p:pic>
        <p:nvPicPr>
          <p:cNvPr id="3074" name="Picture 2" descr="https://www.centre4activeliving.ca/media/filer_public/e5/8c/e58cbe9b-d5e4-451a-b334-130f64055e33/2015-jul-physician-counsell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8974" y="1220407"/>
            <a:ext cx="6719507" cy="5463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955" y="206062"/>
            <a:ext cx="8229600" cy="609600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en-US" sz="3600" b="1" u="sng" dirty="0">
                <a:cs typeface="Times New Roman" pitchFamily="18" charset="0"/>
              </a:rPr>
              <a:t>6 Micro skills of counsellor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0586" y="1214909"/>
            <a:ext cx="8229600" cy="4619222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en-US" sz="2400" u="sng" dirty="0">
                <a:cs typeface="Times New Roman" pitchFamily="18" charset="0"/>
              </a:rPr>
              <a:t>Listen Actively</a:t>
            </a:r>
          </a:p>
          <a:p>
            <a:pPr marL="0" indent="0">
              <a:buNone/>
            </a:pPr>
            <a:endParaRPr lang="en-US" sz="2400" u="sng" dirty="0">
              <a:cs typeface="Times New Roman" pitchFamily="18" charset="0"/>
            </a:endParaRPr>
          </a:p>
          <a:p>
            <a:pPr marL="457200" indent="-457200"/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Accept</a:t>
            </a:r>
            <a:r>
              <a:rPr lang="en-US" sz="2400" dirty="0">
                <a:cs typeface="Times New Roman" pitchFamily="18" charset="0"/>
              </a:rPr>
              <a:t> the clients as they are.</a:t>
            </a:r>
          </a:p>
          <a:p>
            <a:pPr marL="457200" indent="-457200"/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Listen</a:t>
            </a:r>
            <a:r>
              <a:rPr lang="en-US" sz="2400" dirty="0">
                <a:cs typeface="Times New Roman" pitchFamily="18" charset="0"/>
              </a:rPr>
              <a:t> to what your client say and how they say it. Notice the tone of the voice ,facial expression and gesture.</a:t>
            </a:r>
          </a:p>
          <a:p>
            <a:pPr marL="457200" indent="-457200"/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Keep silent </a:t>
            </a:r>
            <a:r>
              <a:rPr lang="en-US" sz="2400" dirty="0">
                <a:cs typeface="Times New Roman" pitchFamily="18" charset="0"/>
              </a:rPr>
              <a:t>sometimes. Give your client to think ,ask question.</a:t>
            </a:r>
          </a:p>
          <a:p>
            <a:pPr marL="457200" indent="-457200"/>
            <a:r>
              <a:rPr lang="en-US" sz="2400" dirty="0">
                <a:cs typeface="Times New Roman" pitchFamily="18" charset="0"/>
              </a:rPr>
              <a:t>Sit comfortably.</a:t>
            </a:r>
          </a:p>
          <a:p>
            <a:pPr marL="457200" indent="-457200"/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Look directly into the client  </a:t>
            </a:r>
            <a:r>
              <a:rPr lang="en-US" sz="2400" dirty="0">
                <a:cs typeface="Times New Roman" pitchFamily="18" charset="0"/>
              </a:rPr>
              <a:t>when they speak ,not on your papers and windows.</a:t>
            </a:r>
          </a:p>
          <a:p>
            <a:pPr marL="457200" indent="-457200"/>
            <a:r>
              <a:rPr lang="en-US" sz="2400" dirty="0">
                <a:cs typeface="Times New Roman" pitchFamily="18" charset="0"/>
              </a:rPr>
              <a:t>Ensure that you are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continually involved </a:t>
            </a:r>
            <a:r>
              <a:rPr lang="en-US" sz="2400" dirty="0">
                <a:cs typeface="Times New Roman" pitchFamily="18" charset="0"/>
              </a:rPr>
              <a:t>in the conversation by either “nodding head, saying then or oh”</a:t>
            </a:r>
          </a:p>
          <a:p>
            <a:pPr marL="457200" indent="-457200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https://www.instituteofsales.co.nz/wp-content/uploads/2015/03/noun_listen_2160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4733" y="510862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701" y="948746"/>
            <a:ext cx="10483403" cy="2953554"/>
          </a:xfrm>
        </p:spPr>
        <p:txBody>
          <a:bodyPr>
            <a:normAutofit/>
          </a:bodyPr>
          <a:lstStyle/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cs typeface="Times New Roman" pitchFamily="18" charset="0"/>
              </a:rPr>
              <a:t>According to communication expert:-</a:t>
            </a:r>
          </a:p>
          <a:p>
            <a:pPr>
              <a:buNone/>
            </a:pPr>
            <a:r>
              <a:rPr lang="en-US" sz="2400" dirty="0">
                <a:cs typeface="Times New Roman" pitchFamily="18" charset="0"/>
              </a:rPr>
              <a:t>       10 % of our communication represented by words.</a:t>
            </a:r>
          </a:p>
          <a:p>
            <a:pPr>
              <a:buNone/>
            </a:pPr>
            <a:r>
              <a:rPr lang="en-US" sz="2400" dirty="0">
                <a:cs typeface="Times New Roman" pitchFamily="18" charset="0"/>
              </a:rPr>
              <a:t>       30 % are represented by sounds we make (by </a:t>
            </a:r>
            <a:r>
              <a:rPr lang="en-US" sz="2400" dirty="0" err="1">
                <a:cs typeface="Times New Roman" pitchFamily="18" charset="0"/>
              </a:rPr>
              <a:t>mimimum</a:t>
            </a:r>
            <a:r>
              <a:rPr lang="en-US" sz="2400" dirty="0">
                <a:cs typeface="Times New Roman" pitchFamily="18" charset="0"/>
              </a:rPr>
              <a:t> verbal)</a:t>
            </a:r>
          </a:p>
          <a:p>
            <a:pPr>
              <a:buNone/>
            </a:pPr>
            <a:r>
              <a:rPr lang="en-US" sz="2400" dirty="0">
                <a:cs typeface="Times New Roman" pitchFamily="18" charset="0"/>
              </a:rPr>
              <a:t>       60 % are represented by body language ( </a:t>
            </a:r>
            <a:r>
              <a:rPr lang="en-US" sz="2400" dirty="0" err="1">
                <a:cs typeface="Times New Roman" pitchFamily="18" charset="0"/>
              </a:rPr>
              <a:t>eg</a:t>
            </a:r>
            <a:r>
              <a:rPr lang="en-US" sz="2400" dirty="0">
                <a:cs typeface="Times New Roman" pitchFamily="18" charset="0"/>
              </a:rPr>
              <a:t>- eye contact , 						body posture etc.)</a:t>
            </a: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1321</Words>
  <Application>Microsoft Office PowerPoint</Application>
  <PresentationFormat>Widescreen</PresentationFormat>
  <Paragraphs>184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Times New Roman</vt:lpstr>
      <vt:lpstr>Wingdings</vt:lpstr>
      <vt:lpstr>Office Theme</vt:lpstr>
      <vt:lpstr>  Dr. Joud Almutairi. MBBS, SBFM. Demonstrator. Family and Community Medicine Department  King Saud University  </vt:lpstr>
      <vt:lpstr>Objectives </vt:lpstr>
      <vt:lpstr>PowerPoint Presentation</vt:lpstr>
      <vt:lpstr>Definition </vt:lpstr>
      <vt:lpstr>THE AIMS OF COUNSELLING</vt:lpstr>
      <vt:lpstr>Values in COUNSELLING</vt:lpstr>
      <vt:lpstr>Key skills of counsellor </vt:lpstr>
      <vt:lpstr>6 Micro skills of counsellor</vt:lpstr>
      <vt:lpstr>PowerPoint Presentation</vt:lpstr>
      <vt:lpstr>PowerPoint Presentation</vt:lpstr>
      <vt:lpstr>PowerPoint Presentation</vt:lpstr>
      <vt:lpstr>PowerPoint Presentation</vt:lpstr>
      <vt:lpstr>Non-verbal behavior</vt:lpstr>
      <vt:lpstr>PowerPoint Presentation</vt:lpstr>
      <vt:lpstr>PowerPoint Presentation</vt:lpstr>
      <vt:lpstr>Stages of Counselling                GATHER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Counselling and health education </vt:lpstr>
      <vt:lpstr>Cycle of changes </vt:lpstr>
      <vt:lpstr>Barriers to Counseling in Clinical Practice</vt:lpstr>
      <vt:lpstr>Conclusion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Dr.Norah Alshehri</dc:creator>
  <cp:lastModifiedBy>Joud Al-Ruhaimi</cp:lastModifiedBy>
  <cp:revision>31</cp:revision>
  <dcterms:created xsi:type="dcterms:W3CDTF">2017-02-22T16:04:10Z</dcterms:created>
  <dcterms:modified xsi:type="dcterms:W3CDTF">2021-02-21T17:00:28Z</dcterms:modified>
</cp:coreProperties>
</file>