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2" autoAdjust="0"/>
    <p:restoredTop sz="94660"/>
  </p:normalViewPr>
  <p:slideViewPr>
    <p:cSldViewPr snapToGrid="0">
      <p:cViewPr varScale="1">
        <p:scale>
          <a:sx n="83" d="100"/>
          <a:sy n="83" d="100"/>
        </p:scale>
        <p:origin x="48" y="18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04C69A-DFB9-46D8-9B71-22D2BFB46C72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B5C5A318-B449-43F5-AB7A-520756AD1B20}">
      <dgm:prSet/>
      <dgm:spPr/>
      <dgm:t>
        <a:bodyPr/>
        <a:lstStyle/>
        <a:p>
          <a:r>
            <a:rPr lang="en-US"/>
            <a:t>Age of onset after age 50 years</a:t>
          </a:r>
        </a:p>
      </dgm:t>
    </dgm:pt>
    <dgm:pt modelId="{11F17040-6475-4CA8-880B-5CE18153EA09}" type="parTrans" cxnId="{D455210A-0923-49AA-8946-8CDD4C0D0FA7}">
      <dgm:prSet/>
      <dgm:spPr/>
      <dgm:t>
        <a:bodyPr/>
        <a:lstStyle/>
        <a:p>
          <a:endParaRPr lang="en-US"/>
        </a:p>
      </dgm:t>
    </dgm:pt>
    <dgm:pt modelId="{40BB59FF-AA84-4DAE-9A3B-FE7B5261409F}" type="sibTrans" cxnId="{D455210A-0923-49AA-8946-8CDD4C0D0FA7}">
      <dgm:prSet/>
      <dgm:spPr/>
      <dgm:t>
        <a:bodyPr/>
        <a:lstStyle/>
        <a:p>
          <a:endParaRPr lang="en-US"/>
        </a:p>
      </dgm:t>
    </dgm:pt>
    <dgm:pt modelId="{C464A90C-EA7B-47DD-81A5-42EB9E811EF5}">
      <dgm:prSet/>
      <dgm:spPr/>
      <dgm:t>
        <a:bodyPr/>
        <a:lstStyle/>
        <a:p>
          <a:r>
            <a:rPr lang="en-US"/>
            <a:t>•GI bleeding (melena or hematochezia)</a:t>
          </a:r>
        </a:p>
      </dgm:t>
    </dgm:pt>
    <dgm:pt modelId="{781FC880-12E8-4624-883E-F6C95D02AAA1}" type="parTrans" cxnId="{595874D9-0054-47E5-9925-2E83BFF52459}">
      <dgm:prSet/>
      <dgm:spPr/>
      <dgm:t>
        <a:bodyPr/>
        <a:lstStyle/>
        <a:p>
          <a:endParaRPr lang="en-US"/>
        </a:p>
      </dgm:t>
    </dgm:pt>
    <dgm:pt modelId="{65121C30-578E-4D89-83AB-7CF7A9DFDAB3}" type="sibTrans" cxnId="{595874D9-0054-47E5-9925-2E83BFF52459}">
      <dgm:prSet/>
      <dgm:spPr/>
      <dgm:t>
        <a:bodyPr/>
        <a:lstStyle/>
        <a:p>
          <a:endParaRPr lang="en-US"/>
        </a:p>
      </dgm:t>
    </dgm:pt>
    <dgm:pt modelId="{AE2C98B3-1D02-42EF-8596-0BD1D26D6360}">
      <dgm:prSet/>
      <dgm:spPr/>
      <dgm:t>
        <a:bodyPr/>
        <a:lstStyle/>
        <a:p>
          <a:r>
            <a:rPr lang="en-US"/>
            <a:t>•Nocturnal diarrhea</a:t>
          </a:r>
        </a:p>
      </dgm:t>
    </dgm:pt>
    <dgm:pt modelId="{5EBA4078-11C8-43A2-B400-5E678E84BFD2}" type="parTrans" cxnId="{62721F01-4E2C-4A52-8840-8B0BE29BDE31}">
      <dgm:prSet/>
      <dgm:spPr/>
      <dgm:t>
        <a:bodyPr/>
        <a:lstStyle/>
        <a:p>
          <a:endParaRPr lang="en-US"/>
        </a:p>
      </dgm:t>
    </dgm:pt>
    <dgm:pt modelId="{6317ED8C-D6C1-47F0-AE01-85E9CAADE65C}" type="sibTrans" cxnId="{62721F01-4E2C-4A52-8840-8B0BE29BDE31}">
      <dgm:prSet/>
      <dgm:spPr/>
      <dgm:t>
        <a:bodyPr/>
        <a:lstStyle/>
        <a:p>
          <a:endParaRPr lang="en-US"/>
        </a:p>
      </dgm:t>
    </dgm:pt>
    <dgm:pt modelId="{E9EDC981-A193-426C-8FAB-766C53817720}">
      <dgm:prSet/>
      <dgm:spPr/>
      <dgm:t>
        <a:bodyPr/>
        <a:lstStyle/>
        <a:p>
          <a:r>
            <a:rPr lang="en-US"/>
            <a:t>•Progressive abdominal pain</a:t>
          </a:r>
        </a:p>
      </dgm:t>
    </dgm:pt>
    <dgm:pt modelId="{97A2DA7B-B9CF-42F8-9DAE-7E73AFB94390}" type="parTrans" cxnId="{6C07F003-4674-4D85-AA10-0B9A53283913}">
      <dgm:prSet/>
      <dgm:spPr/>
      <dgm:t>
        <a:bodyPr/>
        <a:lstStyle/>
        <a:p>
          <a:endParaRPr lang="en-US"/>
        </a:p>
      </dgm:t>
    </dgm:pt>
    <dgm:pt modelId="{6F0964DD-A444-459D-8728-CF39FA88D95B}" type="sibTrans" cxnId="{6C07F003-4674-4D85-AA10-0B9A53283913}">
      <dgm:prSet/>
      <dgm:spPr/>
      <dgm:t>
        <a:bodyPr/>
        <a:lstStyle/>
        <a:p>
          <a:endParaRPr lang="en-US"/>
        </a:p>
      </dgm:t>
    </dgm:pt>
    <dgm:pt modelId="{E6D9D139-091F-4859-9EBF-D3790E2F2F53}">
      <dgm:prSet/>
      <dgm:spPr/>
      <dgm:t>
        <a:bodyPr/>
        <a:lstStyle/>
        <a:p>
          <a:r>
            <a:rPr lang="en-US"/>
            <a:t>•Unexplained weight loss</a:t>
          </a:r>
        </a:p>
      </dgm:t>
    </dgm:pt>
    <dgm:pt modelId="{AFBDCDEB-2E22-4C54-844E-865ED90B8A5A}" type="parTrans" cxnId="{31E02A10-F249-46C1-B6A9-F9EDE66709BB}">
      <dgm:prSet/>
      <dgm:spPr/>
      <dgm:t>
        <a:bodyPr/>
        <a:lstStyle/>
        <a:p>
          <a:endParaRPr lang="en-US"/>
        </a:p>
      </dgm:t>
    </dgm:pt>
    <dgm:pt modelId="{787E900B-F0AD-4207-BE67-BCDF75C2AE86}" type="sibTrans" cxnId="{31E02A10-F249-46C1-B6A9-F9EDE66709BB}">
      <dgm:prSet/>
      <dgm:spPr/>
      <dgm:t>
        <a:bodyPr/>
        <a:lstStyle/>
        <a:p>
          <a:endParaRPr lang="en-US"/>
        </a:p>
      </dgm:t>
    </dgm:pt>
    <dgm:pt modelId="{89C3B26A-C599-49B5-A95B-AF5494266C8F}">
      <dgm:prSet/>
      <dgm:spPr/>
      <dgm:t>
        <a:bodyPr/>
        <a:lstStyle/>
        <a:p>
          <a:r>
            <a:rPr lang="en-US"/>
            <a:t>•Family history of IBD or colorectal cancer</a:t>
          </a:r>
        </a:p>
      </dgm:t>
    </dgm:pt>
    <dgm:pt modelId="{B42F5DA3-31C2-4D55-BBB0-5000EFEAA761}" type="parTrans" cxnId="{571E71A5-6E86-45C4-A7E7-B80B328B6978}">
      <dgm:prSet/>
      <dgm:spPr/>
      <dgm:t>
        <a:bodyPr/>
        <a:lstStyle/>
        <a:p>
          <a:endParaRPr lang="en-US"/>
        </a:p>
      </dgm:t>
    </dgm:pt>
    <dgm:pt modelId="{FA7B633C-8181-49AC-A2BF-D3F14F084741}" type="sibTrans" cxnId="{571E71A5-6E86-45C4-A7E7-B80B328B6978}">
      <dgm:prSet/>
      <dgm:spPr/>
      <dgm:t>
        <a:bodyPr/>
        <a:lstStyle/>
        <a:p>
          <a:endParaRPr lang="en-US"/>
        </a:p>
      </dgm:t>
    </dgm:pt>
    <dgm:pt modelId="{057528B4-FB6A-4BAA-845C-3E9799E1B928}">
      <dgm:prSet/>
      <dgm:spPr/>
      <dgm:t>
        <a:bodyPr/>
        <a:lstStyle/>
        <a:p>
          <a:r>
            <a:rPr lang="en-US"/>
            <a:t>•Laboratory abnormalities (iron deficiency anemia, elevated C-reactive protein or fecal calprotectin)</a:t>
          </a:r>
        </a:p>
      </dgm:t>
    </dgm:pt>
    <dgm:pt modelId="{A6B6CD53-DDEB-46E6-9FD3-04A3C5536646}" type="parTrans" cxnId="{0D89C3DB-B1AF-449C-B26A-3668DF89ADCB}">
      <dgm:prSet/>
      <dgm:spPr/>
      <dgm:t>
        <a:bodyPr/>
        <a:lstStyle/>
        <a:p>
          <a:endParaRPr lang="en-US"/>
        </a:p>
      </dgm:t>
    </dgm:pt>
    <dgm:pt modelId="{D011FC6A-17AD-466B-B7CD-B31792064171}" type="sibTrans" cxnId="{0D89C3DB-B1AF-449C-B26A-3668DF89ADCB}">
      <dgm:prSet/>
      <dgm:spPr/>
      <dgm:t>
        <a:bodyPr/>
        <a:lstStyle/>
        <a:p>
          <a:endParaRPr lang="en-US"/>
        </a:p>
      </dgm:t>
    </dgm:pt>
    <dgm:pt modelId="{0834860A-8066-4886-BF89-B8E77EF58188}" type="pres">
      <dgm:prSet presAssocID="{B704C69A-DFB9-46D8-9B71-22D2BFB46C72}" presName="vert0" presStyleCnt="0">
        <dgm:presLayoutVars>
          <dgm:dir/>
          <dgm:animOne val="branch"/>
          <dgm:animLvl val="lvl"/>
        </dgm:presLayoutVars>
      </dgm:prSet>
      <dgm:spPr/>
    </dgm:pt>
    <dgm:pt modelId="{519C6899-27A8-47C0-AC65-EDBD8C77E4BF}" type="pres">
      <dgm:prSet presAssocID="{B5C5A318-B449-43F5-AB7A-520756AD1B20}" presName="thickLine" presStyleLbl="alignNode1" presStyleIdx="0" presStyleCnt="7"/>
      <dgm:spPr/>
    </dgm:pt>
    <dgm:pt modelId="{FE9CCC40-644D-4E0C-8EF7-97B1761B3A6A}" type="pres">
      <dgm:prSet presAssocID="{B5C5A318-B449-43F5-AB7A-520756AD1B20}" presName="horz1" presStyleCnt="0"/>
      <dgm:spPr/>
    </dgm:pt>
    <dgm:pt modelId="{3229EEB4-6F37-4570-ADA6-D2DC21956661}" type="pres">
      <dgm:prSet presAssocID="{B5C5A318-B449-43F5-AB7A-520756AD1B20}" presName="tx1" presStyleLbl="revTx" presStyleIdx="0" presStyleCnt="7"/>
      <dgm:spPr/>
    </dgm:pt>
    <dgm:pt modelId="{72AE3FAC-E5EB-479B-AF6E-824E5B8253F7}" type="pres">
      <dgm:prSet presAssocID="{B5C5A318-B449-43F5-AB7A-520756AD1B20}" presName="vert1" presStyleCnt="0"/>
      <dgm:spPr/>
    </dgm:pt>
    <dgm:pt modelId="{47C6B82E-2855-4A25-9B39-8DF23CB6BCC8}" type="pres">
      <dgm:prSet presAssocID="{C464A90C-EA7B-47DD-81A5-42EB9E811EF5}" presName="thickLine" presStyleLbl="alignNode1" presStyleIdx="1" presStyleCnt="7"/>
      <dgm:spPr/>
    </dgm:pt>
    <dgm:pt modelId="{7483DCB8-4581-41EB-8F3A-D45943D506F5}" type="pres">
      <dgm:prSet presAssocID="{C464A90C-EA7B-47DD-81A5-42EB9E811EF5}" presName="horz1" presStyleCnt="0"/>
      <dgm:spPr/>
    </dgm:pt>
    <dgm:pt modelId="{37315C20-8EEF-401C-8A63-3588C3F823AA}" type="pres">
      <dgm:prSet presAssocID="{C464A90C-EA7B-47DD-81A5-42EB9E811EF5}" presName="tx1" presStyleLbl="revTx" presStyleIdx="1" presStyleCnt="7"/>
      <dgm:spPr/>
    </dgm:pt>
    <dgm:pt modelId="{50633BC4-78AE-49DD-8BAE-AB3F3AE75EE6}" type="pres">
      <dgm:prSet presAssocID="{C464A90C-EA7B-47DD-81A5-42EB9E811EF5}" presName="vert1" presStyleCnt="0"/>
      <dgm:spPr/>
    </dgm:pt>
    <dgm:pt modelId="{BA98B171-C1A8-42B1-9D6B-8348F9B3FC4B}" type="pres">
      <dgm:prSet presAssocID="{AE2C98B3-1D02-42EF-8596-0BD1D26D6360}" presName="thickLine" presStyleLbl="alignNode1" presStyleIdx="2" presStyleCnt="7"/>
      <dgm:spPr/>
    </dgm:pt>
    <dgm:pt modelId="{BB48CECB-1AC3-4B41-9120-D8FC02FF7F8B}" type="pres">
      <dgm:prSet presAssocID="{AE2C98B3-1D02-42EF-8596-0BD1D26D6360}" presName="horz1" presStyleCnt="0"/>
      <dgm:spPr/>
    </dgm:pt>
    <dgm:pt modelId="{61F4B7B6-5713-49F9-9CD3-65F45D425522}" type="pres">
      <dgm:prSet presAssocID="{AE2C98B3-1D02-42EF-8596-0BD1D26D6360}" presName="tx1" presStyleLbl="revTx" presStyleIdx="2" presStyleCnt="7"/>
      <dgm:spPr/>
    </dgm:pt>
    <dgm:pt modelId="{9982ADCB-134A-402D-B9D4-E02FECDDD9A4}" type="pres">
      <dgm:prSet presAssocID="{AE2C98B3-1D02-42EF-8596-0BD1D26D6360}" presName="vert1" presStyleCnt="0"/>
      <dgm:spPr/>
    </dgm:pt>
    <dgm:pt modelId="{AE3C037D-8C4D-4F8D-AA11-ADEADCF8641E}" type="pres">
      <dgm:prSet presAssocID="{E9EDC981-A193-426C-8FAB-766C53817720}" presName="thickLine" presStyleLbl="alignNode1" presStyleIdx="3" presStyleCnt="7"/>
      <dgm:spPr/>
    </dgm:pt>
    <dgm:pt modelId="{06585D49-9FC3-42AC-BBA8-808F26740602}" type="pres">
      <dgm:prSet presAssocID="{E9EDC981-A193-426C-8FAB-766C53817720}" presName="horz1" presStyleCnt="0"/>
      <dgm:spPr/>
    </dgm:pt>
    <dgm:pt modelId="{52EC753A-C2F4-4517-9C4B-2755B176A67D}" type="pres">
      <dgm:prSet presAssocID="{E9EDC981-A193-426C-8FAB-766C53817720}" presName="tx1" presStyleLbl="revTx" presStyleIdx="3" presStyleCnt="7"/>
      <dgm:spPr/>
    </dgm:pt>
    <dgm:pt modelId="{2AD01BBD-6F02-4E7F-8929-20DB06CCCD66}" type="pres">
      <dgm:prSet presAssocID="{E9EDC981-A193-426C-8FAB-766C53817720}" presName="vert1" presStyleCnt="0"/>
      <dgm:spPr/>
    </dgm:pt>
    <dgm:pt modelId="{71FD634B-DF3B-4C91-B2DD-6EA66FFA9612}" type="pres">
      <dgm:prSet presAssocID="{E6D9D139-091F-4859-9EBF-D3790E2F2F53}" presName="thickLine" presStyleLbl="alignNode1" presStyleIdx="4" presStyleCnt="7"/>
      <dgm:spPr/>
    </dgm:pt>
    <dgm:pt modelId="{D06CA8B7-B327-4CDB-8D19-50F807B1C0E4}" type="pres">
      <dgm:prSet presAssocID="{E6D9D139-091F-4859-9EBF-D3790E2F2F53}" presName="horz1" presStyleCnt="0"/>
      <dgm:spPr/>
    </dgm:pt>
    <dgm:pt modelId="{9119137B-AE8D-418D-9BB2-C10FBE78646A}" type="pres">
      <dgm:prSet presAssocID="{E6D9D139-091F-4859-9EBF-D3790E2F2F53}" presName="tx1" presStyleLbl="revTx" presStyleIdx="4" presStyleCnt="7"/>
      <dgm:spPr/>
    </dgm:pt>
    <dgm:pt modelId="{A78D562D-B843-4CAD-9BE1-6F288D5943C1}" type="pres">
      <dgm:prSet presAssocID="{E6D9D139-091F-4859-9EBF-D3790E2F2F53}" presName="vert1" presStyleCnt="0"/>
      <dgm:spPr/>
    </dgm:pt>
    <dgm:pt modelId="{788AD063-2840-4865-895F-6303E01EFE66}" type="pres">
      <dgm:prSet presAssocID="{89C3B26A-C599-49B5-A95B-AF5494266C8F}" presName="thickLine" presStyleLbl="alignNode1" presStyleIdx="5" presStyleCnt="7"/>
      <dgm:spPr/>
    </dgm:pt>
    <dgm:pt modelId="{13C8E341-0E6D-4CD6-AD53-326FA65E284F}" type="pres">
      <dgm:prSet presAssocID="{89C3B26A-C599-49B5-A95B-AF5494266C8F}" presName="horz1" presStyleCnt="0"/>
      <dgm:spPr/>
    </dgm:pt>
    <dgm:pt modelId="{9E36D0C4-AF5D-4E3D-A54B-3A448D1A10AA}" type="pres">
      <dgm:prSet presAssocID="{89C3B26A-C599-49B5-A95B-AF5494266C8F}" presName="tx1" presStyleLbl="revTx" presStyleIdx="5" presStyleCnt="7"/>
      <dgm:spPr/>
    </dgm:pt>
    <dgm:pt modelId="{88921248-60BC-4C6A-B215-2ED18A5BC517}" type="pres">
      <dgm:prSet presAssocID="{89C3B26A-C599-49B5-A95B-AF5494266C8F}" presName="vert1" presStyleCnt="0"/>
      <dgm:spPr/>
    </dgm:pt>
    <dgm:pt modelId="{180C8024-EE11-4FEA-9E81-A87CB9A35A2B}" type="pres">
      <dgm:prSet presAssocID="{057528B4-FB6A-4BAA-845C-3E9799E1B928}" presName="thickLine" presStyleLbl="alignNode1" presStyleIdx="6" presStyleCnt="7"/>
      <dgm:spPr/>
    </dgm:pt>
    <dgm:pt modelId="{AC04671C-945C-4B46-8ACC-298352359A1F}" type="pres">
      <dgm:prSet presAssocID="{057528B4-FB6A-4BAA-845C-3E9799E1B928}" presName="horz1" presStyleCnt="0"/>
      <dgm:spPr/>
    </dgm:pt>
    <dgm:pt modelId="{5AE11F18-C715-4448-9EAE-54902D5BF754}" type="pres">
      <dgm:prSet presAssocID="{057528B4-FB6A-4BAA-845C-3E9799E1B928}" presName="tx1" presStyleLbl="revTx" presStyleIdx="6" presStyleCnt="7"/>
      <dgm:spPr/>
    </dgm:pt>
    <dgm:pt modelId="{D0E72AC5-46F1-4981-AE3A-D8B9FA47204A}" type="pres">
      <dgm:prSet presAssocID="{057528B4-FB6A-4BAA-845C-3E9799E1B928}" presName="vert1" presStyleCnt="0"/>
      <dgm:spPr/>
    </dgm:pt>
  </dgm:ptLst>
  <dgm:cxnLst>
    <dgm:cxn modelId="{62721F01-4E2C-4A52-8840-8B0BE29BDE31}" srcId="{B704C69A-DFB9-46D8-9B71-22D2BFB46C72}" destId="{AE2C98B3-1D02-42EF-8596-0BD1D26D6360}" srcOrd="2" destOrd="0" parTransId="{5EBA4078-11C8-43A2-B400-5E678E84BFD2}" sibTransId="{6317ED8C-D6C1-47F0-AE01-85E9CAADE65C}"/>
    <dgm:cxn modelId="{6C07F003-4674-4D85-AA10-0B9A53283913}" srcId="{B704C69A-DFB9-46D8-9B71-22D2BFB46C72}" destId="{E9EDC981-A193-426C-8FAB-766C53817720}" srcOrd="3" destOrd="0" parTransId="{97A2DA7B-B9CF-42F8-9DAE-7E73AFB94390}" sibTransId="{6F0964DD-A444-459D-8728-CF39FA88D95B}"/>
    <dgm:cxn modelId="{D455210A-0923-49AA-8946-8CDD4C0D0FA7}" srcId="{B704C69A-DFB9-46D8-9B71-22D2BFB46C72}" destId="{B5C5A318-B449-43F5-AB7A-520756AD1B20}" srcOrd="0" destOrd="0" parTransId="{11F17040-6475-4CA8-880B-5CE18153EA09}" sibTransId="{40BB59FF-AA84-4DAE-9A3B-FE7B5261409F}"/>
    <dgm:cxn modelId="{31E02A10-F249-46C1-B6A9-F9EDE66709BB}" srcId="{B704C69A-DFB9-46D8-9B71-22D2BFB46C72}" destId="{E6D9D139-091F-4859-9EBF-D3790E2F2F53}" srcOrd="4" destOrd="0" parTransId="{AFBDCDEB-2E22-4C54-844E-865ED90B8A5A}" sibTransId="{787E900B-F0AD-4207-BE67-BCDF75C2AE86}"/>
    <dgm:cxn modelId="{FB2D7A1A-D866-45E1-9581-AD5DD3A00DB5}" type="presOf" srcId="{E6D9D139-091F-4859-9EBF-D3790E2F2F53}" destId="{9119137B-AE8D-418D-9BB2-C10FBE78646A}" srcOrd="0" destOrd="0" presId="urn:microsoft.com/office/officeart/2008/layout/LinedList"/>
    <dgm:cxn modelId="{5F96A01F-1991-4A8E-8144-8E70FF497A1C}" type="presOf" srcId="{B704C69A-DFB9-46D8-9B71-22D2BFB46C72}" destId="{0834860A-8066-4886-BF89-B8E77EF58188}" srcOrd="0" destOrd="0" presId="urn:microsoft.com/office/officeart/2008/layout/LinedList"/>
    <dgm:cxn modelId="{2526BC2A-20E8-4141-985C-B23AA0D99B55}" type="presOf" srcId="{89C3B26A-C599-49B5-A95B-AF5494266C8F}" destId="{9E36D0C4-AF5D-4E3D-A54B-3A448D1A10AA}" srcOrd="0" destOrd="0" presId="urn:microsoft.com/office/officeart/2008/layout/LinedList"/>
    <dgm:cxn modelId="{D5B5A12C-3D3C-482A-8353-C1DA22D9FF3D}" type="presOf" srcId="{057528B4-FB6A-4BAA-845C-3E9799E1B928}" destId="{5AE11F18-C715-4448-9EAE-54902D5BF754}" srcOrd="0" destOrd="0" presId="urn:microsoft.com/office/officeart/2008/layout/LinedList"/>
    <dgm:cxn modelId="{BAC59164-DA26-4DFC-AF5B-DDD7D5A56F78}" type="presOf" srcId="{B5C5A318-B449-43F5-AB7A-520756AD1B20}" destId="{3229EEB4-6F37-4570-ADA6-D2DC21956661}" srcOrd="0" destOrd="0" presId="urn:microsoft.com/office/officeart/2008/layout/LinedList"/>
    <dgm:cxn modelId="{571E71A5-6E86-45C4-A7E7-B80B328B6978}" srcId="{B704C69A-DFB9-46D8-9B71-22D2BFB46C72}" destId="{89C3B26A-C599-49B5-A95B-AF5494266C8F}" srcOrd="5" destOrd="0" parTransId="{B42F5DA3-31C2-4D55-BBB0-5000EFEAA761}" sibTransId="{FA7B633C-8181-49AC-A2BF-D3F14F084741}"/>
    <dgm:cxn modelId="{9D4024BE-AD4A-4A05-A755-4645B53DE6DC}" type="presOf" srcId="{E9EDC981-A193-426C-8FAB-766C53817720}" destId="{52EC753A-C2F4-4517-9C4B-2755B176A67D}" srcOrd="0" destOrd="0" presId="urn:microsoft.com/office/officeart/2008/layout/LinedList"/>
    <dgm:cxn modelId="{2A70CEC6-61DD-4968-B7C1-50B690B52FF3}" type="presOf" srcId="{AE2C98B3-1D02-42EF-8596-0BD1D26D6360}" destId="{61F4B7B6-5713-49F9-9CD3-65F45D425522}" srcOrd="0" destOrd="0" presId="urn:microsoft.com/office/officeart/2008/layout/LinedList"/>
    <dgm:cxn modelId="{773D5DD1-4E8D-4D43-8236-C75178B1537F}" type="presOf" srcId="{C464A90C-EA7B-47DD-81A5-42EB9E811EF5}" destId="{37315C20-8EEF-401C-8A63-3588C3F823AA}" srcOrd="0" destOrd="0" presId="urn:microsoft.com/office/officeart/2008/layout/LinedList"/>
    <dgm:cxn modelId="{595874D9-0054-47E5-9925-2E83BFF52459}" srcId="{B704C69A-DFB9-46D8-9B71-22D2BFB46C72}" destId="{C464A90C-EA7B-47DD-81A5-42EB9E811EF5}" srcOrd="1" destOrd="0" parTransId="{781FC880-12E8-4624-883E-F6C95D02AAA1}" sibTransId="{65121C30-578E-4D89-83AB-7CF7A9DFDAB3}"/>
    <dgm:cxn modelId="{0D89C3DB-B1AF-449C-B26A-3668DF89ADCB}" srcId="{B704C69A-DFB9-46D8-9B71-22D2BFB46C72}" destId="{057528B4-FB6A-4BAA-845C-3E9799E1B928}" srcOrd="6" destOrd="0" parTransId="{A6B6CD53-DDEB-46E6-9FD3-04A3C5536646}" sibTransId="{D011FC6A-17AD-466B-B7CD-B31792064171}"/>
    <dgm:cxn modelId="{77FD4F9E-C91E-4DE2-8559-A716235095D5}" type="presParOf" srcId="{0834860A-8066-4886-BF89-B8E77EF58188}" destId="{519C6899-27A8-47C0-AC65-EDBD8C77E4BF}" srcOrd="0" destOrd="0" presId="urn:microsoft.com/office/officeart/2008/layout/LinedList"/>
    <dgm:cxn modelId="{AB4FC461-DFAA-41FD-8B8C-E3FA3A5B5140}" type="presParOf" srcId="{0834860A-8066-4886-BF89-B8E77EF58188}" destId="{FE9CCC40-644D-4E0C-8EF7-97B1761B3A6A}" srcOrd="1" destOrd="0" presId="urn:microsoft.com/office/officeart/2008/layout/LinedList"/>
    <dgm:cxn modelId="{EA6101F4-8944-4EB4-9487-8A02F9A22D10}" type="presParOf" srcId="{FE9CCC40-644D-4E0C-8EF7-97B1761B3A6A}" destId="{3229EEB4-6F37-4570-ADA6-D2DC21956661}" srcOrd="0" destOrd="0" presId="urn:microsoft.com/office/officeart/2008/layout/LinedList"/>
    <dgm:cxn modelId="{24552F43-4715-4220-9B8B-12AD214C2A88}" type="presParOf" srcId="{FE9CCC40-644D-4E0C-8EF7-97B1761B3A6A}" destId="{72AE3FAC-E5EB-479B-AF6E-824E5B8253F7}" srcOrd="1" destOrd="0" presId="urn:microsoft.com/office/officeart/2008/layout/LinedList"/>
    <dgm:cxn modelId="{AD816D14-6212-4D58-9A2E-70E4F71EB200}" type="presParOf" srcId="{0834860A-8066-4886-BF89-B8E77EF58188}" destId="{47C6B82E-2855-4A25-9B39-8DF23CB6BCC8}" srcOrd="2" destOrd="0" presId="urn:microsoft.com/office/officeart/2008/layout/LinedList"/>
    <dgm:cxn modelId="{E554CF29-0F57-4A53-9C77-FAD0DAD658F5}" type="presParOf" srcId="{0834860A-8066-4886-BF89-B8E77EF58188}" destId="{7483DCB8-4581-41EB-8F3A-D45943D506F5}" srcOrd="3" destOrd="0" presId="urn:microsoft.com/office/officeart/2008/layout/LinedList"/>
    <dgm:cxn modelId="{4F46F86F-4DAA-4973-91AB-13EBA990AE69}" type="presParOf" srcId="{7483DCB8-4581-41EB-8F3A-D45943D506F5}" destId="{37315C20-8EEF-401C-8A63-3588C3F823AA}" srcOrd="0" destOrd="0" presId="urn:microsoft.com/office/officeart/2008/layout/LinedList"/>
    <dgm:cxn modelId="{A96BD542-D7F2-45C2-8DDD-15E4F9663416}" type="presParOf" srcId="{7483DCB8-4581-41EB-8F3A-D45943D506F5}" destId="{50633BC4-78AE-49DD-8BAE-AB3F3AE75EE6}" srcOrd="1" destOrd="0" presId="urn:microsoft.com/office/officeart/2008/layout/LinedList"/>
    <dgm:cxn modelId="{21E2AA4B-1F46-4039-8B57-CD3CDE27C0E6}" type="presParOf" srcId="{0834860A-8066-4886-BF89-B8E77EF58188}" destId="{BA98B171-C1A8-42B1-9D6B-8348F9B3FC4B}" srcOrd="4" destOrd="0" presId="urn:microsoft.com/office/officeart/2008/layout/LinedList"/>
    <dgm:cxn modelId="{5BAA7B59-0892-4073-94D5-2EFB8B9CEB7C}" type="presParOf" srcId="{0834860A-8066-4886-BF89-B8E77EF58188}" destId="{BB48CECB-1AC3-4B41-9120-D8FC02FF7F8B}" srcOrd="5" destOrd="0" presId="urn:microsoft.com/office/officeart/2008/layout/LinedList"/>
    <dgm:cxn modelId="{D0FA2486-F1B3-4973-A8B7-6C859E3B1B95}" type="presParOf" srcId="{BB48CECB-1AC3-4B41-9120-D8FC02FF7F8B}" destId="{61F4B7B6-5713-49F9-9CD3-65F45D425522}" srcOrd="0" destOrd="0" presId="urn:microsoft.com/office/officeart/2008/layout/LinedList"/>
    <dgm:cxn modelId="{65956ADF-5178-431B-96D2-EDD58B4DA349}" type="presParOf" srcId="{BB48CECB-1AC3-4B41-9120-D8FC02FF7F8B}" destId="{9982ADCB-134A-402D-B9D4-E02FECDDD9A4}" srcOrd="1" destOrd="0" presId="urn:microsoft.com/office/officeart/2008/layout/LinedList"/>
    <dgm:cxn modelId="{D391C92C-6F7A-4A41-909F-285F47E570DD}" type="presParOf" srcId="{0834860A-8066-4886-BF89-B8E77EF58188}" destId="{AE3C037D-8C4D-4F8D-AA11-ADEADCF8641E}" srcOrd="6" destOrd="0" presId="urn:microsoft.com/office/officeart/2008/layout/LinedList"/>
    <dgm:cxn modelId="{04A03902-AA15-4949-B6F9-BDC1F4146BEC}" type="presParOf" srcId="{0834860A-8066-4886-BF89-B8E77EF58188}" destId="{06585D49-9FC3-42AC-BBA8-808F26740602}" srcOrd="7" destOrd="0" presId="urn:microsoft.com/office/officeart/2008/layout/LinedList"/>
    <dgm:cxn modelId="{E4C161F5-33D9-40D9-802E-D05AADA87CE4}" type="presParOf" srcId="{06585D49-9FC3-42AC-BBA8-808F26740602}" destId="{52EC753A-C2F4-4517-9C4B-2755B176A67D}" srcOrd="0" destOrd="0" presId="urn:microsoft.com/office/officeart/2008/layout/LinedList"/>
    <dgm:cxn modelId="{C2B74D68-F86D-4153-8998-32E9D4934FBC}" type="presParOf" srcId="{06585D49-9FC3-42AC-BBA8-808F26740602}" destId="{2AD01BBD-6F02-4E7F-8929-20DB06CCCD66}" srcOrd="1" destOrd="0" presId="urn:microsoft.com/office/officeart/2008/layout/LinedList"/>
    <dgm:cxn modelId="{EA9CB2FE-78BD-414F-8233-916AA185994B}" type="presParOf" srcId="{0834860A-8066-4886-BF89-B8E77EF58188}" destId="{71FD634B-DF3B-4C91-B2DD-6EA66FFA9612}" srcOrd="8" destOrd="0" presId="urn:microsoft.com/office/officeart/2008/layout/LinedList"/>
    <dgm:cxn modelId="{BC42E577-2F1D-4CE0-A5E5-D2947AC6583B}" type="presParOf" srcId="{0834860A-8066-4886-BF89-B8E77EF58188}" destId="{D06CA8B7-B327-4CDB-8D19-50F807B1C0E4}" srcOrd="9" destOrd="0" presId="urn:microsoft.com/office/officeart/2008/layout/LinedList"/>
    <dgm:cxn modelId="{7426F619-B443-4601-AAC3-F592DD25F9DA}" type="presParOf" srcId="{D06CA8B7-B327-4CDB-8D19-50F807B1C0E4}" destId="{9119137B-AE8D-418D-9BB2-C10FBE78646A}" srcOrd="0" destOrd="0" presId="urn:microsoft.com/office/officeart/2008/layout/LinedList"/>
    <dgm:cxn modelId="{9000A59A-1947-4332-A48D-43FB0D3E426F}" type="presParOf" srcId="{D06CA8B7-B327-4CDB-8D19-50F807B1C0E4}" destId="{A78D562D-B843-4CAD-9BE1-6F288D5943C1}" srcOrd="1" destOrd="0" presId="urn:microsoft.com/office/officeart/2008/layout/LinedList"/>
    <dgm:cxn modelId="{E8EF0025-1AB1-4155-9BD7-E04E1BB4C557}" type="presParOf" srcId="{0834860A-8066-4886-BF89-B8E77EF58188}" destId="{788AD063-2840-4865-895F-6303E01EFE66}" srcOrd="10" destOrd="0" presId="urn:microsoft.com/office/officeart/2008/layout/LinedList"/>
    <dgm:cxn modelId="{BCF76779-B03A-4DDE-B781-F246CFC730E4}" type="presParOf" srcId="{0834860A-8066-4886-BF89-B8E77EF58188}" destId="{13C8E341-0E6D-4CD6-AD53-326FA65E284F}" srcOrd="11" destOrd="0" presId="urn:microsoft.com/office/officeart/2008/layout/LinedList"/>
    <dgm:cxn modelId="{FB760537-EBFB-450D-BA18-5ADBEB0F5BF6}" type="presParOf" srcId="{13C8E341-0E6D-4CD6-AD53-326FA65E284F}" destId="{9E36D0C4-AF5D-4E3D-A54B-3A448D1A10AA}" srcOrd="0" destOrd="0" presId="urn:microsoft.com/office/officeart/2008/layout/LinedList"/>
    <dgm:cxn modelId="{55430907-B6BA-469B-982E-0E399EDD3D11}" type="presParOf" srcId="{13C8E341-0E6D-4CD6-AD53-326FA65E284F}" destId="{88921248-60BC-4C6A-B215-2ED18A5BC517}" srcOrd="1" destOrd="0" presId="urn:microsoft.com/office/officeart/2008/layout/LinedList"/>
    <dgm:cxn modelId="{BF8E794B-0DB4-420E-A6EC-A71790464763}" type="presParOf" srcId="{0834860A-8066-4886-BF89-B8E77EF58188}" destId="{180C8024-EE11-4FEA-9E81-A87CB9A35A2B}" srcOrd="12" destOrd="0" presId="urn:microsoft.com/office/officeart/2008/layout/LinedList"/>
    <dgm:cxn modelId="{F938272D-4733-4A19-8374-FF2B5AC22004}" type="presParOf" srcId="{0834860A-8066-4886-BF89-B8E77EF58188}" destId="{AC04671C-945C-4B46-8ACC-298352359A1F}" srcOrd="13" destOrd="0" presId="urn:microsoft.com/office/officeart/2008/layout/LinedList"/>
    <dgm:cxn modelId="{1B6AE290-8875-4054-B65E-8E764801DEAF}" type="presParOf" srcId="{AC04671C-945C-4B46-8ACC-298352359A1F}" destId="{5AE11F18-C715-4448-9EAE-54902D5BF754}" srcOrd="0" destOrd="0" presId="urn:microsoft.com/office/officeart/2008/layout/LinedList"/>
    <dgm:cxn modelId="{FAA48412-581F-4F5E-AC2B-1D9ABC211D3C}" type="presParOf" srcId="{AC04671C-945C-4B46-8ACC-298352359A1F}" destId="{D0E72AC5-46F1-4981-AE3A-D8B9FA47204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49D6C8E-15A4-4CAE-B9FC-087A65FD0C57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BF4E394B-24A4-4E94-86E2-4289EA600BF2}">
      <dgm:prSet/>
      <dgm:spPr/>
      <dgm:t>
        <a:bodyPr/>
        <a:lstStyle/>
        <a:p>
          <a:r>
            <a:rPr lang="en-GB" b="0" i="0" baseline="0"/>
            <a:t>Colorectal Cancer/ Carcinoid tumor.</a:t>
          </a:r>
          <a:endParaRPr lang="en-US"/>
        </a:p>
      </dgm:t>
    </dgm:pt>
    <dgm:pt modelId="{7B6B5882-71F5-4161-AD64-51C07FF50DA5}" type="parTrans" cxnId="{B1BE76AD-4969-45B7-8E01-B66339FA512A}">
      <dgm:prSet/>
      <dgm:spPr/>
      <dgm:t>
        <a:bodyPr/>
        <a:lstStyle/>
        <a:p>
          <a:endParaRPr lang="en-US"/>
        </a:p>
      </dgm:t>
    </dgm:pt>
    <dgm:pt modelId="{6360CE81-09F2-48D5-B34F-57568804D51B}" type="sibTrans" cxnId="{B1BE76AD-4969-45B7-8E01-B66339FA512A}">
      <dgm:prSet/>
      <dgm:spPr/>
      <dgm:t>
        <a:bodyPr/>
        <a:lstStyle/>
        <a:p>
          <a:endParaRPr lang="en-US"/>
        </a:p>
      </dgm:t>
    </dgm:pt>
    <dgm:pt modelId="{3A46EDF4-BA94-4DA0-B7E3-BAE8CE104B8E}">
      <dgm:prSet/>
      <dgm:spPr/>
      <dgm:t>
        <a:bodyPr/>
        <a:lstStyle/>
        <a:p>
          <a:r>
            <a:rPr lang="en-GB" b="0" i="0" baseline="0"/>
            <a:t>Inflammatory bowel disease. (crohn’s disease &amp; Ulcerative colitis)</a:t>
          </a:r>
          <a:endParaRPr lang="en-US"/>
        </a:p>
      </dgm:t>
    </dgm:pt>
    <dgm:pt modelId="{753095E6-F86F-4165-97F4-E0391409FD6F}" type="parTrans" cxnId="{BF298D77-676D-4BB1-8E3D-5C56450A5122}">
      <dgm:prSet/>
      <dgm:spPr/>
      <dgm:t>
        <a:bodyPr/>
        <a:lstStyle/>
        <a:p>
          <a:endParaRPr lang="en-US"/>
        </a:p>
      </dgm:t>
    </dgm:pt>
    <dgm:pt modelId="{FD5DC720-640F-4916-9143-46D327E55FB6}" type="sibTrans" cxnId="{BF298D77-676D-4BB1-8E3D-5C56450A5122}">
      <dgm:prSet/>
      <dgm:spPr/>
      <dgm:t>
        <a:bodyPr/>
        <a:lstStyle/>
        <a:p>
          <a:endParaRPr lang="en-US"/>
        </a:p>
      </dgm:t>
    </dgm:pt>
    <dgm:pt modelId="{7947938E-F069-4814-855D-B1B2E420E20F}">
      <dgm:prSet/>
      <dgm:spPr/>
      <dgm:t>
        <a:bodyPr/>
        <a:lstStyle/>
        <a:p>
          <a:r>
            <a:rPr lang="en-GB" b="0" i="0" baseline="0"/>
            <a:t>Celiac disease/ Lactose intolerance</a:t>
          </a:r>
          <a:endParaRPr lang="en-US"/>
        </a:p>
      </dgm:t>
    </dgm:pt>
    <dgm:pt modelId="{397EC157-4541-494D-967C-44A3996FBC38}" type="parTrans" cxnId="{B062B9C3-F23C-4843-8CA4-EA77CF9235D1}">
      <dgm:prSet/>
      <dgm:spPr/>
      <dgm:t>
        <a:bodyPr/>
        <a:lstStyle/>
        <a:p>
          <a:endParaRPr lang="en-US"/>
        </a:p>
      </dgm:t>
    </dgm:pt>
    <dgm:pt modelId="{3BB21AC8-CCCD-46D5-95B1-7BA1320D6DDF}" type="sibTrans" cxnId="{B062B9C3-F23C-4843-8CA4-EA77CF9235D1}">
      <dgm:prSet/>
      <dgm:spPr/>
      <dgm:t>
        <a:bodyPr/>
        <a:lstStyle/>
        <a:p>
          <a:endParaRPr lang="en-US"/>
        </a:p>
      </dgm:t>
    </dgm:pt>
    <dgm:pt modelId="{E6370C9F-BDD3-4FAA-A82E-65DE2F40250A}">
      <dgm:prSet/>
      <dgm:spPr/>
      <dgm:t>
        <a:bodyPr/>
        <a:lstStyle/>
        <a:p>
          <a:r>
            <a:rPr lang="en-GB" b="0" i="0" baseline="0"/>
            <a:t>GI infection (Recent Antibiotic use)</a:t>
          </a:r>
          <a:endParaRPr lang="en-US"/>
        </a:p>
      </dgm:t>
    </dgm:pt>
    <dgm:pt modelId="{A18BF9D5-73D0-4494-BF12-6B5C72CB941B}" type="parTrans" cxnId="{86181C4E-1594-4F90-B6BC-D8567D81D808}">
      <dgm:prSet/>
      <dgm:spPr/>
      <dgm:t>
        <a:bodyPr/>
        <a:lstStyle/>
        <a:p>
          <a:endParaRPr lang="en-US"/>
        </a:p>
      </dgm:t>
    </dgm:pt>
    <dgm:pt modelId="{C216EF81-C4FA-4D63-9B9C-9D93A5168E46}" type="sibTrans" cxnId="{86181C4E-1594-4F90-B6BC-D8567D81D808}">
      <dgm:prSet/>
      <dgm:spPr/>
      <dgm:t>
        <a:bodyPr/>
        <a:lstStyle/>
        <a:p>
          <a:endParaRPr lang="en-US"/>
        </a:p>
      </dgm:t>
    </dgm:pt>
    <dgm:pt modelId="{BBB2F02C-4A87-41D0-A828-ADE419EB76D9}">
      <dgm:prSet/>
      <dgm:spPr/>
      <dgm:t>
        <a:bodyPr/>
        <a:lstStyle/>
        <a:p>
          <a:r>
            <a:rPr lang="en-GB" b="0" i="0" baseline="0"/>
            <a:t>Ischemic colitis</a:t>
          </a:r>
          <a:endParaRPr lang="en-US"/>
        </a:p>
      </dgm:t>
    </dgm:pt>
    <dgm:pt modelId="{816FF0DD-2D91-4C9F-8459-6EFA0D599F5E}" type="parTrans" cxnId="{76C885A2-9337-4C60-A62E-A4D67EEFBFAB}">
      <dgm:prSet/>
      <dgm:spPr/>
      <dgm:t>
        <a:bodyPr/>
        <a:lstStyle/>
        <a:p>
          <a:endParaRPr lang="en-US"/>
        </a:p>
      </dgm:t>
    </dgm:pt>
    <dgm:pt modelId="{F7450534-17E9-4AFB-92E1-D2C947391833}" type="sibTrans" cxnId="{76C885A2-9337-4C60-A62E-A4D67EEFBFAB}">
      <dgm:prSet/>
      <dgm:spPr/>
      <dgm:t>
        <a:bodyPr/>
        <a:lstStyle/>
        <a:p>
          <a:endParaRPr lang="en-US"/>
        </a:p>
      </dgm:t>
    </dgm:pt>
    <dgm:pt modelId="{31819724-0D70-4BBF-95E7-B2A28344E71D}">
      <dgm:prSet/>
      <dgm:spPr/>
      <dgm:t>
        <a:bodyPr/>
        <a:lstStyle/>
        <a:p>
          <a:r>
            <a:rPr lang="en-GB" b="0" i="0" baseline="0"/>
            <a:t>Thyroid dysfunction.</a:t>
          </a:r>
          <a:endParaRPr lang="en-US"/>
        </a:p>
      </dgm:t>
    </dgm:pt>
    <dgm:pt modelId="{447DEA2A-9B78-4528-8090-7D0E3BB02AFA}" type="parTrans" cxnId="{3E63486E-D41F-41CA-AF3F-BFBE35903186}">
      <dgm:prSet/>
      <dgm:spPr/>
      <dgm:t>
        <a:bodyPr/>
        <a:lstStyle/>
        <a:p>
          <a:endParaRPr lang="en-US"/>
        </a:p>
      </dgm:t>
    </dgm:pt>
    <dgm:pt modelId="{C4511C8D-9D82-4E30-AD2B-B50AF9D14681}" type="sibTrans" cxnId="{3E63486E-D41F-41CA-AF3F-BFBE35903186}">
      <dgm:prSet/>
      <dgm:spPr/>
      <dgm:t>
        <a:bodyPr/>
        <a:lstStyle/>
        <a:p>
          <a:endParaRPr lang="en-US"/>
        </a:p>
      </dgm:t>
    </dgm:pt>
    <dgm:pt modelId="{785C7FC0-2706-4FF7-BD86-36EF5367DFA5}" type="pres">
      <dgm:prSet presAssocID="{049D6C8E-15A4-4CAE-B9FC-087A65FD0C57}" presName="vert0" presStyleCnt="0">
        <dgm:presLayoutVars>
          <dgm:dir/>
          <dgm:animOne val="branch"/>
          <dgm:animLvl val="lvl"/>
        </dgm:presLayoutVars>
      </dgm:prSet>
      <dgm:spPr/>
    </dgm:pt>
    <dgm:pt modelId="{A5B13163-C79C-4773-9C84-F03C599A25C2}" type="pres">
      <dgm:prSet presAssocID="{BF4E394B-24A4-4E94-86E2-4289EA600BF2}" presName="thickLine" presStyleLbl="alignNode1" presStyleIdx="0" presStyleCnt="6"/>
      <dgm:spPr/>
    </dgm:pt>
    <dgm:pt modelId="{637D0630-E8AC-4ADB-8FAE-1906DA8E2715}" type="pres">
      <dgm:prSet presAssocID="{BF4E394B-24A4-4E94-86E2-4289EA600BF2}" presName="horz1" presStyleCnt="0"/>
      <dgm:spPr/>
    </dgm:pt>
    <dgm:pt modelId="{0762EDE6-32FB-4AAD-A266-48586A7A1416}" type="pres">
      <dgm:prSet presAssocID="{BF4E394B-24A4-4E94-86E2-4289EA600BF2}" presName="tx1" presStyleLbl="revTx" presStyleIdx="0" presStyleCnt="6"/>
      <dgm:spPr/>
    </dgm:pt>
    <dgm:pt modelId="{858F45EC-8523-41E8-8103-26216E2FFAAD}" type="pres">
      <dgm:prSet presAssocID="{BF4E394B-24A4-4E94-86E2-4289EA600BF2}" presName="vert1" presStyleCnt="0"/>
      <dgm:spPr/>
    </dgm:pt>
    <dgm:pt modelId="{785393E0-0B05-4651-B247-C3B9F497D6B3}" type="pres">
      <dgm:prSet presAssocID="{3A46EDF4-BA94-4DA0-B7E3-BAE8CE104B8E}" presName="thickLine" presStyleLbl="alignNode1" presStyleIdx="1" presStyleCnt="6"/>
      <dgm:spPr/>
    </dgm:pt>
    <dgm:pt modelId="{73CBBB03-0807-472A-B449-372E96DA70C2}" type="pres">
      <dgm:prSet presAssocID="{3A46EDF4-BA94-4DA0-B7E3-BAE8CE104B8E}" presName="horz1" presStyleCnt="0"/>
      <dgm:spPr/>
    </dgm:pt>
    <dgm:pt modelId="{B4577C1E-9589-42B2-B93C-2700D1D97C1F}" type="pres">
      <dgm:prSet presAssocID="{3A46EDF4-BA94-4DA0-B7E3-BAE8CE104B8E}" presName="tx1" presStyleLbl="revTx" presStyleIdx="1" presStyleCnt="6"/>
      <dgm:spPr/>
    </dgm:pt>
    <dgm:pt modelId="{040A1981-035C-4FCE-9531-8E94D5244841}" type="pres">
      <dgm:prSet presAssocID="{3A46EDF4-BA94-4DA0-B7E3-BAE8CE104B8E}" presName="vert1" presStyleCnt="0"/>
      <dgm:spPr/>
    </dgm:pt>
    <dgm:pt modelId="{97A19ED1-3463-4E4F-9331-9EC1EEA472E7}" type="pres">
      <dgm:prSet presAssocID="{7947938E-F069-4814-855D-B1B2E420E20F}" presName="thickLine" presStyleLbl="alignNode1" presStyleIdx="2" presStyleCnt="6"/>
      <dgm:spPr/>
    </dgm:pt>
    <dgm:pt modelId="{C41248A4-F619-458C-96FF-C4BFCD0E8606}" type="pres">
      <dgm:prSet presAssocID="{7947938E-F069-4814-855D-B1B2E420E20F}" presName="horz1" presStyleCnt="0"/>
      <dgm:spPr/>
    </dgm:pt>
    <dgm:pt modelId="{978D223A-EDF5-4173-93E3-F7FA57340803}" type="pres">
      <dgm:prSet presAssocID="{7947938E-F069-4814-855D-B1B2E420E20F}" presName="tx1" presStyleLbl="revTx" presStyleIdx="2" presStyleCnt="6"/>
      <dgm:spPr/>
    </dgm:pt>
    <dgm:pt modelId="{21E16693-5BC3-42F1-B05C-DBD31C57DE8D}" type="pres">
      <dgm:prSet presAssocID="{7947938E-F069-4814-855D-B1B2E420E20F}" presName="vert1" presStyleCnt="0"/>
      <dgm:spPr/>
    </dgm:pt>
    <dgm:pt modelId="{EBD7AFC5-23ED-4806-9BF3-5181DE136EB2}" type="pres">
      <dgm:prSet presAssocID="{E6370C9F-BDD3-4FAA-A82E-65DE2F40250A}" presName="thickLine" presStyleLbl="alignNode1" presStyleIdx="3" presStyleCnt="6"/>
      <dgm:spPr/>
    </dgm:pt>
    <dgm:pt modelId="{1AC661B9-3326-44C4-98B8-D0D31D022625}" type="pres">
      <dgm:prSet presAssocID="{E6370C9F-BDD3-4FAA-A82E-65DE2F40250A}" presName="horz1" presStyleCnt="0"/>
      <dgm:spPr/>
    </dgm:pt>
    <dgm:pt modelId="{369F84C9-3A47-4B03-8CC1-906B41C0049A}" type="pres">
      <dgm:prSet presAssocID="{E6370C9F-BDD3-4FAA-A82E-65DE2F40250A}" presName="tx1" presStyleLbl="revTx" presStyleIdx="3" presStyleCnt="6"/>
      <dgm:spPr/>
    </dgm:pt>
    <dgm:pt modelId="{0121D3B1-7DF3-4B72-AC6A-0898CFE6B480}" type="pres">
      <dgm:prSet presAssocID="{E6370C9F-BDD3-4FAA-A82E-65DE2F40250A}" presName="vert1" presStyleCnt="0"/>
      <dgm:spPr/>
    </dgm:pt>
    <dgm:pt modelId="{4E720AD8-85B2-44B2-8008-FF154C4275B4}" type="pres">
      <dgm:prSet presAssocID="{BBB2F02C-4A87-41D0-A828-ADE419EB76D9}" presName="thickLine" presStyleLbl="alignNode1" presStyleIdx="4" presStyleCnt="6"/>
      <dgm:spPr/>
    </dgm:pt>
    <dgm:pt modelId="{DC326DED-6A79-4749-9B71-F26232E17631}" type="pres">
      <dgm:prSet presAssocID="{BBB2F02C-4A87-41D0-A828-ADE419EB76D9}" presName="horz1" presStyleCnt="0"/>
      <dgm:spPr/>
    </dgm:pt>
    <dgm:pt modelId="{D43F4E87-9E34-4D0F-84A3-B652CE96969B}" type="pres">
      <dgm:prSet presAssocID="{BBB2F02C-4A87-41D0-A828-ADE419EB76D9}" presName="tx1" presStyleLbl="revTx" presStyleIdx="4" presStyleCnt="6"/>
      <dgm:spPr/>
    </dgm:pt>
    <dgm:pt modelId="{F448592B-C74B-4EBC-BFAE-4360BDD20E78}" type="pres">
      <dgm:prSet presAssocID="{BBB2F02C-4A87-41D0-A828-ADE419EB76D9}" presName="vert1" presStyleCnt="0"/>
      <dgm:spPr/>
    </dgm:pt>
    <dgm:pt modelId="{68CCFE56-9C4C-45A9-8897-F2E4D0EA5FE2}" type="pres">
      <dgm:prSet presAssocID="{31819724-0D70-4BBF-95E7-B2A28344E71D}" presName="thickLine" presStyleLbl="alignNode1" presStyleIdx="5" presStyleCnt="6"/>
      <dgm:spPr/>
    </dgm:pt>
    <dgm:pt modelId="{04B31A2B-803B-45FC-926C-89391E795153}" type="pres">
      <dgm:prSet presAssocID="{31819724-0D70-4BBF-95E7-B2A28344E71D}" presName="horz1" presStyleCnt="0"/>
      <dgm:spPr/>
    </dgm:pt>
    <dgm:pt modelId="{DA1FA0A2-FE56-43DB-B22A-3D0CE4841C88}" type="pres">
      <dgm:prSet presAssocID="{31819724-0D70-4BBF-95E7-B2A28344E71D}" presName="tx1" presStyleLbl="revTx" presStyleIdx="5" presStyleCnt="6"/>
      <dgm:spPr/>
    </dgm:pt>
    <dgm:pt modelId="{A27F053F-8DE3-423A-8702-F52A03282295}" type="pres">
      <dgm:prSet presAssocID="{31819724-0D70-4BBF-95E7-B2A28344E71D}" presName="vert1" presStyleCnt="0"/>
      <dgm:spPr/>
    </dgm:pt>
  </dgm:ptLst>
  <dgm:cxnLst>
    <dgm:cxn modelId="{C3C24B0F-9DC4-409E-8E75-5449267238F7}" type="presOf" srcId="{BBB2F02C-4A87-41D0-A828-ADE419EB76D9}" destId="{D43F4E87-9E34-4D0F-84A3-B652CE96969B}" srcOrd="0" destOrd="0" presId="urn:microsoft.com/office/officeart/2008/layout/LinedList"/>
    <dgm:cxn modelId="{D41C7162-CA01-4E4B-B3D7-AAD9F6C4D070}" type="presOf" srcId="{E6370C9F-BDD3-4FAA-A82E-65DE2F40250A}" destId="{369F84C9-3A47-4B03-8CC1-906B41C0049A}" srcOrd="0" destOrd="0" presId="urn:microsoft.com/office/officeart/2008/layout/LinedList"/>
    <dgm:cxn modelId="{A0683765-05AC-434E-9D1D-7CA1D9E5211D}" type="presOf" srcId="{7947938E-F069-4814-855D-B1B2E420E20F}" destId="{978D223A-EDF5-4173-93E3-F7FA57340803}" srcOrd="0" destOrd="0" presId="urn:microsoft.com/office/officeart/2008/layout/LinedList"/>
    <dgm:cxn modelId="{86181C4E-1594-4F90-B6BC-D8567D81D808}" srcId="{049D6C8E-15A4-4CAE-B9FC-087A65FD0C57}" destId="{E6370C9F-BDD3-4FAA-A82E-65DE2F40250A}" srcOrd="3" destOrd="0" parTransId="{A18BF9D5-73D0-4494-BF12-6B5C72CB941B}" sibTransId="{C216EF81-C4FA-4D63-9B9C-9D93A5168E46}"/>
    <dgm:cxn modelId="{3E63486E-D41F-41CA-AF3F-BFBE35903186}" srcId="{049D6C8E-15A4-4CAE-B9FC-087A65FD0C57}" destId="{31819724-0D70-4BBF-95E7-B2A28344E71D}" srcOrd="5" destOrd="0" parTransId="{447DEA2A-9B78-4528-8090-7D0E3BB02AFA}" sibTransId="{C4511C8D-9D82-4E30-AD2B-B50AF9D14681}"/>
    <dgm:cxn modelId="{BF298D77-676D-4BB1-8E3D-5C56450A5122}" srcId="{049D6C8E-15A4-4CAE-B9FC-087A65FD0C57}" destId="{3A46EDF4-BA94-4DA0-B7E3-BAE8CE104B8E}" srcOrd="1" destOrd="0" parTransId="{753095E6-F86F-4165-97F4-E0391409FD6F}" sibTransId="{FD5DC720-640F-4916-9143-46D327E55FB6}"/>
    <dgm:cxn modelId="{6F068A58-DDD8-413E-B887-7C54A1CFDD92}" type="presOf" srcId="{31819724-0D70-4BBF-95E7-B2A28344E71D}" destId="{DA1FA0A2-FE56-43DB-B22A-3D0CE4841C88}" srcOrd="0" destOrd="0" presId="urn:microsoft.com/office/officeart/2008/layout/LinedList"/>
    <dgm:cxn modelId="{74B52679-E320-4F0F-9C11-3AD1B99D7528}" type="presOf" srcId="{BF4E394B-24A4-4E94-86E2-4289EA600BF2}" destId="{0762EDE6-32FB-4AAD-A266-48586A7A1416}" srcOrd="0" destOrd="0" presId="urn:microsoft.com/office/officeart/2008/layout/LinedList"/>
    <dgm:cxn modelId="{76C885A2-9337-4C60-A62E-A4D67EEFBFAB}" srcId="{049D6C8E-15A4-4CAE-B9FC-087A65FD0C57}" destId="{BBB2F02C-4A87-41D0-A828-ADE419EB76D9}" srcOrd="4" destOrd="0" parTransId="{816FF0DD-2D91-4C9F-8459-6EFA0D599F5E}" sibTransId="{F7450534-17E9-4AFB-92E1-D2C947391833}"/>
    <dgm:cxn modelId="{B1BE76AD-4969-45B7-8E01-B66339FA512A}" srcId="{049D6C8E-15A4-4CAE-B9FC-087A65FD0C57}" destId="{BF4E394B-24A4-4E94-86E2-4289EA600BF2}" srcOrd="0" destOrd="0" parTransId="{7B6B5882-71F5-4161-AD64-51C07FF50DA5}" sibTransId="{6360CE81-09F2-48D5-B34F-57568804D51B}"/>
    <dgm:cxn modelId="{B062B9C3-F23C-4843-8CA4-EA77CF9235D1}" srcId="{049D6C8E-15A4-4CAE-B9FC-087A65FD0C57}" destId="{7947938E-F069-4814-855D-B1B2E420E20F}" srcOrd="2" destOrd="0" parTransId="{397EC157-4541-494D-967C-44A3996FBC38}" sibTransId="{3BB21AC8-CCCD-46D5-95B1-7BA1320D6DDF}"/>
    <dgm:cxn modelId="{DC9379D0-CC2F-45B6-97F1-FFA765E0E52A}" type="presOf" srcId="{3A46EDF4-BA94-4DA0-B7E3-BAE8CE104B8E}" destId="{B4577C1E-9589-42B2-B93C-2700D1D97C1F}" srcOrd="0" destOrd="0" presId="urn:microsoft.com/office/officeart/2008/layout/LinedList"/>
    <dgm:cxn modelId="{6C50E2E6-67B0-4195-A32B-8F215D509FB6}" type="presOf" srcId="{049D6C8E-15A4-4CAE-B9FC-087A65FD0C57}" destId="{785C7FC0-2706-4FF7-BD86-36EF5367DFA5}" srcOrd="0" destOrd="0" presId="urn:microsoft.com/office/officeart/2008/layout/LinedList"/>
    <dgm:cxn modelId="{F9000F82-96D7-4C67-ACCA-8F8C5E235338}" type="presParOf" srcId="{785C7FC0-2706-4FF7-BD86-36EF5367DFA5}" destId="{A5B13163-C79C-4773-9C84-F03C599A25C2}" srcOrd="0" destOrd="0" presId="urn:microsoft.com/office/officeart/2008/layout/LinedList"/>
    <dgm:cxn modelId="{C063458D-2ECB-4832-895A-B5A800CFDCE8}" type="presParOf" srcId="{785C7FC0-2706-4FF7-BD86-36EF5367DFA5}" destId="{637D0630-E8AC-4ADB-8FAE-1906DA8E2715}" srcOrd="1" destOrd="0" presId="urn:microsoft.com/office/officeart/2008/layout/LinedList"/>
    <dgm:cxn modelId="{416679F0-877B-4297-B8F9-FA6F367DB958}" type="presParOf" srcId="{637D0630-E8AC-4ADB-8FAE-1906DA8E2715}" destId="{0762EDE6-32FB-4AAD-A266-48586A7A1416}" srcOrd="0" destOrd="0" presId="urn:microsoft.com/office/officeart/2008/layout/LinedList"/>
    <dgm:cxn modelId="{F4C1552F-9D9E-42BC-A539-385D1AEF8053}" type="presParOf" srcId="{637D0630-E8AC-4ADB-8FAE-1906DA8E2715}" destId="{858F45EC-8523-41E8-8103-26216E2FFAAD}" srcOrd="1" destOrd="0" presId="urn:microsoft.com/office/officeart/2008/layout/LinedList"/>
    <dgm:cxn modelId="{58963294-AE4F-468A-83AB-1A21625A2D60}" type="presParOf" srcId="{785C7FC0-2706-4FF7-BD86-36EF5367DFA5}" destId="{785393E0-0B05-4651-B247-C3B9F497D6B3}" srcOrd="2" destOrd="0" presId="urn:microsoft.com/office/officeart/2008/layout/LinedList"/>
    <dgm:cxn modelId="{DE51D960-9CB1-4EDE-A330-D596AB66BC2B}" type="presParOf" srcId="{785C7FC0-2706-4FF7-BD86-36EF5367DFA5}" destId="{73CBBB03-0807-472A-B449-372E96DA70C2}" srcOrd="3" destOrd="0" presId="urn:microsoft.com/office/officeart/2008/layout/LinedList"/>
    <dgm:cxn modelId="{914D44C4-2C35-4652-B81B-FC436714E839}" type="presParOf" srcId="{73CBBB03-0807-472A-B449-372E96DA70C2}" destId="{B4577C1E-9589-42B2-B93C-2700D1D97C1F}" srcOrd="0" destOrd="0" presId="urn:microsoft.com/office/officeart/2008/layout/LinedList"/>
    <dgm:cxn modelId="{D0E73BCD-7C93-48CE-873E-88D2DC4E8873}" type="presParOf" srcId="{73CBBB03-0807-472A-B449-372E96DA70C2}" destId="{040A1981-035C-4FCE-9531-8E94D5244841}" srcOrd="1" destOrd="0" presId="urn:microsoft.com/office/officeart/2008/layout/LinedList"/>
    <dgm:cxn modelId="{BAB792E2-5B39-46CD-8A95-83898B049EEB}" type="presParOf" srcId="{785C7FC0-2706-4FF7-BD86-36EF5367DFA5}" destId="{97A19ED1-3463-4E4F-9331-9EC1EEA472E7}" srcOrd="4" destOrd="0" presId="urn:microsoft.com/office/officeart/2008/layout/LinedList"/>
    <dgm:cxn modelId="{B3E66297-F079-42E4-ABAD-FF4FFDA432EA}" type="presParOf" srcId="{785C7FC0-2706-4FF7-BD86-36EF5367DFA5}" destId="{C41248A4-F619-458C-96FF-C4BFCD0E8606}" srcOrd="5" destOrd="0" presId="urn:microsoft.com/office/officeart/2008/layout/LinedList"/>
    <dgm:cxn modelId="{4D04EE2C-3D09-46F3-B2B4-DA6ECD74DC8A}" type="presParOf" srcId="{C41248A4-F619-458C-96FF-C4BFCD0E8606}" destId="{978D223A-EDF5-4173-93E3-F7FA57340803}" srcOrd="0" destOrd="0" presId="urn:microsoft.com/office/officeart/2008/layout/LinedList"/>
    <dgm:cxn modelId="{3A9C0B49-4954-4527-BCEF-698CCBA59E0A}" type="presParOf" srcId="{C41248A4-F619-458C-96FF-C4BFCD0E8606}" destId="{21E16693-5BC3-42F1-B05C-DBD31C57DE8D}" srcOrd="1" destOrd="0" presId="urn:microsoft.com/office/officeart/2008/layout/LinedList"/>
    <dgm:cxn modelId="{1F80C9E0-A62D-4A87-AD7F-B3A38237696A}" type="presParOf" srcId="{785C7FC0-2706-4FF7-BD86-36EF5367DFA5}" destId="{EBD7AFC5-23ED-4806-9BF3-5181DE136EB2}" srcOrd="6" destOrd="0" presId="urn:microsoft.com/office/officeart/2008/layout/LinedList"/>
    <dgm:cxn modelId="{26EE8318-4FBF-4F27-A882-0847CC86D0F3}" type="presParOf" srcId="{785C7FC0-2706-4FF7-BD86-36EF5367DFA5}" destId="{1AC661B9-3326-44C4-98B8-D0D31D022625}" srcOrd="7" destOrd="0" presId="urn:microsoft.com/office/officeart/2008/layout/LinedList"/>
    <dgm:cxn modelId="{CF32BF1F-4E3C-45D5-884B-63B6462375EE}" type="presParOf" srcId="{1AC661B9-3326-44C4-98B8-D0D31D022625}" destId="{369F84C9-3A47-4B03-8CC1-906B41C0049A}" srcOrd="0" destOrd="0" presId="urn:microsoft.com/office/officeart/2008/layout/LinedList"/>
    <dgm:cxn modelId="{19E8059A-33A0-4D34-B52B-406B47657BC1}" type="presParOf" srcId="{1AC661B9-3326-44C4-98B8-D0D31D022625}" destId="{0121D3B1-7DF3-4B72-AC6A-0898CFE6B480}" srcOrd="1" destOrd="0" presId="urn:microsoft.com/office/officeart/2008/layout/LinedList"/>
    <dgm:cxn modelId="{761EE840-F21B-4B91-86C1-711097930734}" type="presParOf" srcId="{785C7FC0-2706-4FF7-BD86-36EF5367DFA5}" destId="{4E720AD8-85B2-44B2-8008-FF154C4275B4}" srcOrd="8" destOrd="0" presId="urn:microsoft.com/office/officeart/2008/layout/LinedList"/>
    <dgm:cxn modelId="{CCFBDF33-6907-4FDD-B0FB-5FDE52F1A6F5}" type="presParOf" srcId="{785C7FC0-2706-4FF7-BD86-36EF5367DFA5}" destId="{DC326DED-6A79-4749-9B71-F26232E17631}" srcOrd="9" destOrd="0" presId="urn:microsoft.com/office/officeart/2008/layout/LinedList"/>
    <dgm:cxn modelId="{3DFEC3FD-9E58-4294-B3EC-015AEAA29875}" type="presParOf" srcId="{DC326DED-6A79-4749-9B71-F26232E17631}" destId="{D43F4E87-9E34-4D0F-84A3-B652CE96969B}" srcOrd="0" destOrd="0" presId="urn:microsoft.com/office/officeart/2008/layout/LinedList"/>
    <dgm:cxn modelId="{E2BFB855-A983-4162-963F-4963C0B404DF}" type="presParOf" srcId="{DC326DED-6A79-4749-9B71-F26232E17631}" destId="{F448592B-C74B-4EBC-BFAE-4360BDD20E78}" srcOrd="1" destOrd="0" presId="urn:microsoft.com/office/officeart/2008/layout/LinedList"/>
    <dgm:cxn modelId="{1C1A222C-1E19-41FC-9D4C-F430B835DA06}" type="presParOf" srcId="{785C7FC0-2706-4FF7-BD86-36EF5367DFA5}" destId="{68CCFE56-9C4C-45A9-8897-F2E4D0EA5FE2}" srcOrd="10" destOrd="0" presId="urn:microsoft.com/office/officeart/2008/layout/LinedList"/>
    <dgm:cxn modelId="{E2C183B0-6F4D-437A-9CE5-3681ADC34BC5}" type="presParOf" srcId="{785C7FC0-2706-4FF7-BD86-36EF5367DFA5}" destId="{04B31A2B-803B-45FC-926C-89391E795153}" srcOrd="11" destOrd="0" presId="urn:microsoft.com/office/officeart/2008/layout/LinedList"/>
    <dgm:cxn modelId="{A6F08EB6-37C3-446E-8FA0-8ED94E14DB6E}" type="presParOf" srcId="{04B31A2B-803B-45FC-926C-89391E795153}" destId="{DA1FA0A2-FE56-43DB-B22A-3D0CE4841C88}" srcOrd="0" destOrd="0" presId="urn:microsoft.com/office/officeart/2008/layout/LinedList"/>
    <dgm:cxn modelId="{701E78BF-1FC4-4401-A81C-FBB0A8DF3259}" type="presParOf" srcId="{04B31A2B-803B-45FC-926C-89391E795153}" destId="{A27F053F-8DE3-423A-8702-F52A0328229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1990A8C-DC23-4F8B-8C72-5C33CDAB1585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09966DF6-B994-4BF7-9C92-C4B6FF08C9B7}">
      <dgm:prSet/>
      <dgm:spPr/>
      <dgm:t>
        <a:bodyPr/>
        <a:lstStyle/>
        <a:p>
          <a:r>
            <a:rPr lang="en-GB" b="1"/>
            <a:t>If there is :</a:t>
          </a:r>
          <a:endParaRPr lang="en-US"/>
        </a:p>
      </dgm:t>
    </dgm:pt>
    <dgm:pt modelId="{2F8964F3-3E2E-4364-BC8A-072DAA339CF5}" type="parTrans" cxnId="{4CD5E234-4897-463E-8053-B8816E4882B3}">
      <dgm:prSet/>
      <dgm:spPr/>
      <dgm:t>
        <a:bodyPr/>
        <a:lstStyle/>
        <a:p>
          <a:endParaRPr lang="en-US"/>
        </a:p>
      </dgm:t>
    </dgm:pt>
    <dgm:pt modelId="{1B9B5654-5480-48E7-9F5E-C4CC58F9FCF1}" type="sibTrans" cxnId="{4CD5E234-4897-463E-8053-B8816E4882B3}">
      <dgm:prSet/>
      <dgm:spPr/>
      <dgm:t>
        <a:bodyPr/>
        <a:lstStyle/>
        <a:p>
          <a:endParaRPr lang="en-US"/>
        </a:p>
      </dgm:t>
    </dgm:pt>
    <dgm:pt modelId="{8FE95BAA-CBAD-41B0-9F7E-CB8EB2C8FEBA}">
      <dgm:prSet/>
      <dgm:spPr/>
      <dgm:t>
        <a:bodyPr/>
        <a:lstStyle/>
        <a:p>
          <a:r>
            <a:rPr lang="en-GB"/>
            <a:t>Red flags.</a:t>
          </a:r>
          <a:endParaRPr lang="en-US"/>
        </a:p>
      </dgm:t>
    </dgm:pt>
    <dgm:pt modelId="{9F01C4B8-53EE-4D56-8A4D-DF6E1952002A}" type="parTrans" cxnId="{D627644C-85D6-4F5E-A290-4FAFC08C1F1F}">
      <dgm:prSet/>
      <dgm:spPr/>
      <dgm:t>
        <a:bodyPr/>
        <a:lstStyle/>
        <a:p>
          <a:endParaRPr lang="en-US"/>
        </a:p>
      </dgm:t>
    </dgm:pt>
    <dgm:pt modelId="{1AB8A066-A706-4720-AC7A-7152A6CC27BA}" type="sibTrans" cxnId="{D627644C-85D6-4F5E-A290-4FAFC08C1F1F}">
      <dgm:prSet/>
      <dgm:spPr/>
      <dgm:t>
        <a:bodyPr/>
        <a:lstStyle/>
        <a:p>
          <a:endParaRPr lang="en-US"/>
        </a:p>
      </dgm:t>
    </dgm:pt>
    <dgm:pt modelId="{E0161B8A-4C76-4B01-8BC0-529E0C58B7EB}">
      <dgm:prSet/>
      <dgm:spPr/>
      <dgm:t>
        <a:bodyPr/>
        <a:lstStyle/>
        <a:p>
          <a:r>
            <a:rPr lang="en-GB"/>
            <a:t>Doubt about the diagnosis.</a:t>
          </a:r>
          <a:endParaRPr lang="en-US"/>
        </a:p>
      </dgm:t>
    </dgm:pt>
    <dgm:pt modelId="{3A6B2900-CAE3-468E-9F19-34F793C930C7}" type="parTrans" cxnId="{76E076E5-4935-4F3C-B4DF-1C8736909602}">
      <dgm:prSet/>
      <dgm:spPr/>
      <dgm:t>
        <a:bodyPr/>
        <a:lstStyle/>
        <a:p>
          <a:endParaRPr lang="en-US"/>
        </a:p>
      </dgm:t>
    </dgm:pt>
    <dgm:pt modelId="{CA7ED5AA-21F4-43A3-9F33-1445F8751232}" type="sibTrans" cxnId="{76E076E5-4935-4F3C-B4DF-1C8736909602}">
      <dgm:prSet/>
      <dgm:spPr/>
      <dgm:t>
        <a:bodyPr/>
        <a:lstStyle/>
        <a:p>
          <a:endParaRPr lang="en-US"/>
        </a:p>
      </dgm:t>
    </dgm:pt>
    <dgm:pt modelId="{242F1E48-4636-44B1-A7E7-A2D30CB8FABA}">
      <dgm:prSet/>
      <dgm:spPr/>
      <dgm:t>
        <a:bodyPr/>
        <a:lstStyle/>
        <a:p>
          <a:r>
            <a:rPr lang="en-GB"/>
            <a:t>Refractory IBS.</a:t>
          </a:r>
          <a:endParaRPr lang="en-US"/>
        </a:p>
      </dgm:t>
    </dgm:pt>
    <dgm:pt modelId="{A45BC2C9-1028-4858-8E37-A439755ED1C4}" type="parTrans" cxnId="{8086577B-FC84-4C61-9020-CC0FA1A9BB9A}">
      <dgm:prSet/>
      <dgm:spPr/>
      <dgm:t>
        <a:bodyPr/>
        <a:lstStyle/>
        <a:p>
          <a:endParaRPr lang="en-US"/>
        </a:p>
      </dgm:t>
    </dgm:pt>
    <dgm:pt modelId="{BEF978E4-F1A2-457A-B73C-82E7C9F336CD}" type="sibTrans" cxnId="{8086577B-FC84-4C61-9020-CC0FA1A9BB9A}">
      <dgm:prSet/>
      <dgm:spPr/>
      <dgm:t>
        <a:bodyPr/>
        <a:lstStyle/>
        <a:p>
          <a:endParaRPr lang="en-US"/>
        </a:p>
      </dgm:t>
    </dgm:pt>
    <dgm:pt modelId="{17985554-6474-4837-8770-293216BAA9B6}" type="pres">
      <dgm:prSet presAssocID="{61990A8C-DC23-4F8B-8C72-5C33CDAB1585}" presName="linear" presStyleCnt="0">
        <dgm:presLayoutVars>
          <dgm:animLvl val="lvl"/>
          <dgm:resizeHandles val="exact"/>
        </dgm:presLayoutVars>
      </dgm:prSet>
      <dgm:spPr/>
    </dgm:pt>
    <dgm:pt modelId="{27EB9673-7621-49FD-AB0C-3E791B9F17C4}" type="pres">
      <dgm:prSet presAssocID="{09966DF6-B994-4BF7-9C92-C4B6FF08C9B7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2DD37CFB-B3B8-4FE2-8DE3-603D8CE4CDDA}" type="pres">
      <dgm:prSet presAssocID="{1B9B5654-5480-48E7-9F5E-C4CC58F9FCF1}" presName="spacer" presStyleCnt="0"/>
      <dgm:spPr/>
    </dgm:pt>
    <dgm:pt modelId="{557C154F-3A87-4EB8-BA25-E38C1295FA36}" type="pres">
      <dgm:prSet presAssocID="{8FE95BAA-CBAD-41B0-9F7E-CB8EB2C8FEBA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1111CEDE-1EB9-4C9D-986C-5816E3B821CF}" type="pres">
      <dgm:prSet presAssocID="{1AB8A066-A706-4720-AC7A-7152A6CC27BA}" presName="spacer" presStyleCnt="0"/>
      <dgm:spPr/>
    </dgm:pt>
    <dgm:pt modelId="{8B6C461F-0D88-47C7-83EF-10B0BC830D99}" type="pres">
      <dgm:prSet presAssocID="{E0161B8A-4C76-4B01-8BC0-529E0C58B7EB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2682ABC2-D64E-4C40-8335-F7BB5A70D09C}" type="pres">
      <dgm:prSet presAssocID="{CA7ED5AA-21F4-43A3-9F33-1445F8751232}" presName="spacer" presStyleCnt="0"/>
      <dgm:spPr/>
    </dgm:pt>
    <dgm:pt modelId="{77FB4260-956B-4BDC-8580-049D41B0F26E}" type="pres">
      <dgm:prSet presAssocID="{242F1E48-4636-44B1-A7E7-A2D30CB8FABA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86734715-409B-47DC-BDCF-95159C8B2E63}" type="presOf" srcId="{61990A8C-DC23-4F8B-8C72-5C33CDAB1585}" destId="{17985554-6474-4837-8770-293216BAA9B6}" srcOrd="0" destOrd="0" presId="urn:microsoft.com/office/officeart/2005/8/layout/vList2"/>
    <dgm:cxn modelId="{80E56123-0964-46BD-9507-36C6E63FEB3C}" type="presOf" srcId="{09966DF6-B994-4BF7-9C92-C4B6FF08C9B7}" destId="{27EB9673-7621-49FD-AB0C-3E791B9F17C4}" srcOrd="0" destOrd="0" presId="urn:microsoft.com/office/officeart/2005/8/layout/vList2"/>
    <dgm:cxn modelId="{4CD5E234-4897-463E-8053-B8816E4882B3}" srcId="{61990A8C-DC23-4F8B-8C72-5C33CDAB1585}" destId="{09966DF6-B994-4BF7-9C92-C4B6FF08C9B7}" srcOrd="0" destOrd="0" parTransId="{2F8964F3-3E2E-4364-BC8A-072DAA339CF5}" sibTransId="{1B9B5654-5480-48E7-9F5E-C4CC58F9FCF1}"/>
    <dgm:cxn modelId="{540A7F3D-1227-45B6-928F-0D52DF5C8A90}" type="presOf" srcId="{242F1E48-4636-44B1-A7E7-A2D30CB8FABA}" destId="{77FB4260-956B-4BDC-8580-049D41B0F26E}" srcOrd="0" destOrd="0" presId="urn:microsoft.com/office/officeart/2005/8/layout/vList2"/>
    <dgm:cxn modelId="{D627644C-85D6-4F5E-A290-4FAFC08C1F1F}" srcId="{61990A8C-DC23-4F8B-8C72-5C33CDAB1585}" destId="{8FE95BAA-CBAD-41B0-9F7E-CB8EB2C8FEBA}" srcOrd="1" destOrd="0" parTransId="{9F01C4B8-53EE-4D56-8A4D-DF6E1952002A}" sibTransId="{1AB8A066-A706-4720-AC7A-7152A6CC27BA}"/>
    <dgm:cxn modelId="{8086577B-FC84-4C61-9020-CC0FA1A9BB9A}" srcId="{61990A8C-DC23-4F8B-8C72-5C33CDAB1585}" destId="{242F1E48-4636-44B1-A7E7-A2D30CB8FABA}" srcOrd="3" destOrd="0" parTransId="{A45BC2C9-1028-4858-8E37-A439755ED1C4}" sibTransId="{BEF978E4-F1A2-457A-B73C-82E7C9F336CD}"/>
    <dgm:cxn modelId="{7DD1D0AF-4119-4982-A039-C1F84656F5F6}" type="presOf" srcId="{8FE95BAA-CBAD-41B0-9F7E-CB8EB2C8FEBA}" destId="{557C154F-3A87-4EB8-BA25-E38C1295FA36}" srcOrd="0" destOrd="0" presId="urn:microsoft.com/office/officeart/2005/8/layout/vList2"/>
    <dgm:cxn modelId="{FCDB13C4-5129-4463-89FE-7745FB45D430}" type="presOf" srcId="{E0161B8A-4C76-4B01-8BC0-529E0C58B7EB}" destId="{8B6C461F-0D88-47C7-83EF-10B0BC830D99}" srcOrd="0" destOrd="0" presId="urn:microsoft.com/office/officeart/2005/8/layout/vList2"/>
    <dgm:cxn modelId="{76E076E5-4935-4F3C-B4DF-1C8736909602}" srcId="{61990A8C-DC23-4F8B-8C72-5C33CDAB1585}" destId="{E0161B8A-4C76-4B01-8BC0-529E0C58B7EB}" srcOrd="2" destOrd="0" parTransId="{3A6B2900-CAE3-468E-9F19-34F793C930C7}" sibTransId="{CA7ED5AA-21F4-43A3-9F33-1445F8751232}"/>
    <dgm:cxn modelId="{E75624D0-1BC2-45A2-93E1-DE675A8A8A14}" type="presParOf" srcId="{17985554-6474-4837-8770-293216BAA9B6}" destId="{27EB9673-7621-49FD-AB0C-3E791B9F17C4}" srcOrd="0" destOrd="0" presId="urn:microsoft.com/office/officeart/2005/8/layout/vList2"/>
    <dgm:cxn modelId="{CEB4031A-0B60-4A26-9DFA-C8D0610F891A}" type="presParOf" srcId="{17985554-6474-4837-8770-293216BAA9B6}" destId="{2DD37CFB-B3B8-4FE2-8DE3-603D8CE4CDDA}" srcOrd="1" destOrd="0" presId="urn:microsoft.com/office/officeart/2005/8/layout/vList2"/>
    <dgm:cxn modelId="{C6765ED7-6BC0-44A2-839E-57671BDA75CE}" type="presParOf" srcId="{17985554-6474-4837-8770-293216BAA9B6}" destId="{557C154F-3A87-4EB8-BA25-E38C1295FA36}" srcOrd="2" destOrd="0" presId="urn:microsoft.com/office/officeart/2005/8/layout/vList2"/>
    <dgm:cxn modelId="{F3194EBC-0C81-4632-A686-A3607112185B}" type="presParOf" srcId="{17985554-6474-4837-8770-293216BAA9B6}" destId="{1111CEDE-1EB9-4C9D-986C-5816E3B821CF}" srcOrd="3" destOrd="0" presId="urn:microsoft.com/office/officeart/2005/8/layout/vList2"/>
    <dgm:cxn modelId="{061C2C9C-848F-4771-B4F5-406D841D3F7B}" type="presParOf" srcId="{17985554-6474-4837-8770-293216BAA9B6}" destId="{8B6C461F-0D88-47C7-83EF-10B0BC830D99}" srcOrd="4" destOrd="0" presId="urn:microsoft.com/office/officeart/2005/8/layout/vList2"/>
    <dgm:cxn modelId="{AE41FB59-DDD6-4311-BDEB-29BBC4A545AB}" type="presParOf" srcId="{17985554-6474-4837-8770-293216BAA9B6}" destId="{2682ABC2-D64E-4C40-8335-F7BB5A70D09C}" srcOrd="5" destOrd="0" presId="urn:microsoft.com/office/officeart/2005/8/layout/vList2"/>
    <dgm:cxn modelId="{09D7EBEB-AC2B-4D1B-9D4B-09809276891D}" type="presParOf" srcId="{17985554-6474-4837-8770-293216BAA9B6}" destId="{77FB4260-956B-4BDC-8580-049D41B0F26E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9C6899-27A8-47C0-AC65-EDBD8C77E4BF}">
      <dsp:nvSpPr>
        <dsp:cNvPr id="0" name=""/>
        <dsp:cNvSpPr/>
      </dsp:nvSpPr>
      <dsp:spPr>
        <a:xfrm>
          <a:off x="0" y="638"/>
          <a:ext cx="590618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29EEB4-6F37-4570-ADA6-D2DC21956661}">
      <dsp:nvSpPr>
        <dsp:cNvPr id="0" name=""/>
        <dsp:cNvSpPr/>
      </dsp:nvSpPr>
      <dsp:spPr>
        <a:xfrm>
          <a:off x="0" y="638"/>
          <a:ext cx="5906181" cy="7470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Age of onset after age 50 years</a:t>
          </a:r>
        </a:p>
      </dsp:txBody>
      <dsp:txXfrm>
        <a:off x="0" y="638"/>
        <a:ext cx="5906181" cy="747062"/>
      </dsp:txXfrm>
    </dsp:sp>
    <dsp:sp modelId="{47C6B82E-2855-4A25-9B39-8DF23CB6BCC8}">
      <dsp:nvSpPr>
        <dsp:cNvPr id="0" name=""/>
        <dsp:cNvSpPr/>
      </dsp:nvSpPr>
      <dsp:spPr>
        <a:xfrm>
          <a:off x="0" y="747701"/>
          <a:ext cx="5906181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315C20-8EEF-401C-8A63-3588C3F823AA}">
      <dsp:nvSpPr>
        <dsp:cNvPr id="0" name=""/>
        <dsp:cNvSpPr/>
      </dsp:nvSpPr>
      <dsp:spPr>
        <a:xfrm>
          <a:off x="0" y="747701"/>
          <a:ext cx="5906181" cy="7470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•GI bleeding (melena or hematochezia)</a:t>
          </a:r>
        </a:p>
      </dsp:txBody>
      <dsp:txXfrm>
        <a:off x="0" y="747701"/>
        <a:ext cx="5906181" cy="747062"/>
      </dsp:txXfrm>
    </dsp:sp>
    <dsp:sp modelId="{BA98B171-C1A8-42B1-9D6B-8348F9B3FC4B}">
      <dsp:nvSpPr>
        <dsp:cNvPr id="0" name=""/>
        <dsp:cNvSpPr/>
      </dsp:nvSpPr>
      <dsp:spPr>
        <a:xfrm>
          <a:off x="0" y="1494764"/>
          <a:ext cx="5906181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F4B7B6-5713-49F9-9CD3-65F45D425522}">
      <dsp:nvSpPr>
        <dsp:cNvPr id="0" name=""/>
        <dsp:cNvSpPr/>
      </dsp:nvSpPr>
      <dsp:spPr>
        <a:xfrm>
          <a:off x="0" y="1494764"/>
          <a:ext cx="5906181" cy="7470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•Nocturnal diarrhea</a:t>
          </a:r>
        </a:p>
      </dsp:txBody>
      <dsp:txXfrm>
        <a:off x="0" y="1494764"/>
        <a:ext cx="5906181" cy="747062"/>
      </dsp:txXfrm>
    </dsp:sp>
    <dsp:sp modelId="{AE3C037D-8C4D-4F8D-AA11-ADEADCF8641E}">
      <dsp:nvSpPr>
        <dsp:cNvPr id="0" name=""/>
        <dsp:cNvSpPr/>
      </dsp:nvSpPr>
      <dsp:spPr>
        <a:xfrm>
          <a:off x="0" y="2241827"/>
          <a:ext cx="5906181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EC753A-C2F4-4517-9C4B-2755B176A67D}">
      <dsp:nvSpPr>
        <dsp:cNvPr id="0" name=""/>
        <dsp:cNvSpPr/>
      </dsp:nvSpPr>
      <dsp:spPr>
        <a:xfrm>
          <a:off x="0" y="2241827"/>
          <a:ext cx="5906181" cy="7470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•Progressive abdominal pain</a:t>
          </a:r>
        </a:p>
      </dsp:txBody>
      <dsp:txXfrm>
        <a:off x="0" y="2241827"/>
        <a:ext cx="5906181" cy="747062"/>
      </dsp:txXfrm>
    </dsp:sp>
    <dsp:sp modelId="{71FD634B-DF3B-4C91-B2DD-6EA66FFA9612}">
      <dsp:nvSpPr>
        <dsp:cNvPr id="0" name=""/>
        <dsp:cNvSpPr/>
      </dsp:nvSpPr>
      <dsp:spPr>
        <a:xfrm>
          <a:off x="0" y="2988890"/>
          <a:ext cx="5906181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19137B-AE8D-418D-9BB2-C10FBE78646A}">
      <dsp:nvSpPr>
        <dsp:cNvPr id="0" name=""/>
        <dsp:cNvSpPr/>
      </dsp:nvSpPr>
      <dsp:spPr>
        <a:xfrm>
          <a:off x="0" y="2988890"/>
          <a:ext cx="5906181" cy="7470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•Unexplained weight loss</a:t>
          </a:r>
        </a:p>
      </dsp:txBody>
      <dsp:txXfrm>
        <a:off x="0" y="2988890"/>
        <a:ext cx="5906181" cy="747062"/>
      </dsp:txXfrm>
    </dsp:sp>
    <dsp:sp modelId="{788AD063-2840-4865-895F-6303E01EFE66}">
      <dsp:nvSpPr>
        <dsp:cNvPr id="0" name=""/>
        <dsp:cNvSpPr/>
      </dsp:nvSpPr>
      <dsp:spPr>
        <a:xfrm>
          <a:off x="0" y="3735953"/>
          <a:ext cx="590618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36D0C4-AF5D-4E3D-A54B-3A448D1A10AA}">
      <dsp:nvSpPr>
        <dsp:cNvPr id="0" name=""/>
        <dsp:cNvSpPr/>
      </dsp:nvSpPr>
      <dsp:spPr>
        <a:xfrm>
          <a:off x="0" y="3735953"/>
          <a:ext cx="5906181" cy="7470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•Family history of IBD or colorectal cancer</a:t>
          </a:r>
        </a:p>
      </dsp:txBody>
      <dsp:txXfrm>
        <a:off x="0" y="3735953"/>
        <a:ext cx="5906181" cy="747062"/>
      </dsp:txXfrm>
    </dsp:sp>
    <dsp:sp modelId="{180C8024-EE11-4FEA-9E81-A87CB9A35A2B}">
      <dsp:nvSpPr>
        <dsp:cNvPr id="0" name=""/>
        <dsp:cNvSpPr/>
      </dsp:nvSpPr>
      <dsp:spPr>
        <a:xfrm>
          <a:off x="0" y="4483016"/>
          <a:ext cx="5906181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E11F18-C715-4448-9EAE-54902D5BF754}">
      <dsp:nvSpPr>
        <dsp:cNvPr id="0" name=""/>
        <dsp:cNvSpPr/>
      </dsp:nvSpPr>
      <dsp:spPr>
        <a:xfrm>
          <a:off x="0" y="4483016"/>
          <a:ext cx="5906181" cy="7470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•Laboratory abnormalities (iron deficiency anemia, elevated C-reactive protein or fecal calprotectin)</a:t>
          </a:r>
        </a:p>
      </dsp:txBody>
      <dsp:txXfrm>
        <a:off x="0" y="4483016"/>
        <a:ext cx="5906181" cy="7470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B13163-C79C-4773-9C84-F03C599A25C2}">
      <dsp:nvSpPr>
        <dsp:cNvPr id="0" name=""/>
        <dsp:cNvSpPr/>
      </dsp:nvSpPr>
      <dsp:spPr>
        <a:xfrm>
          <a:off x="0" y="1919"/>
          <a:ext cx="100583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62EDE6-32FB-4AAD-A266-48586A7A1416}">
      <dsp:nvSpPr>
        <dsp:cNvPr id="0" name=""/>
        <dsp:cNvSpPr/>
      </dsp:nvSpPr>
      <dsp:spPr>
        <a:xfrm>
          <a:off x="0" y="1919"/>
          <a:ext cx="10058399" cy="654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0" i="0" kern="1200" baseline="0"/>
            <a:t>Colorectal Cancer/ Carcinoid tumor.</a:t>
          </a:r>
          <a:endParaRPr lang="en-US" sz="2400" kern="1200"/>
        </a:p>
      </dsp:txBody>
      <dsp:txXfrm>
        <a:off x="0" y="1919"/>
        <a:ext cx="10058399" cy="654680"/>
      </dsp:txXfrm>
    </dsp:sp>
    <dsp:sp modelId="{785393E0-0B05-4651-B247-C3B9F497D6B3}">
      <dsp:nvSpPr>
        <dsp:cNvPr id="0" name=""/>
        <dsp:cNvSpPr/>
      </dsp:nvSpPr>
      <dsp:spPr>
        <a:xfrm>
          <a:off x="0" y="656599"/>
          <a:ext cx="100583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577C1E-9589-42B2-B93C-2700D1D97C1F}">
      <dsp:nvSpPr>
        <dsp:cNvPr id="0" name=""/>
        <dsp:cNvSpPr/>
      </dsp:nvSpPr>
      <dsp:spPr>
        <a:xfrm>
          <a:off x="0" y="656599"/>
          <a:ext cx="10058399" cy="654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0" i="0" kern="1200" baseline="0"/>
            <a:t>Inflammatory bowel disease. (crohn’s disease &amp; Ulcerative colitis)</a:t>
          </a:r>
          <a:endParaRPr lang="en-US" sz="2400" kern="1200"/>
        </a:p>
      </dsp:txBody>
      <dsp:txXfrm>
        <a:off x="0" y="656599"/>
        <a:ext cx="10058399" cy="654680"/>
      </dsp:txXfrm>
    </dsp:sp>
    <dsp:sp modelId="{97A19ED1-3463-4E4F-9331-9EC1EEA472E7}">
      <dsp:nvSpPr>
        <dsp:cNvPr id="0" name=""/>
        <dsp:cNvSpPr/>
      </dsp:nvSpPr>
      <dsp:spPr>
        <a:xfrm>
          <a:off x="0" y="1311279"/>
          <a:ext cx="100583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8D223A-EDF5-4173-93E3-F7FA57340803}">
      <dsp:nvSpPr>
        <dsp:cNvPr id="0" name=""/>
        <dsp:cNvSpPr/>
      </dsp:nvSpPr>
      <dsp:spPr>
        <a:xfrm>
          <a:off x="0" y="1311279"/>
          <a:ext cx="10058399" cy="654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0" i="0" kern="1200" baseline="0"/>
            <a:t>Celiac disease/ Lactose intolerance</a:t>
          </a:r>
          <a:endParaRPr lang="en-US" sz="2400" kern="1200"/>
        </a:p>
      </dsp:txBody>
      <dsp:txXfrm>
        <a:off x="0" y="1311279"/>
        <a:ext cx="10058399" cy="654680"/>
      </dsp:txXfrm>
    </dsp:sp>
    <dsp:sp modelId="{EBD7AFC5-23ED-4806-9BF3-5181DE136EB2}">
      <dsp:nvSpPr>
        <dsp:cNvPr id="0" name=""/>
        <dsp:cNvSpPr/>
      </dsp:nvSpPr>
      <dsp:spPr>
        <a:xfrm>
          <a:off x="0" y="1965960"/>
          <a:ext cx="100583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9F84C9-3A47-4B03-8CC1-906B41C0049A}">
      <dsp:nvSpPr>
        <dsp:cNvPr id="0" name=""/>
        <dsp:cNvSpPr/>
      </dsp:nvSpPr>
      <dsp:spPr>
        <a:xfrm>
          <a:off x="0" y="1965960"/>
          <a:ext cx="10058399" cy="654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0" i="0" kern="1200" baseline="0"/>
            <a:t>GI infection (Recent Antibiotic use)</a:t>
          </a:r>
          <a:endParaRPr lang="en-US" sz="2400" kern="1200"/>
        </a:p>
      </dsp:txBody>
      <dsp:txXfrm>
        <a:off x="0" y="1965960"/>
        <a:ext cx="10058399" cy="654680"/>
      </dsp:txXfrm>
    </dsp:sp>
    <dsp:sp modelId="{4E720AD8-85B2-44B2-8008-FF154C4275B4}">
      <dsp:nvSpPr>
        <dsp:cNvPr id="0" name=""/>
        <dsp:cNvSpPr/>
      </dsp:nvSpPr>
      <dsp:spPr>
        <a:xfrm>
          <a:off x="0" y="2620640"/>
          <a:ext cx="100583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3F4E87-9E34-4D0F-84A3-B652CE96969B}">
      <dsp:nvSpPr>
        <dsp:cNvPr id="0" name=""/>
        <dsp:cNvSpPr/>
      </dsp:nvSpPr>
      <dsp:spPr>
        <a:xfrm>
          <a:off x="0" y="2620640"/>
          <a:ext cx="10058399" cy="654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0" i="0" kern="1200" baseline="0"/>
            <a:t>Ischemic colitis</a:t>
          </a:r>
          <a:endParaRPr lang="en-US" sz="2400" kern="1200"/>
        </a:p>
      </dsp:txBody>
      <dsp:txXfrm>
        <a:off x="0" y="2620640"/>
        <a:ext cx="10058399" cy="654680"/>
      </dsp:txXfrm>
    </dsp:sp>
    <dsp:sp modelId="{68CCFE56-9C4C-45A9-8897-F2E4D0EA5FE2}">
      <dsp:nvSpPr>
        <dsp:cNvPr id="0" name=""/>
        <dsp:cNvSpPr/>
      </dsp:nvSpPr>
      <dsp:spPr>
        <a:xfrm>
          <a:off x="0" y="3275320"/>
          <a:ext cx="100583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1FA0A2-FE56-43DB-B22A-3D0CE4841C88}">
      <dsp:nvSpPr>
        <dsp:cNvPr id="0" name=""/>
        <dsp:cNvSpPr/>
      </dsp:nvSpPr>
      <dsp:spPr>
        <a:xfrm>
          <a:off x="0" y="3275320"/>
          <a:ext cx="10058399" cy="654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0" i="0" kern="1200" baseline="0"/>
            <a:t>Thyroid dysfunction.</a:t>
          </a:r>
          <a:endParaRPr lang="en-US" sz="2400" kern="1200"/>
        </a:p>
      </dsp:txBody>
      <dsp:txXfrm>
        <a:off x="0" y="3275320"/>
        <a:ext cx="10058399" cy="6546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EB9673-7621-49FD-AB0C-3E791B9F17C4}">
      <dsp:nvSpPr>
        <dsp:cNvPr id="0" name=""/>
        <dsp:cNvSpPr/>
      </dsp:nvSpPr>
      <dsp:spPr>
        <a:xfrm>
          <a:off x="0" y="889789"/>
          <a:ext cx="5906181" cy="79150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b="1" kern="1200"/>
            <a:t>If there is :</a:t>
          </a:r>
          <a:endParaRPr lang="en-US" sz="3300" kern="1200"/>
        </a:p>
      </dsp:txBody>
      <dsp:txXfrm>
        <a:off x="38638" y="928427"/>
        <a:ext cx="5828905" cy="714229"/>
      </dsp:txXfrm>
    </dsp:sp>
    <dsp:sp modelId="{557C154F-3A87-4EB8-BA25-E38C1295FA36}">
      <dsp:nvSpPr>
        <dsp:cNvPr id="0" name=""/>
        <dsp:cNvSpPr/>
      </dsp:nvSpPr>
      <dsp:spPr>
        <a:xfrm>
          <a:off x="0" y="1776334"/>
          <a:ext cx="5906181" cy="791505"/>
        </a:xfrm>
        <a:prstGeom prst="roundRect">
          <a:avLst/>
        </a:prstGeom>
        <a:solidFill>
          <a:schemeClr val="accent5">
            <a:hueOff val="785595"/>
            <a:satOff val="-3757"/>
            <a:lumOff val="411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kern="1200"/>
            <a:t>Red flags.</a:t>
          </a:r>
          <a:endParaRPr lang="en-US" sz="3300" kern="1200"/>
        </a:p>
      </dsp:txBody>
      <dsp:txXfrm>
        <a:off x="38638" y="1814972"/>
        <a:ext cx="5828905" cy="714229"/>
      </dsp:txXfrm>
    </dsp:sp>
    <dsp:sp modelId="{8B6C461F-0D88-47C7-83EF-10B0BC830D99}">
      <dsp:nvSpPr>
        <dsp:cNvPr id="0" name=""/>
        <dsp:cNvSpPr/>
      </dsp:nvSpPr>
      <dsp:spPr>
        <a:xfrm>
          <a:off x="0" y="2662879"/>
          <a:ext cx="5906181" cy="791505"/>
        </a:xfrm>
        <a:prstGeom prst="roundRect">
          <a:avLst/>
        </a:prstGeom>
        <a:solidFill>
          <a:schemeClr val="accent5">
            <a:hueOff val="1571189"/>
            <a:satOff val="-7513"/>
            <a:lumOff val="823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kern="1200"/>
            <a:t>Doubt about the diagnosis.</a:t>
          </a:r>
          <a:endParaRPr lang="en-US" sz="3300" kern="1200"/>
        </a:p>
      </dsp:txBody>
      <dsp:txXfrm>
        <a:off x="38638" y="2701517"/>
        <a:ext cx="5828905" cy="714229"/>
      </dsp:txXfrm>
    </dsp:sp>
    <dsp:sp modelId="{77FB4260-956B-4BDC-8580-049D41B0F26E}">
      <dsp:nvSpPr>
        <dsp:cNvPr id="0" name=""/>
        <dsp:cNvSpPr/>
      </dsp:nvSpPr>
      <dsp:spPr>
        <a:xfrm>
          <a:off x="0" y="3549424"/>
          <a:ext cx="5906181" cy="791505"/>
        </a:xfrm>
        <a:prstGeom prst="roundRect">
          <a:avLst/>
        </a:prstGeom>
        <a:solidFill>
          <a:schemeClr val="accent5">
            <a:hueOff val="2356783"/>
            <a:satOff val="-11270"/>
            <a:lumOff val="1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kern="1200"/>
            <a:t>Refractory IBS.</a:t>
          </a:r>
          <a:endParaRPr lang="en-US" sz="3300" kern="1200"/>
        </a:p>
      </dsp:txBody>
      <dsp:txXfrm>
        <a:off x="38638" y="3588062"/>
        <a:ext cx="5828905" cy="7142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2/11/2022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2/11/2022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2/11/2022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2/11/2022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2/11/2022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2/11/2022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2/11/2022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2/11/2022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2/11/2022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2/11/2022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2/11/2022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2/11/2022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4B03B-4C40-4168-8601-FE67DF15FA2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000" b="0" i="0" u="none" strike="noStrike" baseline="0" dirty="0">
                <a:solidFill>
                  <a:schemeClr val="tx1"/>
                </a:solidFill>
                <a:latin typeface="CenturyGothic"/>
              </a:rPr>
              <a:t>Changes in bowel habit</a:t>
            </a:r>
            <a:endParaRPr lang="en-GB" sz="4000" dirty="0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85FDC8-B1DC-43EC-94F2-AB2A1E9157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err="1"/>
              <a:t>Dr.</a:t>
            </a:r>
            <a:r>
              <a:rPr lang="en-GB" dirty="0"/>
              <a:t> Joud Almutairi.</a:t>
            </a:r>
          </a:p>
          <a:p>
            <a:r>
              <a:rPr lang="en-GB" sz="1500" dirty="0"/>
              <a:t>Assistant consultant &amp; demonstrator at FM department</a:t>
            </a:r>
          </a:p>
        </p:txBody>
      </p:sp>
    </p:spTree>
    <p:extLst>
      <p:ext uri="{BB962C8B-B14F-4D97-AF65-F5344CB8AC3E}">
        <p14:creationId xmlns:p14="http://schemas.microsoft.com/office/powerpoint/2010/main" val="20732460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D15573D-0E45-4691-B525-471152EC18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E448559-19A4-4252-8C27-54C1DA906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C66F2A-2D35-4843-A0CB-94A5C8BD0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409" y="559477"/>
            <a:ext cx="3765200" cy="5709931"/>
          </a:xfrm>
        </p:spPr>
        <p:txBody>
          <a:bodyPr>
            <a:normAutofit/>
          </a:bodyPr>
          <a:lstStyle/>
          <a:p>
            <a:pPr algn="ctr"/>
            <a:r>
              <a:rPr lang="en-GB" sz="4400" b="1" dirty="0">
                <a:latin typeface="CenturyGothic"/>
              </a:rPr>
              <a:t>Classification of IBS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C55427-65D8-43F0-84F0-4B3986EB98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8124" y="559477"/>
            <a:ext cx="5647076" cy="5475563"/>
          </a:xfrm>
        </p:spPr>
        <p:txBody>
          <a:bodyPr anchor="ctr">
            <a:normAutofit/>
          </a:bodyPr>
          <a:lstStyle/>
          <a:p>
            <a:r>
              <a:rPr lang="en-GB" b="1" i="0" u="none" strike="noStrike" baseline="0" dirty="0">
                <a:solidFill>
                  <a:schemeClr val="tx2">
                    <a:lumMod val="75000"/>
                  </a:schemeClr>
                </a:solidFill>
                <a:latin typeface="Arial-BoldMT"/>
              </a:rPr>
              <a:t>IBS with constipation (IBS-C):</a:t>
            </a:r>
            <a:r>
              <a:rPr lang="en-GB" b="1" i="0" u="none" strike="noStrike" baseline="0" dirty="0">
                <a:latin typeface="Arial-BoldMT"/>
              </a:rPr>
              <a:t> </a:t>
            </a:r>
            <a:r>
              <a:rPr lang="en-GB" b="0" i="0" u="none" strike="noStrike" baseline="0" dirty="0">
                <a:latin typeface="ArialMT"/>
              </a:rPr>
              <a:t>hard or lumpy stools for ≥25% of bowel movements and loose (mushy) or watery stools for ≤25% of bowel movements.</a:t>
            </a:r>
          </a:p>
          <a:p>
            <a:r>
              <a:rPr lang="en-GB" b="1" i="0" u="none" strike="noStrike" baseline="0" dirty="0">
                <a:solidFill>
                  <a:schemeClr val="tx2">
                    <a:lumMod val="75000"/>
                  </a:schemeClr>
                </a:solidFill>
                <a:latin typeface="Arial-BoldMT"/>
              </a:rPr>
              <a:t>IBS with diarrhoea (IBS-D):</a:t>
            </a:r>
            <a:r>
              <a:rPr lang="en-GB" b="1" i="0" u="none" strike="noStrike" baseline="0" dirty="0">
                <a:latin typeface="Arial-BoldMT"/>
              </a:rPr>
              <a:t> </a:t>
            </a:r>
            <a:r>
              <a:rPr lang="en-GB" b="0" i="0" u="none" strike="noStrike" baseline="0" dirty="0">
                <a:latin typeface="ArialMT"/>
              </a:rPr>
              <a:t>loose (mushy) or watery stools for ≥25% of bowel movements and hard or lumpy stool for ≤25% of bowel movements.</a:t>
            </a:r>
          </a:p>
          <a:p>
            <a:r>
              <a:rPr lang="en-GB" b="1" i="0" u="none" strike="noStrike" baseline="0" dirty="0">
                <a:solidFill>
                  <a:schemeClr val="tx2">
                    <a:lumMod val="75000"/>
                  </a:schemeClr>
                </a:solidFill>
                <a:latin typeface="Arial-BoldMT"/>
              </a:rPr>
              <a:t>Mixed IBS (IBS-M): </a:t>
            </a:r>
            <a:r>
              <a:rPr lang="en-GB" b="0" i="0" u="none" strike="noStrike" baseline="0" dirty="0">
                <a:latin typeface="ArialMT"/>
              </a:rPr>
              <a:t>hard or lumpy stools for ≤25% of bowel movements and loose (mushy) or watery stools for ≤25% of bowel movements.</a:t>
            </a:r>
          </a:p>
          <a:p>
            <a:r>
              <a:rPr lang="en-GB" b="1" i="0" u="none" strike="noStrike" baseline="0" dirty="0">
                <a:solidFill>
                  <a:schemeClr val="tx2">
                    <a:lumMod val="75000"/>
                  </a:schemeClr>
                </a:solidFill>
                <a:latin typeface="Arial-BoldMT"/>
              </a:rPr>
              <a:t>Unspecified IBS: </a:t>
            </a:r>
            <a:r>
              <a:rPr lang="en-GB" b="0" i="0" u="none" strike="noStrike" baseline="0" dirty="0">
                <a:latin typeface="ArialMT"/>
              </a:rPr>
              <a:t>insufficient abnormality of stool consistency to meet criteria for above subtypes.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36427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>
            <a:extLst>
              <a:ext uri="{FF2B5EF4-FFF2-40B4-BE49-F238E27FC236}">
                <a16:creationId xmlns:a16="http://schemas.microsoft.com/office/drawing/2014/main" id="{D12EA30B-7E00-4018-8B77-13336DB182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231" y="667870"/>
            <a:ext cx="8265457" cy="5522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88241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C4F9D1-9123-4CD3-ADE3-DCC0741FB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2800" b="1" dirty="0">
                <a:solidFill>
                  <a:schemeClr val="tx1"/>
                </a:solidFill>
                <a:latin typeface="CenturyGothic"/>
              </a:rPr>
              <a:t>Diagnostic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EB68E8-DDC3-4EBF-A0F7-6DFF0B0FA1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pPr algn="l"/>
            <a:r>
              <a:rPr lang="en-GB" sz="2400" b="1" i="0" u="none" strike="noStrike" baseline="0" dirty="0">
                <a:latin typeface="Arial-BoldMT"/>
              </a:rPr>
              <a:t>Exclude alarm symptoms (</a:t>
            </a:r>
            <a:r>
              <a:rPr lang="en-GB" sz="2400" b="1" i="0" u="none" strike="noStrike" baseline="0" dirty="0">
                <a:solidFill>
                  <a:srgbClr val="C00000"/>
                </a:solidFill>
                <a:latin typeface="Arial-BoldMT"/>
              </a:rPr>
              <a:t>red flags</a:t>
            </a:r>
            <a:r>
              <a:rPr lang="en-GB" sz="2400" b="1" i="0" u="none" strike="noStrike" baseline="0" dirty="0">
                <a:latin typeface="Arial-BoldMT"/>
              </a:rPr>
              <a:t>):</a:t>
            </a:r>
          </a:p>
          <a:p>
            <a:pPr marL="0" indent="0" algn="l">
              <a:buNone/>
            </a:pPr>
            <a:r>
              <a:rPr lang="en-GB" sz="2400" b="0" i="0" u="none" strike="noStrike" baseline="0" dirty="0">
                <a:latin typeface="ArialMT"/>
              </a:rPr>
              <a:t>All people presenting with possible IBS symptoms should be assessed and clinically examined for red flag indicators and should be referred to secondary care for further investigation </a:t>
            </a:r>
            <a:r>
              <a:rPr lang="en-GB" sz="2400" b="0" i="0" u="none" strike="noStrike" baseline="0" dirty="0">
                <a:solidFill>
                  <a:srgbClr val="C00000"/>
                </a:solidFill>
                <a:latin typeface="ArialMT"/>
              </a:rPr>
              <a:t>if</a:t>
            </a:r>
            <a:r>
              <a:rPr lang="en-GB" sz="2400" b="0" i="0" u="none" strike="noStrike" baseline="0" dirty="0">
                <a:latin typeface="ArialMT"/>
              </a:rPr>
              <a:t> any are present.</a:t>
            </a:r>
          </a:p>
          <a:p>
            <a:pPr marL="0" indent="0" algn="l">
              <a:buNone/>
            </a:pPr>
            <a:endParaRPr lang="en-GB" sz="2400" dirty="0">
              <a:latin typeface="ArialMT"/>
            </a:endParaRPr>
          </a:p>
          <a:p>
            <a:pPr marL="0" indent="0" algn="l">
              <a:buNone/>
            </a:pPr>
            <a:r>
              <a:rPr lang="en-GB" sz="2400" dirty="0">
                <a:latin typeface="ArialMT"/>
              </a:rPr>
              <a:t>HX &amp; PE.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0371438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455F7F3-3A58-4BBB-95C7-CF706F9FFA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AE3D314-6F93-4D91-8C0F-E92657F465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62CB79-710A-47D3-8F2C-32232373D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409" y="559477"/>
            <a:ext cx="3765200" cy="5709931"/>
          </a:xfrm>
        </p:spPr>
        <p:txBody>
          <a:bodyPr>
            <a:normAutofit/>
          </a:bodyPr>
          <a:lstStyle/>
          <a:p>
            <a:pPr algn="ctr"/>
            <a:r>
              <a:rPr lang="en-US" b="1"/>
              <a:t>Alarm features: </a:t>
            </a:r>
            <a:endParaRPr lang="en-GB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F91FE93-27D9-49E1-910D-B5CBD721D99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2975978"/>
              </p:ext>
            </p:extLst>
          </p:nvPr>
        </p:nvGraphicFramePr>
        <p:xfrm>
          <a:off x="5478124" y="800947"/>
          <a:ext cx="5906181" cy="5230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948695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13D96-57D0-4CBA-BEC4-7FBC0815E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b="1" dirty="0">
                <a:solidFill>
                  <a:schemeClr val="tx1"/>
                </a:solidFill>
                <a:latin typeface="CenturyGothic"/>
              </a:rPr>
              <a:t>Diagnostic tests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3B5E2-32F4-4ADD-B8D9-9B8C975088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GB" sz="1800" b="0" i="0" u="none" strike="noStrike" baseline="0" dirty="0">
                <a:latin typeface="ArialMT"/>
              </a:rPr>
              <a:t>No specific tests</a:t>
            </a:r>
          </a:p>
          <a:p>
            <a:pPr algn="l"/>
            <a:r>
              <a:rPr lang="en-GB" sz="1800" b="0" i="0" u="none" strike="noStrike" baseline="0" dirty="0">
                <a:latin typeface="ArialMT"/>
              </a:rPr>
              <a:t>In people who meet the IBS diagnostic criteria, the following tests should be undertaken</a:t>
            </a:r>
          </a:p>
          <a:p>
            <a:pPr marL="0" indent="0" algn="l">
              <a:buNone/>
            </a:pPr>
            <a:r>
              <a:rPr lang="en-GB" sz="1800" b="0" i="0" u="none" strike="noStrike" baseline="0" dirty="0">
                <a:latin typeface="ArialMT"/>
              </a:rPr>
              <a:t>to </a:t>
            </a:r>
            <a:r>
              <a:rPr lang="en-GB" sz="1800" b="1" i="0" u="none" strike="noStrike" baseline="0" dirty="0">
                <a:latin typeface="Arial-BoldMT"/>
              </a:rPr>
              <a:t>exclude other diagnoses:</a:t>
            </a:r>
          </a:p>
          <a:p>
            <a:pPr marL="0" indent="0" algn="l">
              <a:buNone/>
            </a:pPr>
            <a:r>
              <a:rPr lang="en-GB" sz="1800" b="0" i="0" u="none" strike="noStrike" baseline="0" dirty="0">
                <a:latin typeface="ArialMT"/>
              </a:rPr>
              <a:t>   ○ CBC</a:t>
            </a:r>
          </a:p>
          <a:p>
            <a:pPr marL="0" indent="0" algn="l">
              <a:buNone/>
            </a:pPr>
            <a:r>
              <a:rPr lang="en-GB" dirty="0">
                <a:latin typeface="ArialMT"/>
              </a:rPr>
              <a:t>   </a:t>
            </a:r>
            <a:r>
              <a:rPr lang="en-GB" sz="1800" b="0" i="0" u="none" strike="noStrike" baseline="0" dirty="0">
                <a:latin typeface="ArialMT"/>
              </a:rPr>
              <a:t>○ ESR</a:t>
            </a:r>
          </a:p>
          <a:p>
            <a:pPr marL="0" indent="0" algn="l">
              <a:buNone/>
            </a:pPr>
            <a:r>
              <a:rPr lang="en-GB" sz="1800" b="0" i="0" u="none" strike="noStrike" baseline="0" dirty="0">
                <a:latin typeface="ArialMT"/>
              </a:rPr>
              <a:t>   ○ CRP</a:t>
            </a:r>
          </a:p>
          <a:p>
            <a:pPr marL="0" indent="0" algn="l">
              <a:buNone/>
            </a:pPr>
            <a:r>
              <a:rPr lang="en-GB" sz="1800" b="0" i="0" u="none" strike="noStrike" baseline="0" dirty="0">
                <a:latin typeface="ArialMT"/>
              </a:rPr>
              <a:t>   ○ </a:t>
            </a:r>
            <a:r>
              <a:rPr lang="en-GB" sz="1800" b="0" i="0" u="none" strike="noStrike" baseline="0" dirty="0" err="1">
                <a:latin typeface="ArialMT"/>
              </a:rPr>
              <a:t>Endomysial</a:t>
            </a:r>
            <a:r>
              <a:rPr lang="en-GB" sz="1800" b="0" i="0" u="none" strike="noStrike" baseline="0" dirty="0">
                <a:latin typeface="ArialMT"/>
              </a:rPr>
              <a:t> antibodies [EMA] and anti-tissue transglutaminase [TTG]</a:t>
            </a:r>
          </a:p>
          <a:p>
            <a:pPr algn="l">
              <a:buFont typeface="Courier New" panose="02070309020205020404" pitchFamily="49" charset="0"/>
              <a:buChar char="o"/>
            </a:pPr>
            <a:r>
              <a:rPr lang="en-US" dirty="0"/>
              <a:t>  </a:t>
            </a:r>
            <a:r>
              <a:rPr lang="en-US" dirty="0">
                <a:latin typeface="ArialMT"/>
              </a:rPr>
              <a:t>Stool Studies</a:t>
            </a:r>
            <a:endParaRPr lang="en-GB" dirty="0">
              <a:latin typeface="ArialMT"/>
            </a:endParaRPr>
          </a:p>
        </p:txBody>
      </p:sp>
    </p:spTree>
    <p:extLst>
      <p:ext uri="{BB962C8B-B14F-4D97-AF65-F5344CB8AC3E}">
        <p14:creationId xmlns:p14="http://schemas.microsoft.com/office/powerpoint/2010/main" val="21035334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B495E0-1C1E-465D-BA93-578734FE5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b="1" dirty="0">
                <a:solidFill>
                  <a:schemeClr val="tx1"/>
                </a:solidFill>
                <a:latin typeface="CenturyGothic"/>
              </a:rPr>
              <a:t>DDx: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8876735-D37B-4D73-AA5F-8C991DE89AF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66800" y="2103120"/>
          <a:ext cx="10058400" cy="3931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389150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1CA92-6CC4-4AFF-B821-4521CB254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Management:</a:t>
            </a:r>
            <a:endParaRPr lang="en-GB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C537D2-6F02-49AB-9600-017F35277C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2000" dirty="0"/>
          </a:p>
          <a:p>
            <a:pPr marL="0" indent="0">
              <a:buNone/>
            </a:pPr>
            <a:r>
              <a:rPr lang="en-US" sz="2000" i="1" dirty="0"/>
              <a:t>The goals of treatment are symptom relief and improved quality of life consists primarily of providing </a:t>
            </a:r>
            <a:r>
              <a:rPr lang="en-US" sz="2000" b="1" i="1" dirty="0">
                <a:solidFill>
                  <a:srgbClr val="FF0000"/>
                </a:solidFill>
              </a:rPr>
              <a:t>psychological support </a:t>
            </a:r>
            <a:r>
              <a:rPr lang="en-US" sz="2000" i="1" dirty="0"/>
              <a:t>and recommending </a:t>
            </a:r>
            <a:r>
              <a:rPr lang="en-US" sz="2000" b="1" i="1" dirty="0">
                <a:solidFill>
                  <a:srgbClr val="FF0000"/>
                </a:solidFill>
              </a:rPr>
              <a:t>dietary measures</a:t>
            </a:r>
            <a:r>
              <a:rPr lang="en-US" sz="2000" i="1" dirty="0"/>
              <a:t>.</a:t>
            </a:r>
          </a:p>
          <a:p>
            <a:pPr marL="0" indent="0">
              <a:buNone/>
            </a:pPr>
            <a:r>
              <a:rPr lang="en-US" sz="2000" i="1" dirty="0"/>
              <a:t>Pharmacologic treatment is </a:t>
            </a:r>
            <a:r>
              <a:rPr lang="en-US" sz="2000" b="1" i="1" dirty="0">
                <a:solidFill>
                  <a:srgbClr val="FF0000"/>
                </a:solidFill>
              </a:rPr>
              <a:t>adjunctive</a:t>
            </a:r>
            <a:r>
              <a:rPr lang="en-US" sz="2000" i="1" dirty="0"/>
              <a:t> and should be directed at symptoms. </a:t>
            </a:r>
          </a:p>
          <a:p>
            <a:pPr marL="0" indent="0"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720202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95D9A-3D5B-4516-B625-9A45CC1D7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Management:</a:t>
            </a:r>
            <a:endParaRPr lang="en-GB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6F233C-3A09-48F1-A091-9343B1E203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GB" sz="2000" b="1" i="0" u="none" strike="noStrike" baseline="0" dirty="0">
                <a:solidFill>
                  <a:schemeClr val="tx2">
                    <a:lumMod val="75000"/>
                  </a:schemeClr>
                </a:solidFill>
                <a:latin typeface="CenturyGothic"/>
              </a:rPr>
              <a:t>Lifestyle advice:</a:t>
            </a:r>
          </a:p>
          <a:p>
            <a:pPr marL="0" indent="0" algn="l">
              <a:buNone/>
            </a:pPr>
            <a:r>
              <a:rPr lang="en-GB" sz="2000" b="0" i="0" u="none" strike="noStrike" baseline="0" dirty="0">
                <a:latin typeface="CenturyGothic"/>
              </a:rPr>
              <a:t>      ○ Creating a relaxation time</a:t>
            </a:r>
          </a:p>
          <a:p>
            <a:pPr marL="0" indent="0" algn="l">
              <a:buNone/>
            </a:pPr>
            <a:r>
              <a:rPr lang="en-GB" sz="2000" b="0" i="0" u="none" strike="noStrike" baseline="0" dirty="0">
                <a:latin typeface="CenturyGothic"/>
              </a:rPr>
              <a:t>      ○ Increase physical activity</a:t>
            </a:r>
          </a:p>
          <a:p>
            <a:pPr marL="0" indent="0" algn="l">
              <a:buNone/>
            </a:pPr>
            <a:r>
              <a:rPr lang="en-GB" sz="2000" b="0" i="0" u="none" strike="noStrike" baseline="0" dirty="0">
                <a:latin typeface="CenturyGothic"/>
              </a:rPr>
              <a:t>      ○ Support group would be a good way to achieve this</a:t>
            </a:r>
          </a:p>
          <a:p>
            <a:pPr marL="0" indent="0" algn="l">
              <a:buNone/>
            </a:pPr>
            <a:r>
              <a:rPr lang="en-GB" sz="2000" b="0" i="0" u="none" strike="noStrike" baseline="0" dirty="0">
                <a:latin typeface="CenturyGothic"/>
              </a:rPr>
              <a:t>● </a:t>
            </a:r>
            <a:r>
              <a:rPr lang="en-GB" sz="2000" b="1" i="0" u="none" strike="noStrike" baseline="0" dirty="0">
                <a:solidFill>
                  <a:schemeClr val="tx2">
                    <a:lumMod val="75000"/>
                  </a:schemeClr>
                </a:solidFill>
                <a:latin typeface="CenturyGothic"/>
              </a:rPr>
              <a:t>Dietary advice:</a:t>
            </a:r>
          </a:p>
          <a:p>
            <a:pPr marL="0" indent="0" algn="l">
              <a:buNone/>
            </a:pPr>
            <a:r>
              <a:rPr lang="en-GB" sz="2000" b="0" i="0" u="none" strike="noStrike" baseline="0" dirty="0">
                <a:latin typeface="CenturyGothic"/>
              </a:rPr>
              <a:t>      ○ Regular timing meal.</a:t>
            </a:r>
          </a:p>
          <a:p>
            <a:pPr marL="0" indent="0" algn="l">
              <a:buNone/>
            </a:pPr>
            <a:r>
              <a:rPr lang="en-GB" sz="2000" b="0" i="0" u="none" strike="noStrike" baseline="0" dirty="0">
                <a:latin typeface="CenturyGothic"/>
              </a:rPr>
              <a:t>      ○ High fluid intake (8 cups per day)</a:t>
            </a:r>
          </a:p>
          <a:p>
            <a:pPr marL="0" indent="0" algn="l">
              <a:buNone/>
            </a:pPr>
            <a:r>
              <a:rPr lang="en-GB" sz="2000" b="0" i="0" u="none" strike="noStrike" baseline="0" dirty="0">
                <a:latin typeface="CenturyGothic"/>
              </a:rPr>
              <a:t>      ○ Restriction intake of caffeine, alcohol and soft drink.</a:t>
            </a:r>
          </a:p>
          <a:p>
            <a:pPr marL="0" indent="0" algn="l">
              <a:buNone/>
            </a:pPr>
            <a:r>
              <a:rPr lang="en-GB" sz="2000" b="0" i="0" u="none" strike="noStrike" baseline="0" dirty="0">
                <a:latin typeface="CenturyGothic"/>
              </a:rPr>
              <a:t>      ○ Avoid high intake of </a:t>
            </a:r>
            <a:r>
              <a:rPr lang="en-GB" sz="2000" b="0" i="0" u="none" strike="noStrike" baseline="0" dirty="0" err="1">
                <a:latin typeface="CenturyGothic"/>
              </a:rPr>
              <a:t>fibers</a:t>
            </a:r>
            <a:r>
              <a:rPr lang="en-GB" sz="2000" b="0" i="0" u="none" strike="noStrike" baseline="0" dirty="0">
                <a:latin typeface="CenturyGothic"/>
              </a:rPr>
              <a:t>, starch and fruits (3 per day)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0890037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1785F-3607-45B7-8287-73FDA5311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b="1" dirty="0">
                <a:solidFill>
                  <a:schemeClr val="tx2">
                    <a:lumMod val="75000"/>
                  </a:schemeClr>
                </a:solidFill>
                <a:latin typeface="CenturyGothic"/>
              </a:rPr>
              <a:t>Pharmacological therapy:</a:t>
            </a:r>
            <a:endParaRPr lang="en-GB" sz="28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A9B7E8-43CA-49BD-8530-A693351102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ln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GB" sz="1800" b="1" i="0" u="none" strike="noStrike" baseline="0" dirty="0">
                <a:solidFill>
                  <a:srgbClr val="282828"/>
                </a:solidFill>
                <a:latin typeface="Calibri-Bold"/>
              </a:rPr>
              <a:t>Constipation-predominant IBS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55136E-B4E5-4C5F-BC97-C3C300502F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1171996"/>
          </a:xfrm>
        </p:spPr>
        <p:txBody>
          <a:bodyPr/>
          <a:lstStyle/>
          <a:p>
            <a:endParaRPr lang="en-GB" dirty="0"/>
          </a:p>
          <a:p>
            <a:r>
              <a:rPr lang="en-GB" sz="2000" b="0" i="0" u="none" strike="noStrike" baseline="0" dirty="0">
                <a:solidFill>
                  <a:srgbClr val="282828"/>
                </a:solidFill>
                <a:latin typeface="Calibri" panose="020F0502020204030204" pitchFamily="34" charset="0"/>
              </a:rPr>
              <a:t>Laxative should be considered in C-IBS.</a:t>
            </a:r>
            <a:endParaRPr lang="en-GB" sz="2000" dirty="0"/>
          </a:p>
          <a:p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7D7DE0-FCEA-4A19-9A1A-7C87F40FBD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ln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GB" sz="1800" b="1" i="0" u="none" strike="noStrike" baseline="0" dirty="0" err="1">
                <a:solidFill>
                  <a:srgbClr val="282828"/>
                </a:solidFill>
                <a:latin typeface="Calibri-Bold"/>
              </a:rPr>
              <a:t>Diarrhea</a:t>
            </a:r>
            <a:r>
              <a:rPr lang="en-GB" sz="1800" b="1" i="0" u="none" strike="noStrike" baseline="0" dirty="0">
                <a:solidFill>
                  <a:srgbClr val="282828"/>
                </a:solidFill>
                <a:latin typeface="Calibri-Bold"/>
              </a:rPr>
              <a:t>-predominant IBS</a:t>
            </a:r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8234C-F689-4658-9987-98E65C6416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1171313"/>
          </a:xfrm>
        </p:spPr>
        <p:txBody>
          <a:bodyPr/>
          <a:lstStyle/>
          <a:p>
            <a:endParaRPr lang="en-GB" dirty="0"/>
          </a:p>
          <a:p>
            <a:r>
              <a:rPr lang="en-GB" sz="2000" b="0" i="0" u="none" strike="noStrike" baseline="0" dirty="0">
                <a:solidFill>
                  <a:srgbClr val="282828"/>
                </a:solidFill>
                <a:latin typeface="Calibri" panose="020F0502020204030204" pitchFamily="34" charset="0"/>
              </a:rPr>
              <a:t>Loperamide (antimotility) should be the first choice.</a:t>
            </a:r>
            <a:endParaRPr lang="en-GB" sz="2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4F72BBA-C355-45F4-A8D7-69BA11053D7F}"/>
              </a:ext>
            </a:extLst>
          </p:cNvPr>
          <p:cNvSpPr txBox="1"/>
          <p:nvPr/>
        </p:nvSpPr>
        <p:spPr>
          <a:xfrm>
            <a:off x="983411" y="4336211"/>
            <a:ext cx="1027118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800" b="0" i="0" u="none" strike="noStrike" baseline="0" dirty="0">
                <a:solidFill>
                  <a:srgbClr val="282828"/>
                </a:solidFill>
                <a:latin typeface="CenturyGothic"/>
              </a:rPr>
              <a:t>-</a:t>
            </a:r>
            <a:r>
              <a:rPr lang="en-GB" sz="2000" b="0" i="0" u="none" strike="noStrike" baseline="0" dirty="0">
                <a:solidFill>
                  <a:srgbClr val="282828"/>
                </a:solidFill>
                <a:latin typeface="CenturyGothic"/>
              </a:rPr>
              <a:t>Antispasmodic agents taken when required.</a:t>
            </a:r>
          </a:p>
          <a:p>
            <a:pPr algn="l"/>
            <a:r>
              <a:rPr lang="en-GB" sz="2000" dirty="0">
                <a:solidFill>
                  <a:srgbClr val="282828"/>
                </a:solidFill>
                <a:latin typeface="TimesNewRomanPSMT"/>
              </a:rPr>
              <a:t>-</a:t>
            </a:r>
            <a:r>
              <a:rPr lang="en-GB" sz="2000" b="0" i="0" u="none" strike="noStrike" baseline="0" dirty="0">
                <a:solidFill>
                  <a:srgbClr val="282828"/>
                </a:solidFill>
                <a:latin typeface="CenturyGothic"/>
              </a:rPr>
              <a:t>Consider TCA as second-line treatment (Switch to SSRI if not effective).</a:t>
            </a:r>
          </a:p>
          <a:p>
            <a:pPr algn="l"/>
            <a:r>
              <a:rPr lang="en-GB" sz="2000" dirty="0">
                <a:solidFill>
                  <a:srgbClr val="282828"/>
                </a:solidFill>
                <a:latin typeface="CenturyGothic"/>
              </a:rPr>
              <a:t>-Cognitive behavioural therapy [CBT].</a:t>
            </a:r>
          </a:p>
          <a:p>
            <a:pPr algn="l"/>
            <a:endParaRPr lang="en-GB" sz="2000" b="0" i="0" u="none" strike="noStrike" baseline="0" dirty="0">
              <a:solidFill>
                <a:srgbClr val="282828"/>
              </a:solidFill>
              <a:latin typeface="CenturyGothic"/>
            </a:endParaRPr>
          </a:p>
          <a:p>
            <a:pPr algn="l"/>
            <a:r>
              <a:rPr lang="en-GB" sz="2000" dirty="0">
                <a:solidFill>
                  <a:srgbClr val="000000"/>
                </a:solidFill>
                <a:latin typeface="ArialMT"/>
              </a:rPr>
              <a:t>-</a:t>
            </a:r>
            <a:r>
              <a:rPr lang="en-GB" sz="2000" b="0" i="0" u="none" strike="noStrike" baseline="0" dirty="0">
                <a:solidFill>
                  <a:srgbClr val="282828"/>
                </a:solidFill>
                <a:latin typeface="CenturyGothic"/>
              </a:rPr>
              <a:t>Probiotics should be advised to take the product for at least 4 weeks while monitoring the</a:t>
            </a:r>
          </a:p>
          <a:p>
            <a:pPr algn="l"/>
            <a:r>
              <a:rPr lang="en-GB" sz="2000" b="0" i="0" u="none" strike="noStrike" baseline="0" dirty="0">
                <a:solidFill>
                  <a:srgbClr val="282828"/>
                </a:solidFill>
                <a:latin typeface="CenturyGothic"/>
              </a:rPr>
              <a:t>effect</a:t>
            </a:r>
            <a:r>
              <a:rPr lang="en-GB" sz="1800" b="0" i="0" u="none" strike="noStrike" baseline="0" dirty="0">
                <a:solidFill>
                  <a:srgbClr val="282828"/>
                </a:solidFill>
                <a:latin typeface="CenturyGothic"/>
              </a:rPr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82713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534CB-7D81-4C05-B8B4-9C01A8F66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b="1" dirty="0">
                <a:solidFill>
                  <a:schemeClr val="tx2">
                    <a:lumMod val="75000"/>
                  </a:schemeClr>
                </a:solidFill>
                <a:latin typeface="CenturyGothic"/>
              </a:rPr>
              <a:t>R</a:t>
            </a:r>
            <a:r>
              <a:rPr lang="en-GB" sz="2800" b="1" i="0" u="none" strike="noStrike" baseline="0" dirty="0">
                <a:solidFill>
                  <a:schemeClr val="tx2">
                    <a:lumMod val="75000"/>
                  </a:schemeClr>
                </a:solidFill>
                <a:latin typeface="CenturyGothic"/>
              </a:rPr>
              <a:t>efractory IBS:</a:t>
            </a:r>
            <a:endParaRPr lang="en-GB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4A3D6F-EB0C-4448-B426-586B6CFBA6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2800" dirty="0"/>
          </a:p>
          <a:p>
            <a:pPr algn="l"/>
            <a:r>
              <a:rPr lang="en-GB" sz="2800" b="0" i="0" u="none" strike="noStrike" baseline="0" dirty="0">
                <a:solidFill>
                  <a:srgbClr val="000000"/>
                </a:solidFill>
                <a:latin typeface="CenturyGothic"/>
              </a:rPr>
              <a:t>Do not respond to pharmacological treatments after 12 months and Who develop a continuing symptom profile.</a:t>
            </a:r>
          </a:p>
          <a:p>
            <a:pPr marL="0" indent="0" algn="l">
              <a:buNone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564911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8DC8D-6078-4F93-A489-659CB26225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094191"/>
          </a:xfrm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en-GB" sz="2400" b="1" dirty="0"/>
              <a:t>By the end of session, Students will be able to:</a:t>
            </a:r>
            <a:br>
              <a:rPr lang="en-GB" sz="2400" b="1" dirty="0"/>
            </a:br>
            <a:r>
              <a:rPr lang="en-GB" sz="2400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95B797-BBED-45E8-8109-B7066CC595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GB" sz="1800" b="0" i="0" u="none" strike="noStrike" baseline="0" dirty="0">
                <a:solidFill>
                  <a:srgbClr val="404040"/>
                </a:solidFill>
                <a:latin typeface="CenturyGothic"/>
              </a:rPr>
              <a:t>Define constipation and </a:t>
            </a:r>
            <a:r>
              <a:rPr lang="en-GB" sz="1800" b="0" i="0" u="none" strike="noStrike" baseline="0" dirty="0" err="1">
                <a:solidFill>
                  <a:srgbClr val="404040"/>
                </a:solidFill>
                <a:latin typeface="CenturyGothic"/>
              </a:rPr>
              <a:t>diarrhea</a:t>
            </a:r>
            <a:r>
              <a:rPr lang="en-GB" sz="1800" b="0" i="0" u="none" strike="noStrike" baseline="0" dirty="0">
                <a:solidFill>
                  <a:srgbClr val="404040"/>
                </a:solidFill>
                <a:latin typeface="CenturyGothic"/>
              </a:rPr>
              <a:t>.</a:t>
            </a:r>
          </a:p>
          <a:p>
            <a:pPr algn="l"/>
            <a:r>
              <a:rPr lang="en-GB" sz="1800" b="0" i="0" u="none" strike="noStrike" baseline="0" dirty="0">
                <a:solidFill>
                  <a:srgbClr val="404040"/>
                </a:solidFill>
                <a:latin typeface="CenturyGothic"/>
              </a:rPr>
              <a:t>Discuss the definition, </a:t>
            </a:r>
            <a:r>
              <a:rPr lang="en-GB" sz="1800" b="0" i="0" u="none" strike="noStrike" baseline="0" dirty="0" err="1">
                <a:solidFill>
                  <a:srgbClr val="404040"/>
                </a:solidFill>
                <a:latin typeface="CenturyGothic"/>
              </a:rPr>
              <a:t>etiology</a:t>
            </a:r>
            <a:r>
              <a:rPr lang="en-GB" sz="1800" b="0" i="0" u="none" strike="noStrike" baseline="0" dirty="0">
                <a:solidFill>
                  <a:srgbClr val="404040"/>
                </a:solidFill>
                <a:latin typeface="CenturyGothic"/>
              </a:rPr>
              <a:t> and classification of irritable bowel syndrome (IBS)</a:t>
            </a:r>
          </a:p>
          <a:p>
            <a:pPr algn="l"/>
            <a:r>
              <a:rPr lang="en-GB" sz="1800" b="0" i="0" u="none" strike="noStrike" baseline="0" dirty="0">
                <a:solidFill>
                  <a:srgbClr val="404040"/>
                </a:solidFill>
                <a:latin typeface="CenturyGothic"/>
              </a:rPr>
              <a:t>Explain how to diagnose IBS</a:t>
            </a:r>
          </a:p>
          <a:p>
            <a:pPr algn="l"/>
            <a:r>
              <a:rPr lang="en-GB" sz="1800" b="0" i="0" u="none" strike="noStrike" baseline="0" dirty="0">
                <a:solidFill>
                  <a:srgbClr val="404040"/>
                </a:solidFill>
                <a:latin typeface="CenturyGothic"/>
              </a:rPr>
              <a:t>List the alarm symptoms and differential diagnosis</a:t>
            </a:r>
          </a:p>
          <a:p>
            <a:pPr algn="l"/>
            <a:r>
              <a:rPr lang="en-GB" sz="1800" b="0" i="0" u="none" strike="noStrike" baseline="0" dirty="0">
                <a:solidFill>
                  <a:srgbClr val="404040"/>
                </a:solidFill>
                <a:latin typeface="CenturyGothic"/>
              </a:rPr>
              <a:t>Provide a comprehensive management plan and follow up for patients with IBS</a:t>
            </a:r>
          </a:p>
          <a:p>
            <a:pPr algn="l"/>
            <a:r>
              <a:rPr lang="en-GB" sz="1800" b="0" i="0" u="none" strike="noStrike" baseline="0" dirty="0">
                <a:solidFill>
                  <a:srgbClr val="404040"/>
                </a:solidFill>
                <a:latin typeface="CenturyGothic"/>
              </a:rPr>
              <a:t>Recognize when to refer to specialist</a:t>
            </a:r>
          </a:p>
          <a:p>
            <a:pPr algn="l"/>
            <a:r>
              <a:rPr lang="en-GB" sz="1800" b="0" i="0" u="none" strike="noStrike" baseline="0" dirty="0">
                <a:solidFill>
                  <a:srgbClr val="404040"/>
                </a:solidFill>
                <a:latin typeface="CenturyGothic"/>
              </a:rPr>
              <a:t>Demonstrate history taking and physical examination for patients presented with history suggestive of IBS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65297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455F7F3-3A58-4BBB-95C7-CF706F9FFA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AE3D314-6F93-4D91-8C0F-E92657F465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F54974-2529-4B11-9FB9-C7AEDD7BE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409" y="559477"/>
            <a:ext cx="3765200" cy="5709931"/>
          </a:xfrm>
        </p:spPr>
        <p:txBody>
          <a:bodyPr>
            <a:normAutofit/>
          </a:bodyPr>
          <a:lstStyle/>
          <a:p>
            <a:pPr algn="ctr"/>
            <a:r>
              <a:rPr lang="en-US" b="1">
                <a:latin typeface="CenturyGothic"/>
              </a:rPr>
              <a:t>Indications for referral: </a:t>
            </a:r>
            <a:endParaRPr lang="en-GB" b="1">
              <a:latin typeface="CenturyGothic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FB070E1-C224-4B00-A6D8-A2D29DFEDD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70915"/>
              </p:ext>
            </p:extLst>
          </p:nvPr>
        </p:nvGraphicFramePr>
        <p:xfrm>
          <a:off x="5478124" y="800947"/>
          <a:ext cx="5906181" cy="5230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318989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47C3AB-0278-4F60-95B5-70E65E0BC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References:</a:t>
            </a:r>
            <a:endParaRPr lang="en-GB" sz="2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6986E6-2F4E-407F-B122-80483DD6C7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Uptodate</a:t>
            </a:r>
            <a:endParaRPr lang="en-US" dirty="0"/>
          </a:p>
          <a:p>
            <a:r>
              <a:rPr lang="en-US" dirty="0"/>
              <a:t>Medscape</a:t>
            </a:r>
          </a:p>
          <a:p>
            <a:r>
              <a:rPr lang="en-US" dirty="0"/>
              <a:t>AAFP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30425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A2E162-1A32-48BD-B475-68692D0511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GB" sz="3200" b="1" dirty="0"/>
          </a:p>
          <a:p>
            <a:pPr algn="ctr"/>
            <a:endParaRPr lang="en-GB" sz="3200" b="1" dirty="0"/>
          </a:p>
          <a:p>
            <a:pPr marL="0" indent="0" algn="ctr">
              <a:buNone/>
            </a:pPr>
            <a:r>
              <a:rPr lang="en-GB" sz="3200" b="1" dirty="0"/>
              <a:t>Thank you..</a:t>
            </a:r>
          </a:p>
        </p:txBody>
      </p:sp>
    </p:spTree>
    <p:extLst>
      <p:ext uri="{BB962C8B-B14F-4D97-AF65-F5344CB8AC3E}">
        <p14:creationId xmlns:p14="http://schemas.microsoft.com/office/powerpoint/2010/main" val="1121430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C31DF-324B-4198-BE44-545979746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200" b="1" dirty="0">
                <a:solidFill>
                  <a:schemeClr val="tx1"/>
                </a:solidFill>
                <a:latin typeface="CenturyGothic"/>
              </a:rPr>
              <a:t>B</a:t>
            </a:r>
            <a:r>
              <a:rPr lang="en-GB" sz="3200" b="1" i="0" u="none" strike="noStrike" baseline="0" dirty="0">
                <a:solidFill>
                  <a:schemeClr val="tx1"/>
                </a:solidFill>
                <a:latin typeface="CenturyGothic"/>
              </a:rPr>
              <a:t>owel </a:t>
            </a:r>
            <a:r>
              <a:rPr lang="en-GB" sz="3200" b="1" dirty="0">
                <a:solidFill>
                  <a:schemeClr val="tx1"/>
                </a:solidFill>
                <a:latin typeface="CenturyGothic"/>
              </a:rPr>
              <a:t>M</a:t>
            </a:r>
            <a:r>
              <a:rPr lang="en-GB" sz="3200" b="1" i="0" u="none" strike="noStrike" baseline="0" dirty="0">
                <a:solidFill>
                  <a:schemeClr val="tx1"/>
                </a:solidFill>
                <a:latin typeface="CenturyGothic"/>
              </a:rPr>
              <a:t>ovements</a:t>
            </a:r>
            <a:endParaRPr lang="en-GB" sz="32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DD7EA1-494F-44B7-85A4-0057CAA518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endParaRPr lang="en-GB" sz="1800" b="0" i="0" u="none" strike="noStrike" baseline="0" dirty="0">
              <a:solidFill>
                <a:srgbClr val="404040"/>
              </a:solidFill>
              <a:latin typeface="CenturyGothic"/>
            </a:endParaRPr>
          </a:p>
          <a:p>
            <a:pPr algn="l"/>
            <a:r>
              <a:rPr lang="en-GB" sz="2800" b="0" i="0" u="none" strike="noStrike" baseline="0" dirty="0">
                <a:solidFill>
                  <a:srgbClr val="404040"/>
                </a:solidFill>
                <a:latin typeface="CenturyGothic"/>
              </a:rPr>
              <a:t>Normal bowel movement is between three times a day to three times a week.</a:t>
            </a:r>
          </a:p>
          <a:p>
            <a:pPr algn="l"/>
            <a:r>
              <a:rPr lang="en-GB" sz="2800" dirty="0">
                <a:solidFill>
                  <a:srgbClr val="404040"/>
                </a:solidFill>
                <a:latin typeface="CenturyGothic"/>
              </a:rPr>
              <a:t>Problems arise when bowel movements frequency decreases or increases.</a:t>
            </a:r>
          </a:p>
        </p:txBody>
      </p:sp>
    </p:spTree>
    <p:extLst>
      <p:ext uri="{BB962C8B-B14F-4D97-AF65-F5344CB8AC3E}">
        <p14:creationId xmlns:p14="http://schemas.microsoft.com/office/powerpoint/2010/main" val="959470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1FCDE-87E9-468C-A193-2BF531D8B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2800" b="1" dirty="0">
                <a:solidFill>
                  <a:schemeClr val="tx1"/>
                </a:solidFill>
                <a:latin typeface="CenturyGothic"/>
              </a:rPr>
              <a:t>B</a:t>
            </a:r>
            <a:r>
              <a:rPr lang="en-GB" sz="2800" b="1" i="0" u="none" strike="noStrike" baseline="0" dirty="0">
                <a:solidFill>
                  <a:schemeClr val="tx1"/>
                </a:solidFill>
                <a:latin typeface="CenturyGothic"/>
              </a:rPr>
              <a:t>owel movement Disorders:</a:t>
            </a:r>
            <a:endParaRPr lang="en-GB" sz="2800" b="1" dirty="0">
              <a:solidFill>
                <a:schemeClr val="tx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509D1A-54D2-4021-BEE9-6BF2584700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3753" y="2074334"/>
            <a:ext cx="4754880" cy="640080"/>
          </a:xfrm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en-GB" sz="2400" b="1" i="0" u="none" strike="noStrike" baseline="0" dirty="0" err="1">
                <a:latin typeface="GillSansMT"/>
              </a:rPr>
              <a:t>Diarrhea</a:t>
            </a:r>
            <a:endParaRPr lang="en-GB" sz="2400" b="1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8D45D0-6D11-4840-8953-D5E5711B284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l"/>
            <a:endParaRPr lang="en-GB" dirty="0">
              <a:solidFill>
                <a:srgbClr val="222222"/>
              </a:solidFill>
              <a:latin typeface="ArialMT"/>
            </a:endParaRPr>
          </a:p>
          <a:p>
            <a:pPr algn="l"/>
            <a:r>
              <a:rPr lang="en-GB" dirty="0">
                <a:solidFill>
                  <a:srgbClr val="222222"/>
                </a:solidFill>
                <a:latin typeface="ArialMT"/>
              </a:rPr>
              <a:t>P</a:t>
            </a:r>
            <a:r>
              <a:rPr lang="en-GB" sz="1800" b="0" i="0" u="none" strike="noStrike" baseline="0" dirty="0">
                <a:solidFill>
                  <a:srgbClr val="222222"/>
                </a:solidFill>
                <a:latin typeface="ArialMT"/>
              </a:rPr>
              <a:t>assage of three or more </a:t>
            </a:r>
            <a:r>
              <a:rPr lang="en-GB" sz="1800" b="1" i="0" u="none" strike="noStrike" baseline="0" dirty="0">
                <a:solidFill>
                  <a:srgbClr val="222222"/>
                </a:solidFill>
                <a:latin typeface="Arial-BoldMT"/>
              </a:rPr>
              <a:t>loose or liquid </a:t>
            </a:r>
            <a:r>
              <a:rPr lang="en-GB" sz="1800" b="0" i="0" u="none" strike="noStrike" baseline="0" dirty="0">
                <a:solidFill>
                  <a:srgbClr val="222222"/>
                </a:solidFill>
                <a:latin typeface="ArialMT"/>
              </a:rPr>
              <a:t>stools per day (or more frequent passage than is normal for the individual).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C9C2D1-FEF7-4DE7-A1F7-2166FAA3E3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ln>
            <a:solidFill>
              <a:schemeClr val="accent1">
                <a:lumMod val="75000"/>
              </a:schemeClr>
            </a:solidFill>
          </a:ln>
        </p:spPr>
        <p:txBody>
          <a:bodyPr/>
          <a:lstStyle/>
          <a:p>
            <a:r>
              <a:rPr lang="en-GB" sz="2400" b="1" dirty="0">
                <a:latin typeface="GillSansMT"/>
              </a:rPr>
              <a:t>Constipation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73F9DB-CDDA-4351-8971-163E1FC7566E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algn="l"/>
            <a:endParaRPr lang="en-GB" sz="1800" b="0" i="0" u="none" strike="noStrike" baseline="0" dirty="0">
              <a:solidFill>
                <a:srgbClr val="222222"/>
              </a:solidFill>
              <a:latin typeface="ArialMT"/>
            </a:endParaRPr>
          </a:p>
          <a:p>
            <a:pPr algn="l"/>
            <a:r>
              <a:rPr lang="en-GB" sz="1800" b="0" i="0" u="none" strike="noStrike" baseline="0" dirty="0">
                <a:solidFill>
                  <a:srgbClr val="222222"/>
                </a:solidFill>
                <a:latin typeface="ArialMT"/>
              </a:rPr>
              <a:t>Fewer than three bowel movements in a week, and stools are hard, dry, and small, making them painful and difficult to pass.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869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39A9B-DFC4-43AB-8984-4245C96B64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>
                <a:solidFill>
                  <a:schemeClr val="tx1"/>
                </a:solidFill>
                <a:latin typeface="CenturyGothic"/>
              </a:rPr>
              <a:t>Irritable bowel syndrome</a:t>
            </a:r>
            <a:endParaRPr lang="en-GB" sz="4000" dirty="0">
              <a:solidFill>
                <a:schemeClr val="tx1"/>
              </a:solidFill>
              <a:latin typeface="CenturyGothic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CAD540-EC25-4981-8676-0DB47AAC18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6656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C1EABE-587A-4EC7-B1D4-8084FF3E8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chemeClr val="tx1"/>
                </a:solidFill>
                <a:latin typeface="CenturyGothic"/>
              </a:rPr>
              <a:t>Irritable bowel syndrome (IBS):</a:t>
            </a:r>
            <a:endParaRPr lang="en-GB" sz="2800" b="1" dirty="0">
              <a:solidFill>
                <a:schemeClr val="tx1"/>
              </a:solidFill>
              <a:latin typeface="CenturyGothic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500217-0E93-4C5F-8DB6-B966B3B8F3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US" sz="2400" dirty="0">
                <a:solidFill>
                  <a:srgbClr val="404040"/>
                </a:solidFill>
                <a:latin typeface="CenturyGothic"/>
              </a:rPr>
              <a:t>Irritable bowel syndrome (IBS) is a functional gastrointestinal (GI) disorder characterized by chronic abdominal pain and altered bowel habits in the absence of a specific and unique organic pathology</a:t>
            </a:r>
            <a:endParaRPr lang="en-GB" sz="2400" dirty="0">
              <a:solidFill>
                <a:srgbClr val="404040"/>
              </a:solidFill>
              <a:latin typeface="CenturyGothic"/>
            </a:endParaRPr>
          </a:p>
          <a:p>
            <a:pPr algn="l"/>
            <a:r>
              <a:rPr lang="en-GB" sz="2400" dirty="0">
                <a:solidFill>
                  <a:srgbClr val="404040"/>
                </a:solidFill>
                <a:latin typeface="CenturyGothic"/>
              </a:rPr>
              <a:t>People with IBS present most commonly with </a:t>
            </a:r>
            <a:r>
              <a:rPr lang="en-GB" sz="2400" dirty="0" err="1">
                <a:solidFill>
                  <a:srgbClr val="404040"/>
                </a:solidFill>
                <a:latin typeface="CenturyGothic"/>
              </a:rPr>
              <a:t>diarrhea</a:t>
            </a:r>
            <a:r>
              <a:rPr lang="en-GB" sz="2400" dirty="0">
                <a:solidFill>
                  <a:srgbClr val="404040"/>
                </a:solidFill>
                <a:latin typeface="CenturyGothic"/>
              </a:rPr>
              <a:t> predominant or constipation predominant.</a:t>
            </a:r>
          </a:p>
          <a:p>
            <a:pPr algn="l"/>
            <a:r>
              <a:rPr lang="en-GB" sz="2400" dirty="0">
                <a:solidFill>
                  <a:srgbClr val="404040"/>
                </a:solidFill>
                <a:latin typeface="CenturyGothic"/>
              </a:rPr>
              <a:t>One of the top 10 reasons for visits to primary care physicians.</a:t>
            </a:r>
          </a:p>
        </p:txBody>
      </p:sp>
    </p:spTree>
    <p:extLst>
      <p:ext uri="{BB962C8B-B14F-4D97-AF65-F5344CB8AC3E}">
        <p14:creationId xmlns:p14="http://schemas.microsoft.com/office/powerpoint/2010/main" val="3837189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847D2-A320-4E1D-BF9D-CF611BE52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b="1" dirty="0" err="1">
                <a:solidFill>
                  <a:schemeClr val="tx1"/>
                </a:solidFill>
                <a:latin typeface="CenturyGothic"/>
              </a:rPr>
              <a:t>Etiology</a:t>
            </a:r>
            <a:r>
              <a:rPr lang="en-GB" sz="2800" b="1" dirty="0">
                <a:solidFill>
                  <a:schemeClr val="tx1"/>
                </a:solidFill>
                <a:latin typeface="CenturyGothic"/>
              </a:rPr>
              <a:t> of IBS: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8095B8-E0E9-4D49-8661-46236F2B78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en-GB" sz="2000" b="0" i="0" u="none" strike="noStrike" baseline="0" dirty="0">
                <a:solidFill>
                  <a:srgbClr val="2A2A2A"/>
                </a:solidFill>
                <a:latin typeface="ArialMT"/>
              </a:rPr>
              <a:t>The causes of irritable bowel syndrome remain poorly defined.</a:t>
            </a:r>
          </a:p>
          <a:p>
            <a:pPr marL="0" indent="0" algn="l">
              <a:buNone/>
            </a:pPr>
            <a:r>
              <a:rPr lang="en-GB" sz="2000" b="0" i="0" u="none" strike="noStrike" baseline="0" dirty="0">
                <a:solidFill>
                  <a:srgbClr val="2A2A2A"/>
                </a:solidFill>
                <a:latin typeface="ArialMT"/>
              </a:rPr>
              <a:t>● </a:t>
            </a:r>
            <a:r>
              <a:rPr lang="en-GB" sz="2000" b="1" i="0" u="none" strike="noStrike" baseline="0" dirty="0">
                <a:solidFill>
                  <a:srgbClr val="2A2A2A"/>
                </a:solidFill>
                <a:latin typeface="Arial-BoldMT"/>
              </a:rPr>
              <a:t>Possible </a:t>
            </a:r>
            <a:r>
              <a:rPr lang="en-GB" sz="2000" b="1" i="0" u="none" strike="noStrike" baseline="0" dirty="0" err="1">
                <a:solidFill>
                  <a:srgbClr val="2A2A2A"/>
                </a:solidFill>
                <a:latin typeface="Arial-BoldMT"/>
              </a:rPr>
              <a:t>etiologies</a:t>
            </a:r>
            <a:r>
              <a:rPr lang="en-GB" sz="2000" b="1" i="0" u="none" strike="noStrike" baseline="0" dirty="0">
                <a:solidFill>
                  <a:srgbClr val="2A2A2A"/>
                </a:solidFill>
                <a:latin typeface="Arial-BoldMT"/>
              </a:rPr>
              <a:t> for IBS include:</a:t>
            </a:r>
          </a:p>
          <a:p>
            <a:pPr algn="l"/>
            <a:r>
              <a:rPr lang="en-GB" sz="2000" b="0" i="0" u="none" strike="noStrike" baseline="0" dirty="0">
                <a:solidFill>
                  <a:srgbClr val="2A2A2A"/>
                </a:solidFill>
                <a:latin typeface="ArialMT"/>
              </a:rPr>
              <a:t> Stress and anxiety.</a:t>
            </a:r>
          </a:p>
          <a:p>
            <a:pPr algn="l"/>
            <a:r>
              <a:rPr lang="en-GB" sz="2000" b="0" i="0" u="none" strike="noStrike" baseline="0" dirty="0">
                <a:solidFill>
                  <a:srgbClr val="2A2A2A"/>
                </a:solidFill>
                <a:latin typeface="ArialMT"/>
              </a:rPr>
              <a:t>Visceral hypersensitivity.</a:t>
            </a:r>
          </a:p>
          <a:p>
            <a:pPr algn="l"/>
            <a:r>
              <a:rPr lang="en-GB" sz="2000" b="0" i="0" u="none" strike="noStrike" baseline="0" dirty="0">
                <a:solidFill>
                  <a:srgbClr val="2A2A2A"/>
                </a:solidFill>
                <a:latin typeface="ArialMT"/>
              </a:rPr>
              <a:t>Gastrointestinal infections.</a:t>
            </a:r>
          </a:p>
          <a:p>
            <a:pPr algn="l"/>
            <a:r>
              <a:rPr lang="en-GB" sz="2000" b="0" i="0" u="none" strike="noStrike" baseline="0" dirty="0">
                <a:solidFill>
                  <a:srgbClr val="2A2A2A"/>
                </a:solidFill>
                <a:latin typeface="ArialMT"/>
              </a:rPr>
              <a:t>Food sensitivity.</a:t>
            </a:r>
          </a:p>
          <a:p>
            <a:pPr algn="l"/>
            <a:r>
              <a:rPr lang="en-GB" sz="2000" b="0" i="0" u="none" strike="noStrike" baseline="0" dirty="0">
                <a:solidFill>
                  <a:srgbClr val="2A2A2A"/>
                </a:solidFill>
                <a:latin typeface="ArialMT"/>
              </a:rPr>
              <a:t>Psychological disorders.</a:t>
            </a:r>
            <a:endParaRPr lang="en-GB" sz="2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653ADCE-8581-4A65-B69C-6B7B90466F1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lum/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85" b="6277"/>
          <a:stretch/>
        </p:blipFill>
        <p:spPr>
          <a:xfrm>
            <a:off x="8418084" y="3645646"/>
            <a:ext cx="2653200" cy="2155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09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6AD69-0B43-4DE1-8B16-9A2221DB1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Rome IV criteria for IBS:</a:t>
            </a:r>
            <a:endParaRPr lang="en-GB" sz="4000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92CD2D9-E3A6-43B7-945E-1068922201D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938" y="2103438"/>
            <a:ext cx="7848123" cy="3932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4143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3727E-33DC-45C0-AC08-C79A5197B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b="1" dirty="0">
                <a:solidFill>
                  <a:schemeClr val="tx1"/>
                </a:solidFill>
                <a:latin typeface="CenturyGothic"/>
              </a:rPr>
              <a:t>Other supporting symptoms for diagnosing IBS: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62E5FB-4378-40E0-98BA-3C398FEB7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pPr algn="l"/>
            <a:r>
              <a:rPr lang="en-GB" sz="2400" dirty="0">
                <a:solidFill>
                  <a:srgbClr val="404040"/>
                </a:solidFill>
                <a:latin typeface="CenturyGothic"/>
              </a:rPr>
              <a:t>Mucus in stool (</a:t>
            </a:r>
            <a:r>
              <a:rPr lang="en-GB" sz="2400" dirty="0" err="1">
                <a:solidFill>
                  <a:srgbClr val="404040"/>
                </a:solidFill>
                <a:latin typeface="CenturyGothic"/>
              </a:rPr>
              <a:t>Mucorrhea</a:t>
            </a:r>
            <a:r>
              <a:rPr lang="en-GB" sz="2400" dirty="0">
                <a:solidFill>
                  <a:srgbClr val="404040"/>
                </a:solidFill>
                <a:latin typeface="CenturyGothic"/>
              </a:rPr>
              <a:t>)</a:t>
            </a:r>
          </a:p>
          <a:p>
            <a:pPr algn="l"/>
            <a:r>
              <a:rPr lang="en-GB" sz="2400" dirty="0">
                <a:solidFill>
                  <a:srgbClr val="404040"/>
                </a:solidFill>
                <a:latin typeface="CenturyGothic"/>
              </a:rPr>
              <a:t>Abdominal bloating or subjective distention.</a:t>
            </a:r>
          </a:p>
          <a:p>
            <a:pPr algn="l"/>
            <a:r>
              <a:rPr lang="en-GB" sz="2400" dirty="0">
                <a:solidFill>
                  <a:srgbClr val="404040"/>
                </a:solidFill>
                <a:latin typeface="CenturyGothic"/>
              </a:rPr>
              <a:t>IBS can be associated with depression and anxiety.</a:t>
            </a:r>
          </a:p>
        </p:txBody>
      </p:sp>
    </p:spTree>
    <p:extLst>
      <p:ext uri="{BB962C8B-B14F-4D97-AF65-F5344CB8AC3E}">
        <p14:creationId xmlns:p14="http://schemas.microsoft.com/office/powerpoint/2010/main" val="15898072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119</TotalTime>
  <Words>846</Words>
  <Application>Microsoft Office PowerPoint</Application>
  <PresentationFormat>Widescreen</PresentationFormat>
  <Paragraphs>119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4" baseType="lpstr">
      <vt:lpstr>Arial</vt:lpstr>
      <vt:lpstr>Arial-BoldMT</vt:lpstr>
      <vt:lpstr>ArialMT</vt:lpstr>
      <vt:lpstr>Calibri</vt:lpstr>
      <vt:lpstr>Calibri-Bold</vt:lpstr>
      <vt:lpstr>Century Gothic</vt:lpstr>
      <vt:lpstr>CenturyGothic</vt:lpstr>
      <vt:lpstr>Courier New</vt:lpstr>
      <vt:lpstr>Garamond</vt:lpstr>
      <vt:lpstr>GillSansMT</vt:lpstr>
      <vt:lpstr>TimesNewRomanPSMT</vt:lpstr>
      <vt:lpstr>Savon</vt:lpstr>
      <vt:lpstr>Changes in bowel habit</vt:lpstr>
      <vt:lpstr>By the end of session, Students will be able to:  </vt:lpstr>
      <vt:lpstr>Bowel Movements</vt:lpstr>
      <vt:lpstr>Bowel movement Disorders:</vt:lpstr>
      <vt:lpstr>Irritable bowel syndrome</vt:lpstr>
      <vt:lpstr>Irritable bowel syndrome (IBS):</vt:lpstr>
      <vt:lpstr>Etiology of IBS:</vt:lpstr>
      <vt:lpstr>Rome IV criteria for IBS:</vt:lpstr>
      <vt:lpstr>Other supporting symptoms for diagnosing IBS:</vt:lpstr>
      <vt:lpstr>Classification of IBS</vt:lpstr>
      <vt:lpstr>PowerPoint Presentation</vt:lpstr>
      <vt:lpstr>Diagnostic approach</vt:lpstr>
      <vt:lpstr>Alarm features: </vt:lpstr>
      <vt:lpstr>Diagnostic tests</vt:lpstr>
      <vt:lpstr>DDx:</vt:lpstr>
      <vt:lpstr>Management:</vt:lpstr>
      <vt:lpstr>Management:</vt:lpstr>
      <vt:lpstr>Pharmacological therapy:</vt:lpstr>
      <vt:lpstr>Refractory IBS:</vt:lpstr>
      <vt:lpstr>Indications for referral: </vt:lpstr>
      <vt:lpstr>References: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Changes in bowel habit</dc:title>
  <dc:creator>Joud Al-Ruhaimi</dc:creator>
  <cp:lastModifiedBy>Joud Al-Ruhaimi</cp:lastModifiedBy>
  <cp:revision>5</cp:revision>
  <dcterms:created xsi:type="dcterms:W3CDTF">2022-02-11T16:34:26Z</dcterms:created>
  <dcterms:modified xsi:type="dcterms:W3CDTF">2022-02-11T18:33:56Z</dcterms:modified>
</cp:coreProperties>
</file>