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93" r:id="rId4"/>
    <p:sldId id="270" r:id="rId5"/>
    <p:sldId id="297" r:id="rId6"/>
    <p:sldId id="258" r:id="rId7"/>
    <p:sldId id="301" r:id="rId8"/>
    <p:sldId id="259" r:id="rId9"/>
    <p:sldId id="298" r:id="rId10"/>
    <p:sldId id="299" r:id="rId11"/>
    <p:sldId id="272" r:id="rId12"/>
    <p:sldId id="271" r:id="rId13"/>
    <p:sldId id="263" r:id="rId14"/>
    <p:sldId id="264" r:id="rId15"/>
    <p:sldId id="260" r:id="rId16"/>
    <p:sldId id="262" r:id="rId17"/>
    <p:sldId id="261" r:id="rId18"/>
    <p:sldId id="294" r:id="rId19"/>
    <p:sldId id="295" r:id="rId20"/>
    <p:sldId id="296" r:id="rId21"/>
    <p:sldId id="265" r:id="rId22"/>
    <p:sldId id="266" r:id="rId23"/>
    <p:sldId id="267" r:id="rId24"/>
    <p:sldId id="268" r:id="rId25"/>
    <p:sldId id="269" r:id="rId26"/>
    <p:sldId id="273" r:id="rId27"/>
    <p:sldId id="274" r:id="rId28"/>
    <p:sldId id="275" r:id="rId29"/>
    <p:sldId id="276" r:id="rId30"/>
    <p:sldId id="292" r:id="rId31"/>
    <p:sldId id="278" r:id="rId32"/>
    <p:sldId id="279" r:id="rId33"/>
    <p:sldId id="277" r:id="rId34"/>
    <p:sldId id="280"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4660"/>
  </p:normalViewPr>
  <p:slideViewPr>
    <p:cSldViewPr snapToGrid="0">
      <p:cViewPr varScale="1">
        <p:scale>
          <a:sx n="78" d="100"/>
          <a:sy n="78" d="100"/>
        </p:scale>
        <p:origin x="162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90780C-DD62-41B2-876B-B3C6A5A5028B}" type="datetimeFigureOut">
              <a:rPr lang="en-GB" smtClean="0"/>
              <a:t>25/02/2022</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047E9668-DC2A-4E92-8570-535E331A10A8}" type="slidenum">
              <a:rPr lang="en-GB" smtClean="0"/>
              <a:t>‹#›</a:t>
            </a:fld>
            <a:endParaRPr lang="en-GB"/>
          </a:p>
        </p:txBody>
      </p:sp>
    </p:spTree>
    <p:extLst>
      <p:ext uri="{BB962C8B-B14F-4D97-AF65-F5344CB8AC3E}">
        <p14:creationId xmlns:p14="http://schemas.microsoft.com/office/powerpoint/2010/main" val="3786019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90780C-DD62-41B2-876B-B3C6A5A5028B}" type="datetimeFigureOut">
              <a:rPr lang="en-GB" smtClean="0"/>
              <a:t>25/02/2022</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47E9668-DC2A-4E92-8570-535E331A10A8}" type="slidenum">
              <a:rPr lang="en-GB" smtClean="0"/>
              <a:t>‹#›</a:t>
            </a:fld>
            <a:endParaRPr lang="en-GB"/>
          </a:p>
        </p:txBody>
      </p:sp>
    </p:spTree>
    <p:extLst>
      <p:ext uri="{BB962C8B-B14F-4D97-AF65-F5344CB8AC3E}">
        <p14:creationId xmlns:p14="http://schemas.microsoft.com/office/powerpoint/2010/main" val="3311239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90780C-DD62-41B2-876B-B3C6A5A5028B}" type="datetimeFigureOut">
              <a:rPr lang="en-GB" smtClean="0"/>
              <a:t>25/02/2022</a:t>
            </a:fld>
            <a:endParaRPr lang="en-GB"/>
          </a:p>
        </p:txBody>
      </p:sp>
      <p:sp>
        <p:nvSpPr>
          <p:cNvPr id="5" name="Footer Placeholder 4"/>
          <p:cNvSpPr>
            <a:spLocks noGrp="1"/>
          </p:cNvSpPr>
          <p:nvPr>
            <p:ph type="ftr" sz="quarter" idx="11"/>
          </p:nvPr>
        </p:nvSpPr>
        <p:spPr/>
        <p:txBody>
          <a:bodyPr/>
          <a:lstStyle/>
          <a:p>
            <a:endParaRPr lang="en-GB"/>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47E9668-DC2A-4E92-8570-535E331A10A8}" type="slidenum">
              <a:rPr lang="en-GB" smtClean="0"/>
              <a:t>‹#›</a:t>
            </a:fld>
            <a:endParaRPr lang="en-GB"/>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3857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D90780C-DD62-41B2-876B-B3C6A5A5028B}" type="datetimeFigureOut">
              <a:rPr lang="en-GB" smtClean="0"/>
              <a:t>25/02/2022</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47E9668-DC2A-4E92-8570-535E331A10A8}" type="slidenum">
              <a:rPr lang="en-GB" smtClean="0"/>
              <a:t>‹#›</a:t>
            </a:fld>
            <a:endParaRPr lang="en-GB"/>
          </a:p>
        </p:txBody>
      </p:sp>
    </p:spTree>
    <p:extLst>
      <p:ext uri="{BB962C8B-B14F-4D97-AF65-F5344CB8AC3E}">
        <p14:creationId xmlns:p14="http://schemas.microsoft.com/office/powerpoint/2010/main" val="1367760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D90780C-DD62-41B2-876B-B3C6A5A5028B}" type="datetimeFigureOut">
              <a:rPr lang="en-GB" smtClean="0"/>
              <a:t>25/02/2022</a:t>
            </a:fld>
            <a:endParaRPr lang="en-GB"/>
          </a:p>
        </p:txBody>
      </p:sp>
      <p:sp>
        <p:nvSpPr>
          <p:cNvPr id="6" name="Footer Placeholder 5"/>
          <p:cNvSpPr>
            <a:spLocks noGrp="1"/>
          </p:cNvSpPr>
          <p:nvPr>
            <p:ph type="ftr" sz="quarter" idx="11"/>
          </p:nvPr>
        </p:nvSpPr>
        <p:spPr/>
        <p:txBody>
          <a:bodyPr/>
          <a:lstStyle/>
          <a:p>
            <a:endParaRPr lang="en-GB"/>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47E9668-DC2A-4E92-8570-535E331A10A8}" type="slidenum">
              <a:rPr lang="en-GB" smtClean="0"/>
              <a:t>‹#›</a:t>
            </a:fld>
            <a:endParaRPr lang="en-GB"/>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43346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D90780C-DD62-41B2-876B-B3C6A5A5028B}" type="datetimeFigureOut">
              <a:rPr lang="en-GB" smtClean="0"/>
              <a:t>25/02/2022</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47E9668-DC2A-4E92-8570-535E331A10A8}" type="slidenum">
              <a:rPr lang="en-GB" smtClean="0"/>
              <a:t>‹#›</a:t>
            </a:fld>
            <a:endParaRPr lang="en-GB"/>
          </a:p>
        </p:txBody>
      </p:sp>
    </p:spTree>
    <p:extLst>
      <p:ext uri="{BB962C8B-B14F-4D97-AF65-F5344CB8AC3E}">
        <p14:creationId xmlns:p14="http://schemas.microsoft.com/office/powerpoint/2010/main" val="420141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90780C-DD62-41B2-876B-B3C6A5A5028B}" type="datetimeFigureOut">
              <a:rPr lang="en-GB" smtClean="0"/>
              <a:t>25/02/2022</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47E9668-DC2A-4E92-8570-535E331A10A8}" type="slidenum">
              <a:rPr lang="en-GB" smtClean="0"/>
              <a:t>‹#›</a:t>
            </a:fld>
            <a:endParaRPr lang="en-GB"/>
          </a:p>
        </p:txBody>
      </p:sp>
    </p:spTree>
    <p:extLst>
      <p:ext uri="{BB962C8B-B14F-4D97-AF65-F5344CB8AC3E}">
        <p14:creationId xmlns:p14="http://schemas.microsoft.com/office/powerpoint/2010/main" val="844624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90780C-DD62-41B2-876B-B3C6A5A5028B}" type="datetimeFigureOut">
              <a:rPr lang="en-GB" smtClean="0"/>
              <a:t>25/02/2022</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47E9668-DC2A-4E92-8570-535E331A10A8}" type="slidenum">
              <a:rPr lang="en-GB" smtClean="0"/>
              <a:t>‹#›</a:t>
            </a:fld>
            <a:endParaRPr lang="en-GB"/>
          </a:p>
        </p:txBody>
      </p:sp>
    </p:spTree>
    <p:extLst>
      <p:ext uri="{BB962C8B-B14F-4D97-AF65-F5344CB8AC3E}">
        <p14:creationId xmlns:p14="http://schemas.microsoft.com/office/powerpoint/2010/main" val="33270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90780C-DD62-41B2-876B-B3C6A5A5028B}" type="datetimeFigureOut">
              <a:rPr lang="en-GB" smtClean="0"/>
              <a:t>25/02/2022</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47E9668-DC2A-4E92-8570-535E331A10A8}" type="slidenum">
              <a:rPr lang="en-GB" smtClean="0"/>
              <a:t>‹#›</a:t>
            </a:fld>
            <a:endParaRPr lang="en-GB"/>
          </a:p>
        </p:txBody>
      </p:sp>
    </p:spTree>
    <p:extLst>
      <p:ext uri="{BB962C8B-B14F-4D97-AF65-F5344CB8AC3E}">
        <p14:creationId xmlns:p14="http://schemas.microsoft.com/office/powerpoint/2010/main" val="312482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90780C-DD62-41B2-876B-B3C6A5A5028B}" type="datetimeFigureOut">
              <a:rPr lang="en-GB" smtClean="0"/>
              <a:t>25/02/2022</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47E9668-DC2A-4E92-8570-535E331A10A8}" type="slidenum">
              <a:rPr lang="en-GB" smtClean="0"/>
              <a:t>‹#›</a:t>
            </a:fld>
            <a:endParaRPr lang="en-GB"/>
          </a:p>
        </p:txBody>
      </p:sp>
    </p:spTree>
    <p:extLst>
      <p:ext uri="{BB962C8B-B14F-4D97-AF65-F5344CB8AC3E}">
        <p14:creationId xmlns:p14="http://schemas.microsoft.com/office/powerpoint/2010/main" val="4040806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90780C-DD62-41B2-876B-B3C6A5A5028B}" type="datetimeFigureOut">
              <a:rPr lang="en-GB" smtClean="0"/>
              <a:t>25/02/2022</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047E9668-DC2A-4E92-8570-535E331A10A8}" type="slidenum">
              <a:rPr lang="en-GB" smtClean="0"/>
              <a:t>‹#›</a:t>
            </a:fld>
            <a:endParaRPr lang="en-GB"/>
          </a:p>
        </p:txBody>
      </p:sp>
    </p:spTree>
    <p:extLst>
      <p:ext uri="{BB962C8B-B14F-4D97-AF65-F5344CB8AC3E}">
        <p14:creationId xmlns:p14="http://schemas.microsoft.com/office/powerpoint/2010/main" val="3960619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90780C-DD62-41B2-876B-B3C6A5A5028B}" type="datetimeFigureOut">
              <a:rPr lang="en-GB" smtClean="0"/>
              <a:t>25/02/2022</a:t>
            </a:fld>
            <a:endParaRPr lang="en-GB"/>
          </a:p>
        </p:txBody>
      </p:sp>
      <p:sp>
        <p:nvSpPr>
          <p:cNvPr id="8" name="Footer Placeholder 7"/>
          <p:cNvSpPr>
            <a:spLocks noGrp="1"/>
          </p:cNvSpPr>
          <p:nvPr>
            <p:ph type="ftr" sz="quarter" idx="11"/>
          </p:nvPr>
        </p:nvSpPr>
        <p:spPr/>
        <p:txBody>
          <a:bodyPr/>
          <a:lstStyle/>
          <a:p>
            <a:endParaRPr lang="en-GB"/>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047E9668-DC2A-4E92-8570-535E331A10A8}" type="slidenum">
              <a:rPr lang="en-GB" smtClean="0"/>
              <a:t>‹#›</a:t>
            </a:fld>
            <a:endParaRPr lang="en-GB"/>
          </a:p>
        </p:txBody>
      </p:sp>
    </p:spTree>
    <p:extLst>
      <p:ext uri="{BB962C8B-B14F-4D97-AF65-F5344CB8AC3E}">
        <p14:creationId xmlns:p14="http://schemas.microsoft.com/office/powerpoint/2010/main" val="2199674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90780C-DD62-41B2-876B-B3C6A5A5028B}" type="datetimeFigureOut">
              <a:rPr lang="en-GB" smtClean="0"/>
              <a:t>25/02/2022</a:t>
            </a:fld>
            <a:endParaRPr lang="en-GB"/>
          </a:p>
        </p:txBody>
      </p:sp>
      <p:sp>
        <p:nvSpPr>
          <p:cNvPr id="4" name="Footer Placeholder 3"/>
          <p:cNvSpPr>
            <a:spLocks noGrp="1"/>
          </p:cNvSpPr>
          <p:nvPr>
            <p:ph type="ftr" sz="quarter" idx="11"/>
          </p:nvPr>
        </p:nvSpPr>
        <p:spPr/>
        <p:txBody>
          <a:bodyPr/>
          <a:lstStyle/>
          <a:p>
            <a:endParaRPr lang="en-GB"/>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47E9668-DC2A-4E92-8570-535E331A10A8}" type="slidenum">
              <a:rPr lang="en-GB" smtClean="0"/>
              <a:t>‹#›</a:t>
            </a:fld>
            <a:endParaRPr lang="en-GB"/>
          </a:p>
        </p:txBody>
      </p:sp>
    </p:spTree>
    <p:extLst>
      <p:ext uri="{BB962C8B-B14F-4D97-AF65-F5344CB8AC3E}">
        <p14:creationId xmlns:p14="http://schemas.microsoft.com/office/powerpoint/2010/main" val="3497280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0780C-DD62-41B2-876B-B3C6A5A5028B}" type="datetimeFigureOut">
              <a:rPr lang="en-GB" smtClean="0"/>
              <a:t>25/02/2022</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47E9668-DC2A-4E92-8570-535E331A10A8}" type="slidenum">
              <a:rPr lang="en-GB" smtClean="0"/>
              <a:t>‹#›</a:t>
            </a:fld>
            <a:endParaRPr lang="en-GB"/>
          </a:p>
        </p:txBody>
      </p:sp>
    </p:spTree>
    <p:extLst>
      <p:ext uri="{BB962C8B-B14F-4D97-AF65-F5344CB8AC3E}">
        <p14:creationId xmlns:p14="http://schemas.microsoft.com/office/powerpoint/2010/main" val="324527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90780C-DD62-41B2-876B-B3C6A5A5028B}" type="datetimeFigureOut">
              <a:rPr lang="en-GB" smtClean="0"/>
              <a:t>25/02/2022</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47E9668-DC2A-4E92-8570-535E331A10A8}" type="slidenum">
              <a:rPr lang="en-GB" smtClean="0"/>
              <a:t>‹#›</a:t>
            </a:fld>
            <a:endParaRPr lang="en-GB"/>
          </a:p>
        </p:txBody>
      </p:sp>
    </p:spTree>
    <p:extLst>
      <p:ext uri="{BB962C8B-B14F-4D97-AF65-F5344CB8AC3E}">
        <p14:creationId xmlns:p14="http://schemas.microsoft.com/office/powerpoint/2010/main" val="3738191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90780C-DD62-41B2-876B-B3C6A5A5028B}" type="datetimeFigureOut">
              <a:rPr lang="en-GB" smtClean="0"/>
              <a:t>25/02/2022</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47E9668-DC2A-4E92-8570-535E331A10A8}" type="slidenum">
              <a:rPr lang="en-GB" smtClean="0"/>
              <a:t>‹#›</a:t>
            </a:fld>
            <a:endParaRPr lang="en-GB"/>
          </a:p>
        </p:txBody>
      </p:sp>
    </p:spTree>
    <p:extLst>
      <p:ext uri="{BB962C8B-B14F-4D97-AF65-F5344CB8AC3E}">
        <p14:creationId xmlns:p14="http://schemas.microsoft.com/office/powerpoint/2010/main" val="3382500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AD90780C-DD62-41B2-876B-B3C6A5A5028B}" type="datetimeFigureOut">
              <a:rPr lang="en-GB" smtClean="0"/>
              <a:t>25/02/2022</a:t>
            </a:fld>
            <a:endParaRPr lang="en-GB"/>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047E9668-DC2A-4E92-8570-535E331A10A8}" type="slidenum">
              <a:rPr lang="en-GB" smtClean="0"/>
              <a:t>‹#›</a:t>
            </a:fld>
            <a:endParaRPr lang="en-GB"/>
          </a:p>
        </p:txBody>
      </p:sp>
    </p:spTree>
    <p:extLst>
      <p:ext uri="{BB962C8B-B14F-4D97-AF65-F5344CB8AC3E}">
        <p14:creationId xmlns:p14="http://schemas.microsoft.com/office/powerpoint/2010/main" val="425458588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3EF1-924F-4920-A5BE-2C31D000864C}"/>
              </a:ext>
            </a:extLst>
          </p:cNvPr>
          <p:cNvSpPr>
            <a:spLocks noGrp="1"/>
          </p:cNvSpPr>
          <p:nvPr>
            <p:ph type="ctrTitle"/>
          </p:nvPr>
        </p:nvSpPr>
        <p:spPr>
          <a:xfrm>
            <a:off x="1271774" y="459659"/>
            <a:ext cx="6600451" cy="2262781"/>
          </a:xfrm>
        </p:spPr>
        <p:txBody>
          <a:bodyPr/>
          <a:lstStyle/>
          <a:p>
            <a:pPr algn="ctr"/>
            <a:r>
              <a:rPr lang="en-US" dirty="0"/>
              <a:t>Approach to adolescents health</a:t>
            </a:r>
            <a:endParaRPr lang="en-GB" dirty="0"/>
          </a:p>
        </p:txBody>
      </p:sp>
      <p:sp>
        <p:nvSpPr>
          <p:cNvPr id="3" name="Subtitle 2">
            <a:extLst>
              <a:ext uri="{FF2B5EF4-FFF2-40B4-BE49-F238E27FC236}">
                <a16:creationId xmlns:a16="http://schemas.microsoft.com/office/drawing/2014/main" id="{743D7389-324D-4C8F-A7A7-04C71DD3B39B}"/>
              </a:ext>
            </a:extLst>
          </p:cNvPr>
          <p:cNvSpPr>
            <a:spLocks noGrp="1"/>
          </p:cNvSpPr>
          <p:nvPr>
            <p:ph type="subTitle" idx="1"/>
          </p:nvPr>
        </p:nvSpPr>
        <p:spPr>
          <a:xfrm>
            <a:off x="1136171" y="3429000"/>
            <a:ext cx="6600451" cy="1126283"/>
          </a:xfrm>
        </p:spPr>
        <p:txBody>
          <a:bodyPr>
            <a:normAutofit lnSpcReduction="10000"/>
          </a:bodyPr>
          <a:lstStyle/>
          <a:p>
            <a:pPr algn="ctr"/>
            <a:r>
              <a:rPr lang="en-US" dirty="0"/>
              <a:t>Dr Aljohara </a:t>
            </a:r>
            <a:r>
              <a:rPr lang="en-US" dirty="0" err="1"/>
              <a:t>Almeneessier</a:t>
            </a:r>
            <a:r>
              <a:rPr lang="en-US" dirty="0"/>
              <a:t> </a:t>
            </a:r>
          </a:p>
          <a:p>
            <a:pPr algn="ctr"/>
            <a:r>
              <a:rPr lang="en-US" dirty="0"/>
              <a:t>Female students </a:t>
            </a:r>
          </a:p>
          <a:p>
            <a:pPr algn="ctr"/>
            <a:r>
              <a:rPr lang="en-US" dirty="0"/>
              <a:t>2022</a:t>
            </a:r>
            <a:endParaRPr lang="en-GB" dirty="0"/>
          </a:p>
        </p:txBody>
      </p:sp>
    </p:spTree>
    <p:extLst>
      <p:ext uri="{BB962C8B-B14F-4D97-AF65-F5344CB8AC3E}">
        <p14:creationId xmlns:p14="http://schemas.microsoft.com/office/powerpoint/2010/main" val="1578305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223207-F8EF-4046-A48E-89243A509A04}"/>
              </a:ext>
            </a:extLst>
          </p:cNvPr>
          <p:cNvSpPr txBox="1"/>
          <p:nvPr/>
        </p:nvSpPr>
        <p:spPr>
          <a:xfrm>
            <a:off x="181897" y="267618"/>
            <a:ext cx="4572000" cy="369332"/>
          </a:xfrm>
          <a:prstGeom prst="rect">
            <a:avLst/>
          </a:prstGeom>
          <a:noFill/>
        </p:spPr>
        <p:txBody>
          <a:bodyPr wrap="square">
            <a:spAutoFit/>
          </a:bodyPr>
          <a:lstStyle/>
          <a:p>
            <a:r>
              <a:rPr lang="en-GB" sz="1800" b="0" i="0" u="none" strike="noStrike" baseline="0" dirty="0">
                <a:latin typeface="Arial" panose="020B0604020202020204" pitchFamily="34" charset="0"/>
                <a:cs typeface="Arial" panose="020B0604020202020204" pitchFamily="34" charset="0"/>
              </a:rPr>
              <a:t>Pubertal Development</a:t>
            </a:r>
            <a:endParaRPr lang="en-GB"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6360D91-BBC3-42E5-87F1-DEBB6B70E8D7}"/>
              </a:ext>
            </a:extLst>
          </p:cNvPr>
          <p:cNvSpPr txBox="1"/>
          <p:nvPr/>
        </p:nvSpPr>
        <p:spPr>
          <a:xfrm>
            <a:off x="1460090" y="636950"/>
            <a:ext cx="4572000" cy="461665"/>
          </a:xfrm>
          <a:prstGeom prst="rect">
            <a:avLst/>
          </a:prstGeom>
          <a:noFill/>
        </p:spPr>
        <p:txBody>
          <a:bodyPr wrap="square">
            <a:spAutoFit/>
          </a:bodyPr>
          <a:lstStyle/>
          <a:p>
            <a:r>
              <a:rPr lang="en-GB" sz="2400" b="0" i="0" u="none" strike="noStrike" baseline="0" dirty="0">
                <a:latin typeface="Arial" panose="020B0604020202020204" pitchFamily="34" charset="0"/>
                <a:cs typeface="Arial" panose="020B0604020202020204" pitchFamily="34" charset="0"/>
              </a:rPr>
              <a:t>3. Male genital development</a:t>
            </a:r>
            <a:endParaRPr lang="en-GB" sz="2400" dirty="0">
              <a:latin typeface="Arial" panose="020B0604020202020204" pitchFamily="34" charset="0"/>
              <a:cs typeface="Arial" panose="020B0604020202020204" pitchFamily="34" charset="0"/>
            </a:endParaRPr>
          </a:p>
        </p:txBody>
      </p:sp>
      <p:graphicFrame>
        <p:nvGraphicFramePr>
          <p:cNvPr id="4" name="Table 6">
            <a:extLst>
              <a:ext uri="{FF2B5EF4-FFF2-40B4-BE49-F238E27FC236}">
                <a16:creationId xmlns:a16="http://schemas.microsoft.com/office/drawing/2014/main" id="{9013D9F4-D05A-46E8-974B-1F5603561752}"/>
              </a:ext>
            </a:extLst>
          </p:cNvPr>
          <p:cNvGraphicFramePr>
            <a:graphicFrameLocks noGrp="1"/>
          </p:cNvGraphicFramePr>
          <p:nvPr>
            <p:extLst>
              <p:ext uri="{D42A27DB-BD31-4B8C-83A1-F6EECF244321}">
                <p14:modId xmlns:p14="http://schemas.microsoft.com/office/powerpoint/2010/main" val="2786204406"/>
              </p:ext>
            </p:extLst>
          </p:nvPr>
        </p:nvGraphicFramePr>
        <p:xfrm>
          <a:off x="181897" y="1098615"/>
          <a:ext cx="8686800" cy="5600385"/>
        </p:xfrm>
        <a:graphic>
          <a:graphicData uri="http://schemas.openxmlformats.org/drawingml/2006/table">
            <a:tbl>
              <a:tblPr firstRow="1" bandRow="1">
                <a:tableStyleId>{5C22544A-7EE6-4342-B048-85BDC9FD1C3A}</a:tableStyleId>
              </a:tblPr>
              <a:tblGrid>
                <a:gridCol w="1219603">
                  <a:extLst>
                    <a:ext uri="{9D8B030D-6E8A-4147-A177-3AD203B41FA5}">
                      <a16:colId xmlns:a16="http://schemas.microsoft.com/office/drawing/2014/main" val="2569640091"/>
                    </a:ext>
                  </a:extLst>
                </a:gridCol>
                <a:gridCol w="7467197">
                  <a:extLst>
                    <a:ext uri="{9D8B030D-6E8A-4147-A177-3AD203B41FA5}">
                      <a16:colId xmlns:a16="http://schemas.microsoft.com/office/drawing/2014/main" val="333688876"/>
                    </a:ext>
                  </a:extLst>
                </a:gridCol>
              </a:tblGrid>
              <a:tr h="182225">
                <a:tc>
                  <a:txBody>
                    <a:bodyPr/>
                    <a:lstStyle/>
                    <a:p>
                      <a:r>
                        <a:rPr lang="en-US" sz="2000" dirty="0">
                          <a:latin typeface="Arial" panose="020B0604020202020204" pitchFamily="34" charset="0"/>
                          <a:cs typeface="Arial" panose="020B0604020202020204" pitchFamily="34" charset="0"/>
                        </a:rPr>
                        <a:t>Stage </a:t>
                      </a:r>
                      <a:endParaRPr lang="en-GB" sz="20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lt1"/>
                          </a:solidFill>
                          <a:latin typeface="+mn-lt"/>
                          <a:ea typeface="+mn-ea"/>
                          <a:cs typeface="+mn-cs"/>
                        </a:rPr>
                        <a:t>Comment (±2 Standard Deviations Around Mean Age)</a:t>
                      </a:r>
                      <a:endParaRPr lang="en-GB" sz="2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69427487"/>
                  </a:ext>
                </a:extLst>
              </a:tr>
              <a:tr h="370840">
                <a:tc>
                  <a:txBody>
                    <a:bodyPr/>
                    <a:lstStyle/>
                    <a:p>
                      <a:r>
                        <a:rPr lang="en-US" sz="2000" dirty="0">
                          <a:latin typeface="Arial" panose="020B0604020202020204" pitchFamily="34" charset="0"/>
                          <a:cs typeface="Arial" panose="020B0604020202020204" pitchFamily="34" charset="0"/>
                        </a:rPr>
                        <a:t>1</a:t>
                      </a:r>
                      <a:endParaRPr lang="en-GB" sz="2000" dirty="0">
                        <a:latin typeface="Arial" panose="020B0604020202020204" pitchFamily="34" charset="0"/>
                        <a:cs typeface="Arial" panose="020B0604020202020204" pitchFamily="34" charset="0"/>
                      </a:endParaRPr>
                    </a:p>
                  </a:txBody>
                  <a:tcPr/>
                </a:tc>
                <a:tc>
                  <a:txBody>
                    <a:bodyPr/>
                    <a:lstStyle/>
                    <a:p>
                      <a:pPr>
                        <a:lnSpc>
                          <a:spcPct val="150000"/>
                        </a:lnSpc>
                      </a:pPr>
                      <a:r>
                        <a:rPr lang="en-GB" sz="2000" b="0" i="0" u="none" strike="noStrike" kern="1200" baseline="0" dirty="0">
                          <a:solidFill>
                            <a:schemeClr val="dk1"/>
                          </a:solidFill>
                          <a:latin typeface="Arial" panose="020B0604020202020204" pitchFamily="34" charset="0"/>
                          <a:ea typeface="+mn-ea"/>
                          <a:cs typeface="Arial" panose="020B0604020202020204" pitchFamily="34" charset="0"/>
                        </a:rPr>
                        <a:t>Prepubertal</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8603738"/>
                  </a:ext>
                </a:extLst>
              </a:tr>
              <a:tr h="370840">
                <a:tc>
                  <a:txBody>
                    <a:bodyPr/>
                    <a:lstStyle/>
                    <a:p>
                      <a:r>
                        <a:rPr lang="en-US" sz="2000" dirty="0">
                          <a:latin typeface="Arial" panose="020B0604020202020204" pitchFamily="34" charset="0"/>
                          <a:cs typeface="Arial" panose="020B0604020202020204" pitchFamily="34" charset="0"/>
                        </a:rPr>
                        <a:t>2</a:t>
                      </a:r>
                      <a:endParaRPr lang="en-GB" sz="2000" dirty="0">
                        <a:latin typeface="Arial" panose="020B0604020202020204" pitchFamily="34" charset="0"/>
                        <a:cs typeface="Arial" panose="020B0604020202020204" pitchFamily="34" charset="0"/>
                      </a:endParaRPr>
                    </a:p>
                  </a:txBody>
                  <a:tcPr/>
                </a:tc>
                <a:tc>
                  <a:txBody>
                    <a:bodyPr/>
                    <a:lstStyle/>
                    <a:p>
                      <a:pPr>
                        <a:lnSpc>
                          <a:spcPct val="150000"/>
                        </a:lnSpc>
                      </a:pPr>
                      <a:r>
                        <a:rPr lang="en-GB" sz="2000" b="0" i="0" u="none" strike="noStrike" kern="1200" baseline="0" dirty="0">
                          <a:solidFill>
                            <a:schemeClr val="dk1"/>
                          </a:solidFill>
                          <a:latin typeface="Arial" panose="020B0604020202020204" pitchFamily="34" charset="0"/>
                          <a:ea typeface="+mn-ea"/>
                          <a:cs typeface="Arial" panose="020B0604020202020204" pitchFamily="34" charset="0"/>
                        </a:rPr>
                        <a:t>Enlargement of scrotum and testes; skin of scrotum reddens and changes in texture; little or no enlargement of penis; mean age 11.4 </a:t>
                      </a:r>
                      <a:r>
                        <a:rPr lang="en-GB" sz="2000" b="0" i="0" u="none" strike="noStrike" kern="1200" baseline="0" dirty="0" err="1">
                          <a:solidFill>
                            <a:schemeClr val="dk1"/>
                          </a:solidFill>
                          <a:latin typeface="Arial" panose="020B0604020202020204" pitchFamily="34" charset="0"/>
                          <a:ea typeface="+mn-ea"/>
                          <a:cs typeface="Arial" panose="020B0604020202020204" pitchFamily="34" charset="0"/>
                        </a:rPr>
                        <a:t>yr</a:t>
                      </a:r>
                      <a:r>
                        <a:rPr lang="en-GB" sz="2000" b="0" i="0" u="none" strike="noStrike" kern="1200" baseline="0" dirty="0">
                          <a:solidFill>
                            <a:schemeClr val="dk1"/>
                          </a:solidFill>
                          <a:latin typeface="Arial" panose="020B0604020202020204" pitchFamily="34" charset="0"/>
                          <a:ea typeface="+mn-ea"/>
                          <a:cs typeface="Arial" panose="020B0604020202020204" pitchFamily="34" charset="0"/>
                        </a:rPr>
                        <a:t> (9.5–13.8 </a:t>
                      </a:r>
                      <a:r>
                        <a:rPr lang="en-GB" sz="2000" b="0" i="0" u="none" strike="noStrike" kern="1200" baseline="0" dirty="0" err="1">
                          <a:solidFill>
                            <a:schemeClr val="dk1"/>
                          </a:solidFill>
                          <a:latin typeface="Arial" panose="020B0604020202020204" pitchFamily="34" charset="0"/>
                          <a:ea typeface="+mn-ea"/>
                          <a:cs typeface="Arial" panose="020B0604020202020204" pitchFamily="34" charset="0"/>
                        </a:rPr>
                        <a:t>yr</a:t>
                      </a:r>
                      <a:r>
                        <a:rPr lang="en-GB" sz="2000" b="0" i="0" u="none" strike="noStrike" kern="1200" baseline="0" dirty="0">
                          <a:solidFill>
                            <a:schemeClr val="dk1"/>
                          </a:solidFill>
                          <a:latin typeface="Arial" panose="020B0604020202020204" pitchFamily="34" charset="0"/>
                          <a:ea typeface="+mn-ea"/>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86319219"/>
                  </a:ext>
                </a:extLst>
              </a:tr>
              <a:tr h="370840">
                <a:tc>
                  <a:txBody>
                    <a:bodyPr/>
                    <a:lstStyle/>
                    <a:p>
                      <a:r>
                        <a:rPr lang="en-US" sz="2000" dirty="0">
                          <a:latin typeface="Arial" panose="020B0604020202020204" pitchFamily="34" charset="0"/>
                          <a:cs typeface="Arial" panose="020B0604020202020204" pitchFamily="34" charset="0"/>
                        </a:rPr>
                        <a:t>3</a:t>
                      </a:r>
                      <a:endParaRPr lang="en-GB" sz="2000" dirty="0">
                        <a:latin typeface="Arial" panose="020B0604020202020204" pitchFamily="34" charset="0"/>
                        <a:cs typeface="Arial" panose="020B0604020202020204" pitchFamily="34" charset="0"/>
                      </a:endParaRPr>
                    </a:p>
                  </a:txBody>
                  <a:tcPr/>
                </a:tc>
                <a:tc>
                  <a:txBody>
                    <a:bodyPr/>
                    <a:lstStyle/>
                    <a:p>
                      <a:pPr>
                        <a:lnSpc>
                          <a:spcPct val="150000"/>
                        </a:lnSpc>
                      </a:pPr>
                      <a:r>
                        <a:rPr lang="en-GB" sz="2000" b="0" i="0" u="none" strike="noStrike" kern="1200" baseline="0" dirty="0">
                          <a:solidFill>
                            <a:schemeClr val="dk1"/>
                          </a:solidFill>
                          <a:latin typeface="Arial" panose="020B0604020202020204" pitchFamily="34" charset="0"/>
                          <a:ea typeface="+mn-ea"/>
                          <a:cs typeface="Arial" panose="020B0604020202020204" pitchFamily="34" charset="0"/>
                        </a:rPr>
                        <a:t>Enlargement of penis, first mainly in length; further growth of testes and scrotum; mean age 12.9 </a:t>
                      </a:r>
                      <a:r>
                        <a:rPr lang="en-GB" sz="2000" b="0" i="0" u="none" strike="noStrike" kern="1200" baseline="0" dirty="0" err="1">
                          <a:solidFill>
                            <a:schemeClr val="dk1"/>
                          </a:solidFill>
                          <a:latin typeface="Arial" panose="020B0604020202020204" pitchFamily="34" charset="0"/>
                          <a:ea typeface="+mn-ea"/>
                          <a:cs typeface="Arial" panose="020B0604020202020204" pitchFamily="34" charset="0"/>
                        </a:rPr>
                        <a:t>yr</a:t>
                      </a:r>
                      <a:r>
                        <a:rPr lang="en-GB" sz="2000" b="0" i="0" u="none" strike="noStrike" kern="1200" baseline="0" dirty="0">
                          <a:solidFill>
                            <a:schemeClr val="dk1"/>
                          </a:solidFill>
                          <a:latin typeface="Arial" panose="020B0604020202020204" pitchFamily="34" charset="0"/>
                          <a:ea typeface="+mn-ea"/>
                          <a:cs typeface="Arial" panose="020B0604020202020204" pitchFamily="34" charset="0"/>
                        </a:rPr>
                        <a:t> (10.8–14.9 </a:t>
                      </a:r>
                      <a:r>
                        <a:rPr lang="en-GB" sz="2000" b="0" i="0" u="none" strike="noStrike" kern="1200" baseline="0" dirty="0" err="1">
                          <a:solidFill>
                            <a:schemeClr val="dk1"/>
                          </a:solidFill>
                          <a:latin typeface="Arial" panose="020B0604020202020204" pitchFamily="34" charset="0"/>
                          <a:ea typeface="+mn-ea"/>
                          <a:cs typeface="Arial" panose="020B0604020202020204" pitchFamily="34" charset="0"/>
                        </a:rPr>
                        <a:t>yr</a:t>
                      </a:r>
                      <a:r>
                        <a:rPr lang="en-GB" sz="2000" b="0" i="0" u="none" strike="noStrike" kern="1200" baseline="0" dirty="0">
                          <a:solidFill>
                            <a:schemeClr val="dk1"/>
                          </a:solidFill>
                          <a:latin typeface="Arial" panose="020B0604020202020204" pitchFamily="34" charset="0"/>
                          <a:ea typeface="+mn-ea"/>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25918911"/>
                  </a:ext>
                </a:extLst>
              </a:tr>
              <a:tr h="370840">
                <a:tc>
                  <a:txBody>
                    <a:bodyPr/>
                    <a:lstStyle/>
                    <a:p>
                      <a:r>
                        <a:rPr lang="en-US" sz="2000" dirty="0">
                          <a:latin typeface="Arial" panose="020B0604020202020204" pitchFamily="34" charset="0"/>
                          <a:cs typeface="Arial" panose="020B0604020202020204" pitchFamily="34" charset="0"/>
                        </a:rPr>
                        <a:t>4</a:t>
                      </a:r>
                      <a:endParaRPr lang="en-GB" sz="2000" dirty="0">
                        <a:latin typeface="Arial" panose="020B0604020202020204" pitchFamily="34" charset="0"/>
                        <a:cs typeface="Arial" panose="020B0604020202020204" pitchFamily="34" charset="0"/>
                      </a:endParaRPr>
                    </a:p>
                  </a:txBody>
                  <a:tcPr/>
                </a:tc>
                <a:tc>
                  <a:txBody>
                    <a:bodyPr/>
                    <a:lstStyle/>
                    <a:p>
                      <a:pPr>
                        <a:lnSpc>
                          <a:spcPct val="150000"/>
                        </a:lnSpc>
                      </a:pPr>
                      <a:r>
                        <a:rPr lang="en-GB" sz="2000" b="0" i="0" u="none" strike="noStrike" kern="1200" baseline="0" dirty="0">
                          <a:solidFill>
                            <a:schemeClr val="dk1"/>
                          </a:solidFill>
                          <a:latin typeface="Arial" panose="020B0604020202020204" pitchFamily="34" charset="0"/>
                          <a:ea typeface="+mn-ea"/>
                          <a:cs typeface="Arial" panose="020B0604020202020204" pitchFamily="34" charset="0"/>
                        </a:rPr>
                        <a:t>Increased size of penis with growth in breadth and development of glans; further enlargement of testes and scrotum and increased darkening of scrotal skin; mean age 13.8 </a:t>
                      </a:r>
                      <a:r>
                        <a:rPr lang="en-GB" sz="2000" b="0" i="0" u="none" strike="noStrike" kern="1200" baseline="0" dirty="0" err="1">
                          <a:solidFill>
                            <a:schemeClr val="dk1"/>
                          </a:solidFill>
                          <a:latin typeface="Arial" panose="020B0604020202020204" pitchFamily="34" charset="0"/>
                          <a:ea typeface="+mn-ea"/>
                          <a:cs typeface="Arial" panose="020B0604020202020204" pitchFamily="34" charset="0"/>
                        </a:rPr>
                        <a:t>yr</a:t>
                      </a:r>
                      <a:r>
                        <a:rPr lang="en-GB" sz="2000" b="0" i="0" u="none" strike="noStrike" kern="1200" baseline="0" dirty="0">
                          <a:solidFill>
                            <a:schemeClr val="dk1"/>
                          </a:solidFill>
                          <a:latin typeface="Arial" panose="020B0604020202020204" pitchFamily="34" charset="0"/>
                          <a:ea typeface="+mn-ea"/>
                          <a:cs typeface="Arial" panose="020B0604020202020204" pitchFamily="34" charset="0"/>
                        </a:rPr>
                        <a:t> (11.7–15.8 </a:t>
                      </a:r>
                      <a:r>
                        <a:rPr lang="en-GB" sz="2000" b="0" i="0" u="none" strike="noStrike" kern="1200" baseline="0" dirty="0" err="1">
                          <a:solidFill>
                            <a:schemeClr val="dk1"/>
                          </a:solidFill>
                          <a:latin typeface="Arial" panose="020B0604020202020204" pitchFamily="34" charset="0"/>
                          <a:ea typeface="+mn-ea"/>
                          <a:cs typeface="Arial" panose="020B0604020202020204" pitchFamily="34" charset="0"/>
                        </a:rPr>
                        <a:t>yr</a:t>
                      </a:r>
                      <a:r>
                        <a:rPr lang="en-GB" sz="2000" b="0" i="0" u="none" strike="noStrike" kern="1200" baseline="0" dirty="0">
                          <a:solidFill>
                            <a:schemeClr val="dk1"/>
                          </a:solidFill>
                          <a:latin typeface="Arial" panose="020B0604020202020204" pitchFamily="34" charset="0"/>
                          <a:ea typeface="+mn-ea"/>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88093064"/>
                  </a:ext>
                </a:extLst>
              </a:tr>
              <a:tr h="370840">
                <a:tc>
                  <a:txBody>
                    <a:bodyPr/>
                    <a:lstStyle/>
                    <a:p>
                      <a:r>
                        <a:rPr lang="en-US" sz="2000" dirty="0">
                          <a:latin typeface="Arial" panose="020B0604020202020204" pitchFamily="34" charset="0"/>
                          <a:cs typeface="Arial" panose="020B0604020202020204" pitchFamily="34" charset="0"/>
                        </a:rPr>
                        <a:t>5</a:t>
                      </a:r>
                      <a:endParaRPr lang="en-GB" sz="2000" dirty="0">
                        <a:latin typeface="Arial" panose="020B0604020202020204" pitchFamily="34" charset="0"/>
                        <a:cs typeface="Arial" panose="020B0604020202020204" pitchFamily="34" charset="0"/>
                      </a:endParaRPr>
                    </a:p>
                  </a:txBody>
                  <a:tcPr/>
                </a:tc>
                <a:tc>
                  <a:txBody>
                    <a:bodyPr/>
                    <a:lstStyle/>
                    <a:p>
                      <a:pPr>
                        <a:lnSpc>
                          <a:spcPct val="150000"/>
                        </a:lnSpc>
                      </a:pPr>
                      <a:r>
                        <a:rPr lang="en-GB" sz="2000" b="0" i="0" u="none" strike="noStrike" kern="1200" baseline="0" dirty="0">
                          <a:solidFill>
                            <a:schemeClr val="dk1"/>
                          </a:solidFill>
                          <a:latin typeface="Arial" panose="020B0604020202020204" pitchFamily="34" charset="0"/>
                          <a:ea typeface="+mn-ea"/>
                          <a:cs typeface="Arial" panose="020B0604020202020204" pitchFamily="34" charset="0"/>
                        </a:rPr>
                        <a:t>Genitalia adult in size and shape; mean age 14.9 </a:t>
                      </a:r>
                      <a:r>
                        <a:rPr lang="en-GB" sz="2000" b="0" i="0" u="none" strike="noStrike" kern="1200" baseline="0" dirty="0" err="1">
                          <a:solidFill>
                            <a:schemeClr val="dk1"/>
                          </a:solidFill>
                          <a:latin typeface="Arial" panose="020B0604020202020204" pitchFamily="34" charset="0"/>
                          <a:ea typeface="+mn-ea"/>
                          <a:cs typeface="Arial" panose="020B0604020202020204" pitchFamily="34" charset="0"/>
                        </a:rPr>
                        <a:t>yr</a:t>
                      </a:r>
                      <a:r>
                        <a:rPr lang="en-GB" sz="2000" b="0" i="0" u="none" strike="noStrike" kern="1200" baseline="0" dirty="0">
                          <a:solidFill>
                            <a:schemeClr val="dk1"/>
                          </a:solidFill>
                          <a:latin typeface="Arial" panose="020B0604020202020204" pitchFamily="34" charset="0"/>
                          <a:ea typeface="+mn-ea"/>
                          <a:cs typeface="Arial" panose="020B0604020202020204" pitchFamily="34" charset="0"/>
                        </a:rPr>
                        <a:t> (13–17.3 </a:t>
                      </a:r>
                      <a:r>
                        <a:rPr lang="en-GB" sz="2000" b="0" i="0" u="none" strike="noStrike" kern="1200" baseline="0" dirty="0" err="1">
                          <a:solidFill>
                            <a:schemeClr val="dk1"/>
                          </a:solidFill>
                          <a:latin typeface="Arial" panose="020B0604020202020204" pitchFamily="34" charset="0"/>
                          <a:ea typeface="+mn-ea"/>
                          <a:cs typeface="Arial" panose="020B0604020202020204" pitchFamily="34" charset="0"/>
                        </a:rPr>
                        <a:t>yr</a:t>
                      </a:r>
                      <a:r>
                        <a:rPr lang="en-GB" sz="2000" b="0" i="0" u="none" strike="noStrike" kern="1200" baseline="0" dirty="0">
                          <a:solidFill>
                            <a:schemeClr val="dk1"/>
                          </a:solidFill>
                          <a:latin typeface="Arial" panose="020B0604020202020204" pitchFamily="34" charset="0"/>
                          <a:ea typeface="+mn-ea"/>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14338174"/>
                  </a:ext>
                </a:extLst>
              </a:tr>
            </a:tbl>
          </a:graphicData>
        </a:graphic>
      </p:graphicFrame>
    </p:spTree>
    <p:extLst>
      <p:ext uri="{BB962C8B-B14F-4D97-AF65-F5344CB8AC3E}">
        <p14:creationId xmlns:p14="http://schemas.microsoft.com/office/powerpoint/2010/main" val="3052085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AEE31C-6126-4CF4-886A-F305EB5D08CD}"/>
              </a:ext>
            </a:extLst>
          </p:cNvPr>
          <p:cNvSpPr txBox="1"/>
          <p:nvPr/>
        </p:nvSpPr>
        <p:spPr>
          <a:xfrm>
            <a:off x="899653" y="1210667"/>
            <a:ext cx="7634748" cy="5509200"/>
          </a:xfrm>
          <a:prstGeom prst="rect">
            <a:avLst/>
          </a:prstGeom>
          <a:noFill/>
        </p:spPr>
        <p:txBody>
          <a:bodyPr wrap="square">
            <a:spAutoFit/>
          </a:bodyPr>
          <a:lstStyle/>
          <a:p>
            <a:r>
              <a:rPr lang="en-GB" sz="2000" b="1" i="0" u="none" strike="noStrike" baseline="0" dirty="0">
                <a:solidFill>
                  <a:srgbClr val="000000"/>
                </a:solidFill>
                <a:latin typeface="Arial" panose="020B0604020202020204" pitchFamily="34" charset="0"/>
                <a:cs typeface="Arial" panose="020B0604020202020204" pitchFamily="34" charset="0"/>
              </a:rPr>
              <a:t>Risky Health </a:t>
            </a:r>
            <a:r>
              <a:rPr lang="en-GB" sz="2000" b="1" i="0" u="none" strike="noStrike" baseline="0" dirty="0" err="1">
                <a:solidFill>
                  <a:srgbClr val="000000"/>
                </a:solidFill>
                <a:latin typeface="Arial" panose="020B0604020202020204" pitchFamily="34" charset="0"/>
                <a:cs typeface="Arial" panose="020B0604020202020204" pitchFamily="34" charset="0"/>
              </a:rPr>
              <a:t>Behaviors</a:t>
            </a:r>
            <a:r>
              <a:rPr lang="en-GB" sz="2000" b="1" i="0" u="none" strike="noStrike" baseline="0" dirty="0">
                <a:solidFill>
                  <a:srgbClr val="000000"/>
                </a:solidFill>
                <a:latin typeface="Arial" panose="020B0604020202020204" pitchFamily="34" charset="0"/>
                <a:cs typeface="Arial" panose="020B0604020202020204" pitchFamily="34" charset="0"/>
              </a:rPr>
              <a:t> Among Adolescent High School Students </a:t>
            </a:r>
          </a:p>
          <a:p>
            <a:endParaRPr lang="en-GB" sz="2000" b="1"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i="0" u="none" strike="noStrike" baseline="0" dirty="0">
                <a:solidFill>
                  <a:srgbClr val="000000"/>
                </a:solidFill>
                <a:latin typeface="Arial" panose="020B0604020202020204" pitchFamily="34" charset="0"/>
                <a:cs typeface="Arial" panose="020B0604020202020204" pitchFamily="34" charset="0"/>
              </a:rPr>
              <a:t>Poor diet or low physical activity 	</a:t>
            </a:r>
          </a:p>
          <a:p>
            <a:pPr marL="342900" indent="-342900">
              <a:buFont typeface="Arial" panose="020B0604020202020204" pitchFamily="34" charset="0"/>
              <a:buChar char="•"/>
            </a:pPr>
            <a:endParaRPr lang="en-GB" sz="2000" i="0" u="none" strike="noStrike" baseline="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i="0" u="none" strike="noStrike" baseline="0" dirty="0">
                <a:solidFill>
                  <a:srgbClr val="000000"/>
                </a:solidFill>
                <a:latin typeface="Arial" panose="020B0604020202020204" pitchFamily="34" charset="0"/>
                <a:cs typeface="Arial" panose="020B0604020202020204" pitchFamily="34" charset="0"/>
              </a:rPr>
              <a:t>Sexual activity 	</a:t>
            </a:r>
          </a:p>
          <a:p>
            <a:pPr marL="342900" indent="-342900">
              <a:buFont typeface="Arial" panose="020B0604020202020204" pitchFamily="34" charset="0"/>
              <a:buChar char="•"/>
            </a:pPr>
            <a:endParaRPr lang="en-GB" sz="20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i="0" u="none" strike="noStrike" baseline="0" dirty="0">
                <a:solidFill>
                  <a:srgbClr val="000000"/>
                </a:solidFill>
                <a:latin typeface="Arial" panose="020B0604020202020204" pitchFamily="34" charset="0"/>
                <a:cs typeface="Arial" panose="020B0604020202020204" pitchFamily="34" charset="0"/>
              </a:rPr>
              <a:t>Substance misuse 	</a:t>
            </a:r>
          </a:p>
          <a:p>
            <a:pPr marL="342900" indent="-342900">
              <a:buFont typeface="Arial" panose="020B0604020202020204" pitchFamily="34" charset="0"/>
              <a:buChar char="•"/>
            </a:pPr>
            <a:endParaRPr lang="en-GB" sz="2000" i="0" u="none" strike="noStrike" baseline="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i="0" u="none" strike="noStrike" baseline="0" dirty="0">
                <a:solidFill>
                  <a:srgbClr val="000000"/>
                </a:solidFill>
                <a:latin typeface="Arial" panose="020B0604020202020204" pitchFamily="34" charset="0"/>
                <a:cs typeface="Arial" panose="020B0604020202020204" pitchFamily="34" charset="0"/>
              </a:rPr>
              <a:t>Suicide 	</a:t>
            </a:r>
          </a:p>
          <a:p>
            <a:pPr marL="342900" indent="-342900">
              <a:buFont typeface="Arial" panose="020B0604020202020204" pitchFamily="34" charset="0"/>
              <a:buChar char="•"/>
            </a:pPr>
            <a:endParaRPr lang="en-GB" sz="20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i="0" u="none" strike="noStrike" baseline="0" dirty="0">
                <a:solidFill>
                  <a:srgbClr val="000000"/>
                </a:solidFill>
                <a:latin typeface="Arial" panose="020B0604020202020204" pitchFamily="34" charset="0"/>
                <a:cs typeface="Arial" panose="020B0604020202020204" pitchFamily="34" charset="0"/>
              </a:rPr>
              <a:t>Unintentional injury 	</a:t>
            </a:r>
          </a:p>
          <a:p>
            <a:pPr marL="342900" indent="-342900">
              <a:buFont typeface="Arial" panose="020B0604020202020204" pitchFamily="34" charset="0"/>
              <a:buChar char="•"/>
            </a:pPr>
            <a:endParaRPr lang="en-GB" sz="2000" i="0" u="none" strike="noStrike" baseline="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i="0" u="none" strike="noStrike" baseline="0" dirty="0">
                <a:solidFill>
                  <a:srgbClr val="000000"/>
                </a:solidFill>
                <a:latin typeface="Arial" panose="020B0604020202020204" pitchFamily="34" charset="0"/>
                <a:cs typeface="Arial" panose="020B0604020202020204" pitchFamily="34" charset="0"/>
              </a:rPr>
              <a:t>Violence victimization </a:t>
            </a:r>
            <a:r>
              <a:rPr lang="en-GB" sz="2000" b="0" i="0" u="none" strike="noStrike" baseline="0" dirty="0">
                <a:solidFill>
                  <a:srgbClr val="000000"/>
                </a:solidFill>
                <a:latin typeface="Arial" panose="020B0604020202020204" pitchFamily="34" charset="0"/>
                <a:cs typeface="Arial" panose="020B0604020202020204" pitchFamily="34" charset="0"/>
              </a:rPr>
              <a:t>	</a:t>
            </a:r>
          </a:p>
          <a:p>
            <a:endParaRPr lang="en-GB" sz="1800" b="1" i="0" u="none" strike="noStrike" baseline="0" dirty="0">
              <a:solidFill>
                <a:srgbClr val="000000"/>
              </a:solidFill>
              <a:latin typeface="Museo Sans 900"/>
            </a:endParaRPr>
          </a:p>
          <a:p>
            <a:endParaRPr lang="en-GB" b="1" dirty="0">
              <a:solidFill>
                <a:srgbClr val="000000"/>
              </a:solidFill>
              <a:latin typeface="Museo Sans 900"/>
            </a:endParaRPr>
          </a:p>
          <a:p>
            <a:r>
              <a:rPr lang="en-GB" sz="1800" b="0" i="0" u="none" strike="noStrike" baseline="0" dirty="0">
                <a:solidFill>
                  <a:srgbClr val="000000"/>
                </a:solidFill>
                <a:latin typeface="Museo Sans 700"/>
              </a:rPr>
              <a:t>	</a:t>
            </a:r>
          </a:p>
          <a:p>
            <a:r>
              <a:rPr lang="en-GB" sz="1800" b="0" i="0" u="none" strike="noStrike" baseline="0" dirty="0">
                <a:solidFill>
                  <a:srgbClr val="000000"/>
                </a:solidFill>
                <a:latin typeface="Museo Sans 900"/>
              </a:rPr>
              <a:t>	</a:t>
            </a:r>
          </a:p>
        </p:txBody>
      </p:sp>
    </p:spTree>
    <p:extLst>
      <p:ext uri="{BB962C8B-B14F-4D97-AF65-F5344CB8AC3E}">
        <p14:creationId xmlns:p14="http://schemas.microsoft.com/office/powerpoint/2010/main" val="2093555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uses of adolescent deaths.">
            <a:extLst>
              <a:ext uri="{FF2B5EF4-FFF2-40B4-BE49-F238E27FC236}">
                <a16:creationId xmlns:a16="http://schemas.microsoft.com/office/drawing/2014/main" id="{8DAE18F5-67FE-4B36-B21C-2FA117085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0310" y="75386"/>
            <a:ext cx="5928851" cy="6419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C26E7F2-7F8D-4AAC-BB4A-81F390AFA8AA}"/>
              </a:ext>
            </a:extLst>
          </p:cNvPr>
          <p:cNvSpPr txBox="1"/>
          <p:nvPr/>
        </p:nvSpPr>
        <p:spPr>
          <a:xfrm>
            <a:off x="317090" y="6474837"/>
            <a:ext cx="8509820" cy="307777"/>
          </a:xfrm>
          <a:prstGeom prst="rect">
            <a:avLst/>
          </a:prstGeom>
          <a:noFill/>
        </p:spPr>
        <p:txBody>
          <a:bodyPr wrap="square">
            <a:spAutoFit/>
          </a:bodyPr>
          <a:lstStyle/>
          <a:p>
            <a:r>
              <a:rPr lang="en-GB" sz="1400" dirty="0"/>
              <a:t>https://www.who.int/maternal_child_adolescent/topics/adolescence/framework-accelerated-action/en/</a:t>
            </a:r>
          </a:p>
        </p:txBody>
      </p:sp>
    </p:spTree>
    <p:extLst>
      <p:ext uri="{BB962C8B-B14F-4D97-AF65-F5344CB8AC3E}">
        <p14:creationId xmlns:p14="http://schemas.microsoft.com/office/powerpoint/2010/main" val="981177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E5B512-E5B3-49EB-BDBF-97270B8D2E17}"/>
              </a:ext>
            </a:extLst>
          </p:cNvPr>
          <p:cNvPicPr>
            <a:picLocks noChangeAspect="1"/>
          </p:cNvPicPr>
          <p:nvPr/>
        </p:nvPicPr>
        <p:blipFill>
          <a:blip r:embed="rId2"/>
          <a:stretch>
            <a:fillRect/>
          </a:stretch>
        </p:blipFill>
        <p:spPr>
          <a:xfrm>
            <a:off x="363794" y="1162753"/>
            <a:ext cx="8288593" cy="4532493"/>
          </a:xfrm>
          <a:prstGeom prst="rect">
            <a:avLst/>
          </a:prstGeom>
        </p:spPr>
      </p:pic>
      <p:sp>
        <p:nvSpPr>
          <p:cNvPr id="2" name="Oval 1">
            <a:extLst>
              <a:ext uri="{FF2B5EF4-FFF2-40B4-BE49-F238E27FC236}">
                <a16:creationId xmlns:a16="http://schemas.microsoft.com/office/drawing/2014/main" id="{E2FB51C6-316B-4EA8-A276-343EA6E81E2B}"/>
              </a:ext>
            </a:extLst>
          </p:cNvPr>
          <p:cNvSpPr/>
          <p:nvPr/>
        </p:nvSpPr>
        <p:spPr>
          <a:xfrm>
            <a:off x="6813755" y="4296697"/>
            <a:ext cx="1317522" cy="1398549"/>
          </a:xfrm>
          <a:prstGeom prst="ellipse">
            <a:avLst/>
          </a:prstGeom>
          <a:noFill/>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11068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F5F349-AA78-4CD1-845C-0D84DA45BC18}"/>
              </a:ext>
            </a:extLst>
          </p:cNvPr>
          <p:cNvPicPr>
            <a:picLocks noChangeAspect="1"/>
          </p:cNvPicPr>
          <p:nvPr/>
        </p:nvPicPr>
        <p:blipFill>
          <a:blip r:embed="rId2"/>
          <a:stretch>
            <a:fillRect/>
          </a:stretch>
        </p:blipFill>
        <p:spPr>
          <a:xfrm>
            <a:off x="68580" y="1302822"/>
            <a:ext cx="9144000" cy="5090556"/>
          </a:xfrm>
          <a:prstGeom prst="rect">
            <a:avLst/>
          </a:prstGeom>
        </p:spPr>
      </p:pic>
      <p:sp>
        <p:nvSpPr>
          <p:cNvPr id="4" name="Oval 3">
            <a:extLst>
              <a:ext uri="{FF2B5EF4-FFF2-40B4-BE49-F238E27FC236}">
                <a16:creationId xmlns:a16="http://schemas.microsoft.com/office/drawing/2014/main" id="{96B7440C-A4A3-4F61-9E38-6C12C008ED9D}"/>
              </a:ext>
            </a:extLst>
          </p:cNvPr>
          <p:cNvSpPr/>
          <p:nvPr/>
        </p:nvSpPr>
        <p:spPr>
          <a:xfrm>
            <a:off x="7826478" y="4630993"/>
            <a:ext cx="1317522" cy="1398549"/>
          </a:xfrm>
          <a:prstGeom prst="ellipse">
            <a:avLst/>
          </a:prstGeom>
          <a:noFill/>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19335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a:extLst>
              <a:ext uri="{FF2B5EF4-FFF2-40B4-BE49-F238E27FC236}">
                <a16:creationId xmlns:a16="http://schemas.microsoft.com/office/drawing/2014/main" id="{CC7277FE-40C7-4672-ABBB-8B3A209277F5}"/>
              </a:ext>
            </a:extLst>
          </p:cNvPr>
          <p:cNvSpPr/>
          <p:nvPr/>
        </p:nvSpPr>
        <p:spPr>
          <a:xfrm>
            <a:off x="968479" y="0"/>
            <a:ext cx="6705600" cy="2251587"/>
          </a:xfrm>
          <a:prstGeom prst="flowChartPunchedTap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93879ED-DAE6-496C-A750-52C0E52539D7}"/>
              </a:ext>
            </a:extLst>
          </p:cNvPr>
          <p:cNvSpPr txBox="1"/>
          <p:nvPr/>
        </p:nvSpPr>
        <p:spPr>
          <a:xfrm>
            <a:off x="213851" y="2251587"/>
            <a:ext cx="8716297" cy="3416320"/>
          </a:xfrm>
          <a:prstGeom prst="rect">
            <a:avLst/>
          </a:prstGeom>
          <a:noFill/>
        </p:spPr>
        <p:txBody>
          <a:bodyPr wrap="square">
            <a:spAutoFit/>
          </a:bodyPr>
          <a:lstStyle/>
          <a:p>
            <a:pPr algn="l"/>
            <a:endParaRPr lang="en-GB" b="1" i="0" dirty="0">
              <a:solidFill>
                <a:srgbClr val="212121"/>
              </a:solidFill>
              <a:effectLst/>
              <a:latin typeface="BlinkMacSystemFont"/>
            </a:endParaRPr>
          </a:p>
          <a:p>
            <a:pPr algn="l"/>
            <a:r>
              <a:rPr lang="en-GB" b="1" i="0" dirty="0">
                <a:solidFill>
                  <a:srgbClr val="212121"/>
                </a:solidFill>
                <a:effectLst/>
                <a:latin typeface="BlinkMacSystemFont"/>
              </a:rPr>
              <a:t>Objectives: </a:t>
            </a:r>
            <a:r>
              <a:rPr lang="en-GB" b="0" i="0" dirty="0">
                <a:solidFill>
                  <a:srgbClr val="212121"/>
                </a:solidFill>
                <a:effectLst/>
                <a:latin typeface="BlinkMacSystemFont"/>
              </a:rPr>
              <a:t>To determine the incidence and pattern of injuries among children and adolescents &lt;18 years old in Riyadh city and to identify associated factors.</a:t>
            </a:r>
          </a:p>
          <a:p>
            <a:pPr algn="l"/>
            <a:endParaRPr lang="en-GB" b="1" i="0" dirty="0">
              <a:solidFill>
                <a:srgbClr val="212121"/>
              </a:solidFill>
              <a:effectLst/>
              <a:latin typeface="BlinkMacSystemFont"/>
            </a:endParaRPr>
          </a:p>
          <a:p>
            <a:pPr algn="l"/>
            <a:r>
              <a:rPr lang="en-GB" b="1" i="0" dirty="0">
                <a:solidFill>
                  <a:srgbClr val="212121"/>
                </a:solidFill>
                <a:effectLst/>
                <a:latin typeface="BlinkMacSystemFont"/>
              </a:rPr>
              <a:t>Results: </a:t>
            </a:r>
            <a:r>
              <a:rPr lang="en-GB" b="0" i="0" dirty="0">
                <a:solidFill>
                  <a:srgbClr val="212121"/>
                </a:solidFill>
                <a:effectLst/>
                <a:latin typeface="BlinkMacSystemFont"/>
              </a:rPr>
              <a:t>The study included 1650 children and adolescents. Of them, 22.2% reported having had injuries in the previous 12 months. The most common injuries were falls (40.4%), Road Traffic Accidents (RTA) (15%), food intoxication (8.8%). Males were more affected by injuries than females (26% vs. 18%). Males living near playgrounds or public gardens, playing in the street are independent risk factors for occurrence of both falls and RTA injuries.</a:t>
            </a:r>
          </a:p>
          <a:p>
            <a:pPr algn="l"/>
            <a:endParaRPr lang="en-GB" b="1" i="0" dirty="0">
              <a:solidFill>
                <a:srgbClr val="212121"/>
              </a:solidFill>
              <a:effectLst/>
              <a:latin typeface="BlinkMacSystemFont"/>
            </a:endParaRPr>
          </a:p>
          <a:p>
            <a:pPr algn="l"/>
            <a:r>
              <a:rPr lang="en-GB" b="1" i="0" dirty="0">
                <a:solidFill>
                  <a:srgbClr val="212121"/>
                </a:solidFill>
                <a:effectLst/>
                <a:latin typeface="BlinkMacSystemFont"/>
              </a:rPr>
              <a:t>Recommendations: </a:t>
            </a:r>
            <a:r>
              <a:rPr lang="en-GB" b="0" i="0" dirty="0">
                <a:solidFill>
                  <a:srgbClr val="212121"/>
                </a:solidFill>
                <a:effectLst/>
                <a:latin typeface="BlinkMacSystemFont"/>
              </a:rPr>
              <a:t>school safety education and environmental modification should be applied in Riyadh.</a:t>
            </a:r>
          </a:p>
        </p:txBody>
      </p:sp>
      <p:pic>
        <p:nvPicPr>
          <p:cNvPr id="10" name="Picture 9">
            <a:extLst>
              <a:ext uri="{FF2B5EF4-FFF2-40B4-BE49-F238E27FC236}">
                <a16:creationId xmlns:a16="http://schemas.microsoft.com/office/drawing/2014/main" id="{CBD47DD9-EB11-48E6-9972-DA5AB5AAAD14}"/>
              </a:ext>
            </a:extLst>
          </p:cNvPr>
          <p:cNvPicPr>
            <a:picLocks noChangeAspect="1"/>
          </p:cNvPicPr>
          <p:nvPr/>
        </p:nvPicPr>
        <p:blipFill>
          <a:blip r:embed="rId2"/>
          <a:stretch>
            <a:fillRect/>
          </a:stretch>
        </p:blipFill>
        <p:spPr>
          <a:xfrm>
            <a:off x="1058772" y="339149"/>
            <a:ext cx="6180881" cy="1357223"/>
          </a:xfrm>
          <a:prstGeom prst="rect">
            <a:avLst/>
          </a:prstGeom>
        </p:spPr>
      </p:pic>
    </p:spTree>
    <p:extLst>
      <p:ext uri="{BB962C8B-B14F-4D97-AF65-F5344CB8AC3E}">
        <p14:creationId xmlns:p14="http://schemas.microsoft.com/office/powerpoint/2010/main" val="4124747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F83B5-C031-436D-9D42-850EFDA51E99}"/>
              </a:ext>
            </a:extLst>
          </p:cNvPr>
          <p:cNvSpPr txBox="1"/>
          <p:nvPr/>
        </p:nvSpPr>
        <p:spPr>
          <a:xfrm>
            <a:off x="648929" y="2169574"/>
            <a:ext cx="7973961" cy="2431435"/>
          </a:xfrm>
          <a:prstGeom prst="rect">
            <a:avLst/>
          </a:prstGeom>
          <a:noFill/>
        </p:spPr>
        <p:txBody>
          <a:bodyPr wrap="square">
            <a:spAutoFit/>
          </a:bodyPr>
          <a:lstStyle/>
          <a:p>
            <a:pPr algn="l"/>
            <a:r>
              <a:rPr lang="en-GB" sz="2400" b="0" i="0" u="none" strike="noStrike" baseline="0" dirty="0" err="1">
                <a:ea typeface="Tahoma" panose="020B0604030504040204" pitchFamily="34" charset="0"/>
                <a:cs typeface="Tahoma" panose="020B0604030504040204" pitchFamily="34" charset="0"/>
              </a:rPr>
              <a:t>Jeeluna</a:t>
            </a:r>
            <a:r>
              <a:rPr lang="en-GB" sz="2400" b="0" i="0" u="none" strike="noStrike" baseline="0" dirty="0">
                <a:ea typeface="Tahoma" panose="020B0604030504040204" pitchFamily="34" charset="0"/>
                <a:cs typeface="Tahoma" panose="020B0604030504040204" pitchFamily="34" charset="0"/>
              </a:rPr>
              <a:t> </a:t>
            </a:r>
            <a:r>
              <a:rPr lang="ar-SA" sz="2400" b="0" i="0" u="none" strike="noStrike" baseline="0" dirty="0">
                <a:ea typeface="Tahoma" panose="020B0604030504040204" pitchFamily="34" charset="0"/>
                <a:cs typeface="Tahoma" panose="020B0604030504040204" pitchFamily="34" charset="0"/>
              </a:rPr>
              <a:t> </a:t>
            </a:r>
            <a:r>
              <a:rPr lang="ar-SA" sz="3200" b="0" i="0" u="none" strike="noStrike" baseline="0" dirty="0">
                <a:solidFill>
                  <a:srgbClr val="FF0000"/>
                </a:solidFill>
                <a:latin typeface="Andalus" panose="02020603050405020304" pitchFamily="18" charset="-78"/>
                <a:ea typeface="Tahoma" panose="020B0604030504040204" pitchFamily="34" charset="0"/>
                <a:cs typeface="Andalus" panose="02020603050405020304" pitchFamily="18" charset="-78"/>
              </a:rPr>
              <a:t>جيلنا</a:t>
            </a:r>
            <a:r>
              <a:rPr lang="ar-SA" sz="2400" b="0" i="0" u="none" strike="noStrike" baseline="0" dirty="0">
                <a:latin typeface="Andalus" panose="02020603050405020304" pitchFamily="18" charset="-78"/>
                <a:ea typeface="Tahoma" panose="020B0604030504040204" pitchFamily="34" charset="0"/>
                <a:cs typeface="Andalus" panose="02020603050405020304" pitchFamily="18" charset="-78"/>
              </a:rPr>
              <a:t> </a:t>
            </a:r>
            <a:r>
              <a:rPr lang="en-GB" sz="2400" b="0" i="0" u="none" strike="noStrike" baseline="0" dirty="0">
                <a:ea typeface="Tahoma" panose="020B0604030504040204" pitchFamily="34" charset="0"/>
                <a:cs typeface="Tahoma" panose="020B0604030504040204" pitchFamily="34" charset="0"/>
              </a:rPr>
              <a:t>study database. </a:t>
            </a:r>
            <a:r>
              <a:rPr lang="en-GB" sz="2400" b="0" i="0" u="none" strike="noStrike" baseline="0" dirty="0" err="1">
                <a:ea typeface="Tahoma" panose="020B0604030504040204" pitchFamily="34" charset="0"/>
                <a:cs typeface="Tahoma" panose="020B0604030504040204" pitchFamily="34" charset="0"/>
              </a:rPr>
              <a:t>Jeeluna</a:t>
            </a:r>
            <a:r>
              <a:rPr lang="en-GB" sz="2400" b="0" i="0" u="none" strike="noStrike" baseline="0" dirty="0">
                <a:ea typeface="Tahoma" panose="020B0604030504040204" pitchFamily="34" charset="0"/>
                <a:cs typeface="Tahoma" panose="020B0604030504040204" pitchFamily="34" charset="0"/>
              </a:rPr>
              <a:t> was a cross-sectional, school-based, nationally representative study conducted in Saudi Arabia. </a:t>
            </a:r>
          </a:p>
          <a:p>
            <a:pPr algn="l"/>
            <a:endParaRPr lang="en-GB" sz="2400" dirty="0">
              <a:ea typeface="Tahoma" panose="020B0604030504040204" pitchFamily="34" charset="0"/>
              <a:cs typeface="Tahoma" panose="020B0604030504040204" pitchFamily="34" charset="0"/>
            </a:endParaRPr>
          </a:p>
          <a:p>
            <a:pPr algn="l"/>
            <a:r>
              <a:rPr lang="en-GB" sz="2400" b="0" i="0" u="none" strike="noStrike" baseline="0" dirty="0">
                <a:ea typeface="Tahoma" panose="020B0604030504040204" pitchFamily="34" charset="0"/>
                <a:cs typeface="Tahoma" panose="020B0604030504040204" pitchFamily="34" charset="0"/>
              </a:rPr>
              <a:t>Participants</a:t>
            </a:r>
            <a:r>
              <a:rPr lang="en-GB" sz="2400" dirty="0">
                <a:ea typeface="Tahoma" panose="020B0604030504040204" pitchFamily="34" charset="0"/>
                <a:cs typeface="Tahoma" panose="020B0604030504040204" pitchFamily="34" charset="0"/>
              </a:rPr>
              <a:t> </a:t>
            </a:r>
            <a:r>
              <a:rPr lang="en-GB" sz="2400" b="0" i="0" u="none" strike="noStrike" baseline="0" dirty="0">
                <a:ea typeface="Tahoma" panose="020B0604030504040204" pitchFamily="34" charset="0"/>
                <a:cs typeface="Tahoma" panose="020B0604030504040204" pitchFamily="34" charset="0"/>
              </a:rPr>
              <a:t>included intermediate and secondary school students, aged 10–19 years from all 13 regions of the country. </a:t>
            </a:r>
            <a:endParaRPr lang="en-GB" sz="2400" dirty="0">
              <a:latin typeface="Andalus" panose="02020603050405020304" pitchFamily="18" charset="-78"/>
              <a:ea typeface="Tahoma" panose="020B0604030504040204" pitchFamily="34" charset="0"/>
              <a:cs typeface="Andalus" panose="02020603050405020304" pitchFamily="18" charset="-78"/>
            </a:endParaRPr>
          </a:p>
        </p:txBody>
      </p:sp>
    </p:spTree>
    <p:extLst>
      <p:ext uri="{BB962C8B-B14F-4D97-AF65-F5344CB8AC3E}">
        <p14:creationId xmlns:p14="http://schemas.microsoft.com/office/powerpoint/2010/main" val="2798658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63B09E-DBE7-4BAD-A3C0-877AE34B1780}"/>
              </a:ext>
            </a:extLst>
          </p:cNvPr>
          <p:cNvSpPr txBox="1"/>
          <p:nvPr/>
        </p:nvSpPr>
        <p:spPr>
          <a:xfrm>
            <a:off x="394274" y="495825"/>
            <a:ext cx="8190270" cy="5866350"/>
          </a:xfrm>
          <a:prstGeom prst="rect">
            <a:avLst/>
          </a:prstGeom>
          <a:noFill/>
        </p:spPr>
        <p:txBody>
          <a:bodyPr wrap="square">
            <a:spAutoFit/>
          </a:bodyPr>
          <a:lstStyle/>
          <a:p>
            <a:pPr algn="l">
              <a:lnSpc>
                <a:spcPct val="150000"/>
              </a:lnSpc>
              <a:buFont typeface="Arial" panose="020B0604020202020204" pitchFamily="34" charset="0"/>
              <a:buChar char="•"/>
            </a:pPr>
            <a:r>
              <a:rPr lang="en-GB" b="0" i="0" u="none" strike="noStrike" dirty="0">
                <a:solidFill>
                  <a:srgbClr val="0071BC"/>
                </a:solidFill>
                <a:effectLst/>
                <a:latin typeface="BlinkMacSystemFont"/>
              </a:rPr>
              <a:t>The relationship of bullying and physical violence to mental health and academic performance: A cross-sectional study among adolescents in Kingdom of Saudi </a:t>
            </a:r>
            <a:r>
              <a:rPr lang="en-GB" b="0" i="0" u="none" strike="noStrike" dirty="0" err="1">
                <a:solidFill>
                  <a:srgbClr val="0071BC"/>
                </a:solidFill>
                <a:effectLst/>
                <a:latin typeface="BlinkMacSystemFont"/>
              </a:rPr>
              <a:t>Arabia.</a:t>
            </a:r>
            <a:r>
              <a:rPr lang="en-GB" b="0" i="0" dirty="0" err="1">
                <a:solidFill>
                  <a:srgbClr val="212121"/>
                </a:solidFill>
                <a:effectLst/>
                <a:latin typeface="BlinkMacSystemFont"/>
              </a:rPr>
              <a:t>AlBuhairan</a:t>
            </a:r>
            <a:r>
              <a:rPr lang="en-GB" b="0" i="0" dirty="0">
                <a:solidFill>
                  <a:srgbClr val="212121"/>
                </a:solidFill>
                <a:effectLst/>
                <a:latin typeface="BlinkMacSystemFont"/>
              </a:rPr>
              <a:t> F, </a:t>
            </a:r>
            <a:r>
              <a:rPr lang="en-GB" b="0" i="0" dirty="0" err="1">
                <a:solidFill>
                  <a:srgbClr val="212121"/>
                </a:solidFill>
                <a:effectLst/>
                <a:latin typeface="BlinkMacSystemFont"/>
              </a:rPr>
              <a:t>Abou</a:t>
            </a:r>
            <a:r>
              <a:rPr lang="en-GB" b="0" i="0" dirty="0">
                <a:solidFill>
                  <a:srgbClr val="212121"/>
                </a:solidFill>
                <a:effectLst/>
                <a:latin typeface="BlinkMacSystemFont"/>
              </a:rPr>
              <a:t> Abbas O, El Sayed D, Badri M, </a:t>
            </a:r>
            <a:r>
              <a:rPr lang="en-GB" b="0" i="0" dirty="0" err="1">
                <a:solidFill>
                  <a:srgbClr val="212121"/>
                </a:solidFill>
                <a:effectLst/>
                <a:latin typeface="BlinkMacSystemFont"/>
              </a:rPr>
              <a:t>Alshahri</a:t>
            </a:r>
            <a:r>
              <a:rPr lang="en-GB" b="0" i="0" dirty="0">
                <a:solidFill>
                  <a:srgbClr val="212121"/>
                </a:solidFill>
                <a:effectLst/>
                <a:latin typeface="BlinkMacSystemFont"/>
              </a:rPr>
              <a:t> S, de Vries </a:t>
            </a:r>
            <a:r>
              <a:rPr lang="en-GB" b="0" i="0" dirty="0" err="1">
                <a:solidFill>
                  <a:srgbClr val="212121"/>
                </a:solidFill>
                <a:effectLst/>
                <a:latin typeface="BlinkMacSystemFont"/>
              </a:rPr>
              <a:t>N.</a:t>
            </a:r>
            <a:r>
              <a:rPr lang="en-GB" b="0" i="0" dirty="0" err="1">
                <a:solidFill>
                  <a:srgbClr val="4D8055"/>
                </a:solidFill>
                <a:effectLst/>
                <a:latin typeface="BlinkMacSystemFont"/>
              </a:rPr>
              <a:t>Int</a:t>
            </a:r>
            <a:r>
              <a:rPr lang="en-GB" b="0" i="0" dirty="0">
                <a:solidFill>
                  <a:srgbClr val="4D8055"/>
                </a:solidFill>
                <a:effectLst/>
                <a:latin typeface="BlinkMacSystemFont"/>
              </a:rPr>
              <a:t> J </a:t>
            </a:r>
            <a:r>
              <a:rPr lang="en-GB" b="0" i="0" dirty="0" err="1">
                <a:solidFill>
                  <a:srgbClr val="4D8055"/>
                </a:solidFill>
                <a:effectLst/>
                <a:latin typeface="BlinkMacSystemFont"/>
              </a:rPr>
              <a:t>Pediatr</a:t>
            </a:r>
            <a:r>
              <a:rPr lang="en-GB" b="0" i="0" dirty="0">
                <a:solidFill>
                  <a:srgbClr val="4D8055"/>
                </a:solidFill>
                <a:effectLst/>
                <a:latin typeface="BlinkMacSystemFont"/>
              </a:rPr>
              <a:t> </a:t>
            </a:r>
            <a:r>
              <a:rPr lang="en-GB" b="0" i="0" dirty="0" err="1">
                <a:solidFill>
                  <a:srgbClr val="4D8055"/>
                </a:solidFill>
                <a:effectLst/>
                <a:latin typeface="BlinkMacSystemFont"/>
              </a:rPr>
              <a:t>Adolesc</a:t>
            </a:r>
            <a:r>
              <a:rPr lang="en-GB" b="0" i="0" dirty="0">
                <a:solidFill>
                  <a:srgbClr val="4D8055"/>
                </a:solidFill>
                <a:effectLst/>
                <a:latin typeface="BlinkMacSystemFont"/>
              </a:rPr>
              <a:t> Med. 2017 Jun;4(2):61-65. </a:t>
            </a:r>
            <a:r>
              <a:rPr lang="en-GB" b="0" i="0" dirty="0" err="1">
                <a:solidFill>
                  <a:srgbClr val="4D8055"/>
                </a:solidFill>
                <a:effectLst/>
                <a:latin typeface="BlinkMacSystemFont"/>
              </a:rPr>
              <a:t>doi</a:t>
            </a:r>
            <a:r>
              <a:rPr lang="en-GB" b="0" i="0" dirty="0">
                <a:solidFill>
                  <a:srgbClr val="4D8055"/>
                </a:solidFill>
                <a:effectLst/>
                <a:latin typeface="BlinkMacSystemFont"/>
              </a:rPr>
              <a:t>: 10.1016/j.ijpam.2016.12.005. </a:t>
            </a:r>
            <a:r>
              <a:rPr lang="en-GB" b="0" i="0" dirty="0" err="1">
                <a:solidFill>
                  <a:srgbClr val="4D8055"/>
                </a:solidFill>
                <a:effectLst/>
                <a:latin typeface="BlinkMacSystemFont"/>
              </a:rPr>
              <a:t>Epub</a:t>
            </a:r>
            <a:r>
              <a:rPr lang="en-GB" b="0" i="0" dirty="0">
                <a:solidFill>
                  <a:srgbClr val="4D8055"/>
                </a:solidFill>
                <a:effectLst/>
                <a:latin typeface="BlinkMacSystemFont"/>
              </a:rPr>
              <a:t> 2017 Feb 9.PMID: 30805503 </a:t>
            </a:r>
          </a:p>
          <a:p>
            <a:pPr algn="l">
              <a:lnSpc>
                <a:spcPct val="150000"/>
              </a:lnSpc>
              <a:buFont typeface="Arial" panose="020B0604020202020204" pitchFamily="34" charset="0"/>
              <a:buChar char="•"/>
            </a:pPr>
            <a:endParaRPr lang="en-GB" u="none" strike="noStrike" dirty="0">
              <a:solidFill>
                <a:srgbClr val="4D8055"/>
              </a:solidFill>
              <a:latin typeface="BlinkMacSystemFont"/>
            </a:endParaRPr>
          </a:p>
          <a:p>
            <a:pPr algn="l">
              <a:lnSpc>
                <a:spcPct val="150000"/>
              </a:lnSpc>
              <a:buFont typeface="Arial" panose="020B0604020202020204" pitchFamily="34" charset="0"/>
              <a:buChar char="•"/>
            </a:pPr>
            <a:r>
              <a:rPr lang="en-GB" b="0" i="0" u="none" strike="noStrike" dirty="0">
                <a:solidFill>
                  <a:srgbClr val="0071BC"/>
                </a:solidFill>
                <a:effectLst/>
                <a:latin typeface="BlinkMacSystemFont"/>
              </a:rPr>
              <a:t>Sleep deprivation: prevalence and associated factors among adolescents in Saudi </a:t>
            </a:r>
            <a:r>
              <a:rPr lang="en-GB" b="0" i="0" u="none" strike="noStrike" dirty="0" err="1">
                <a:solidFill>
                  <a:srgbClr val="0071BC"/>
                </a:solidFill>
                <a:effectLst/>
                <a:latin typeface="BlinkMacSystemFont"/>
              </a:rPr>
              <a:t>Arabia.</a:t>
            </a:r>
            <a:r>
              <a:rPr lang="en-GB" b="0" i="0" dirty="0" err="1">
                <a:solidFill>
                  <a:srgbClr val="212121"/>
                </a:solidFill>
                <a:effectLst/>
                <a:latin typeface="BlinkMacSystemFont"/>
              </a:rPr>
              <a:t>Nasim</a:t>
            </a:r>
            <a:r>
              <a:rPr lang="en-GB" b="0" i="0" dirty="0">
                <a:solidFill>
                  <a:srgbClr val="212121"/>
                </a:solidFill>
                <a:effectLst/>
                <a:latin typeface="BlinkMacSystemFont"/>
              </a:rPr>
              <a:t> M, </a:t>
            </a:r>
            <a:r>
              <a:rPr lang="en-GB" b="0" i="0" dirty="0" err="1">
                <a:solidFill>
                  <a:srgbClr val="212121"/>
                </a:solidFill>
                <a:effectLst/>
                <a:latin typeface="BlinkMacSystemFont"/>
              </a:rPr>
              <a:t>Saade</a:t>
            </a:r>
            <a:r>
              <a:rPr lang="en-GB" b="0" i="0" dirty="0">
                <a:solidFill>
                  <a:srgbClr val="212121"/>
                </a:solidFill>
                <a:effectLst/>
                <a:latin typeface="BlinkMacSystemFont"/>
              </a:rPr>
              <a:t> M, </a:t>
            </a:r>
            <a:r>
              <a:rPr lang="en-GB" b="0" i="0" dirty="0" err="1">
                <a:solidFill>
                  <a:srgbClr val="212121"/>
                </a:solidFill>
                <a:effectLst/>
                <a:latin typeface="BlinkMacSystemFont"/>
              </a:rPr>
              <a:t>AlBuhairan</a:t>
            </a:r>
            <a:r>
              <a:rPr lang="en-GB" b="0" i="0" dirty="0">
                <a:solidFill>
                  <a:srgbClr val="212121"/>
                </a:solidFill>
                <a:effectLst/>
                <a:latin typeface="BlinkMacSystemFont"/>
              </a:rPr>
              <a:t> </a:t>
            </a:r>
            <a:r>
              <a:rPr lang="en-GB" b="0" i="0" dirty="0" err="1">
                <a:solidFill>
                  <a:srgbClr val="212121"/>
                </a:solidFill>
                <a:effectLst/>
                <a:latin typeface="BlinkMacSystemFont"/>
              </a:rPr>
              <a:t>F.</a:t>
            </a:r>
            <a:r>
              <a:rPr lang="en-GB" b="0" i="0" dirty="0" err="1">
                <a:solidFill>
                  <a:srgbClr val="4D8055"/>
                </a:solidFill>
                <a:effectLst/>
                <a:latin typeface="BlinkMacSystemFont"/>
              </a:rPr>
              <a:t>Sleep</a:t>
            </a:r>
            <a:r>
              <a:rPr lang="en-GB" b="0" i="0" dirty="0">
                <a:solidFill>
                  <a:srgbClr val="4D8055"/>
                </a:solidFill>
                <a:effectLst/>
                <a:latin typeface="BlinkMacSystemFont"/>
              </a:rPr>
              <a:t> Med. 2019 Jan;53:165-171. </a:t>
            </a:r>
            <a:r>
              <a:rPr lang="en-GB" b="0" i="0" dirty="0" err="1">
                <a:solidFill>
                  <a:srgbClr val="4D8055"/>
                </a:solidFill>
                <a:effectLst/>
                <a:latin typeface="BlinkMacSystemFont"/>
              </a:rPr>
              <a:t>doi</a:t>
            </a:r>
            <a:r>
              <a:rPr lang="en-GB" b="0" i="0" dirty="0">
                <a:solidFill>
                  <a:srgbClr val="4D8055"/>
                </a:solidFill>
                <a:effectLst/>
                <a:latin typeface="BlinkMacSystemFont"/>
              </a:rPr>
              <a:t>: 10.1016/j.sleep.2018.08.031. </a:t>
            </a:r>
            <a:r>
              <a:rPr lang="en-GB" b="0" i="0" dirty="0" err="1">
                <a:solidFill>
                  <a:srgbClr val="4D8055"/>
                </a:solidFill>
                <a:effectLst/>
                <a:latin typeface="BlinkMacSystemFont"/>
              </a:rPr>
              <a:t>Epub</a:t>
            </a:r>
            <a:r>
              <a:rPr lang="en-GB" b="0" i="0" dirty="0">
                <a:solidFill>
                  <a:srgbClr val="4D8055"/>
                </a:solidFill>
                <a:effectLst/>
                <a:latin typeface="BlinkMacSystemFont"/>
              </a:rPr>
              <a:t> 2018 Oct 10.PMID: 30529632</a:t>
            </a:r>
          </a:p>
          <a:p>
            <a:pPr algn="l">
              <a:lnSpc>
                <a:spcPct val="150000"/>
              </a:lnSpc>
            </a:pPr>
            <a:endParaRPr lang="en-GB" b="0" i="0" dirty="0">
              <a:solidFill>
                <a:srgbClr val="4D8055"/>
              </a:solidFill>
              <a:effectLst/>
              <a:latin typeface="BlinkMacSystemFont"/>
            </a:endParaRPr>
          </a:p>
          <a:p>
            <a:pPr algn="l">
              <a:lnSpc>
                <a:spcPct val="150000"/>
              </a:lnSpc>
              <a:buFont typeface="Arial" panose="020B0604020202020204" pitchFamily="34" charset="0"/>
              <a:buChar char="•"/>
            </a:pPr>
            <a:r>
              <a:rPr lang="en-GB" b="0" i="0" u="none" strike="noStrike" dirty="0">
                <a:solidFill>
                  <a:srgbClr val="205493"/>
                </a:solidFill>
                <a:effectLst/>
                <a:latin typeface="BlinkMacSystemFont"/>
              </a:rPr>
              <a:t>Time for an Adolescent Health Surveillance System in Saudi Arabia: Findings From "</a:t>
            </a:r>
            <a:r>
              <a:rPr lang="en-GB" b="0" i="0" u="none" strike="noStrike" dirty="0" err="1">
                <a:solidFill>
                  <a:srgbClr val="205493"/>
                </a:solidFill>
                <a:effectLst/>
                <a:latin typeface="BlinkMacSystemFont"/>
              </a:rPr>
              <a:t>Jeeluna</a:t>
            </a:r>
            <a:r>
              <a:rPr lang="en-GB" b="0" i="0" u="none" strike="noStrike" dirty="0">
                <a:solidFill>
                  <a:srgbClr val="205493"/>
                </a:solidFill>
                <a:effectLst/>
                <a:latin typeface="BlinkMacSystemFont"/>
              </a:rPr>
              <a:t>".</a:t>
            </a:r>
            <a:r>
              <a:rPr lang="en-GB" b="0" i="0" dirty="0" err="1">
                <a:solidFill>
                  <a:srgbClr val="212121"/>
                </a:solidFill>
                <a:effectLst/>
                <a:latin typeface="BlinkMacSystemFont"/>
              </a:rPr>
              <a:t>AlBuhairan</a:t>
            </a:r>
            <a:r>
              <a:rPr lang="en-GB" b="0" i="0" dirty="0">
                <a:solidFill>
                  <a:srgbClr val="212121"/>
                </a:solidFill>
                <a:effectLst/>
                <a:latin typeface="BlinkMacSystemFont"/>
              </a:rPr>
              <a:t> FS, Tamim H, Al </a:t>
            </a:r>
            <a:r>
              <a:rPr lang="en-GB" b="0" i="0" dirty="0" err="1">
                <a:solidFill>
                  <a:srgbClr val="212121"/>
                </a:solidFill>
                <a:effectLst/>
                <a:latin typeface="BlinkMacSystemFont"/>
              </a:rPr>
              <a:t>Dubayee</a:t>
            </a:r>
            <a:r>
              <a:rPr lang="en-GB" b="0" i="0" dirty="0">
                <a:solidFill>
                  <a:srgbClr val="212121"/>
                </a:solidFill>
                <a:effectLst/>
                <a:latin typeface="BlinkMacSystemFont"/>
              </a:rPr>
              <a:t> M, </a:t>
            </a:r>
            <a:r>
              <a:rPr lang="en-GB" b="0" i="0" dirty="0" err="1">
                <a:solidFill>
                  <a:srgbClr val="212121"/>
                </a:solidFill>
                <a:effectLst/>
                <a:latin typeface="BlinkMacSystemFont"/>
              </a:rPr>
              <a:t>AlDhukair</a:t>
            </a:r>
            <a:r>
              <a:rPr lang="en-GB" b="0" i="0" dirty="0">
                <a:solidFill>
                  <a:srgbClr val="212121"/>
                </a:solidFill>
                <a:effectLst/>
                <a:latin typeface="BlinkMacSystemFont"/>
              </a:rPr>
              <a:t> S, Al </a:t>
            </a:r>
            <a:r>
              <a:rPr lang="en-GB" b="0" i="0" dirty="0" err="1">
                <a:solidFill>
                  <a:srgbClr val="212121"/>
                </a:solidFill>
                <a:effectLst/>
                <a:latin typeface="BlinkMacSystemFont"/>
              </a:rPr>
              <a:t>Shehri</a:t>
            </a:r>
            <a:r>
              <a:rPr lang="en-GB" b="0" i="0" dirty="0">
                <a:solidFill>
                  <a:srgbClr val="212121"/>
                </a:solidFill>
                <a:effectLst/>
                <a:latin typeface="BlinkMacSystemFont"/>
              </a:rPr>
              <a:t> S, Tamimi W, El </a:t>
            </a:r>
            <a:r>
              <a:rPr lang="en-GB" b="0" i="0" dirty="0" err="1">
                <a:solidFill>
                  <a:srgbClr val="212121"/>
                </a:solidFill>
                <a:effectLst/>
                <a:latin typeface="BlinkMacSystemFont"/>
              </a:rPr>
              <a:t>Bcheraoui</a:t>
            </a:r>
            <a:r>
              <a:rPr lang="en-GB" b="0" i="0" dirty="0">
                <a:solidFill>
                  <a:srgbClr val="212121"/>
                </a:solidFill>
                <a:effectLst/>
                <a:latin typeface="BlinkMacSystemFont"/>
              </a:rPr>
              <a:t> C, </a:t>
            </a:r>
            <a:r>
              <a:rPr lang="en-GB" b="0" i="0" dirty="0" err="1">
                <a:solidFill>
                  <a:srgbClr val="212121"/>
                </a:solidFill>
                <a:effectLst/>
                <a:latin typeface="BlinkMacSystemFont"/>
              </a:rPr>
              <a:t>Magzoub</a:t>
            </a:r>
            <a:r>
              <a:rPr lang="en-GB" b="0" i="0" dirty="0">
                <a:solidFill>
                  <a:srgbClr val="212121"/>
                </a:solidFill>
                <a:effectLst/>
                <a:latin typeface="BlinkMacSystemFont"/>
              </a:rPr>
              <a:t> ME, de Vries N, Al </a:t>
            </a:r>
            <a:r>
              <a:rPr lang="en-GB" b="0" i="0" dirty="0" err="1">
                <a:solidFill>
                  <a:srgbClr val="212121"/>
                </a:solidFill>
                <a:effectLst/>
                <a:latin typeface="BlinkMacSystemFont"/>
              </a:rPr>
              <a:t>Alwan</a:t>
            </a:r>
            <a:r>
              <a:rPr lang="en-GB" b="0" i="0" dirty="0">
                <a:solidFill>
                  <a:srgbClr val="212121"/>
                </a:solidFill>
                <a:effectLst/>
                <a:latin typeface="BlinkMacSystemFont"/>
              </a:rPr>
              <a:t> I.</a:t>
            </a:r>
            <a:r>
              <a:rPr lang="en-GB" b="0" i="0" dirty="0">
                <a:solidFill>
                  <a:srgbClr val="4D8055"/>
                </a:solidFill>
                <a:effectLst/>
                <a:latin typeface="BlinkMacSystemFont"/>
              </a:rPr>
              <a:t>J </a:t>
            </a:r>
            <a:r>
              <a:rPr lang="en-GB" b="0" i="0" dirty="0" err="1">
                <a:solidFill>
                  <a:srgbClr val="4D8055"/>
                </a:solidFill>
                <a:effectLst/>
                <a:latin typeface="BlinkMacSystemFont"/>
              </a:rPr>
              <a:t>Adolesc</a:t>
            </a:r>
            <a:r>
              <a:rPr lang="en-GB" b="0" i="0" dirty="0">
                <a:solidFill>
                  <a:srgbClr val="4D8055"/>
                </a:solidFill>
                <a:effectLst/>
                <a:latin typeface="BlinkMacSystemFont"/>
              </a:rPr>
              <a:t> Health. 2015 Sep;57(3):263-9. </a:t>
            </a:r>
            <a:r>
              <a:rPr lang="en-GB" b="0" i="0" dirty="0" err="1">
                <a:solidFill>
                  <a:srgbClr val="4D8055"/>
                </a:solidFill>
                <a:effectLst/>
                <a:latin typeface="BlinkMacSystemFont"/>
              </a:rPr>
              <a:t>doi</a:t>
            </a:r>
            <a:r>
              <a:rPr lang="en-GB" b="0" i="0" dirty="0">
                <a:solidFill>
                  <a:srgbClr val="4D8055"/>
                </a:solidFill>
                <a:effectLst/>
                <a:latin typeface="BlinkMacSystemFont"/>
              </a:rPr>
              <a:t>: 10.1016/j.jadohealth.2015.06.009.PMID: 26299553</a:t>
            </a:r>
          </a:p>
        </p:txBody>
      </p:sp>
    </p:spTree>
    <p:extLst>
      <p:ext uri="{BB962C8B-B14F-4D97-AF65-F5344CB8AC3E}">
        <p14:creationId xmlns:p14="http://schemas.microsoft.com/office/powerpoint/2010/main" val="3872571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D31EB4-9A50-41F7-B990-7689A70B92FD}"/>
              </a:ext>
            </a:extLst>
          </p:cNvPr>
          <p:cNvSpPr txBox="1"/>
          <p:nvPr/>
        </p:nvSpPr>
        <p:spPr>
          <a:xfrm>
            <a:off x="164689" y="6029601"/>
            <a:ext cx="8814621" cy="738664"/>
          </a:xfrm>
          <a:prstGeom prst="rect">
            <a:avLst/>
          </a:prstGeom>
          <a:noFill/>
        </p:spPr>
        <p:txBody>
          <a:bodyPr wrap="square">
            <a:spAutoFit/>
          </a:bodyPr>
          <a:lstStyle/>
          <a:p>
            <a:r>
              <a:rPr lang="en-GB" sz="1400" b="0" i="0" dirty="0" err="1">
                <a:solidFill>
                  <a:srgbClr val="303030"/>
                </a:solidFill>
                <a:effectLst/>
                <a:latin typeface="arial" panose="020B0604020202020204" pitchFamily="34" charset="0"/>
              </a:rPr>
              <a:t>AlBuhairan</a:t>
            </a:r>
            <a:r>
              <a:rPr lang="en-GB" sz="1400" b="0" i="0" dirty="0">
                <a:solidFill>
                  <a:srgbClr val="303030"/>
                </a:solidFill>
                <a:effectLst/>
                <a:latin typeface="arial" panose="020B0604020202020204" pitchFamily="34" charset="0"/>
              </a:rPr>
              <a:t>, </a:t>
            </a:r>
            <a:r>
              <a:rPr lang="en-GB" sz="1400" b="0" i="0" dirty="0" err="1">
                <a:solidFill>
                  <a:srgbClr val="303030"/>
                </a:solidFill>
                <a:effectLst/>
                <a:latin typeface="arial" panose="020B0604020202020204" pitchFamily="34" charset="0"/>
              </a:rPr>
              <a:t>Fadia</a:t>
            </a:r>
            <a:r>
              <a:rPr lang="en-GB" sz="1400" b="0" i="0" dirty="0">
                <a:solidFill>
                  <a:srgbClr val="303030"/>
                </a:solidFill>
                <a:effectLst/>
                <a:latin typeface="arial" panose="020B0604020202020204" pitchFamily="34" charset="0"/>
              </a:rPr>
              <a:t> et al. “The relationship of bullying and physical violence to mental health and academic performance: A cross-sectional study among adolescents in Kingdom of Saudi Arabia.” </a:t>
            </a:r>
            <a:r>
              <a:rPr lang="en-GB" sz="1400" b="0" i="1" dirty="0">
                <a:solidFill>
                  <a:srgbClr val="303030"/>
                </a:solidFill>
                <a:effectLst/>
                <a:latin typeface="arial" panose="020B0604020202020204" pitchFamily="34" charset="0"/>
              </a:rPr>
              <a:t>International journal of </a:t>
            </a:r>
            <a:r>
              <a:rPr lang="en-GB" sz="1400" b="0" i="1" dirty="0" err="1">
                <a:solidFill>
                  <a:srgbClr val="303030"/>
                </a:solidFill>
                <a:effectLst/>
                <a:latin typeface="arial" panose="020B0604020202020204" pitchFamily="34" charset="0"/>
              </a:rPr>
              <a:t>pediatrics</a:t>
            </a:r>
            <a:r>
              <a:rPr lang="en-GB" sz="1400" b="0" i="1" dirty="0">
                <a:solidFill>
                  <a:srgbClr val="303030"/>
                </a:solidFill>
                <a:effectLst/>
                <a:latin typeface="arial" panose="020B0604020202020204" pitchFamily="34" charset="0"/>
              </a:rPr>
              <a:t> &amp; adolescent medicine</a:t>
            </a:r>
            <a:r>
              <a:rPr lang="en-GB" sz="1400" b="0" i="0" dirty="0">
                <a:solidFill>
                  <a:srgbClr val="303030"/>
                </a:solidFill>
                <a:effectLst/>
                <a:latin typeface="arial" panose="020B0604020202020204" pitchFamily="34" charset="0"/>
              </a:rPr>
              <a:t> vol. 4,2 (2017): 61-65. doi:10.1016/j.ijpam.2016.12.005</a:t>
            </a:r>
            <a:endParaRPr lang="en-GB" sz="1400" dirty="0"/>
          </a:p>
        </p:txBody>
      </p:sp>
      <p:pic>
        <p:nvPicPr>
          <p:cNvPr id="7" name="Picture 6">
            <a:extLst>
              <a:ext uri="{FF2B5EF4-FFF2-40B4-BE49-F238E27FC236}">
                <a16:creationId xmlns:a16="http://schemas.microsoft.com/office/drawing/2014/main" id="{1FD5A0C5-FB33-4807-BD80-ADB3EE463915}"/>
              </a:ext>
            </a:extLst>
          </p:cNvPr>
          <p:cNvPicPr>
            <a:picLocks noChangeAspect="1"/>
          </p:cNvPicPr>
          <p:nvPr/>
        </p:nvPicPr>
        <p:blipFill>
          <a:blip r:embed="rId2"/>
          <a:stretch>
            <a:fillRect/>
          </a:stretch>
        </p:blipFill>
        <p:spPr>
          <a:xfrm>
            <a:off x="265471" y="303826"/>
            <a:ext cx="8798814" cy="5725775"/>
          </a:xfrm>
          <a:prstGeom prst="rect">
            <a:avLst/>
          </a:prstGeom>
        </p:spPr>
      </p:pic>
    </p:spTree>
    <p:extLst>
      <p:ext uri="{BB962C8B-B14F-4D97-AF65-F5344CB8AC3E}">
        <p14:creationId xmlns:p14="http://schemas.microsoft.com/office/powerpoint/2010/main" val="3280891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D31EB4-9A50-41F7-B990-7689A70B92FD}"/>
              </a:ext>
            </a:extLst>
          </p:cNvPr>
          <p:cNvSpPr txBox="1"/>
          <p:nvPr/>
        </p:nvSpPr>
        <p:spPr>
          <a:xfrm>
            <a:off x="164689" y="6029601"/>
            <a:ext cx="8814621" cy="738664"/>
          </a:xfrm>
          <a:prstGeom prst="rect">
            <a:avLst/>
          </a:prstGeom>
          <a:noFill/>
        </p:spPr>
        <p:txBody>
          <a:bodyPr wrap="square">
            <a:spAutoFit/>
          </a:bodyPr>
          <a:lstStyle/>
          <a:p>
            <a:r>
              <a:rPr lang="en-GB" sz="1400" b="0" i="0" dirty="0" err="1">
                <a:solidFill>
                  <a:srgbClr val="303030"/>
                </a:solidFill>
                <a:effectLst/>
                <a:latin typeface="arial" panose="020B0604020202020204" pitchFamily="34" charset="0"/>
              </a:rPr>
              <a:t>AlBuhairan</a:t>
            </a:r>
            <a:r>
              <a:rPr lang="en-GB" sz="1400" b="0" i="0" dirty="0">
                <a:solidFill>
                  <a:srgbClr val="303030"/>
                </a:solidFill>
                <a:effectLst/>
                <a:latin typeface="arial" panose="020B0604020202020204" pitchFamily="34" charset="0"/>
              </a:rPr>
              <a:t>, </a:t>
            </a:r>
            <a:r>
              <a:rPr lang="en-GB" sz="1400" b="0" i="0" dirty="0" err="1">
                <a:solidFill>
                  <a:srgbClr val="303030"/>
                </a:solidFill>
                <a:effectLst/>
                <a:latin typeface="arial" panose="020B0604020202020204" pitchFamily="34" charset="0"/>
              </a:rPr>
              <a:t>Fadia</a:t>
            </a:r>
            <a:r>
              <a:rPr lang="en-GB" sz="1400" b="0" i="0" dirty="0">
                <a:solidFill>
                  <a:srgbClr val="303030"/>
                </a:solidFill>
                <a:effectLst/>
                <a:latin typeface="arial" panose="020B0604020202020204" pitchFamily="34" charset="0"/>
              </a:rPr>
              <a:t> et al. “The relationship of bullying and physical violence to mental health and academic performance: A cross-sectional study among adolescents in Kingdom of Saudi Arabia.” </a:t>
            </a:r>
            <a:r>
              <a:rPr lang="en-GB" sz="1400" b="0" i="1" dirty="0">
                <a:solidFill>
                  <a:srgbClr val="303030"/>
                </a:solidFill>
                <a:effectLst/>
                <a:latin typeface="arial" panose="020B0604020202020204" pitchFamily="34" charset="0"/>
              </a:rPr>
              <a:t>International journal of </a:t>
            </a:r>
            <a:r>
              <a:rPr lang="en-GB" sz="1400" b="0" i="1" dirty="0" err="1">
                <a:solidFill>
                  <a:srgbClr val="303030"/>
                </a:solidFill>
                <a:effectLst/>
                <a:latin typeface="arial" panose="020B0604020202020204" pitchFamily="34" charset="0"/>
              </a:rPr>
              <a:t>pediatrics</a:t>
            </a:r>
            <a:r>
              <a:rPr lang="en-GB" sz="1400" b="0" i="1" dirty="0">
                <a:solidFill>
                  <a:srgbClr val="303030"/>
                </a:solidFill>
                <a:effectLst/>
                <a:latin typeface="arial" panose="020B0604020202020204" pitchFamily="34" charset="0"/>
              </a:rPr>
              <a:t> &amp; adolescent medicine</a:t>
            </a:r>
            <a:r>
              <a:rPr lang="en-GB" sz="1400" b="0" i="0" dirty="0">
                <a:solidFill>
                  <a:srgbClr val="303030"/>
                </a:solidFill>
                <a:effectLst/>
                <a:latin typeface="arial" panose="020B0604020202020204" pitchFamily="34" charset="0"/>
              </a:rPr>
              <a:t> vol. 4,2 (2017): 61-65. doi:10.1016/j.ijpam.2016.12.005</a:t>
            </a:r>
            <a:endParaRPr lang="en-GB" sz="1400" dirty="0"/>
          </a:p>
        </p:txBody>
      </p:sp>
      <p:sp>
        <p:nvSpPr>
          <p:cNvPr id="6" name="TextBox 5">
            <a:extLst>
              <a:ext uri="{FF2B5EF4-FFF2-40B4-BE49-F238E27FC236}">
                <a16:creationId xmlns:a16="http://schemas.microsoft.com/office/drawing/2014/main" id="{9F844AF7-B129-4AB4-B592-AF467EF7FDB7}"/>
              </a:ext>
            </a:extLst>
          </p:cNvPr>
          <p:cNvSpPr txBox="1"/>
          <p:nvPr/>
        </p:nvSpPr>
        <p:spPr>
          <a:xfrm>
            <a:off x="420328" y="283043"/>
            <a:ext cx="8487698" cy="5563831"/>
          </a:xfrm>
          <a:prstGeom prst="rect">
            <a:avLst/>
          </a:prstGeom>
          <a:noFill/>
        </p:spPr>
        <p:txBody>
          <a:bodyPr wrap="square">
            <a:spAutoFit/>
          </a:bodyPr>
          <a:lstStyle/>
          <a:p>
            <a:pPr algn="l">
              <a:lnSpc>
                <a:spcPct val="150000"/>
              </a:lnSpc>
            </a:pPr>
            <a:r>
              <a:rPr lang="en-GB" sz="2400" b="0" i="0" u="none" strike="noStrike" baseline="0" dirty="0">
                <a:latin typeface="Arial" panose="020B0604020202020204" pitchFamily="34" charset="0"/>
                <a:cs typeface="Arial" panose="020B0604020202020204" pitchFamily="34" charset="0"/>
              </a:rPr>
              <a:t>When adjusting for age and gender,  results indicate that students who were bullied were 20% (OR: 0.81, 95% CI: 0.653 ,1.011%) less likely to have an academic performance that was at least average. Bullied students had a 2.66 (95% CI: 2.399 , 2.959) and a 2.89 (95% CI: 2.699 , 3.309) greater odds of suffering from depression and anxiety symptoms, respectively, compared to students who were not bullied. Likewise, bullied students had a 3.44 times higher risk of having mental health problems compared to non-bullied students (95% CI: 3.063 , 3.865).</a:t>
            </a:r>
            <a:endParaRPr lang="en-GB"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E025D56-FEB4-4CF6-BEE0-9863016C3403}"/>
              </a:ext>
            </a:extLst>
          </p:cNvPr>
          <p:cNvSpPr txBox="1"/>
          <p:nvPr/>
        </p:nvSpPr>
        <p:spPr>
          <a:xfrm>
            <a:off x="420328" y="100316"/>
            <a:ext cx="4572000" cy="400110"/>
          </a:xfrm>
          <a:prstGeom prst="rect">
            <a:avLst/>
          </a:prstGeom>
          <a:noFill/>
        </p:spPr>
        <p:txBody>
          <a:bodyPr wrap="square">
            <a:spAutoFit/>
          </a:bodyPr>
          <a:lstStyle/>
          <a:p>
            <a:r>
              <a:rPr lang="en-GB" sz="2000" b="1" i="0" dirty="0">
                <a:solidFill>
                  <a:srgbClr val="303030"/>
                </a:solidFill>
                <a:effectLst/>
                <a:latin typeface="arial" panose="020B0604020202020204" pitchFamily="34" charset="0"/>
              </a:rPr>
              <a:t>Bullying</a:t>
            </a:r>
            <a:r>
              <a:rPr lang="en-GB" sz="1800" b="0" i="0" dirty="0">
                <a:solidFill>
                  <a:srgbClr val="303030"/>
                </a:solidFill>
                <a:effectLst/>
                <a:latin typeface="arial" panose="020B0604020202020204" pitchFamily="34" charset="0"/>
              </a:rPr>
              <a:t> </a:t>
            </a:r>
            <a:endParaRPr lang="en-GB" dirty="0"/>
          </a:p>
        </p:txBody>
      </p:sp>
    </p:spTree>
    <p:extLst>
      <p:ext uri="{BB962C8B-B14F-4D97-AF65-F5344CB8AC3E}">
        <p14:creationId xmlns:p14="http://schemas.microsoft.com/office/powerpoint/2010/main" val="3224502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3E9D49-16FC-4661-A3E7-C98D4E1EAA7C}"/>
              </a:ext>
            </a:extLst>
          </p:cNvPr>
          <p:cNvSpPr txBox="1"/>
          <p:nvPr/>
        </p:nvSpPr>
        <p:spPr>
          <a:xfrm>
            <a:off x="1224115" y="1048555"/>
            <a:ext cx="6956323" cy="4434932"/>
          </a:xfrm>
          <a:prstGeom prst="rect">
            <a:avLst/>
          </a:prstGeom>
          <a:noFill/>
        </p:spPr>
        <p:txBody>
          <a:bodyPr wrap="square">
            <a:spAutoFit/>
          </a:bodyPr>
          <a:lstStyle/>
          <a:p>
            <a:pPr marL="342900">
              <a:lnSpc>
                <a:spcPct val="115000"/>
              </a:lnSpc>
            </a:pPr>
            <a:r>
              <a:rPr lang="en-US" sz="135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By The end of session Students will be able to: </a:t>
            </a:r>
            <a:endParaRPr lang="en-GB" sz="1050" dirty="0">
              <a:latin typeface="Calibri" panose="020F0502020204030204" pitchFamily="34" charset="0"/>
              <a:ea typeface="Times New Roman" panose="02020603050405020304" pitchFamily="18" charset="0"/>
              <a:cs typeface="Times New Roman" panose="02020603050405020304" pitchFamily="18" charset="0"/>
            </a:endParaRPr>
          </a:p>
          <a:p>
            <a:pPr marL="257175" indent="-257175">
              <a:lnSpc>
                <a:spcPct val="150000"/>
              </a:lnSpc>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Define adolescence age according to World health organization.</a:t>
            </a:r>
            <a:endParaRPr lang="en-GB" dirty="0">
              <a:latin typeface="Arial" panose="020B0604020202020204" pitchFamily="34" charset="0"/>
              <a:ea typeface="Times New Roman" panose="02020603050405020304" pitchFamily="18" charset="0"/>
              <a:cs typeface="Arial" panose="020B0604020202020204" pitchFamily="34" charset="0"/>
            </a:endParaRPr>
          </a:p>
          <a:p>
            <a:pPr marL="257175" indent="-257175">
              <a:lnSpc>
                <a:spcPct val="150000"/>
              </a:lnSpc>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Describe adolescence physiological and behavioral characteristics.</a:t>
            </a:r>
            <a:endParaRPr lang="en-GB" dirty="0">
              <a:latin typeface="Arial" panose="020B0604020202020204" pitchFamily="34" charset="0"/>
              <a:ea typeface="Times New Roman" panose="02020603050405020304" pitchFamily="18" charset="0"/>
              <a:cs typeface="Arial" panose="020B0604020202020204" pitchFamily="34" charset="0"/>
            </a:endParaRPr>
          </a:p>
          <a:p>
            <a:pPr marL="257175" indent="-257175">
              <a:lnSpc>
                <a:spcPct val="150000"/>
              </a:lnSpc>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Determine adolescence health problems according to physical, psychological and social aspects based on best available evidence in the KSA.</a:t>
            </a:r>
            <a:endParaRPr lang="en-GB" dirty="0">
              <a:latin typeface="Arial" panose="020B0604020202020204" pitchFamily="34" charset="0"/>
              <a:ea typeface="Times New Roman" panose="02020603050405020304" pitchFamily="18" charset="0"/>
              <a:cs typeface="Arial" panose="020B0604020202020204" pitchFamily="34" charset="0"/>
            </a:endParaRPr>
          </a:p>
          <a:p>
            <a:pPr marL="257175" indent="-257175">
              <a:lnSpc>
                <a:spcPct val="150000"/>
              </a:lnSpc>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Summarize the Comprehensive approach to common adolescent health problems in primary health care</a:t>
            </a:r>
            <a:endParaRPr lang="en-GB" dirty="0">
              <a:latin typeface="Arial" panose="020B0604020202020204" pitchFamily="34" charset="0"/>
              <a:ea typeface="Times New Roman" panose="02020603050405020304" pitchFamily="18" charset="0"/>
              <a:cs typeface="Arial" panose="020B0604020202020204" pitchFamily="34" charset="0"/>
            </a:endParaRPr>
          </a:p>
          <a:p>
            <a:pPr marL="257175" indent="-257175">
              <a:lnSpc>
                <a:spcPct val="150000"/>
              </a:lnSpc>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Assess the Role of family, school and community in adolescent health care.</a:t>
            </a:r>
            <a:endParaRPr lang="en-GB"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63748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D31EB4-9A50-41F7-B990-7689A70B92FD}"/>
              </a:ext>
            </a:extLst>
          </p:cNvPr>
          <p:cNvSpPr txBox="1"/>
          <p:nvPr/>
        </p:nvSpPr>
        <p:spPr>
          <a:xfrm>
            <a:off x="164689" y="6029601"/>
            <a:ext cx="8814621" cy="738664"/>
          </a:xfrm>
          <a:prstGeom prst="rect">
            <a:avLst/>
          </a:prstGeom>
          <a:noFill/>
        </p:spPr>
        <p:txBody>
          <a:bodyPr wrap="square">
            <a:spAutoFit/>
          </a:bodyPr>
          <a:lstStyle/>
          <a:p>
            <a:r>
              <a:rPr lang="en-GB" sz="1400" b="0" i="0" dirty="0" err="1">
                <a:solidFill>
                  <a:srgbClr val="303030"/>
                </a:solidFill>
                <a:effectLst/>
                <a:latin typeface="arial" panose="020B0604020202020204" pitchFamily="34" charset="0"/>
              </a:rPr>
              <a:t>AlBuhairan</a:t>
            </a:r>
            <a:r>
              <a:rPr lang="en-GB" sz="1400" b="0" i="0" dirty="0">
                <a:solidFill>
                  <a:srgbClr val="303030"/>
                </a:solidFill>
                <a:effectLst/>
                <a:latin typeface="arial" panose="020B0604020202020204" pitchFamily="34" charset="0"/>
              </a:rPr>
              <a:t>, </a:t>
            </a:r>
            <a:r>
              <a:rPr lang="en-GB" sz="1400" b="0" i="0" dirty="0" err="1">
                <a:solidFill>
                  <a:srgbClr val="303030"/>
                </a:solidFill>
                <a:effectLst/>
                <a:latin typeface="arial" panose="020B0604020202020204" pitchFamily="34" charset="0"/>
              </a:rPr>
              <a:t>Fadia</a:t>
            </a:r>
            <a:r>
              <a:rPr lang="en-GB" sz="1400" b="0" i="0" dirty="0">
                <a:solidFill>
                  <a:srgbClr val="303030"/>
                </a:solidFill>
                <a:effectLst/>
                <a:latin typeface="arial" panose="020B0604020202020204" pitchFamily="34" charset="0"/>
              </a:rPr>
              <a:t> et al. “The relationship of bullying and physical violence to mental health and academic performance: A cross-sectional study among adolescents in Kingdom of Saudi Arabia.” </a:t>
            </a:r>
            <a:r>
              <a:rPr lang="en-GB" sz="1400" b="0" i="1" dirty="0">
                <a:solidFill>
                  <a:srgbClr val="303030"/>
                </a:solidFill>
                <a:effectLst/>
                <a:latin typeface="arial" panose="020B0604020202020204" pitchFamily="34" charset="0"/>
              </a:rPr>
              <a:t>International journal of </a:t>
            </a:r>
            <a:r>
              <a:rPr lang="en-GB" sz="1400" b="0" i="1" dirty="0" err="1">
                <a:solidFill>
                  <a:srgbClr val="303030"/>
                </a:solidFill>
                <a:effectLst/>
                <a:latin typeface="arial" panose="020B0604020202020204" pitchFamily="34" charset="0"/>
              </a:rPr>
              <a:t>pediatrics</a:t>
            </a:r>
            <a:r>
              <a:rPr lang="en-GB" sz="1400" b="0" i="1" dirty="0">
                <a:solidFill>
                  <a:srgbClr val="303030"/>
                </a:solidFill>
                <a:effectLst/>
                <a:latin typeface="arial" panose="020B0604020202020204" pitchFamily="34" charset="0"/>
              </a:rPr>
              <a:t> &amp; adolescent medicine</a:t>
            </a:r>
            <a:r>
              <a:rPr lang="en-GB" sz="1400" b="0" i="0" dirty="0">
                <a:solidFill>
                  <a:srgbClr val="303030"/>
                </a:solidFill>
                <a:effectLst/>
                <a:latin typeface="arial" panose="020B0604020202020204" pitchFamily="34" charset="0"/>
              </a:rPr>
              <a:t> vol. 4,2 (2017): 61-65. doi:10.1016/j.ijpam.2016.12.005</a:t>
            </a:r>
            <a:endParaRPr lang="en-GB" sz="1400" dirty="0"/>
          </a:p>
        </p:txBody>
      </p:sp>
      <p:sp>
        <p:nvSpPr>
          <p:cNvPr id="7" name="TextBox 6">
            <a:extLst>
              <a:ext uri="{FF2B5EF4-FFF2-40B4-BE49-F238E27FC236}">
                <a16:creationId xmlns:a16="http://schemas.microsoft.com/office/drawing/2014/main" id="{AE584E91-BDEC-472B-86D9-C1CCC2E0F05D}"/>
              </a:ext>
            </a:extLst>
          </p:cNvPr>
          <p:cNvSpPr txBox="1"/>
          <p:nvPr/>
        </p:nvSpPr>
        <p:spPr>
          <a:xfrm>
            <a:off x="235973" y="351528"/>
            <a:ext cx="8477865" cy="5563831"/>
          </a:xfrm>
          <a:prstGeom prst="rect">
            <a:avLst/>
          </a:prstGeom>
          <a:noFill/>
        </p:spPr>
        <p:txBody>
          <a:bodyPr wrap="square">
            <a:spAutoFit/>
          </a:bodyPr>
          <a:lstStyle/>
          <a:p>
            <a:pPr algn="l">
              <a:lnSpc>
                <a:spcPct val="150000"/>
              </a:lnSpc>
            </a:pPr>
            <a:r>
              <a:rPr lang="en-GB" sz="2400" b="0" i="0" u="none" strike="noStrike" baseline="0" dirty="0">
                <a:latin typeface="Arial" panose="020B0604020202020204" pitchFamily="34" charset="0"/>
                <a:cs typeface="Arial" panose="020B0604020202020204" pitchFamily="34" charset="0"/>
              </a:rPr>
              <a:t>For PV in the past year, after adjusting for age and gender, students who were involved in any PV were approximately 50% less likely to have ‘average’ or ‘above average’ academic performance compared to those who were not involved in any PV (95% CI 0.436, 0.667). Further, these students were significantly more likely to report experiencing depression (OR: 1.7; 95% CI 1.535,1.869), anxiety (OR: 1.48; 95% CI: 1.333,1.633), or mental health problems (OR: 1.84; 95% CI 1.662 ,2.037) compared to those who were not involved in any PV in the past year</a:t>
            </a:r>
            <a:endParaRPr lang="en-GB"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135D533-84CE-4C21-9987-AD0DE5F02EE0}"/>
              </a:ext>
            </a:extLst>
          </p:cNvPr>
          <p:cNvSpPr txBox="1"/>
          <p:nvPr/>
        </p:nvSpPr>
        <p:spPr>
          <a:xfrm>
            <a:off x="235973" y="89735"/>
            <a:ext cx="4572000" cy="369332"/>
          </a:xfrm>
          <a:prstGeom prst="rect">
            <a:avLst/>
          </a:prstGeom>
          <a:noFill/>
        </p:spPr>
        <p:txBody>
          <a:bodyPr wrap="square">
            <a:spAutoFit/>
          </a:bodyPr>
          <a:lstStyle/>
          <a:p>
            <a:r>
              <a:rPr lang="en-GB" sz="1800" b="0" i="0" u="none" strike="noStrike" baseline="0" dirty="0">
                <a:latin typeface="Arial" panose="020B0604020202020204" pitchFamily="34" charset="0"/>
                <a:cs typeface="Arial" panose="020B0604020202020204" pitchFamily="34" charset="0"/>
              </a:rPr>
              <a:t>Physical Violence</a:t>
            </a:r>
            <a:endParaRPr lang="en-GB" dirty="0"/>
          </a:p>
        </p:txBody>
      </p:sp>
    </p:spTree>
    <p:extLst>
      <p:ext uri="{BB962C8B-B14F-4D97-AF65-F5344CB8AC3E}">
        <p14:creationId xmlns:p14="http://schemas.microsoft.com/office/powerpoint/2010/main" val="467222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F599CA-5DCA-466B-ACB9-642A1630D49C}"/>
              </a:ext>
            </a:extLst>
          </p:cNvPr>
          <p:cNvPicPr>
            <a:picLocks noChangeAspect="1"/>
          </p:cNvPicPr>
          <p:nvPr/>
        </p:nvPicPr>
        <p:blipFill>
          <a:blip r:embed="rId2"/>
          <a:stretch>
            <a:fillRect/>
          </a:stretch>
        </p:blipFill>
        <p:spPr>
          <a:xfrm>
            <a:off x="187374" y="87586"/>
            <a:ext cx="8769251" cy="6313214"/>
          </a:xfrm>
          <a:prstGeom prst="rect">
            <a:avLst/>
          </a:prstGeom>
        </p:spPr>
      </p:pic>
      <p:sp>
        <p:nvSpPr>
          <p:cNvPr id="3" name="Rectangle 2">
            <a:extLst>
              <a:ext uri="{FF2B5EF4-FFF2-40B4-BE49-F238E27FC236}">
                <a16:creationId xmlns:a16="http://schemas.microsoft.com/office/drawing/2014/main" id="{855ABB4B-C21D-4653-BFAD-A7121976BAA5}"/>
              </a:ext>
            </a:extLst>
          </p:cNvPr>
          <p:cNvSpPr/>
          <p:nvPr/>
        </p:nvSpPr>
        <p:spPr>
          <a:xfrm>
            <a:off x="403122" y="1966452"/>
            <a:ext cx="8426246" cy="3048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8B51D63-8B46-487C-B7AD-ACAFB23B441F}"/>
              </a:ext>
            </a:extLst>
          </p:cNvPr>
          <p:cNvSpPr txBox="1"/>
          <p:nvPr/>
        </p:nvSpPr>
        <p:spPr>
          <a:xfrm>
            <a:off x="187373" y="6400800"/>
            <a:ext cx="8769251" cy="369332"/>
          </a:xfrm>
          <a:prstGeom prst="rect">
            <a:avLst/>
          </a:prstGeom>
          <a:noFill/>
        </p:spPr>
        <p:txBody>
          <a:bodyPr wrap="square">
            <a:spAutoFit/>
          </a:bodyPr>
          <a:lstStyle/>
          <a:p>
            <a:r>
              <a:rPr lang="en-GB" b="0" i="0" u="none" strike="noStrike" dirty="0">
                <a:solidFill>
                  <a:srgbClr val="205493"/>
                </a:solidFill>
                <a:effectLst/>
                <a:latin typeface="BlinkMacSystemFont"/>
              </a:rPr>
              <a:t>Time for an Adolescent Health Surveillance System in Saudi Arabia: Findings From "</a:t>
            </a:r>
            <a:r>
              <a:rPr lang="en-GB" b="0" i="0" u="none" strike="noStrike" dirty="0" err="1">
                <a:solidFill>
                  <a:srgbClr val="205493"/>
                </a:solidFill>
                <a:effectLst/>
                <a:latin typeface="BlinkMacSystemFont"/>
              </a:rPr>
              <a:t>Jeeluna</a:t>
            </a:r>
            <a:endParaRPr lang="en-GB" dirty="0"/>
          </a:p>
        </p:txBody>
      </p:sp>
    </p:spTree>
    <p:extLst>
      <p:ext uri="{BB962C8B-B14F-4D97-AF65-F5344CB8AC3E}">
        <p14:creationId xmlns:p14="http://schemas.microsoft.com/office/powerpoint/2010/main" val="253732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5CB78D-7637-4EB2-8D32-ADD6B36DB16A}"/>
              </a:ext>
            </a:extLst>
          </p:cNvPr>
          <p:cNvSpPr txBox="1"/>
          <p:nvPr/>
        </p:nvSpPr>
        <p:spPr>
          <a:xfrm>
            <a:off x="988142" y="5847875"/>
            <a:ext cx="7843834" cy="646331"/>
          </a:xfrm>
          <a:prstGeom prst="rect">
            <a:avLst/>
          </a:prstGeom>
          <a:noFill/>
        </p:spPr>
        <p:txBody>
          <a:bodyPr wrap="square">
            <a:spAutoFit/>
          </a:bodyPr>
          <a:lstStyle/>
          <a:p>
            <a:r>
              <a:rPr lang="en-GB" b="0" i="0" u="none" strike="noStrike" dirty="0">
                <a:solidFill>
                  <a:srgbClr val="205493"/>
                </a:solidFill>
                <a:effectLst/>
                <a:latin typeface="BlinkMacSystemFont"/>
              </a:rPr>
              <a:t>Time for an Adolescent Health Surveillance System in Saudi Arabia: Findings From "</a:t>
            </a:r>
            <a:r>
              <a:rPr lang="en-GB" b="0" i="0" u="none" strike="noStrike" dirty="0" err="1">
                <a:solidFill>
                  <a:srgbClr val="205493"/>
                </a:solidFill>
                <a:effectLst/>
                <a:latin typeface="BlinkMacSystemFont"/>
              </a:rPr>
              <a:t>Jeeluna</a:t>
            </a:r>
            <a:endParaRPr lang="en-GB" dirty="0"/>
          </a:p>
        </p:txBody>
      </p:sp>
      <p:pic>
        <p:nvPicPr>
          <p:cNvPr id="5" name="Google Shape;989;p66">
            <a:extLst>
              <a:ext uri="{FF2B5EF4-FFF2-40B4-BE49-F238E27FC236}">
                <a16:creationId xmlns:a16="http://schemas.microsoft.com/office/drawing/2014/main" id="{755F3AE6-203C-4215-8E38-017BC51E31CB}"/>
              </a:ext>
            </a:extLst>
          </p:cNvPr>
          <p:cNvPicPr preferRelativeResize="0"/>
          <p:nvPr/>
        </p:nvPicPr>
        <p:blipFill rotWithShape="1">
          <a:blip r:embed="rId2">
            <a:alphaModFix/>
          </a:blip>
          <a:srcRect l="20742" t="19238" r="38061" b="12682"/>
          <a:stretch/>
        </p:blipFill>
        <p:spPr>
          <a:xfrm>
            <a:off x="690566" y="216309"/>
            <a:ext cx="7843834" cy="5378246"/>
          </a:xfrm>
          <a:prstGeom prst="rect">
            <a:avLst/>
          </a:prstGeom>
          <a:noFill/>
          <a:ln>
            <a:noFill/>
          </a:ln>
        </p:spPr>
      </p:pic>
    </p:spTree>
    <p:extLst>
      <p:ext uri="{BB962C8B-B14F-4D97-AF65-F5344CB8AC3E}">
        <p14:creationId xmlns:p14="http://schemas.microsoft.com/office/powerpoint/2010/main" val="604034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11;p58">
            <a:extLst>
              <a:ext uri="{FF2B5EF4-FFF2-40B4-BE49-F238E27FC236}">
                <a16:creationId xmlns:a16="http://schemas.microsoft.com/office/drawing/2014/main" id="{73B7337F-AECA-46EC-9051-419F4E72EAC7}"/>
              </a:ext>
            </a:extLst>
          </p:cNvPr>
          <p:cNvPicPr preferRelativeResize="0"/>
          <p:nvPr/>
        </p:nvPicPr>
        <p:blipFill>
          <a:blip r:embed="rId2">
            <a:alphaModFix/>
          </a:blip>
          <a:stretch>
            <a:fillRect/>
          </a:stretch>
        </p:blipFill>
        <p:spPr>
          <a:xfrm>
            <a:off x="260554" y="855407"/>
            <a:ext cx="8686800" cy="4627306"/>
          </a:xfrm>
          <a:prstGeom prst="rect">
            <a:avLst/>
          </a:prstGeom>
          <a:noFill/>
          <a:ln>
            <a:noFill/>
          </a:ln>
        </p:spPr>
      </p:pic>
      <p:sp>
        <p:nvSpPr>
          <p:cNvPr id="4" name="TextBox 3">
            <a:extLst>
              <a:ext uri="{FF2B5EF4-FFF2-40B4-BE49-F238E27FC236}">
                <a16:creationId xmlns:a16="http://schemas.microsoft.com/office/drawing/2014/main" id="{255CB78D-7637-4EB2-8D32-ADD6B36DB16A}"/>
              </a:ext>
            </a:extLst>
          </p:cNvPr>
          <p:cNvSpPr txBox="1"/>
          <p:nvPr/>
        </p:nvSpPr>
        <p:spPr>
          <a:xfrm>
            <a:off x="260554" y="5847875"/>
            <a:ext cx="8578645" cy="646331"/>
          </a:xfrm>
          <a:prstGeom prst="rect">
            <a:avLst/>
          </a:prstGeom>
          <a:noFill/>
        </p:spPr>
        <p:txBody>
          <a:bodyPr wrap="square">
            <a:spAutoFit/>
          </a:bodyPr>
          <a:lstStyle/>
          <a:p>
            <a:r>
              <a:rPr lang="en-GB" b="0" i="0" u="none" strike="noStrike" dirty="0">
                <a:solidFill>
                  <a:srgbClr val="205493"/>
                </a:solidFill>
                <a:effectLst/>
                <a:latin typeface="BlinkMacSystemFont"/>
              </a:rPr>
              <a:t>Time for an Adolescent Health Surveillance System in Saudi Arabia: Findings From "</a:t>
            </a:r>
            <a:r>
              <a:rPr lang="en-GB" b="0" i="0" u="none" strike="noStrike" dirty="0" err="1">
                <a:solidFill>
                  <a:srgbClr val="205493"/>
                </a:solidFill>
                <a:effectLst/>
                <a:latin typeface="BlinkMacSystemFont"/>
              </a:rPr>
              <a:t>Jeeluna</a:t>
            </a:r>
            <a:endParaRPr lang="en-GB" dirty="0"/>
          </a:p>
        </p:txBody>
      </p:sp>
    </p:spTree>
    <p:extLst>
      <p:ext uri="{BB962C8B-B14F-4D97-AF65-F5344CB8AC3E}">
        <p14:creationId xmlns:p14="http://schemas.microsoft.com/office/powerpoint/2010/main" val="2463745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95;p67">
            <a:extLst>
              <a:ext uri="{FF2B5EF4-FFF2-40B4-BE49-F238E27FC236}">
                <a16:creationId xmlns:a16="http://schemas.microsoft.com/office/drawing/2014/main" id="{0D9B7C90-DC0C-40CB-8A64-0D0A118C01E2}"/>
              </a:ext>
            </a:extLst>
          </p:cNvPr>
          <p:cNvPicPr preferRelativeResize="0"/>
          <p:nvPr/>
        </p:nvPicPr>
        <p:blipFill>
          <a:blip r:embed="rId2">
            <a:alphaModFix/>
          </a:blip>
          <a:stretch>
            <a:fillRect/>
          </a:stretch>
        </p:blipFill>
        <p:spPr>
          <a:xfrm>
            <a:off x="334297" y="437536"/>
            <a:ext cx="8268929" cy="5697793"/>
          </a:xfrm>
          <a:prstGeom prst="rect">
            <a:avLst/>
          </a:prstGeom>
          <a:noFill/>
          <a:ln>
            <a:noFill/>
          </a:ln>
        </p:spPr>
      </p:pic>
    </p:spTree>
    <p:extLst>
      <p:ext uri="{BB962C8B-B14F-4D97-AF65-F5344CB8AC3E}">
        <p14:creationId xmlns:p14="http://schemas.microsoft.com/office/powerpoint/2010/main" val="364574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94F87B-0801-4FDD-B536-402FFC0762D5}"/>
              </a:ext>
            </a:extLst>
          </p:cNvPr>
          <p:cNvSpPr txBox="1"/>
          <p:nvPr/>
        </p:nvSpPr>
        <p:spPr>
          <a:xfrm>
            <a:off x="1951703" y="463840"/>
            <a:ext cx="4572000" cy="507831"/>
          </a:xfrm>
          <a:prstGeom prst="rect">
            <a:avLst/>
          </a:prstGeom>
          <a:noFill/>
        </p:spPr>
        <p:txBody>
          <a:bodyPr wrap="square">
            <a:spAutoFit/>
          </a:bodyPr>
          <a:lstStyle/>
          <a:p>
            <a:pPr algn="l"/>
            <a:endParaRPr lang="en-GB" sz="900" b="0" i="0" u="none" strike="noStrike" baseline="0" dirty="0">
              <a:solidFill>
                <a:srgbClr val="000000"/>
              </a:solidFill>
              <a:latin typeface="Museo Sans Cond 900"/>
            </a:endParaRPr>
          </a:p>
          <a:p>
            <a:pPr algn="ctr"/>
            <a:r>
              <a:rPr lang="en-GB" sz="900" b="0" i="0" u="none" strike="noStrike" baseline="0" dirty="0">
                <a:solidFill>
                  <a:srgbClr val="000000"/>
                </a:solidFill>
                <a:latin typeface="Museo Sans Cond 900"/>
              </a:rPr>
              <a:t> </a:t>
            </a:r>
            <a:r>
              <a:rPr lang="en-GB" sz="1800" b="1" i="0" u="none" strike="noStrike" baseline="0" dirty="0">
                <a:solidFill>
                  <a:srgbClr val="000000"/>
                </a:solidFill>
                <a:latin typeface="Museo Sans Cond 900"/>
              </a:rPr>
              <a:t>A Framework for Comprehensive Care</a:t>
            </a:r>
            <a:endParaRPr lang="en-GB" dirty="0"/>
          </a:p>
        </p:txBody>
      </p:sp>
      <p:sp>
        <p:nvSpPr>
          <p:cNvPr id="5" name="TextBox 4">
            <a:extLst>
              <a:ext uri="{FF2B5EF4-FFF2-40B4-BE49-F238E27FC236}">
                <a16:creationId xmlns:a16="http://schemas.microsoft.com/office/drawing/2014/main" id="{86EAA380-5AA0-4A0E-B80F-194683AE7679}"/>
              </a:ext>
            </a:extLst>
          </p:cNvPr>
          <p:cNvSpPr txBox="1"/>
          <p:nvPr/>
        </p:nvSpPr>
        <p:spPr>
          <a:xfrm>
            <a:off x="791495" y="1516315"/>
            <a:ext cx="7772401" cy="3785652"/>
          </a:xfrm>
          <a:prstGeom prst="rect">
            <a:avLst/>
          </a:prstGeom>
          <a:noFill/>
        </p:spPr>
        <p:txBody>
          <a:bodyPr wrap="square">
            <a:spAutoFit/>
          </a:bodyPr>
          <a:lstStyle/>
          <a:p>
            <a:r>
              <a:rPr lang="en-GB" sz="2400" i="0" u="none" strike="noStrike" baseline="0" dirty="0">
                <a:solidFill>
                  <a:srgbClr val="000000"/>
                </a:solidFill>
              </a:rPr>
              <a:t>CONFIDENTIALITY</a:t>
            </a:r>
          </a:p>
          <a:p>
            <a:endParaRPr lang="en-GB" sz="2400" dirty="0">
              <a:solidFill>
                <a:srgbClr val="000000"/>
              </a:solidFill>
            </a:endParaRPr>
          </a:p>
          <a:p>
            <a:endParaRPr lang="en-GB" sz="2400" i="0" u="none" strike="noStrike" baseline="0" dirty="0">
              <a:solidFill>
                <a:srgbClr val="000000"/>
              </a:solidFill>
            </a:endParaRPr>
          </a:p>
          <a:p>
            <a:r>
              <a:rPr lang="en-GB" sz="2400" i="0" u="none" strike="noStrike" baseline="0" dirty="0">
                <a:solidFill>
                  <a:srgbClr val="000000"/>
                </a:solidFill>
              </a:rPr>
              <a:t>STRENGTH-BASED INTERVIEWING</a:t>
            </a:r>
            <a:endParaRPr lang="en-GB" sz="2400" dirty="0">
              <a:solidFill>
                <a:srgbClr val="000000"/>
              </a:solidFill>
            </a:endParaRPr>
          </a:p>
          <a:p>
            <a:endParaRPr lang="en-GB" sz="2400" b="1" i="0" u="none" strike="noStrike" baseline="0" dirty="0">
              <a:solidFill>
                <a:srgbClr val="000000"/>
              </a:solidFill>
            </a:endParaRPr>
          </a:p>
          <a:p>
            <a:r>
              <a:rPr lang="en-GB" sz="2400" b="0" i="0" u="none" strike="noStrike" baseline="0" dirty="0">
                <a:solidFill>
                  <a:srgbClr val="000000"/>
                </a:solidFill>
              </a:rPr>
              <a:t>SSHADESS (</a:t>
            </a:r>
            <a:r>
              <a:rPr lang="en-GB" sz="2400" b="0" i="0" u="none" strike="noStrike" baseline="0" dirty="0">
                <a:solidFill>
                  <a:srgbClr val="FF0000"/>
                </a:solidFill>
              </a:rPr>
              <a:t>s</a:t>
            </a:r>
            <a:r>
              <a:rPr lang="en-GB" sz="2400" b="0" i="0" u="none" strike="noStrike" baseline="0" dirty="0">
                <a:solidFill>
                  <a:srgbClr val="000000"/>
                </a:solidFill>
              </a:rPr>
              <a:t>trengths, </a:t>
            </a:r>
            <a:r>
              <a:rPr lang="en-GB" sz="2400" b="0" i="0" u="none" strike="noStrike" baseline="0" dirty="0">
                <a:solidFill>
                  <a:srgbClr val="FF0000"/>
                </a:solidFill>
              </a:rPr>
              <a:t>s</a:t>
            </a:r>
            <a:r>
              <a:rPr lang="en-GB" sz="2400" b="0" i="0" u="none" strike="noStrike" baseline="0" dirty="0">
                <a:solidFill>
                  <a:srgbClr val="000000"/>
                </a:solidFill>
              </a:rPr>
              <a:t>chool, </a:t>
            </a:r>
            <a:r>
              <a:rPr lang="en-GB" sz="2400" b="0" i="0" u="none" strike="noStrike" baseline="0" dirty="0">
                <a:solidFill>
                  <a:srgbClr val="FF0000"/>
                </a:solidFill>
              </a:rPr>
              <a:t>h</a:t>
            </a:r>
            <a:r>
              <a:rPr lang="en-GB" sz="2400" b="0" i="0" u="none" strike="noStrike" baseline="0" dirty="0">
                <a:solidFill>
                  <a:srgbClr val="000000"/>
                </a:solidFill>
              </a:rPr>
              <a:t>ome, </a:t>
            </a:r>
            <a:r>
              <a:rPr lang="en-GB" sz="2400" b="0" i="0" u="none" strike="noStrike" baseline="0" dirty="0">
                <a:solidFill>
                  <a:srgbClr val="FF0000"/>
                </a:solidFill>
              </a:rPr>
              <a:t>a</a:t>
            </a:r>
            <a:r>
              <a:rPr lang="en-GB" sz="2400" b="0" i="0" u="none" strike="noStrike" baseline="0" dirty="0">
                <a:solidFill>
                  <a:srgbClr val="000000"/>
                </a:solidFill>
              </a:rPr>
              <a:t>ctivities, </a:t>
            </a:r>
            <a:r>
              <a:rPr lang="en-GB" sz="2400" b="0" i="0" u="none" strike="noStrike" baseline="0" dirty="0">
                <a:solidFill>
                  <a:srgbClr val="FF0000"/>
                </a:solidFill>
              </a:rPr>
              <a:t>d</a:t>
            </a:r>
            <a:r>
              <a:rPr lang="en-GB" sz="2400" b="0" i="0" u="none" strike="noStrike" baseline="0" dirty="0">
                <a:solidFill>
                  <a:srgbClr val="000000"/>
                </a:solidFill>
              </a:rPr>
              <a:t>rugs, </a:t>
            </a:r>
            <a:r>
              <a:rPr lang="en-GB" sz="2400" b="0" i="0" u="none" strike="noStrike" baseline="0" dirty="0">
                <a:solidFill>
                  <a:srgbClr val="FF0000"/>
                </a:solidFill>
              </a:rPr>
              <a:t>e</a:t>
            </a:r>
            <a:r>
              <a:rPr lang="en-GB" sz="2400" b="0" i="0" u="none" strike="noStrike" baseline="0" dirty="0">
                <a:solidFill>
                  <a:srgbClr val="000000"/>
                </a:solidFill>
              </a:rPr>
              <a:t>motions/</a:t>
            </a:r>
            <a:r>
              <a:rPr lang="en-GB" sz="2400" b="0" i="0" u="none" strike="noStrike" baseline="0" dirty="0">
                <a:solidFill>
                  <a:srgbClr val="FF0000"/>
                </a:solidFill>
              </a:rPr>
              <a:t>e</a:t>
            </a:r>
            <a:r>
              <a:rPr lang="en-GB" sz="2400" b="0" i="0" u="none" strike="noStrike" baseline="0" dirty="0">
                <a:solidFill>
                  <a:srgbClr val="000000"/>
                </a:solidFill>
              </a:rPr>
              <a:t>ating, </a:t>
            </a:r>
            <a:r>
              <a:rPr lang="en-GB" sz="2400" b="0" i="0" u="none" strike="noStrike" baseline="0" dirty="0">
                <a:solidFill>
                  <a:srgbClr val="FF0000"/>
                </a:solidFill>
              </a:rPr>
              <a:t>s</a:t>
            </a:r>
            <a:r>
              <a:rPr lang="en-GB" sz="2400" b="0" i="0" u="none" strike="noStrike" baseline="0" dirty="0">
                <a:solidFill>
                  <a:srgbClr val="000000"/>
                </a:solidFill>
              </a:rPr>
              <a:t>exuality, </a:t>
            </a:r>
            <a:r>
              <a:rPr lang="en-GB" sz="2400" b="0" i="0" u="none" strike="noStrike" baseline="0" dirty="0">
                <a:solidFill>
                  <a:srgbClr val="FF0000"/>
                </a:solidFill>
              </a:rPr>
              <a:t>s</a:t>
            </a:r>
            <a:r>
              <a:rPr lang="en-GB" sz="2400" b="0" i="0" u="none" strike="noStrike" baseline="0" dirty="0">
                <a:solidFill>
                  <a:srgbClr val="000000"/>
                </a:solidFill>
              </a:rPr>
              <a:t>afety)</a:t>
            </a:r>
          </a:p>
          <a:p>
            <a:endParaRPr lang="en-GB" sz="2400" dirty="0">
              <a:solidFill>
                <a:srgbClr val="000000"/>
              </a:solidFill>
            </a:endParaRPr>
          </a:p>
          <a:p>
            <a:r>
              <a:rPr lang="en-GB" sz="2400" b="0" i="0" u="none" strike="noStrike" baseline="0" dirty="0">
                <a:solidFill>
                  <a:srgbClr val="000000"/>
                </a:solidFill>
              </a:rPr>
              <a:t>HEEADSSS (</a:t>
            </a:r>
            <a:r>
              <a:rPr lang="en-GB" sz="2400" b="0" i="0" u="none" strike="noStrike" baseline="0" dirty="0">
                <a:solidFill>
                  <a:srgbClr val="FF0000"/>
                </a:solidFill>
              </a:rPr>
              <a:t>h</a:t>
            </a:r>
            <a:r>
              <a:rPr lang="en-GB" sz="2400" b="0" i="0" u="none" strike="noStrike" baseline="0" dirty="0">
                <a:solidFill>
                  <a:srgbClr val="000000"/>
                </a:solidFill>
              </a:rPr>
              <a:t>ome, </a:t>
            </a:r>
            <a:r>
              <a:rPr lang="en-GB" sz="2400" b="0" i="0" u="none" strike="noStrike" baseline="0" dirty="0">
                <a:solidFill>
                  <a:srgbClr val="FF0000"/>
                </a:solidFill>
              </a:rPr>
              <a:t>e</a:t>
            </a:r>
            <a:r>
              <a:rPr lang="en-GB" sz="2400" b="0" i="0" u="none" strike="noStrike" baseline="0" dirty="0">
                <a:solidFill>
                  <a:srgbClr val="000000"/>
                </a:solidFill>
              </a:rPr>
              <a:t>ducation/</a:t>
            </a:r>
            <a:r>
              <a:rPr lang="en-GB" sz="2400" b="0" i="0" u="none" strike="noStrike" baseline="0" dirty="0">
                <a:solidFill>
                  <a:srgbClr val="FF0000"/>
                </a:solidFill>
              </a:rPr>
              <a:t>e</a:t>
            </a:r>
            <a:r>
              <a:rPr lang="en-GB" sz="2400" b="0" i="0" u="none" strike="noStrike" baseline="0" dirty="0">
                <a:solidFill>
                  <a:srgbClr val="000000"/>
                </a:solidFill>
              </a:rPr>
              <a:t>mployment, </a:t>
            </a:r>
            <a:r>
              <a:rPr lang="en-GB" sz="2400" b="0" i="0" u="none" strike="noStrike" baseline="0" dirty="0">
                <a:solidFill>
                  <a:srgbClr val="FF0000"/>
                </a:solidFill>
              </a:rPr>
              <a:t>e</a:t>
            </a:r>
            <a:r>
              <a:rPr lang="en-GB" sz="2400" b="0" i="0" u="none" strike="noStrike" baseline="0" dirty="0">
                <a:solidFill>
                  <a:srgbClr val="000000"/>
                </a:solidFill>
              </a:rPr>
              <a:t>ating, </a:t>
            </a:r>
            <a:r>
              <a:rPr lang="en-GB" sz="2400" b="0" i="0" u="none" strike="noStrike" baseline="0" dirty="0">
                <a:solidFill>
                  <a:srgbClr val="FF0000"/>
                </a:solidFill>
              </a:rPr>
              <a:t>a</a:t>
            </a:r>
            <a:r>
              <a:rPr lang="en-GB" sz="2400" b="0" i="0" u="none" strike="noStrike" baseline="0" dirty="0">
                <a:solidFill>
                  <a:srgbClr val="000000"/>
                </a:solidFill>
              </a:rPr>
              <a:t>ctivities, </a:t>
            </a:r>
            <a:r>
              <a:rPr lang="en-GB" sz="2400" b="0" i="0" u="none" strike="noStrike" baseline="0" dirty="0">
                <a:solidFill>
                  <a:srgbClr val="FF0000"/>
                </a:solidFill>
              </a:rPr>
              <a:t>d</a:t>
            </a:r>
            <a:r>
              <a:rPr lang="en-GB" sz="2400" b="0" i="0" u="none" strike="noStrike" baseline="0" dirty="0">
                <a:solidFill>
                  <a:srgbClr val="000000"/>
                </a:solidFill>
              </a:rPr>
              <a:t>rugs, </a:t>
            </a:r>
            <a:r>
              <a:rPr lang="en-GB" sz="2400" b="0" i="0" u="none" strike="noStrike" baseline="0" dirty="0">
                <a:solidFill>
                  <a:srgbClr val="FF0000"/>
                </a:solidFill>
              </a:rPr>
              <a:t>s</a:t>
            </a:r>
            <a:r>
              <a:rPr lang="en-GB" sz="2400" b="0" i="0" u="none" strike="noStrike" baseline="0" dirty="0">
                <a:solidFill>
                  <a:srgbClr val="000000"/>
                </a:solidFill>
              </a:rPr>
              <a:t>exuality, </a:t>
            </a:r>
            <a:r>
              <a:rPr lang="en-GB" sz="2400" b="0" i="0" u="none" strike="noStrike" baseline="0" dirty="0">
                <a:solidFill>
                  <a:srgbClr val="FF0000"/>
                </a:solidFill>
              </a:rPr>
              <a:t>s</a:t>
            </a:r>
            <a:r>
              <a:rPr lang="en-GB" sz="2400" b="0" i="0" u="none" strike="noStrike" baseline="0" dirty="0">
                <a:solidFill>
                  <a:srgbClr val="000000"/>
                </a:solidFill>
              </a:rPr>
              <a:t>uicide/</a:t>
            </a:r>
            <a:r>
              <a:rPr lang="en-GB" sz="2400" b="0" i="0" u="none" strike="noStrike" baseline="0" dirty="0">
                <a:solidFill>
                  <a:srgbClr val="FF0000"/>
                </a:solidFill>
              </a:rPr>
              <a:t>d</a:t>
            </a:r>
            <a:r>
              <a:rPr lang="en-GB" sz="2400" b="0" i="0" u="none" strike="noStrike" baseline="0" dirty="0">
                <a:solidFill>
                  <a:srgbClr val="000000"/>
                </a:solidFill>
              </a:rPr>
              <a:t>epression, </a:t>
            </a:r>
            <a:r>
              <a:rPr lang="en-GB" sz="2400" b="0" i="0" u="none" strike="noStrike" baseline="0" dirty="0">
                <a:solidFill>
                  <a:srgbClr val="FF0000"/>
                </a:solidFill>
              </a:rPr>
              <a:t>s</a:t>
            </a:r>
            <a:r>
              <a:rPr lang="en-GB" sz="2400" b="0" i="0" u="none" strike="noStrike" baseline="0" dirty="0">
                <a:solidFill>
                  <a:srgbClr val="000000"/>
                </a:solidFill>
              </a:rPr>
              <a:t>afety)  </a:t>
            </a:r>
            <a:r>
              <a:rPr lang="en-GB" sz="2400" b="1" i="0" u="none" strike="noStrike" baseline="0" dirty="0">
                <a:solidFill>
                  <a:srgbClr val="000000"/>
                </a:solidFill>
              </a:rPr>
              <a:t> </a:t>
            </a:r>
            <a:endParaRPr lang="en-GB" sz="2400" dirty="0"/>
          </a:p>
        </p:txBody>
      </p:sp>
    </p:spTree>
    <p:extLst>
      <p:ext uri="{BB962C8B-B14F-4D97-AF65-F5344CB8AC3E}">
        <p14:creationId xmlns:p14="http://schemas.microsoft.com/office/powerpoint/2010/main" val="451621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22278C-3141-40DD-AF8D-B2F9A5B30887}"/>
              </a:ext>
            </a:extLst>
          </p:cNvPr>
          <p:cNvPicPr>
            <a:picLocks noChangeAspect="1"/>
          </p:cNvPicPr>
          <p:nvPr/>
        </p:nvPicPr>
        <p:blipFill>
          <a:blip r:embed="rId2"/>
          <a:stretch>
            <a:fillRect/>
          </a:stretch>
        </p:blipFill>
        <p:spPr>
          <a:xfrm>
            <a:off x="318132" y="157315"/>
            <a:ext cx="8507736" cy="6331975"/>
          </a:xfrm>
          <a:prstGeom prst="rect">
            <a:avLst/>
          </a:prstGeom>
        </p:spPr>
      </p:pic>
    </p:spTree>
    <p:extLst>
      <p:ext uri="{BB962C8B-B14F-4D97-AF65-F5344CB8AC3E}">
        <p14:creationId xmlns:p14="http://schemas.microsoft.com/office/powerpoint/2010/main" val="1878255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0094A9-C5A1-4027-B456-AE83FBFDE838}"/>
              </a:ext>
            </a:extLst>
          </p:cNvPr>
          <p:cNvSpPr txBox="1"/>
          <p:nvPr/>
        </p:nvSpPr>
        <p:spPr>
          <a:xfrm>
            <a:off x="1056967" y="1349167"/>
            <a:ext cx="4572000" cy="369332"/>
          </a:xfrm>
          <a:prstGeom prst="rect">
            <a:avLst/>
          </a:prstGeom>
          <a:noFill/>
        </p:spPr>
        <p:txBody>
          <a:bodyPr wrap="square">
            <a:spAutoFit/>
          </a:bodyPr>
          <a:lstStyle/>
          <a:p>
            <a:r>
              <a:rPr lang="en-GB" sz="1800" b="1" i="0" u="none" strike="noStrike" baseline="0" dirty="0">
                <a:solidFill>
                  <a:srgbClr val="000000"/>
                </a:solidFill>
                <a:latin typeface="Museo Sans 700"/>
              </a:rPr>
              <a:t>SOCIAL MEDIA </a:t>
            </a:r>
            <a:endParaRPr lang="en-GB" dirty="0"/>
          </a:p>
        </p:txBody>
      </p:sp>
      <p:pic>
        <p:nvPicPr>
          <p:cNvPr id="2050" name="Picture 2" descr="Top 7 BEST Smartphones You NEVER Knew Existed! (2020) - YouTube">
            <a:extLst>
              <a:ext uri="{FF2B5EF4-FFF2-40B4-BE49-F238E27FC236}">
                <a16:creationId xmlns:a16="http://schemas.microsoft.com/office/drawing/2014/main" id="{2F1E7B7A-8460-4CAE-9656-4812982F6F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98" r="18653"/>
          <a:stretch/>
        </p:blipFill>
        <p:spPr bwMode="auto">
          <a:xfrm>
            <a:off x="3923071" y="1081549"/>
            <a:ext cx="1705896" cy="14269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536F1D6-D57E-4F5D-8EBE-BB7DF0253BAC}"/>
              </a:ext>
            </a:extLst>
          </p:cNvPr>
          <p:cNvSpPr txBox="1"/>
          <p:nvPr/>
        </p:nvSpPr>
        <p:spPr>
          <a:xfrm>
            <a:off x="1056967" y="2697057"/>
            <a:ext cx="7300452" cy="2805320"/>
          </a:xfrm>
          <a:prstGeom prst="rect">
            <a:avLst/>
          </a:prstGeom>
          <a:noFill/>
        </p:spPr>
        <p:txBody>
          <a:bodyPr wrap="square">
            <a:spAutoFit/>
          </a:bodyPr>
          <a:lstStyle/>
          <a:p>
            <a:pPr>
              <a:lnSpc>
                <a:spcPct val="150000"/>
              </a:lnSpc>
            </a:pPr>
            <a:r>
              <a:rPr lang="en-GB" sz="2000" b="0" i="0" u="none" strike="noStrike" baseline="0" dirty="0">
                <a:solidFill>
                  <a:srgbClr val="000000"/>
                </a:solidFill>
                <a:latin typeface="Arial" panose="020B0604020202020204" pitchFamily="34" charset="0"/>
                <a:cs typeface="Arial" panose="020B0604020202020204" pitchFamily="34" charset="0"/>
              </a:rPr>
              <a:t>Traditional and social media, interactive video games, and other digital content can improve adolescents’ social support and access to diverse information but…</a:t>
            </a:r>
          </a:p>
          <a:p>
            <a:pPr>
              <a:lnSpc>
                <a:spcPct val="150000"/>
              </a:lnSpc>
            </a:pPr>
            <a:r>
              <a:rPr lang="en-GB" sz="2000" b="0" i="0" u="none" strike="noStrike" baseline="0" dirty="0">
                <a:solidFill>
                  <a:srgbClr val="000000"/>
                </a:solidFill>
                <a:latin typeface="Arial" panose="020B0604020202020204" pitchFamily="34" charset="0"/>
                <a:cs typeface="Arial" panose="020B0604020202020204" pitchFamily="34" charset="0"/>
              </a:rPr>
              <a:t> may </a:t>
            </a:r>
            <a:r>
              <a:rPr lang="en-GB" sz="2000" b="0" i="0" u="none" strike="noStrike" baseline="0" dirty="0">
                <a:solidFill>
                  <a:srgbClr val="FF0000"/>
                </a:solidFill>
                <a:latin typeface="Arial" panose="020B0604020202020204" pitchFamily="34" charset="0"/>
                <a:cs typeface="Arial" panose="020B0604020202020204" pitchFamily="34" charset="0"/>
              </a:rPr>
              <a:t>negatively affect health </a:t>
            </a:r>
            <a:r>
              <a:rPr lang="en-GB" sz="2000" b="0" i="0" u="none" strike="noStrike" baseline="0" dirty="0">
                <a:solidFill>
                  <a:srgbClr val="000000"/>
                </a:solidFill>
                <a:latin typeface="Arial" panose="020B0604020202020204" pitchFamily="34" charset="0"/>
                <a:cs typeface="Arial" panose="020B0604020202020204" pitchFamily="34" charset="0"/>
              </a:rPr>
              <a:t>(e.g., sleep, attention, learning, mood, weight, driving safety), compromise personal privacy, and reveal inaccurate content and unsafe contacts.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9310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242591-E571-4BD7-891F-A6E91F534D35}"/>
              </a:ext>
            </a:extLst>
          </p:cNvPr>
          <p:cNvSpPr txBox="1"/>
          <p:nvPr/>
        </p:nvSpPr>
        <p:spPr>
          <a:xfrm>
            <a:off x="830826" y="1024701"/>
            <a:ext cx="7261122" cy="2031325"/>
          </a:xfrm>
          <a:prstGeom prst="rect">
            <a:avLst/>
          </a:prstGeom>
          <a:noFill/>
        </p:spPr>
        <p:txBody>
          <a:bodyPr wrap="square">
            <a:spAutoFit/>
          </a:bodyPr>
          <a:lstStyle/>
          <a:p>
            <a:r>
              <a:rPr lang="en-GB" sz="1800" b="1" i="0" u="none" strike="noStrike" baseline="0" dirty="0">
                <a:solidFill>
                  <a:srgbClr val="000000"/>
                </a:solidFill>
                <a:latin typeface="Museo Sans 700"/>
              </a:rPr>
              <a:t>SUBSTANCE USE</a:t>
            </a:r>
          </a:p>
          <a:p>
            <a:endParaRPr lang="en-GB" b="1" dirty="0">
              <a:solidFill>
                <a:srgbClr val="000000"/>
              </a:solidFill>
              <a:latin typeface="Museo Sans 700"/>
            </a:endParaRPr>
          </a:p>
          <a:p>
            <a:r>
              <a:rPr lang="en-GB" sz="1800" b="0" i="0" u="none" strike="noStrike" baseline="0" dirty="0">
                <a:solidFill>
                  <a:srgbClr val="000000"/>
                </a:solidFill>
                <a:latin typeface="Minion Pro"/>
              </a:rPr>
              <a:t>The CRAFFT+N (car, relax, alone, forget, family/friends, trouble, nicotine) screening </a:t>
            </a:r>
            <a:r>
              <a:rPr lang="en-GB" sz="1800" b="1" i="0" u="none" strike="noStrike" baseline="0" dirty="0">
                <a:solidFill>
                  <a:srgbClr val="000000"/>
                </a:solidFill>
                <a:latin typeface="Museo Sans 700"/>
              </a:rPr>
              <a:t> </a:t>
            </a:r>
            <a:r>
              <a:rPr lang="en-GB" sz="1800" b="0" i="0" u="none" strike="noStrike" baseline="0" dirty="0">
                <a:solidFill>
                  <a:srgbClr val="000000"/>
                </a:solidFill>
                <a:latin typeface="Minion Pro"/>
              </a:rPr>
              <a:t>tool is sensitive for identifying problematic substance use.</a:t>
            </a:r>
          </a:p>
          <a:p>
            <a:endParaRPr lang="en-GB" dirty="0">
              <a:solidFill>
                <a:srgbClr val="000000"/>
              </a:solidFill>
              <a:latin typeface="Minion Pro"/>
            </a:endParaRPr>
          </a:p>
          <a:p>
            <a:endParaRPr lang="en-GB" sz="1800" b="0" i="0" u="none" strike="noStrike" baseline="0" dirty="0">
              <a:solidFill>
                <a:srgbClr val="000000"/>
              </a:solidFill>
              <a:latin typeface="Minion Pro"/>
            </a:endParaRPr>
          </a:p>
          <a:p>
            <a:r>
              <a:rPr lang="en-GB" sz="1800" b="0" i="0" u="none" strike="noStrike" baseline="0" dirty="0">
                <a:solidFill>
                  <a:srgbClr val="000000"/>
                </a:solidFill>
                <a:latin typeface="Minion Pro"/>
              </a:rPr>
              <a:t> (https://crafft.org/).</a:t>
            </a:r>
            <a:endParaRPr lang="en-GB" dirty="0"/>
          </a:p>
        </p:txBody>
      </p:sp>
      <p:pic>
        <p:nvPicPr>
          <p:cNvPr id="3074" name="Picture 2" descr="Screening, Brief Intervention, and Referral To Treatment (SBIRT) for  Adolescents With Substance Use and Abuse Janice Pringle, PhD. - ppt download">
            <a:extLst>
              <a:ext uri="{FF2B5EF4-FFF2-40B4-BE49-F238E27FC236}">
                <a16:creationId xmlns:a16="http://schemas.microsoft.com/office/drawing/2014/main" id="{F0856BE3-3602-4EB1-A6C7-A846F65FA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566" y="2234380"/>
            <a:ext cx="4656651" cy="34879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B4E02D2-6D14-4EFD-ADE9-696E80826009}"/>
              </a:ext>
            </a:extLst>
          </p:cNvPr>
          <p:cNvSpPr txBox="1"/>
          <p:nvPr/>
        </p:nvSpPr>
        <p:spPr>
          <a:xfrm>
            <a:off x="830826" y="3056026"/>
            <a:ext cx="4273706" cy="2352952"/>
          </a:xfrm>
          <a:prstGeom prst="rect">
            <a:avLst/>
          </a:prstGeom>
          <a:noFill/>
        </p:spPr>
        <p:txBody>
          <a:bodyPr wrap="square">
            <a:spAutoFit/>
          </a:bodyPr>
          <a:lstStyle/>
          <a:p>
            <a:pPr>
              <a:lnSpc>
                <a:spcPct val="150000"/>
              </a:lnSpc>
            </a:pPr>
            <a:r>
              <a:rPr lang="en-GB" sz="2000" b="0" i="0" u="none" strike="noStrike" baseline="0" dirty="0">
                <a:solidFill>
                  <a:srgbClr val="FF0000"/>
                </a:solidFill>
              </a:rPr>
              <a:t>Energy drinks contain unregulated ingredients and stimulants, have no therapeutic benefit, and may cause toxicity; screening for use provides opportunities for education</a:t>
            </a:r>
            <a:endParaRPr lang="en-GB" sz="2000" dirty="0">
              <a:solidFill>
                <a:srgbClr val="FF0000"/>
              </a:solidFill>
            </a:endParaRPr>
          </a:p>
        </p:txBody>
      </p:sp>
    </p:spTree>
    <p:extLst>
      <p:ext uri="{BB962C8B-B14F-4D97-AF65-F5344CB8AC3E}">
        <p14:creationId xmlns:p14="http://schemas.microsoft.com/office/powerpoint/2010/main" val="59795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839438-DABC-4FA5-8ED4-DF76422CCCB9}"/>
              </a:ext>
            </a:extLst>
          </p:cNvPr>
          <p:cNvSpPr txBox="1"/>
          <p:nvPr/>
        </p:nvSpPr>
        <p:spPr>
          <a:xfrm>
            <a:off x="752167" y="1300005"/>
            <a:ext cx="7339780" cy="1477328"/>
          </a:xfrm>
          <a:prstGeom prst="rect">
            <a:avLst/>
          </a:prstGeom>
          <a:noFill/>
        </p:spPr>
        <p:txBody>
          <a:bodyPr wrap="square">
            <a:spAutoFit/>
          </a:bodyPr>
          <a:lstStyle/>
          <a:p>
            <a:r>
              <a:rPr lang="en-GB" sz="1800" b="1" i="0" u="none" strike="noStrike" baseline="0" dirty="0">
                <a:solidFill>
                  <a:srgbClr val="000000"/>
                </a:solidFill>
                <a:latin typeface="Museo Sans 700"/>
              </a:rPr>
              <a:t>OBESITY AND EATING DISORDERS</a:t>
            </a:r>
          </a:p>
          <a:p>
            <a:endParaRPr lang="en-GB" b="1" dirty="0">
              <a:solidFill>
                <a:srgbClr val="000000"/>
              </a:solidFill>
              <a:latin typeface="Museo Sans 700"/>
            </a:endParaRPr>
          </a:p>
          <a:p>
            <a:endParaRPr lang="en-GB" b="1" dirty="0">
              <a:solidFill>
                <a:srgbClr val="000000"/>
              </a:solidFill>
              <a:latin typeface="Museo Sans 700"/>
            </a:endParaRPr>
          </a:p>
          <a:p>
            <a:r>
              <a:rPr lang="en-GB" sz="1800" b="0" i="0" u="none" strike="noStrike" baseline="0" dirty="0">
                <a:solidFill>
                  <a:srgbClr val="000000"/>
                </a:solidFill>
                <a:latin typeface="Minion Pro"/>
              </a:rPr>
              <a:t>Eating disorders have high lifetime mortality because of disease complications and risk of suicide </a:t>
            </a:r>
            <a:endParaRPr lang="en-GB" dirty="0"/>
          </a:p>
        </p:txBody>
      </p:sp>
      <p:sp>
        <p:nvSpPr>
          <p:cNvPr id="5" name="TextBox 4">
            <a:extLst>
              <a:ext uri="{FF2B5EF4-FFF2-40B4-BE49-F238E27FC236}">
                <a16:creationId xmlns:a16="http://schemas.microsoft.com/office/drawing/2014/main" id="{8BC7CFE5-D587-46AF-908D-2DF88083C4AD}"/>
              </a:ext>
            </a:extLst>
          </p:cNvPr>
          <p:cNvSpPr txBox="1"/>
          <p:nvPr/>
        </p:nvSpPr>
        <p:spPr>
          <a:xfrm>
            <a:off x="752167" y="3429000"/>
            <a:ext cx="7438103" cy="2862322"/>
          </a:xfrm>
          <a:prstGeom prst="rect">
            <a:avLst/>
          </a:prstGeom>
          <a:noFill/>
        </p:spPr>
        <p:txBody>
          <a:bodyPr wrap="square">
            <a:spAutoFit/>
          </a:bodyPr>
          <a:lstStyle/>
          <a:p>
            <a:r>
              <a:rPr lang="en-GB" sz="1800" b="1" i="0" u="none" strike="noStrike" baseline="0" dirty="0">
                <a:solidFill>
                  <a:srgbClr val="000000"/>
                </a:solidFill>
                <a:latin typeface="Museo Sans 700"/>
              </a:rPr>
              <a:t>MENTAL HEALTH</a:t>
            </a:r>
          </a:p>
          <a:p>
            <a:r>
              <a:rPr lang="en-GB" sz="1800" b="0" i="0" u="none" strike="noStrike" baseline="0" dirty="0">
                <a:solidFill>
                  <a:srgbClr val="000000"/>
                </a:solidFill>
                <a:latin typeface="Minion Pro"/>
              </a:rPr>
              <a:t>The U.S. Preventive Services Task Force recommends that clinicians screen adolescents starting at age 12 and adults for major depressive disorder when systems are in place to ensure accurate diagnosis, treatment, and follow-up.</a:t>
            </a:r>
          </a:p>
          <a:p>
            <a:endParaRPr lang="en-GB" dirty="0">
              <a:solidFill>
                <a:srgbClr val="000000"/>
              </a:solidFill>
              <a:latin typeface="Minion Pro"/>
            </a:endParaRPr>
          </a:p>
          <a:p>
            <a:r>
              <a:rPr lang="en-GB" sz="1800" b="1" i="0" u="none" strike="noStrike" baseline="0" dirty="0">
                <a:solidFill>
                  <a:srgbClr val="000000"/>
                </a:solidFill>
                <a:latin typeface="Museo Sans 900"/>
              </a:rPr>
              <a:t>PHQ-2* and PHQ-9</a:t>
            </a:r>
            <a:r>
              <a:rPr lang="en-GB" sz="1800" b="0" i="0" u="none" strike="noStrike" baseline="0" dirty="0">
                <a:solidFill>
                  <a:srgbClr val="000000"/>
                </a:solidFill>
                <a:latin typeface="Minion Pro"/>
              </a:rPr>
              <a:t>† </a:t>
            </a:r>
            <a:r>
              <a:rPr lang="en-GB" sz="1800" b="1" i="0" u="none" strike="noStrike" baseline="0" dirty="0">
                <a:solidFill>
                  <a:srgbClr val="000000"/>
                </a:solidFill>
                <a:latin typeface="Museo Sans 900"/>
              </a:rPr>
              <a:t>for Adolescents: Screening Instruments for Depression </a:t>
            </a:r>
            <a:r>
              <a:rPr lang="en-GB" sz="1800" b="0" i="0" u="none" strike="noStrike" baseline="0" dirty="0">
                <a:solidFill>
                  <a:srgbClr val="000000"/>
                </a:solidFill>
                <a:latin typeface="Museo Sans 900"/>
              </a:rPr>
              <a:t>	</a:t>
            </a:r>
          </a:p>
          <a:p>
            <a:endParaRPr lang="en-GB" sz="1800" b="1" i="0" u="none" strike="noStrike" baseline="0" dirty="0">
              <a:solidFill>
                <a:srgbClr val="000000"/>
              </a:solidFill>
              <a:latin typeface="Museo Sans 700"/>
            </a:endParaRPr>
          </a:p>
          <a:p>
            <a:endParaRPr lang="en-GB" b="1" dirty="0">
              <a:solidFill>
                <a:srgbClr val="000000"/>
              </a:solidFill>
              <a:latin typeface="Museo Sans 700"/>
            </a:endParaRPr>
          </a:p>
          <a:p>
            <a:r>
              <a:rPr lang="en-GB" sz="1800" b="1" i="0" u="none" strike="noStrike" baseline="0" dirty="0">
                <a:solidFill>
                  <a:srgbClr val="000000"/>
                </a:solidFill>
                <a:latin typeface="Museo Sans 700"/>
              </a:rPr>
              <a:t> </a:t>
            </a:r>
            <a:endParaRPr lang="en-GB" dirty="0"/>
          </a:p>
        </p:txBody>
      </p:sp>
    </p:spTree>
    <p:extLst>
      <p:ext uri="{BB962C8B-B14F-4D97-AF65-F5344CB8AC3E}">
        <p14:creationId xmlns:p14="http://schemas.microsoft.com/office/powerpoint/2010/main" val="803470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30D13E-B28A-4253-A444-74DB3B68FC6B}"/>
              </a:ext>
            </a:extLst>
          </p:cNvPr>
          <p:cNvSpPr txBox="1"/>
          <p:nvPr/>
        </p:nvSpPr>
        <p:spPr>
          <a:xfrm>
            <a:off x="747251" y="1089022"/>
            <a:ext cx="7305367" cy="4402167"/>
          </a:xfrm>
          <a:prstGeom prst="rect">
            <a:avLst/>
          </a:prstGeom>
          <a:noFill/>
        </p:spPr>
        <p:txBody>
          <a:bodyPr wrap="square">
            <a:spAutoFit/>
          </a:bodyPr>
          <a:lstStyle/>
          <a:p>
            <a:pPr marL="342900" marR="0" lvl="0" indent="-342900" rtl="0">
              <a:lnSpc>
                <a:spcPct val="150000"/>
              </a:lnSpc>
              <a:spcBef>
                <a:spcPts val="0"/>
              </a:spcBef>
              <a:spcAft>
                <a:spcPts val="800"/>
              </a:spcAft>
              <a:buFont typeface="+mj-lt"/>
              <a:buAutoNum type="alphaLcPeriod"/>
            </a:pPr>
            <a:r>
              <a:rPr lang="en-US" dirty="0">
                <a:effectLst/>
                <a:latin typeface="Arial" panose="020B0604020202020204" pitchFamily="34" charset="0"/>
                <a:ea typeface="Times New Roman" panose="02020603050405020304" pitchFamily="18" charset="0"/>
                <a:cs typeface="Arial" panose="020B0604020202020204" pitchFamily="34" charset="0"/>
              </a:rPr>
              <a:t>First, 15 minutes session will be allowed to students to ask and clarify any questions which are not understood or could not be answered during their pre-class preparation.</a:t>
            </a:r>
            <a:endParaRPr lang="en-GB"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50000"/>
              </a:lnSpc>
              <a:spcBef>
                <a:spcPts val="0"/>
              </a:spcBef>
              <a:spcAft>
                <a:spcPts val="800"/>
              </a:spcAft>
              <a:buFont typeface="+mj-lt"/>
              <a:buAutoNum type="alphaLcPeriod"/>
            </a:pPr>
            <a:r>
              <a:rPr lang="en-US"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They are then followed by 60 minutes session where a tutor will ask questions from each student. The questions will be asked randomly to every student. If a question could not answer by a student will be asked by other students. The tutor will explain if the concept is not clear by the students.</a:t>
            </a:r>
            <a:endParaRPr lang="en-GB"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50000"/>
              </a:lnSpc>
              <a:buFont typeface="+mj-lt"/>
              <a:buAutoNum type="alphaLcPeriod"/>
            </a:pPr>
            <a:r>
              <a:rPr lang="en-US" dirty="0">
                <a:effectLst/>
                <a:latin typeface="Arial" panose="020B0604020202020204" pitchFamily="34" charset="0"/>
                <a:ea typeface="MS Mincho" panose="02020609040205080304" pitchFamily="49" charset="-128"/>
                <a:cs typeface="Arial" panose="020B0604020202020204" pitchFamily="34" charset="0"/>
              </a:rPr>
              <a:t>The third and final session will be the clinical session, where the clinical scenario based on written or video presentations</a:t>
            </a:r>
            <a:endParaRPr lang="en-GB" dirty="0">
              <a:latin typeface="Arial" panose="020B0604020202020204" pitchFamily="34" charset="0"/>
              <a:cs typeface="Arial" panose="020B0604020202020204" pitchFamily="34" charset="0"/>
            </a:endParaRPr>
          </a:p>
        </p:txBody>
      </p:sp>
      <p:sp>
        <p:nvSpPr>
          <p:cNvPr id="4" name="Speech Bubble: Rectangle with Corners Rounded 3">
            <a:extLst>
              <a:ext uri="{FF2B5EF4-FFF2-40B4-BE49-F238E27FC236}">
                <a16:creationId xmlns:a16="http://schemas.microsoft.com/office/drawing/2014/main" id="{41B4F328-5972-4DEB-A5B2-2F9209395508}"/>
              </a:ext>
            </a:extLst>
          </p:cNvPr>
          <p:cNvSpPr/>
          <p:nvPr/>
        </p:nvSpPr>
        <p:spPr>
          <a:xfrm>
            <a:off x="4434348" y="2526890"/>
            <a:ext cx="2487561" cy="902110"/>
          </a:xfrm>
          <a:prstGeom prst="wedgeRoundRectCallout">
            <a:avLst>
              <a:gd name="adj1" fmla="val -164706"/>
              <a:gd name="adj2" fmla="val 2980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Quiz 5 minutes  </a:t>
            </a:r>
            <a:endParaRPr lang="en-GB" dirty="0"/>
          </a:p>
        </p:txBody>
      </p:sp>
    </p:spTree>
    <p:extLst>
      <p:ext uri="{BB962C8B-B14F-4D97-AF65-F5344CB8AC3E}">
        <p14:creationId xmlns:p14="http://schemas.microsoft.com/office/powerpoint/2010/main" val="363924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dult Boy Cartoon Fat Man Vector Images (over 210)">
            <a:extLst>
              <a:ext uri="{FF2B5EF4-FFF2-40B4-BE49-F238E27FC236}">
                <a16:creationId xmlns:a16="http://schemas.microsoft.com/office/drawing/2014/main" id="{780B3067-F2B1-4573-83DB-CCBE9BD58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851" y="956281"/>
            <a:ext cx="4772023" cy="501171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F3A4709-199D-4EA4-BEF5-26468380941F}"/>
              </a:ext>
            </a:extLst>
          </p:cNvPr>
          <p:cNvSpPr txBox="1"/>
          <p:nvPr/>
        </p:nvSpPr>
        <p:spPr>
          <a:xfrm>
            <a:off x="3062748" y="1250844"/>
            <a:ext cx="4572000" cy="461665"/>
          </a:xfrm>
          <a:prstGeom prst="rect">
            <a:avLst/>
          </a:prstGeom>
          <a:noFill/>
        </p:spPr>
        <p:txBody>
          <a:bodyPr wrap="square">
            <a:spAutoFit/>
          </a:bodyPr>
          <a:lstStyle/>
          <a:p>
            <a:pPr algn="ctr"/>
            <a:r>
              <a:rPr lang="en-US" sz="2400" dirty="0">
                <a:solidFill>
                  <a:srgbClr val="000000"/>
                </a:solidFill>
                <a:effectLst/>
                <a:latin typeface="Arial" panose="020B0604020202020204" pitchFamily="34" charset="0"/>
                <a:ea typeface="Arial" panose="020B0604020202020204" pitchFamily="34" charset="0"/>
              </a:rPr>
              <a:t>Clinical scenario</a:t>
            </a:r>
            <a:endParaRPr lang="en-GB" sz="2400" dirty="0"/>
          </a:p>
        </p:txBody>
      </p:sp>
    </p:spTree>
    <p:extLst>
      <p:ext uri="{BB962C8B-B14F-4D97-AF65-F5344CB8AC3E}">
        <p14:creationId xmlns:p14="http://schemas.microsoft.com/office/powerpoint/2010/main" val="3764356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4B1E33-1444-4200-9E69-2EC48E0FBF2C}"/>
              </a:ext>
            </a:extLst>
          </p:cNvPr>
          <p:cNvSpPr txBox="1"/>
          <p:nvPr/>
        </p:nvSpPr>
        <p:spPr>
          <a:xfrm>
            <a:off x="1052052" y="415102"/>
            <a:ext cx="7561005" cy="5816977"/>
          </a:xfrm>
          <a:prstGeom prst="rect">
            <a:avLst/>
          </a:prstGeom>
          <a:noFill/>
        </p:spPr>
        <p:txBody>
          <a:bodyPr wrap="square">
            <a:spAutoFit/>
          </a:bodyPr>
          <a:lstStyle/>
          <a:p>
            <a:pPr algn="ctr"/>
            <a:r>
              <a:rPr lang="en-GB" sz="1800" b="0" i="0" u="none" strike="noStrike" baseline="0" dirty="0">
                <a:solidFill>
                  <a:srgbClr val="000000"/>
                </a:solidFill>
                <a:latin typeface="Minion Pro"/>
              </a:rPr>
              <a:t>Case study</a:t>
            </a:r>
          </a:p>
          <a:p>
            <a:endParaRPr lang="en-GB" dirty="0">
              <a:solidFill>
                <a:srgbClr val="000000"/>
              </a:solidFill>
              <a:latin typeface="Minion Pro"/>
            </a:endParaRPr>
          </a:p>
          <a:p>
            <a:endParaRPr lang="en-GB" dirty="0">
              <a:solidFill>
                <a:srgbClr val="000000"/>
              </a:solidFill>
              <a:latin typeface="Minion Pro"/>
            </a:endParaRPr>
          </a:p>
          <a:p>
            <a:r>
              <a:rPr lang="en-GB" sz="2000" dirty="0">
                <a:solidFill>
                  <a:srgbClr val="000000"/>
                </a:solidFill>
                <a:latin typeface="Arial" panose="020B0604020202020204" pitchFamily="34" charset="0"/>
                <a:cs typeface="Arial" panose="020B0604020202020204" pitchFamily="34" charset="0"/>
              </a:rPr>
              <a:t>Nasser 12 years old </a:t>
            </a:r>
          </a:p>
          <a:p>
            <a:endParaRPr lang="en-GB" sz="2000" dirty="0">
              <a:solidFill>
                <a:srgbClr val="000000"/>
              </a:solidFill>
              <a:latin typeface="Arial" panose="020B0604020202020204" pitchFamily="34" charset="0"/>
              <a:cs typeface="Arial" panose="020B0604020202020204" pitchFamily="34" charset="0"/>
            </a:endParaRPr>
          </a:p>
          <a:p>
            <a:r>
              <a:rPr lang="en-GB" sz="2000" dirty="0">
                <a:solidFill>
                  <a:srgbClr val="000000"/>
                </a:solidFill>
                <a:latin typeface="Arial" panose="020B0604020202020204" pitchFamily="34" charset="0"/>
                <a:cs typeface="Arial" panose="020B0604020202020204" pitchFamily="34" charset="0"/>
              </a:rPr>
              <a:t>The consultation was initiated by the mother who is divorcee with 5 children, Nasser is the middle child with 2 brothers and 2 sisters</a:t>
            </a:r>
          </a:p>
          <a:p>
            <a:endParaRPr lang="en-GB" sz="2000" dirty="0">
              <a:solidFill>
                <a:srgbClr val="000000"/>
              </a:solidFill>
              <a:latin typeface="Arial" panose="020B0604020202020204" pitchFamily="34" charset="0"/>
              <a:cs typeface="Arial" panose="020B0604020202020204" pitchFamily="34" charset="0"/>
            </a:endParaRPr>
          </a:p>
          <a:p>
            <a:r>
              <a:rPr lang="en-GB" sz="2000" dirty="0">
                <a:solidFill>
                  <a:srgbClr val="000000"/>
                </a:solidFill>
                <a:latin typeface="Arial" panose="020B0604020202020204" pitchFamily="34" charset="0"/>
                <a:cs typeface="Arial" panose="020B0604020202020204" pitchFamily="34" charset="0"/>
              </a:rPr>
              <a:t>Mother concern was the bedwetting, started at age of 7, the time of family problems and divorce. The father moved to another town and he refused any medical attention to the bed wetting problem, reason all boys have this problem</a:t>
            </a:r>
          </a:p>
          <a:p>
            <a:endParaRPr lang="en-GB" sz="2000" dirty="0">
              <a:solidFill>
                <a:srgbClr val="000000"/>
              </a:solidFill>
              <a:latin typeface="Arial" panose="020B0604020202020204" pitchFamily="34" charset="0"/>
              <a:cs typeface="Arial" panose="020B0604020202020204" pitchFamily="34" charset="0"/>
            </a:endParaRPr>
          </a:p>
          <a:p>
            <a:r>
              <a:rPr lang="en-GB" sz="2000" dirty="0">
                <a:solidFill>
                  <a:srgbClr val="000000"/>
                </a:solidFill>
                <a:latin typeface="Arial" panose="020B0604020202020204" pitchFamily="34" charset="0"/>
                <a:cs typeface="Arial" panose="020B0604020202020204" pitchFamily="34" charset="0"/>
              </a:rPr>
              <a:t>Nasser 6</a:t>
            </a:r>
            <a:r>
              <a:rPr lang="en-GB" sz="2000" baseline="30000" dirty="0">
                <a:solidFill>
                  <a:srgbClr val="000000"/>
                </a:solidFill>
                <a:latin typeface="Arial" panose="020B0604020202020204" pitchFamily="34" charset="0"/>
                <a:cs typeface="Arial" panose="020B0604020202020204" pitchFamily="34" charset="0"/>
              </a:rPr>
              <a:t>th</a:t>
            </a:r>
            <a:r>
              <a:rPr lang="en-GB" sz="2000" dirty="0">
                <a:solidFill>
                  <a:srgbClr val="000000"/>
                </a:solidFill>
                <a:latin typeface="Arial" panose="020B0604020202020204" pitchFamily="34" charset="0"/>
                <a:cs typeface="Arial" panose="020B0604020202020204" pitchFamily="34" charset="0"/>
              </a:rPr>
              <a:t> grade student, shy person, good relationship with siblings. Likes to play games. Missed a lot of classes (distance learning).</a:t>
            </a:r>
          </a:p>
          <a:p>
            <a:r>
              <a:rPr lang="en-GB" sz="2000" dirty="0">
                <a:solidFill>
                  <a:srgbClr val="000000"/>
                </a:solidFill>
                <a:latin typeface="Arial" panose="020B0604020202020204" pitchFamily="34" charset="0"/>
                <a:cs typeface="Arial" panose="020B0604020202020204" pitchFamily="34" charset="0"/>
              </a:rPr>
              <a:t>Physically BMI 32, other wise normal.</a:t>
            </a:r>
          </a:p>
          <a:p>
            <a:endParaRPr lang="en-GB" sz="2000" dirty="0">
              <a:solidFill>
                <a:srgbClr val="000000"/>
              </a:solidFill>
              <a:latin typeface="Arial" panose="020B0604020202020204" pitchFamily="34" charset="0"/>
              <a:cs typeface="Arial" panose="020B0604020202020204" pitchFamily="34" charset="0"/>
            </a:endParaRPr>
          </a:p>
          <a:p>
            <a:r>
              <a:rPr lang="en-GB" sz="2000" dirty="0">
                <a:solidFill>
                  <a:srgbClr val="000000"/>
                </a:solidFill>
                <a:latin typeface="Arial" panose="020B0604020202020204" pitchFamily="34" charset="0"/>
                <a:cs typeface="Arial" panose="020B0604020202020204" pitchFamily="34" charset="0"/>
              </a:rPr>
              <a:t>How will you approach this patient?</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2122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56E7C7-FBBF-4AD1-BA22-F9EA2D21A246}"/>
              </a:ext>
            </a:extLst>
          </p:cNvPr>
          <p:cNvSpPr txBox="1"/>
          <p:nvPr/>
        </p:nvSpPr>
        <p:spPr>
          <a:xfrm>
            <a:off x="1656734" y="1176474"/>
            <a:ext cx="5687962" cy="2534027"/>
          </a:xfrm>
          <a:prstGeom prst="rect">
            <a:avLst/>
          </a:prstGeom>
          <a:noFill/>
        </p:spPr>
        <p:txBody>
          <a:bodyPr wrap="square">
            <a:spAutoFit/>
          </a:bodyPr>
          <a:lstStyle/>
          <a:p>
            <a:pPr>
              <a:lnSpc>
                <a:spcPct val="150000"/>
              </a:lnSpc>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What is  the Role of </a:t>
            </a:r>
          </a:p>
          <a:p>
            <a:pPr lvl="1">
              <a:lnSpc>
                <a:spcPct val="150000"/>
              </a:lnSpc>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Family, </a:t>
            </a:r>
          </a:p>
          <a:p>
            <a:pPr lvl="1">
              <a:lnSpc>
                <a:spcPct val="150000"/>
              </a:lnSpc>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School and </a:t>
            </a:r>
          </a:p>
          <a:p>
            <a:pPr lvl="1">
              <a:lnSpc>
                <a:spcPct val="150000"/>
              </a:lnSpc>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Community </a:t>
            </a:r>
          </a:p>
          <a:p>
            <a:pPr lvl="1">
              <a:lnSpc>
                <a:spcPct val="150000"/>
              </a:lnSpc>
            </a:pPr>
            <a:endPar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1">
              <a:lnSpc>
                <a:spcPct val="150000"/>
              </a:lnSpc>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in adolescent health care.</a:t>
            </a:r>
            <a:endParaRPr lang="en-GB"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72139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3B5711-A4B7-4E0B-A2D9-F9E0D82F7FD0}"/>
              </a:ext>
            </a:extLst>
          </p:cNvPr>
          <p:cNvSpPr txBox="1"/>
          <p:nvPr/>
        </p:nvSpPr>
        <p:spPr>
          <a:xfrm>
            <a:off x="2286000" y="198792"/>
            <a:ext cx="4572000" cy="461665"/>
          </a:xfrm>
          <a:prstGeom prst="rect">
            <a:avLst/>
          </a:prstGeom>
          <a:noFill/>
        </p:spPr>
        <p:txBody>
          <a:bodyPr wrap="square">
            <a:spAutoFit/>
          </a:bodyPr>
          <a:lstStyle/>
          <a:p>
            <a:r>
              <a:rPr lang="en-GB" sz="2400" b="0" i="0" u="none" strike="noStrike" baseline="0" dirty="0">
                <a:latin typeface="Arial" panose="020B0604020202020204" pitchFamily="34" charset="0"/>
                <a:cs typeface="Arial" panose="020B0604020202020204" pitchFamily="34" charset="0"/>
              </a:rPr>
              <a:t>Healthy People 2010 Initiative</a:t>
            </a:r>
            <a:endParaRPr lang="en-GB" sz="2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D6BE8EE-8EE5-4DF9-8512-2C9E6DC84BE4}"/>
              </a:ext>
            </a:extLst>
          </p:cNvPr>
          <p:cNvPicPr>
            <a:picLocks noChangeAspect="1"/>
          </p:cNvPicPr>
          <p:nvPr/>
        </p:nvPicPr>
        <p:blipFill>
          <a:blip r:embed="rId2"/>
          <a:stretch>
            <a:fillRect/>
          </a:stretch>
        </p:blipFill>
        <p:spPr>
          <a:xfrm>
            <a:off x="973394" y="660457"/>
            <a:ext cx="7443019" cy="6085791"/>
          </a:xfrm>
          <a:prstGeom prst="rect">
            <a:avLst/>
          </a:prstGeom>
        </p:spPr>
      </p:pic>
    </p:spTree>
    <p:extLst>
      <p:ext uri="{BB962C8B-B14F-4D97-AF65-F5344CB8AC3E}">
        <p14:creationId xmlns:p14="http://schemas.microsoft.com/office/powerpoint/2010/main" val="1076388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dolescence Stage of Development: Definition &amp; Explanation - Video &amp; Lesson  Transcript | Study.com">
            <a:extLst>
              <a:ext uri="{FF2B5EF4-FFF2-40B4-BE49-F238E27FC236}">
                <a16:creationId xmlns:a16="http://schemas.microsoft.com/office/drawing/2014/main" id="{B87430F7-E126-4909-A70D-3978B967E5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5879" y="1533832"/>
            <a:ext cx="6112242" cy="342285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68EB6A96-296B-4021-8ED3-1E2C1B06CDE5}"/>
              </a:ext>
            </a:extLst>
          </p:cNvPr>
          <p:cNvSpPr>
            <a:spLocks noGrp="1"/>
          </p:cNvSpPr>
          <p:nvPr>
            <p:ph type="title"/>
          </p:nvPr>
        </p:nvSpPr>
        <p:spPr>
          <a:xfrm>
            <a:off x="1414258" y="2611574"/>
            <a:ext cx="6589200" cy="1280890"/>
          </a:xfrm>
        </p:spPr>
        <p:txBody>
          <a:bodyPr>
            <a:normAutofit fontScale="90000"/>
          </a:bodyPr>
          <a:lstStyle/>
          <a:p>
            <a:pPr algn="ctr"/>
            <a:r>
              <a:rPr lang="en-US" sz="7300" dirty="0"/>
              <a:t>Thanks</a:t>
            </a:r>
            <a:br>
              <a:rPr lang="en-US" sz="4000" dirty="0"/>
            </a:br>
            <a:endParaRPr lang="en-GB" sz="4000" dirty="0"/>
          </a:p>
        </p:txBody>
      </p:sp>
    </p:spTree>
    <p:extLst>
      <p:ext uri="{BB962C8B-B14F-4D97-AF65-F5344CB8AC3E}">
        <p14:creationId xmlns:p14="http://schemas.microsoft.com/office/powerpoint/2010/main" val="244260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2742AE-46C5-42A8-9B4E-F07241F1FF87}"/>
              </a:ext>
            </a:extLst>
          </p:cNvPr>
          <p:cNvSpPr txBox="1"/>
          <p:nvPr/>
        </p:nvSpPr>
        <p:spPr>
          <a:xfrm>
            <a:off x="705464" y="1624506"/>
            <a:ext cx="7733071" cy="2959208"/>
          </a:xfrm>
          <a:prstGeom prst="rect">
            <a:avLst/>
          </a:prstGeom>
          <a:noFill/>
        </p:spPr>
        <p:txBody>
          <a:bodyPr wrap="square">
            <a:spAutoFit/>
          </a:bodyPr>
          <a:lstStyle/>
          <a:p>
            <a:pPr algn="l"/>
            <a:endParaRPr lang="en-GB" sz="2800" b="0" i="0" u="none" strike="noStrike" baseline="0" dirty="0">
              <a:solidFill>
                <a:srgbClr val="000000"/>
              </a:solidFill>
              <a:latin typeface="Museo Sans Cond 900"/>
            </a:endParaRPr>
          </a:p>
          <a:p>
            <a:pPr algn="just">
              <a:lnSpc>
                <a:spcPct val="150000"/>
              </a:lnSpc>
            </a:pPr>
            <a:r>
              <a:rPr lang="en-GB" sz="2800" b="0" i="0" u="none" strike="noStrike" baseline="0" dirty="0">
                <a:solidFill>
                  <a:srgbClr val="000000"/>
                </a:solidFill>
                <a:latin typeface="Museo Sans Cond 900"/>
              </a:rPr>
              <a:t> </a:t>
            </a:r>
            <a:r>
              <a:rPr lang="en-GB" sz="2000" b="1" i="0" u="none" strike="noStrike" baseline="0" dirty="0">
                <a:solidFill>
                  <a:srgbClr val="000000"/>
                </a:solidFill>
                <a:latin typeface="Arial" panose="020B0604020202020204" pitchFamily="34" charset="0"/>
                <a:cs typeface="Arial" panose="020B0604020202020204" pitchFamily="34" charset="0"/>
              </a:rPr>
              <a:t>Adolescence:</a:t>
            </a:r>
          </a:p>
          <a:p>
            <a:pPr algn="just">
              <a:lnSpc>
                <a:spcPct val="150000"/>
              </a:lnSpc>
            </a:pPr>
            <a:r>
              <a:rPr lang="en-GB" sz="2000" b="1" dirty="0">
                <a:solidFill>
                  <a:srgbClr val="000000"/>
                </a:solidFill>
                <a:latin typeface="Arial" panose="020B0604020202020204" pitchFamily="34" charset="0"/>
                <a:cs typeface="Arial" panose="020B0604020202020204" pitchFamily="34" charset="0"/>
              </a:rPr>
              <a:t>Is </a:t>
            </a:r>
            <a:r>
              <a:rPr lang="en-GB" sz="2000" b="1" i="0" u="none" strike="noStrike" baseline="0" dirty="0">
                <a:solidFill>
                  <a:srgbClr val="000000"/>
                </a:solidFill>
                <a:latin typeface="Arial" panose="020B0604020202020204" pitchFamily="34" charset="0"/>
                <a:cs typeface="Arial" panose="020B0604020202020204" pitchFamily="34" charset="0"/>
              </a:rPr>
              <a:t>the life stage </a:t>
            </a:r>
            <a:r>
              <a:rPr lang="en-GB" sz="2000" b="0" i="0" u="none" strike="noStrike" baseline="0" dirty="0">
                <a:solidFill>
                  <a:srgbClr val="000000"/>
                </a:solidFill>
                <a:latin typeface="Arial" panose="020B0604020202020204" pitchFamily="34" charset="0"/>
                <a:cs typeface="Arial" panose="020B0604020202020204" pitchFamily="34" charset="0"/>
              </a:rPr>
              <a:t>between childhood and adulthood, encompasses the physical, cognitive, and emotional changes of puberty resulting in maturity. to reflect the complex biologic growth and social role transitions.</a:t>
            </a:r>
            <a:endParaRPr lang="en-GB" sz="2000" dirty="0">
              <a:latin typeface="Arial" panose="020B0604020202020204" pitchFamily="34" charset="0"/>
              <a:cs typeface="Arial" panose="020B0604020202020204" pitchFamily="34" charset="0"/>
            </a:endParaRPr>
          </a:p>
        </p:txBody>
      </p:sp>
      <p:pic>
        <p:nvPicPr>
          <p:cNvPr id="1026" name="Picture 2" descr="Adolescent Health | UCSF Benioff Children's Hospitals">
            <a:extLst>
              <a:ext uri="{FF2B5EF4-FFF2-40B4-BE49-F238E27FC236}">
                <a16:creationId xmlns:a16="http://schemas.microsoft.com/office/drawing/2014/main" id="{FBF94A50-7639-4BA7-A608-7B04AFE28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1303" y="304800"/>
            <a:ext cx="4392766" cy="1686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08469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1C49A5-FDC4-4506-8210-9A9F8B83C482}"/>
              </a:ext>
            </a:extLst>
          </p:cNvPr>
          <p:cNvPicPr>
            <a:picLocks noChangeAspect="1"/>
          </p:cNvPicPr>
          <p:nvPr/>
        </p:nvPicPr>
        <p:blipFill>
          <a:blip r:embed="rId2"/>
          <a:stretch>
            <a:fillRect/>
          </a:stretch>
        </p:blipFill>
        <p:spPr>
          <a:xfrm>
            <a:off x="208842" y="157316"/>
            <a:ext cx="8752816" cy="5860026"/>
          </a:xfrm>
          <a:prstGeom prst="rect">
            <a:avLst/>
          </a:prstGeom>
        </p:spPr>
      </p:pic>
      <p:sp>
        <p:nvSpPr>
          <p:cNvPr id="5" name="TextBox 4">
            <a:extLst>
              <a:ext uri="{FF2B5EF4-FFF2-40B4-BE49-F238E27FC236}">
                <a16:creationId xmlns:a16="http://schemas.microsoft.com/office/drawing/2014/main" id="{4E43D2A3-593D-442D-889F-4141796E6A80}"/>
              </a:ext>
            </a:extLst>
          </p:cNvPr>
          <p:cNvSpPr txBox="1"/>
          <p:nvPr/>
        </p:nvSpPr>
        <p:spPr>
          <a:xfrm>
            <a:off x="208842" y="6334780"/>
            <a:ext cx="8273845" cy="523220"/>
          </a:xfrm>
          <a:prstGeom prst="rect">
            <a:avLst/>
          </a:prstGeom>
          <a:noFill/>
        </p:spPr>
        <p:txBody>
          <a:bodyPr wrap="square">
            <a:spAutoFit/>
          </a:bodyPr>
          <a:lstStyle/>
          <a:p>
            <a:pPr algn="l"/>
            <a:r>
              <a:rPr lang="en-GB" sz="1400" b="0" i="0" dirty="0">
                <a:solidFill>
                  <a:srgbClr val="505050"/>
                </a:solidFill>
                <a:effectLst/>
                <a:latin typeface="Source Sans Pro" panose="020B0503030403020204" pitchFamily="34" charset="0"/>
              </a:rPr>
              <a:t>Sawyer SM , Azzopardi PS, </a:t>
            </a:r>
            <a:r>
              <a:rPr lang="en-GB" sz="1400" b="0" i="0" dirty="0" err="1">
                <a:solidFill>
                  <a:srgbClr val="505050"/>
                </a:solidFill>
                <a:effectLst/>
                <a:latin typeface="Source Sans Pro" panose="020B0503030403020204" pitchFamily="34" charset="0"/>
              </a:rPr>
              <a:t>Wickremarathne</a:t>
            </a:r>
            <a:r>
              <a:rPr lang="en-GB" sz="1400" b="0" i="0" dirty="0">
                <a:solidFill>
                  <a:srgbClr val="505050"/>
                </a:solidFill>
                <a:effectLst/>
                <a:latin typeface="Source Sans Pro" panose="020B0503030403020204" pitchFamily="34" charset="0"/>
              </a:rPr>
              <a:t> D, Patton GC </a:t>
            </a:r>
            <a:r>
              <a:rPr lang="en-GB" sz="1400" b="1" i="0" dirty="0">
                <a:solidFill>
                  <a:srgbClr val="505050"/>
                </a:solidFill>
                <a:effectLst/>
                <a:latin typeface="Source Sans Pro" panose="020B0503030403020204" pitchFamily="34" charset="0"/>
              </a:rPr>
              <a:t>The age of adolescence.</a:t>
            </a:r>
          </a:p>
          <a:p>
            <a:r>
              <a:rPr lang="en-GB" sz="1400" b="0" i="1" dirty="0">
                <a:solidFill>
                  <a:srgbClr val="505050"/>
                </a:solidFill>
                <a:effectLst/>
                <a:latin typeface="Source Sans Pro" panose="020B0503030403020204" pitchFamily="34" charset="0"/>
              </a:rPr>
              <a:t>Lancet Child </a:t>
            </a:r>
            <a:r>
              <a:rPr lang="en-GB" sz="1400" b="0" i="1" dirty="0" err="1">
                <a:solidFill>
                  <a:srgbClr val="505050"/>
                </a:solidFill>
                <a:effectLst/>
                <a:latin typeface="Source Sans Pro" panose="020B0503030403020204" pitchFamily="34" charset="0"/>
              </a:rPr>
              <a:t>Adolesc</a:t>
            </a:r>
            <a:r>
              <a:rPr lang="en-GB" sz="1400" b="0" i="1" dirty="0">
                <a:solidFill>
                  <a:srgbClr val="505050"/>
                </a:solidFill>
                <a:effectLst/>
                <a:latin typeface="Source Sans Pro" panose="020B0503030403020204" pitchFamily="34" charset="0"/>
              </a:rPr>
              <a:t> Health.</a:t>
            </a:r>
            <a:r>
              <a:rPr lang="en-GB" sz="1400" b="0" i="0" dirty="0">
                <a:solidFill>
                  <a:srgbClr val="505050"/>
                </a:solidFill>
                <a:effectLst/>
                <a:latin typeface="Source Sans Pro" panose="020B0503030403020204" pitchFamily="34" charset="0"/>
              </a:rPr>
              <a:t> 2018; </a:t>
            </a:r>
            <a:r>
              <a:rPr lang="en-GB" sz="1400" b="1" i="0" dirty="0">
                <a:solidFill>
                  <a:srgbClr val="505050"/>
                </a:solidFill>
                <a:effectLst/>
                <a:latin typeface="Source Sans Pro" panose="020B0503030403020204" pitchFamily="34" charset="0"/>
              </a:rPr>
              <a:t>2</a:t>
            </a:r>
            <a:r>
              <a:rPr lang="en-GB" sz="1400" b="0" i="0" dirty="0">
                <a:solidFill>
                  <a:srgbClr val="505050"/>
                </a:solidFill>
                <a:effectLst/>
                <a:latin typeface="Source Sans Pro" panose="020B0503030403020204" pitchFamily="34" charset="0"/>
              </a:rPr>
              <a:t>: 223-228</a:t>
            </a:r>
            <a:endParaRPr lang="en-GB" sz="1400" dirty="0"/>
          </a:p>
        </p:txBody>
      </p:sp>
      <p:sp>
        <p:nvSpPr>
          <p:cNvPr id="6" name="Rectangle 5">
            <a:extLst>
              <a:ext uri="{FF2B5EF4-FFF2-40B4-BE49-F238E27FC236}">
                <a16:creationId xmlns:a16="http://schemas.microsoft.com/office/drawing/2014/main" id="{4258ADE1-C558-48AF-9A23-461819CC430A}"/>
              </a:ext>
            </a:extLst>
          </p:cNvPr>
          <p:cNvSpPr/>
          <p:nvPr/>
        </p:nvSpPr>
        <p:spPr>
          <a:xfrm>
            <a:off x="1327355" y="2123768"/>
            <a:ext cx="1317522" cy="58010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C2EA28CA-9C6C-4543-8A70-F43A7615D45D}"/>
              </a:ext>
            </a:extLst>
          </p:cNvPr>
          <p:cNvCxnSpPr/>
          <p:nvPr/>
        </p:nvCxnSpPr>
        <p:spPr>
          <a:xfrm>
            <a:off x="3480619" y="2517058"/>
            <a:ext cx="698091"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42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24C212-AE89-4050-86AD-ED7829A60493}"/>
              </a:ext>
            </a:extLst>
          </p:cNvPr>
          <p:cNvSpPr txBox="1"/>
          <p:nvPr/>
        </p:nvSpPr>
        <p:spPr>
          <a:xfrm>
            <a:off x="1012723" y="1779638"/>
            <a:ext cx="7551174" cy="2959208"/>
          </a:xfrm>
          <a:prstGeom prst="rect">
            <a:avLst/>
          </a:prstGeom>
          <a:noFill/>
        </p:spPr>
        <p:txBody>
          <a:bodyPr wrap="square">
            <a:spAutoFit/>
          </a:bodyPr>
          <a:lstStyle/>
          <a:p>
            <a:pPr marL="0" marR="0" lvl="0" indent="0" algn="l" rtl="0">
              <a:lnSpc>
                <a:spcPct val="150000"/>
              </a:lnSpc>
              <a:spcBef>
                <a:spcPts val="600"/>
              </a:spcBef>
              <a:spcAft>
                <a:spcPts val="0"/>
              </a:spcAft>
              <a:buNone/>
            </a:pPr>
            <a:r>
              <a:rPr lang="en-GB" sz="2000" dirty="0">
                <a:solidFill>
                  <a:srgbClr val="222222"/>
                </a:solidFill>
                <a:latin typeface="Arial"/>
                <a:ea typeface="Arial"/>
                <a:cs typeface="Arial"/>
                <a:sym typeface="Arial"/>
              </a:rPr>
              <a:t>Adolescence is the transitional phase of growth and development between childhood and adulthood. </a:t>
            </a:r>
          </a:p>
          <a:p>
            <a:pPr marL="0" marR="0" lvl="0" indent="0" algn="l" rtl="0">
              <a:lnSpc>
                <a:spcPct val="150000"/>
              </a:lnSpc>
              <a:spcBef>
                <a:spcPts val="600"/>
              </a:spcBef>
              <a:spcAft>
                <a:spcPts val="0"/>
              </a:spcAft>
              <a:buNone/>
            </a:pPr>
            <a:r>
              <a:rPr lang="en-GB" sz="2000" dirty="0">
                <a:solidFill>
                  <a:srgbClr val="222222"/>
                </a:solidFill>
                <a:latin typeface="Arial"/>
                <a:ea typeface="Arial"/>
                <a:cs typeface="Arial"/>
                <a:sym typeface="Arial"/>
              </a:rPr>
              <a:t>The World Health Organization (WHO) defines an adolescent as any person between ages</a:t>
            </a:r>
            <a:r>
              <a:rPr lang="en-GB" sz="2000" b="1" dirty="0">
                <a:solidFill>
                  <a:srgbClr val="222222"/>
                </a:solidFill>
                <a:latin typeface="Arial"/>
                <a:ea typeface="Arial"/>
                <a:cs typeface="Arial"/>
                <a:sym typeface="Arial"/>
              </a:rPr>
              <a:t> 10 </a:t>
            </a:r>
            <a:r>
              <a:rPr lang="en-GB" sz="2000" dirty="0">
                <a:solidFill>
                  <a:srgbClr val="222222"/>
                </a:solidFill>
                <a:latin typeface="Arial"/>
                <a:ea typeface="Arial"/>
                <a:cs typeface="Arial"/>
                <a:sym typeface="Arial"/>
              </a:rPr>
              <a:t>and</a:t>
            </a:r>
            <a:r>
              <a:rPr lang="en-GB" sz="2000" b="1" dirty="0">
                <a:solidFill>
                  <a:srgbClr val="222222"/>
                </a:solidFill>
                <a:latin typeface="Arial"/>
                <a:ea typeface="Arial"/>
                <a:cs typeface="Arial"/>
                <a:sym typeface="Arial"/>
              </a:rPr>
              <a:t> 19. </a:t>
            </a:r>
          </a:p>
          <a:p>
            <a:pPr marL="0" marR="0" lvl="0" indent="0" algn="l" rtl="0">
              <a:lnSpc>
                <a:spcPct val="150000"/>
              </a:lnSpc>
              <a:spcBef>
                <a:spcPts val="600"/>
              </a:spcBef>
              <a:spcAft>
                <a:spcPts val="0"/>
              </a:spcAft>
              <a:buNone/>
            </a:pPr>
            <a:r>
              <a:rPr lang="en-GB" sz="2000" dirty="0">
                <a:solidFill>
                  <a:srgbClr val="222222"/>
                </a:solidFill>
                <a:latin typeface="Arial"/>
                <a:ea typeface="Arial"/>
                <a:cs typeface="Arial"/>
                <a:sym typeface="Arial"/>
              </a:rPr>
              <a:t>This age range falls within WHO's definition of young people, which refers to individuals between ages </a:t>
            </a:r>
            <a:r>
              <a:rPr lang="en-GB" sz="2000" b="1" dirty="0">
                <a:solidFill>
                  <a:srgbClr val="222222"/>
                </a:solidFill>
                <a:latin typeface="Arial"/>
                <a:ea typeface="Arial"/>
                <a:cs typeface="Arial"/>
                <a:sym typeface="Arial"/>
              </a:rPr>
              <a:t>10</a:t>
            </a:r>
            <a:r>
              <a:rPr lang="en-GB" sz="2000" dirty="0">
                <a:solidFill>
                  <a:srgbClr val="222222"/>
                </a:solidFill>
                <a:latin typeface="Arial"/>
                <a:ea typeface="Arial"/>
                <a:cs typeface="Arial"/>
                <a:sym typeface="Arial"/>
              </a:rPr>
              <a:t> and </a:t>
            </a:r>
            <a:r>
              <a:rPr lang="en-GB" sz="2000" b="1" dirty="0">
                <a:solidFill>
                  <a:srgbClr val="222222"/>
                </a:solidFill>
                <a:latin typeface="Arial"/>
                <a:ea typeface="Arial"/>
                <a:cs typeface="Arial"/>
                <a:sym typeface="Arial"/>
              </a:rPr>
              <a:t>24</a:t>
            </a:r>
            <a:endParaRPr lang="en-GB" sz="2000" b="1" dirty="0">
              <a:solidFill>
                <a:srgbClr val="3C78D8"/>
              </a:solidFill>
              <a:latin typeface="Sniglet"/>
              <a:ea typeface="Sniglet"/>
              <a:cs typeface="Sniglet"/>
              <a:sym typeface="Sniglet"/>
            </a:endParaRPr>
          </a:p>
        </p:txBody>
      </p:sp>
    </p:spTree>
    <p:extLst>
      <p:ext uri="{BB962C8B-B14F-4D97-AF65-F5344CB8AC3E}">
        <p14:creationId xmlns:p14="http://schemas.microsoft.com/office/powerpoint/2010/main" val="3874794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E831B-2937-455F-8705-B5EC23D06301}"/>
              </a:ext>
            </a:extLst>
          </p:cNvPr>
          <p:cNvSpPr>
            <a:spLocks noGrp="1"/>
          </p:cNvSpPr>
          <p:nvPr>
            <p:ph type="title"/>
          </p:nvPr>
        </p:nvSpPr>
        <p:spPr>
          <a:xfrm>
            <a:off x="2977587" y="2561066"/>
            <a:ext cx="2439987" cy="1280890"/>
          </a:xfrm>
        </p:spPr>
        <p:txBody>
          <a:bodyPr/>
          <a:lstStyle/>
          <a:p>
            <a:pPr algn="ctr"/>
            <a:r>
              <a:rPr lang="en-US" dirty="0"/>
              <a:t>Quiz </a:t>
            </a:r>
            <a:br>
              <a:rPr lang="en-US" dirty="0"/>
            </a:br>
            <a:r>
              <a:rPr lang="en-US" dirty="0"/>
              <a:t>5 minutes</a:t>
            </a:r>
            <a:endParaRPr lang="en-GB" dirty="0"/>
          </a:p>
        </p:txBody>
      </p:sp>
    </p:spTree>
    <p:extLst>
      <p:ext uri="{BB962C8B-B14F-4D97-AF65-F5344CB8AC3E}">
        <p14:creationId xmlns:p14="http://schemas.microsoft.com/office/powerpoint/2010/main" val="1674235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A2074F-1D65-4977-8706-7094C4EAB73B}"/>
              </a:ext>
            </a:extLst>
          </p:cNvPr>
          <p:cNvSpPr txBox="1"/>
          <p:nvPr/>
        </p:nvSpPr>
        <p:spPr>
          <a:xfrm>
            <a:off x="1312607" y="759231"/>
            <a:ext cx="4572000" cy="461665"/>
          </a:xfrm>
          <a:prstGeom prst="rect">
            <a:avLst/>
          </a:prstGeom>
          <a:noFill/>
        </p:spPr>
        <p:txBody>
          <a:bodyPr wrap="square">
            <a:spAutoFit/>
          </a:bodyPr>
          <a:lstStyle/>
          <a:p>
            <a:r>
              <a:rPr lang="en-GB" sz="2400" b="0" i="0" u="none" strike="noStrike" baseline="0" dirty="0">
                <a:latin typeface="Arial" panose="020B0604020202020204" pitchFamily="34" charset="0"/>
                <a:cs typeface="Arial" panose="020B0604020202020204" pitchFamily="34" charset="0"/>
              </a:rPr>
              <a:t>Pubertal Development</a:t>
            </a:r>
            <a:endParaRPr lang="en-GB"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9125473-989A-4962-963F-4BA15A310374}"/>
              </a:ext>
            </a:extLst>
          </p:cNvPr>
          <p:cNvSpPr txBox="1"/>
          <p:nvPr/>
        </p:nvSpPr>
        <p:spPr>
          <a:xfrm>
            <a:off x="516193" y="1250843"/>
            <a:ext cx="6700684" cy="461665"/>
          </a:xfrm>
          <a:prstGeom prst="rect">
            <a:avLst/>
          </a:prstGeom>
          <a:noFill/>
        </p:spPr>
        <p:txBody>
          <a:bodyPr wrap="square">
            <a:spAutoFit/>
          </a:bodyPr>
          <a:lstStyle/>
          <a:p>
            <a:r>
              <a:rPr lang="en-GB" sz="2400" b="0" i="0" u="none" strike="noStrike" baseline="0" dirty="0">
                <a:latin typeface="Arial" panose="020B0604020202020204" pitchFamily="34" charset="0"/>
                <a:cs typeface="Arial" panose="020B0604020202020204" pitchFamily="34" charset="0"/>
              </a:rPr>
              <a:t>1. Pubic hair (for males and females)</a:t>
            </a:r>
            <a:endParaRPr lang="en-GB" sz="2400" dirty="0">
              <a:latin typeface="Arial" panose="020B0604020202020204" pitchFamily="34" charset="0"/>
              <a:cs typeface="Arial" panose="020B0604020202020204" pitchFamily="34" charset="0"/>
            </a:endParaRPr>
          </a:p>
        </p:txBody>
      </p:sp>
      <p:graphicFrame>
        <p:nvGraphicFramePr>
          <p:cNvPr id="7" name="Table 7">
            <a:extLst>
              <a:ext uri="{FF2B5EF4-FFF2-40B4-BE49-F238E27FC236}">
                <a16:creationId xmlns:a16="http://schemas.microsoft.com/office/drawing/2014/main" id="{35C22CFF-3499-4E28-9A02-F7EF2030574F}"/>
              </a:ext>
            </a:extLst>
          </p:cNvPr>
          <p:cNvGraphicFramePr>
            <a:graphicFrameLocks noGrp="1"/>
          </p:cNvGraphicFramePr>
          <p:nvPr>
            <p:extLst>
              <p:ext uri="{D42A27DB-BD31-4B8C-83A1-F6EECF244321}">
                <p14:modId xmlns:p14="http://schemas.microsoft.com/office/powerpoint/2010/main" val="242240900"/>
              </p:ext>
            </p:extLst>
          </p:nvPr>
        </p:nvGraphicFramePr>
        <p:xfrm>
          <a:off x="786581" y="2006599"/>
          <a:ext cx="7718322" cy="4217217"/>
        </p:xfrm>
        <a:graphic>
          <a:graphicData uri="http://schemas.openxmlformats.org/drawingml/2006/table">
            <a:tbl>
              <a:tblPr firstRow="1" bandRow="1">
                <a:tableStyleId>{5C22544A-7EE6-4342-B048-85BDC9FD1C3A}</a:tableStyleId>
              </a:tblPr>
              <a:tblGrid>
                <a:gridCol w="1431625">
                  <a:extLst>
                    <a:ext uri="{9D8B030D-6E8A-4147-A177-3AD203B41FA5}">
                      <a16:colId xmlns:a16="http://schemas.microsoft.com/office/drawing/2014/main" val="2913163654"/>
                    </a:ext>
                  </a:extLst>
                </a:gridCol>
                <a:gridCol w="6286697">
                  <a:extLst>
                    <a:ext uri="{9D8B030D-6E8A-4147-A177-3AD203B41FA5}">
                      <a16:colId xmlns:a16="http://schemas.microsoft.com/office/drawing/2014/main" val="2354818442"/>
                    </a:ext>
                  </a:extLst>
                </a:gridCol>
              </a:tblGrid>
              <a:tr h="898111">
                <a:tc>
                  <a:txBody>
                    <a:bodyPr/>
                    <a:lstStyle/>
                    <a:p>
                      <a:r>
                        <a:rPr lang="en-GB" sz="2000" b="0" i="0" u="none" strike="noStrike" baseline="0" dirty="0">
                          <a:latin typeface="Arial" panose="020B0604020202020204" pitchFamily="34" charset="0"/>
                          <a:cs typeface="Arial" panose="020B0604020202020204" pitchFamily="34" charset="0"/>
                        </a:rPr>
                        <a:t>Tanner Stage</a:t>
                      </a:r>
                      <a:endParaRPr lang="en-GB" sz="2000" dirty="0">
                        <a:latin typeface="Arial" panose="020B0604020202020204" pitchFamily="34" charset="0"/>
                        <a:cs typeface="Arial" panose="020B0604020202020204" pitchFamily="34" charset="0"/>
                      </a:endParaRPr>
                    </a:p>
                  </a:txBody>
                  <a:tcPr/>
                </a:tc>
                <a:tc>
                  <a:txBody>
                    <a:bodyPr/>
                    <a:lstStyle/>
                    <a:p>
                      <a:r>
                        <a:rPr lang="en-GB" sz="2000" b="0" i="0" u="none" strike="noStrike" baseline="0" dirty="0">
                          <a:latin typeface="Arial" panose="020B0604020202020204" pitchFamily="34" charset="0"/>
                          <a:cs typeface="Arial" panose="020B0604020202020204" pitchFamily="34" charset="0"/>
                        </a:rPr>
                        <a:t>Appearance</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88436716"/>
                  </a:ext>
                </a:extLst>
              </a:tr>
              <a:tr h="507628">
                <a:tc>
                  <a:txBody>
                    <a:bodyPr/>
                    <a:lstStyle/>
                    <a:p>
                      <a:r>
                        <a:rPr lang="en-US" sz="2000" dirty="0">
                          <a:latin typeface="Arial" panose="020B0604020202020204" pitchFamily="34" charset="0"/>
                          <a:cs typeface="Arial" panose="020B0604020202020204" pitchFamily="34" charset="0"/>
                        </a:rPr>
                        <a:t>1</a:t>
                      </a:r>
                      <a:endParaRPr lang="en-GB" sz="2000" dirty="0">
                        <a:latin typeface="Arial" panose="020B0604020202020204" pitchFamily="34" charset="0"/>
                        <a:cs typeface="Arial" panose="020B0604020202020204" pitchFamily="34" charset="0"/>
                      </a:endParaRPr>
                    </a:p>
                  </a:txBody>
                  <a:tcPr/>
                </a:tc>
                <a:tc>
                  <a:txBody>
                    <a:bodyPr/>
                    <a:lstStyle/>
                    <a:p>
                      <a:r>
                        <a:rPr lang="en-GB" sz="2000" b="0" i="0" u="none" strike="noStrike" kern="1200" baseline="0" dirty="0">
                          <a:solidFill>
                            <a:schemeClr val="dk1"/>
                          </a:solidFill>
                          <a:latin typeface="Arial" panose="020B0604020202020204" pitchFamily="34" charset="0"/>
                          <a:ea typeface="+mn-ea"/>
                          <a:cs typeface="Arial" panose="020B0604020202020204" pitchFamily="34" charset="0"/>
                        </a:rPr>
                        <a:t>No hair</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05258322"/>
                  </a:ext>
                </a:extLst>
              </a:tr>
              <a:tr h="507628">
                <a:tc>
                  <a:txBody>
                    <a:bodyPr/>
                    <a:lstStyle/>
                    <a:p>
                      <a:r>
                        <a:rPr lang="en-US" sz="2000" dirty="0">
                          <a:latin typeface="Arial" panose="020B0604020202020204" pitchFamily="34" charset="0"/>
                          <a:cs typeface="Arial" panose="020B0604020202020204" pitchFamily="34" charset="0"/>
                        </a:rPr>
                        <a:t>2</a:t>
                      </a:r>
                      <a:endParaRPr lang="en-GB" sz="2000" dirty="0">
                        <a:latin typeface="Arial" panose="020B0604020202020204" pitchFamily="34" charset="0"/>
                        <a:cs typeface="Arial" panose="020B0604020202020204" pitchFamily="34" charset="0"/>
                      </a:endParaRPr>
                    </a:p>
                  </a:txBody>
                  <a:tcPr/>
                </a:tc>
                <a:tc>
                  <a:txBody>
                    <a:bodyPr/>
                    <a:lstStyle/>
                    <a:p>
                      <a:r>
                        <a:rPr lang="en-GB" sz="2000" b="0" i="0" u="none" strike="noStrike" kern="1200" baseline="0" dirty="0">
                          <a:solidFill>
                            <a:schemeClr val="dk1"/>
                          </a:solidFill>
                          <a:latin typeface="Arial" panose="020B0604020202020204" pitchFamily="34" charset="0"/>
                          <a:ea typeface="+mn-ea"/>
                          <a:cs typeface="Arial" panose="020B0604020202020204" pitchFamily="34" charset="0"/>
                        </a:rPr>
                        <a:t>Sparse, downy hair at base of symphysis pubis</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45762538"/>
                  </a:ext>
                </a:extLst>
              </a:tr>
              <a:tr h="507628">
                <a:tc>
                  <a:txBody>
                    <a:bodyPr/>
                    <a:lstStyle/>
                    <a:p>
                      <a:r>
                        <a:rPr lang="en-US" sz="2000" dirty="0">
                          <a:latin typeface="Arial" panose="020B0604020202020204" pitchFamily="34" charset="0"/>
                          <a:cs typeface="Arial" panose="020B0604020202020204" pitchFamily="34" charset="0"/>
                        </a:rPr>
                        <a:t>3</a:t>
                      </a:r>
                      <a:endParaRPr lang="en-GB" sz="2000" dirty="0">
                        <a:latin typeface="Arial" panose="020B0604020202020204" pitchFamily="34" charset="0"/>
                        <a:cs typeface="Arial" panose="020B0604020202020204" pitchFamily="34" charset="0"/>
                      </a:endParaRPr>
                    </a:p>
                  </a:txBody>
                  <a:tcPr/>
                </a:tc>
                <a:tc>
                  <a:txBody>
                    <a:bodyPr/>
                    <a:lstStyle/>
                    <a:p>
                      <a:r>
                        <a:rPr lang="en-GB" sz="2000" b="0" i="0" u="none" strike="noStrike" kern="1200" baseline="0" dirty="0">
                          <a:solidFill>
                            <a:schemeClr val="dk1"/>
                          </a:solidFill>
                          <a:latin typeface="Arial" panose="020B0604020202020204" pitchFamily="34" charset="0"/>
                          <a:ea typeface="+mn-ea"/>
                          <a:cs typeface="Arial" panose="020B0604020202020204" pitchFamily="34" charset="0"/>
                        </a:rPr>
                        <a:t>Sparse, coarse hair across symphysis pubis</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22946750"/>
                  </a:ext>
                </a:extLst>
              </a:tr>
              <a:tr h="898111">
                <a:tc>
                  <a:txBody>
                    <a:bodyPr/>
                    <a:lstStyle/>
                    <a:p>
                      <a:r>
                        <a:rPr lang="en-US" sz="2000" dirty="0">
                          <a:latin typeface="Arial" panose="020B0604020202020204" pitchFamily="34" charset="0"/>
                          <a:cs typeface="Arial" panose="020B0604020202020204" pitchFamily="34" charset="0"/>
                        </a:rPr>
                        <a:t>4</a:t>
                      </a:r>
                      <a:endParaRPr lang="en-GB" sz="2000" dirty="0">
                        <a:latin typeface="Arial" panose="020B0604020202020204" pitchFamily="34" charset="0"/>
                        <a:cs typeface="Arial" panose="020B0604020202020204" pitchFamily="34" charset="0"/>
                      </a:endParaRPr>
                    </a:p>
                  </a:txBody>
                  <a:tcPr/>
                </a:tc>
                <a:tc>
                  <a:txBody>
                    <a:bodyPr/>
                    <a:lstStyle/>
                    <a:p>
                      <a:r>
                        <a:rPr lang="en-GB" sz="2000" b="0" i="0" u="none" strike="noStrike" kern="1200" baseline="0" dirty="0">
                          <a:solidFill>
                            <a:schemeClr val="dk1"/>
                          </a:solidFill>
                          <a:latin typeface="Arial" panose="020B0604020202020204" pitchFamily="34" charset="0"/>
                          <a:ea typeface="+mn-ea"/>
                          <a:cs typeface="Arial" panose="020B0604020202020204" pitchFamily="34" charset="0"/>
                        </a:rPr>
                        <a:t>Adult hair quality, fills in pubic triangle, no spread to thighs</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43248803"/>
                  </a:ext>
                </a:extLst>
              </a:tr>
              <a:tr h="898111">
                <a:tc>
                  <a:txBody>
                    <a:bodyPr/>
                    <a:lstStyle/>
                    <a:p>
                      <a:r>
                        <a:rPr lang="en-US" sz="2000" dirty="0">
                          <a:latin typeface="Arial" panose="020B0604020202020204" pitchFamily="34" charset="0"/>
                          <a:cs typeface="Arial" panose="020B0604020202020204" pitchFamily="34" charset="0"/>
                        </a:rPr>
                        <a:t>5</a:t>
                      </a:r>
                      <a:endParaRPr lang="en-GB" sz="2000" dirty="0">
                        <a:latin typeface="Arial" panose="020B0604020202020204" pitchFamily="34" charset="0"/>
                        <a:cs typeface="Arial" panose="020B0604020202020204" pitchFamily="34" charset="0"/>
                      </a:endParaRPr>
                    </a:p>
                  </a:txBody>
                  <a:tcPr/>
                </a:tc>
                <a:tc>
                  <a:txBody>
                    <a:bodyPr/>
                    <a:lstStyle/>
                    <a:p>
                      <a:r>
                        <a:rPr lang="en-GB" sz="2000" b="0" i="0" u="none" strike="noStrike" kern="1200" baseline="0" dirty="0">
                          <a:solidFill>
                            <a:schemeClr val="dk1"/>
                          </a:solidFill>
                          <a:latin typeface="Arial" panose="020B0604020202020204" pitchFamily="34" charset="0"/>
                          <a:ea typeface="+mn-ea"/>
                          <a:cs typeface="Arial" panose="020B0604020202020204" pitchFamily="34" charset="0"/>
                        </a:rPr>
                        <a:t>Adult quality and distribution including spread to medial thighs</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06757445"/>
                  </a:ext>
                </a:extLst>
              </a:tr>
            </a:tbl>
          </a:graphicData>
        </a:graphic>
      </p:graphicFrame>
    </p:spTree>
    <p:extLst>
      <p:ext uri="{BB962C8B-B14F-4D97-AF65-F5344CB8AC3E}">
        <p14:creationId xmlns:p14="http://schemas.microsoft.com/office/powerpoint/2010/main" val="3039971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223207-F8EF-4046-A48E-89243A509A04}"/>
              </a:ext>
            </a:extLst>
          </p:cNvPr>
          <p:cNvSpPr txBox="1"/>
          <p:nvPr/>
        </p:nvSpPr>
        <p:spPr>
          <a:xfrm>
            <a:off x="299884" y="169295"/>
            <a:ext cx="4572000" cy="369332"/>
          </a:xfrm>
          <a:prstGeom prst="rect">
            <a:avLst/>
          </a:prstGeom>
          <a:noFill/>
        </p:spPr>
        <p:txBody>
          <a:bodyPr wrap="square">
            <a:spAutoFit/>
          </a:bodyPr>
          <a:lstStyle/>
          <a:p>
            <a:r>
              <a:rPr lang="en-GB" sz="1800" b="0" i="0" u="none" strike="noStrike" baseline="0" dirty="0">
                <a:latin typeface="Arial" panose="020B0604020202020204" pitchFamily="34" charset="0"/>
                <a:cs typeface="Arial" panose="020B0604020202020204" pitchFamily="34" charset="0"/>
              </a:rPr>
              <a:t>Pubertal Development</a:t>
            </a:r>
            <a:endParaRPr lang="en-GB"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B3B8745-554E-4FCE-94DD-557B158CD055}"/>
              </a:ext>
            </a:extLst>
          </p:cNvPr>
          <p:cNvSpPr txBox="1"/>
          <p:nvPr/>
        </p:nvSpPr>
        <p:spPr>
          <a:xfrm>
            <a:off x="1315091" y="627118"/>
            <a:ext cx="4572000" cy="461665"/>
          </a:xfrm>
          <a:prstGeom prst="rect">
            <a:avLst/>
          </a:prstGeom>
          <a:noFill/>
        </p:spPr>
        <p:txBody>
          <a:bodyPr wrap="square">
            <a:spAutoFit/>
          </a:bodyPr>
          <a:lstStyle/>
          <a:p>
            <a:r>
              <a:rPr lang="en-GB" sz="2400" b="0" i="0" u="none" strike="noStrike" baseline="0" dirty="0">
                <a:latin typeface="Arial" panose="020B0604020202020204" pitchFamily="34" charset="0"/>
                <a:cs typeface="Arial" panose="020B0604020202020204" pitchFamily="34" charset="0"/>
              </a:rPr>
              <a:t>2. Female breast development</a:t>
            </a:r>
            <a:endParaRPr lang="en-GB"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9B73205-0F52-4930-A860-6362DFE8587F}"/>
              </a:ext>
            </a:extLst>
          </p:cNvPr>
          <p:cNvPicPr>
            <a:picLocks noChangeAspect="1"/>
          </p:cNvPicPr>
          <p:nvPr/>
        </p:nvPicPr>
        <p:blipFill>
          <a:blip r:embed="rId2"/>
          <a:stretch>
            <a:fillRect/>
          </a:stretch>
        </p:blipFill>
        <p:spPr>
          <a:xfrm>
            <a:off x="375742" y="1088783"/>
            <a:ext cx="8392516" cy="5532370"/>
          </a:xfrm>
          <a:prstGeom prst="rect">
            <a:avLst/>
          </a:prstGeom>
        </p:spPr>
      </p:pic>
    </p:spTree>
    <p:extLst>
      <p:ext uri="{BB962C8B-B14F-4D97-AF65-F5344CB8AC3E}">
        <p14:creationId xmlns:p14="http://schemas.microsoft.com/office/powerpoint/2010/main" val="273869161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4144</TotalTime>
  <Words>1779</Words>
  <Application>Microsoft Office PowerPoint</Application>
  <PresentationFormat>On-screen Show (4:3)</PresentationFormat>
  <Paragraphs>148</Paragraphs>
  <Slides>34</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34</vt:i4>
      </vt:variant>
    </vt:vector>
  </HeadingPairs>
  <TitlesOfParts>
    <vt:vector size="50" baseType="lpstr">
      <vt:lpstr>Andalus</vt:lpstr>
      <vt:lpstr>Arial</vt:lpstr>
      <vt:lpstr>Arial</vt:lpstr>
      <vt:lpstr>BlinkMacSystemFont</vt:lpstr>
      <vt:lpstr>Calibri</vt:lpstr>
      <vt:lpstr>Century Gothic</vt:lpstr>
      <vt:lpstr>Minion Pro</vt:lpstr>
      <vt:lpstr>Museo Sans 700</vt:lpstr>
      <vt:lpstr>Museo Sans 900</vt:lpstr>
      <vt:lpstr>Museo Sans Cond 900</vt:lpstr>
      <vt:lpstr>Sniglet</vt:lpstr>
      <vt:lpstr>Source Sans Pro</vt:lpstr>
      <vt:lpstr>Symbol</vt:lpstr>
      <vt:lpstr>Times New Roman</vt:lpstr>
      <vt:lpstr>Wingdings 3</vt:lpstr>
      <vt:lpstr>Wisp</vt:lpstr>
      <vt:lpstr>Approach to adolescents health</vt:lpstr>
      <vt:lpstr>PowerPoint Presentation</vt:lpstr>
      <vt:lpstr>PowerPoint Presentation</vt:lpstr>
      <vt:lpstr>PowerPoint Presentation</vt:lpstr>
      <vt:lpstr>PowerPoint Presentation</vt:lpstr>
      <vt:lpstr>PowerPoint Presentation</vt:lpstr>
      <vt:lpstr>Quiz  5 minutes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adolescents health</dc:title>
  <dc:creator>Aljohara Saud</dc:creator>
  <cp:lastModifiedBy>Aljohara Saud</cp:lastModifiedBy>
  <cp:revision>133</cp:revision>
  <cp:lastPrinted>2021-03-31T00:10:03Z</cp:lastPrinted>
  <dcterms:created xsi:type="dcterms:W3CDTF">2021-03-02T12:01:03Z</dcterms:created>
  <dcterms:modified xsi:type="dcterms:W3CDTF">2022-02-25T12:41:11Z</dcterms:modified>
</cp:coreProperties>
</file>