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>
      <a:defRPr lang="en-US"/>
    </a:defPPr>
    <a:lvl1pPr defTabSz="914400" eaLnBrk="1" hangingPunct="1" latinLnBrk="0" lvl="0" marL="0" rtl="1" algn="r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1" algn="r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1" algn="r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1" algn="r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1" algn="r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1" algn="r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1" algn="r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1" algn="r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1" algn="r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B35CDBC6-4493-4523-949E-28B46479FA31}" type="datetimeFigureOut">
              <a:rPr lang="en-GB" smtClean="0"/>
              <a:t>19/02/2022</a:t>
            </a:fld>
            <a:endParaRPr lang="en-GB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GB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D4B6F011-F962-4890-A545-28391D5B8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295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B6F011-F962-4890-A545-28391D5B8E4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358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2FD8716-7FA6-4332-A669-CEF181964C40}"/>
              </a:ext>
            </a:extLst>
          </p:cNvPr>
          <p:cNvGrpSpPr>
            <a:grpSpLocks/>
          </p:cNvGrpSpPr>
          <p:nvPr/>
        </p:nvGrpSpPr>
        <p:grpSpPr bwMode="auto">
          <a:xfrm>
            <a:off x="1" y="6350"/>
            <a:ext cx="12187767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66F75430-9E7D-471E-8119-46ABFC714D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045FBCBB-45E8-4B2B-8418-46BA4A017F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564 w 5184"/>
                  <a:gd name="T3" fmla="*/ 3159 h 3159"/>
                  <a:gd name="T4" fmla="*/ 556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9C8C2F60-6334-485D-A9D6-02389E89FC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602 w 556"/>
                  <a:gd name="T5" fmla="*/ 3159 h 3159"/>
                  <a:gd name="T6" fmla="*/ 60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A4D254D2-9BDB-44E4-82BC-CBBEE21ADCE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ar-SA" sz="1800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ED8BCE3-7A4C-461C-B8F6-963695A47D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7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74 w 251"/>
                <a:gd name="T7" fmla="*/ 12 h 12"/>
                <a:gd name="T8" fmla="*/ 274 w 251"/>
                <a:gd name="T9" fmla="*/ 0 h 12"/>
                <a:gd name="T10" fmla="*/ 27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41AA38C1-EED3-4587-B08F-FF5F4BEDDA4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562007 w 251"/>
                <a:gd name="T5" fmla="*/ 12 h 12"/>
                <a:gd name="T6" fmla="*/ 562007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83565D91-1E18-4005-9265-E210996059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11F26C0E-82F7-4517-93D9-0FA5CF16811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B350FD39-C1E1-448A-8518-E38F6AF6EC4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131777AE-31A8-4052-9BA6-11D34F93C84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08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081 w 4724"/>
                  <a:gd name="T7" fmla="*/ 12 h 12"/>
                  <a:gd name="T8" fmla="*/ 5081 w 4724"/>
                  <a:gd name="T9" fmla="*/ 0 h 12"/>
                  <a:gd name="T10" fmla="*/ 508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707E5265-0A1D-453E-B292-A684D1C3613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CC6B2168-B417-439D-9BB9-0BBC4CD4191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2FE21A36-BF40-4E36-A65C-277B7E6D805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ar-SA" sz="1800"/>
              </a:p>
            </p:txBody>
          </p:sp>
        </p:grpSp>
      </p:grpSp>
      <p:sp>
        <p:nvSpPr>
          <p:cNvPr id="1435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422400" y="1997076"/>
            <a:ext cx="94488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5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22400" y="38862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4C878093-0363-49A5-B236-E914F5B4F10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297FC02A-DE49-4842-9064-2D21909E5F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E03FB0C8-494E-48D6-9933-E495F6D67F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13AEF-0C14-48FA-8A0D-D5DF791026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88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CD26186-DF9F-4260-A8F3-A30FAE4EA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5366E806-6A94-41FB-979C-C989F45E59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BBD15B4C-65CC-4C80-A7CD-C26598061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1680-3F4A-45A1-B54F-0B2F347293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4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966200" y="304800"/>
            <a:ext cx="2514600" cy="5791200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340600" cy="5791200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362BA9F9-CE0C-429A-86F4-67C3EFE4C5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89175A43-4190-4F9F-91A4-0BBFFDF320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953A69BA-F51F-4CF4-90CD-BE9CA52B63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189D6-FAB5-428E-8BA8-685EC4FF1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91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D6F854F6-3C74-4182-8609-FF19263327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ADB05A4D-772A-44D2-A5B5-20FCCA7ED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30489E87-C945-4DCE-BD46-CCAE1A68A0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E6D9D-4153-40A5-BD64-83A3EC71A5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07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3762D57-2224-4CA2-A0F7-EF81F5B786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3E10876B-454D-4575-B67E-0048D8995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0E755C39-7F64-4CAC-9658-7309357587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FBB1D-7C0C-4B86-A5A1-25F2E087B4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7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0243609A-75C4-451E-A896-A3ADDB32C0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F3C63DCF-F730-4DB7-BA3D-234D9454D5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60E9064A-6493-4A27-98A5-6697CD8DAB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132B8-644F-42F9-8E25-E3E394BFB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27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8A14E0B1-335C-4751-AB95-70DAB10B61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84AF25EF-A123-4128-8FFA-9324C374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347C978-36BB-4EA9-A68B-FFB5AF6131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CEFA0-135B-448E-9151-E321512E9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82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0C3CA733-BA83-4C77-BB6B-636209FC75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BD81DA67-6666-40F0-8741-BE6227C274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FFD106B9-45C1-4513-936A-32E741055F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0F493-53DF-45EB-935C-DF9673F94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48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B29D4430-190A-4744-8717-9F9E394493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6A7EB078-4FEB-44E4-99F9-18E191B9A8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8D2D16AC-6634-4B29-8F02-3D71EAAED3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FB23B-6D30-4BA8-864A-0278E159C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75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D5351280-708A-4167-B125-5D6BF60EF9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C901BEC5-D218-4F59-A4B9-BB2DD985BA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3DEF5BCE-5715-490F-BCF8-8EA89C024D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4114D-0D4A-47A7-BE2C-93837E7E39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19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C0730CB0-5E24-468F-9921-BDEB8DDD9A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1E72E9D8-4940-4E65-9583-9675BAF77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98963615-571E-4D6F-AC97-D2181C3710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84641-D929-4820-A2CB-780AB2CA55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74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D2B2A90F-0949-4A64-BEFA-7B82A1825629}"/>
              </a:ext>
            </a:extLst>
          </p:cNvPr>
          <p:cNvGrpSpPr>
            <a:grpSpLocks/>
          </p:cNvGrpSpPr>
          <p:nvPr/>
        </p:nvGrpSpPr>
        <p:grpSpPr bwMode="auto">
          <a:xfrm>
            <a:off x="1" y="6350"/>
            <a:ext cx="12187767" cy="6851650"/>
            <a:chOff x="0" y="4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6AFE864D-397F-4EF4-908B-EA5295FEE4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564 w 5184"/>
                <a:gd name="T3" fmla="*/ 3159 h 3159"/>
                <a:gd name="T4" fmla="*/ 556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13D07BF9-A516-4A91-9B42-30C54B81D89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602 w 556"/>
                <a:gd name="T5" fmla="*/ 3159 h 3159"/>
                <a:gd name="T6" fmla="*/ 60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D864A2EF-4EAA-4AA3-BEB9-1D63B94803B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>
                <a:extLst>
                  <a:ext uri="{FF2B5EF4-FFF2-40B4-BE49-F238E27FC236}">
                    <a16:creationId xmlns:a16="http://schemas.microsoft.com/office/drawing/2014/main" id="{389115D3-E50F-48DE-851B-3F72CBE109D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036" name="Freeform 7">
                <a:extLst>
                  <a:ext uri="{FF2B5EF4-FFF2-40B4-BE49-F238E27FC236}">
                    <a16:creationId xmlns:a16="http://schemas.microsoft.com/office/drawing/2014/main" id="{5AC4C1FF-9A09-4453-B930-7D63FE5C328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037" name="Freeform 8">
                <a:extLst>
                  <a:ext uri="{FF2B5EF4-FFF2-40B4-BE49-F238E27FC236}">
                    <a16:creationId xmlns:a16="http://schemas.microsoft.com/office/drawing/2014/main" id="{3A118F51-5242-4F37-8358-5D943E9C469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08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081 w 4724"/>
                  <a:gd name="T7" fmla="*/ 12 h 12"/>
                  <a:gd name="T8" fmla="*/ 5081 w 4724"/>
                  <a:gd name="T9" fmla="*/ 0 h 12"/>
                  <a:gd name="T10" fmla="*/ 508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4E3BA6E4-E998-4359-87A7-1EDB070BF07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039" name="Freeform 10">
                <a:extLst>
                  <a:ext uri="{FF2B5EF4-FFF2-40B4-BE49-F238E27FC236}">
                    <a16:creationId xmlns:a16="http://schemas.microsoft.com/office/drawing/2014/main" id="{20276BAE-5381-4F45-B9CC-447D2AF1342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3323" name="Freeform 11">
                <a:extLst>
                  <a:ext uri="{FF2B5EF4-FFF2-40B4-BE49-F238E27FC236}">
                    <a16:creationId xmlns:a16="http://schemas.microsoft.com/office/drawing/2014/main" id="{50C98965-1180-4A50-8595-1CE5884870A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ar-SA" sz="1800"/>
              </a:p>
            </p:txBody>
          </p:sp>
          <p:sp>
            <p:nvSpPr>
              <p:cNvPr id="1041" name="Freeform 12">
                <a:extLst>
                  <a:ext uri="{FF2B5EF4-FFF2-40B4-BE49-F238E27FC236}">
                    <a16:creationId xmlns:a16="http://schemas.microsoft.com/office/drawing/2014/main" id="{1FB321FD-A21B-462E-8B2A-C2ECAB77B77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562007 w 251"/>
                  <a:gd name="T5" fmla="*/ 12 h 12"/>
                  <a:gd name="T6" fmla="*/ 562007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042" name="Freeform 13">
                <a:extLst>
                  <a:ext uri="{FF2B5EF4-FFF2-40B4-BE49-F238E27FC236}">
                    <a16:creationId xmlns:a16="http://schemas.microsoft.com/office/drawing/2014/main" id="{60AA6F48-1A72-4265-BD09-36355970B7A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7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74 w 251"/>
                  <a:gd name="T7" fmla="*/ 12 h 12"/>
                  <a:gd name="T8" fmla="*/ 274 w 251"/>
                  <a:gd name="T9" fmla="*/ 0 h 12"/>
                  <a:gd name="T10" fmla="*/ 27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3326" name="Freeform 14">
                <a:extLst>
                  <a:ext uri="{FF2B5EF4-FFF2-40B4-BE49-F238E27FC236}">
                    <a16:creationId xmlns:a16="http://schemas.microsoft.com/office/drawing/2014/main" id="{F540C47E-1C00-424B-A67E-E8864B96ABB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ar-SA" sz="1800"/>
              </a:p>
            </p:txBody>
          </p:sp>
        </p:grpSp>
      </p:grpSp>
      <p:sp>
        <p:nvSpPr>
          <p:cNvPr id="13327" name="Rectangle 15">
            <a:extLst>
              <a:ext uri="{FF2B5EF4-FFF2-40B4-BE49-F238E27FC236}">
                <a16:creationId xmlns:a16="http://schemas.microsoft.com/office/drawing/2014/main" id="{14393BDC-8DF0-48E0-A3D2-9C8876971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1"/>
            <a:ext cx="10058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28" name="Rectangle 16">
            <a:extLst>
              <a:ext uri="{FF2B5EF4-FFF2-40B4-BE49-F238E27FC236}">
                <a16:creationId xmlns:a16="http://schemas.microsoft.com/office/drawing/2014/main" id="{38B98AB3-593D-4654-A6DD-CC1EBA778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981200"/>
            <a:ext cx="10058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29" name="Rectangle 17">
            <a:extLst>
              <a:ext uri="{FF2B5EF4-FFF2-40B4-BE49-F238E27FC236}">
                <a16:creationId xmlns:a16="http://schemas.microsoft.com/office/drawing/2014/main" id="{CA4391DE-CE34-4F66-82AA-9DD5B9A9EB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30" name="Rectangle 18">
            <a:extLst>
              <a:ext uri="{FF2B5EF4-FFF2-40B4-BE49-F238E27FC236}">
                <a16:creationId xmlns:a16="http://schemas.microsoft.com/office/drawing/2014/main" id="{0604D0B8-BD73-45E6-A715-97F8A8018E9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31" name="Rectangle 19">
            <a:extLst>
              <a:ext uri="{FF2B5EF4-FFF2-40B4-BE49-F238E27FC236}">
                <a16:creationId xmlns:a16="http://schemas.microsoft.com/office/drawing/2014/main" id="{B42F080C-E263-442B-8371-B16DD7F537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34043AA-93A4-475A-AA2D-BAE0FB3B41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96754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WFVT-fUafQ" TargetMode="External"/><Relationship Id="rId2" Type="http://schemas.openxmlformats.org/officeDocument/2006/relationships/hyperlink" Target="https://www.youtube.com/watch?v=tWFVT-fUafQ&amp;feature=youtu.b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-1Ba9juSMfM" TargetMode="External"/><Relationship Id="rId4" Type="http://schemas.openxmlformats.org/officeDocument/2006/relationships/hyperlink" Target="https://youtu.be/-JSxDoNzy0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lfoD4cVkDY&amp;list=PLpRE0Zu_kBy_X4lNa4WwYFC2MTbkDHok&amp;index=3" TargetMode="External"/><Relationship Id="rId2" Type="http://schemas.openxmlformats.org/officeDocument/2006/relationships/hyperlink" Target="https://youtu.be/Cg4BbnkBavQ?list=PLpRE0Zu_k-By_X4lNa4WwYFC2MTbkDHo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SJFJpk0os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8F2BAD8-F08E-4D58-A85B-164BEF804929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GB" sz="3600" dirty="0">
                <a:solidFill>
                  <a:srgbClr val="FFC000"/>
                </a:solidFill>
              </a:rPr>
              <a:t>Enhancing consultation competencies and communication skills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395961E-2C2F-4254-95A6-AA4558CFD0AA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B0F0"/>
                </a:solidFill>
              </a:rPr>
              <a:t>By </a:t>
            </a:r>
          </a:p>
          <a:p>
            <a:pPr algn="ctr"/>
            <a:r>
              <a:rPr lang="en-GB" b="1" dirty="0">
                <a:solidFill>
                  <a:srgbClr val="00B0F0"/>
                </a:solidFill>
              </a:rPr>
              <a:t>Prof </a:t>
            </a:r>
            <a:r>
              <a:rPr lang="en-GB" b="1" dirty="0" err="1">
                <a:solidFill>
                  <a:srgbClr val="00B0F0"/>
                </a:solidFill>
              </a:rPr>
              <a:t>AlJoharah</a:t>
            </a:r>
            <a:r>
              <a:rPr lang="en-GB" b="1" dirty="0">
                <a:solidFill>
                  <a:srgbClr val="00B0F0"/>
                </a:solidFill>
              </a:rPr>
              <a:t> AlQuaiz</a:t>
            </a:r>
          </a:p>
        </p:txBody>
      </p:sp>
    </p:spTree>
    <p:extLst>
      <p:ext uri="{BB962C8B-B14F-4D97-AF65-F5344CB8AC3E}">
        <p14:creationId xmlns:p14="http://schemas.microsoft.com/office/powerpoint/2010/main" val="266597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3667E0-428B-46D8-8458-4B0659449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FC4C960-ADE3-4BD8-B72C-C856D7C95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</a:t>
            </a:r>
            <a:r>
              <a:rPr lang="en-GB" sz="6000" b="1" dirty="0">
                <a:solidFill>
                  <a:srgbClr val="FFC000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07750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25215A-C8E7-464D-996D-902D522F7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0708" y="-840259"/>
            <a:ext cx="10016524" cy="2576985"/>
          </a:xfrm>
        </p:spPr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Flipped classroom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FCD4716-5EF2-46D9-B0F6-93CB6BBF2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0" y="1217141"/>
            <a:ext cx="10058400" cy="4878859"/>
          </a:xfrm>
        </p:spPr>
        <p:txBody>
          <a:bodyPr/>
          <a:lstStyle/>
          <a:p>
            <a:r>
              <a:rPr lang="en-GB" b="1" dirty="0">
                <a:solidFill>
                  <a:srgbClr val="FFC000"/>
                </a:solidFill>
              </a:rPr>
              <a:t>15 min session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Do you have any questions from the two lectures about Consultation and communication?</a:t>
            </a:r>
          </a:p>
        </p:txBody>
      </p:sp>
    </p:spTree>
    <p:extLst>
      <p:ext uri="{BB962C8B-B14F-4D97-AF65-F5344CB8AC3E}">
        <p14:creationId xmlns:p14="http://schemas.microsoft.com/office/powerpoint/2010/main" val="383858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2FF255-31C7-4C2F-A87E-8F761D794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1E1A515-124E-419B-93A3-4090E97EB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0" y="1248032"/>
            <a:ext cx="10058400" cy="4847968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rgbClr val="FFC000"/>
                </a:solidFill>
              </a:rPr>
              <a:t>Questions will be asked during all the session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The questions will be asked randomly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If a question could not be answered </a:t>
            </a:r>
          </a:p>
          <a:p>
            <a:pPr marL="0" indent="0">
              <a:buNone/>
            </a:pPr>
            <a:r>
              <a:rPr lang="en-GB" sz="2400" dirty="0"/>
              <a:t>Then it will be directed to another student </a:t>
            </a:r>
          </a:p>
        </p:txBody>
      </p:sp>
    </p:spTree>
    <p:extLst>
      <p:ext uri="{BB962C8B-B14F-4D97-AF65-F5344CB8AC3E}">
        <p14:creationId xmlns:p14="http://schemas.microsoft.com/office/powerpoint/2010/main" val="242711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785678-61B6-4484-99B9-55A6BB636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4371821-C296-4B1B-A141-C2E836E58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0" y="1297459"/>
            <a:ext cx="10058400" cy="5255739"/>
          </a:xfrm>
        </p:spPr>
        <p:txBody>
          <a:bodyPr/>
          <a:lstStyle/>
          <a:p>
            <a:r>
              <a:rPr lang="en-GB" b="1" dirty="0">
                <a:solidFill>
                  <a:srgbClr val="FFC000"/>
                </a:solidFill>
              </a:rPr>
              <a:t>final session </a:t>
            </a:r>
          </a:p>
          <a:p>
            <a:pPr marL="0" indent="0">
              <a:buNone/>
            </a:pPr>
            <a:r>
              <a:rPr lang="en-GB" sz="2400" dirty="0"/>
              <a:t>clinical sessions in the form of video presentations</a:t>
            </a:r>
          </a:p>
          <a:p>
            <a:pPr marL="0" indent="0"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Before and after videos </a:t>
            </a:r>
          </a:p>
          <a:p>
            <a:pPr marL="0" indent="0"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video analysis assessment showing the tasks of consultation by using videos and case scenarios</a:t>
            </a:r>
          </a:p>
          <a:p>
            <a:pPr marL="0" indent="0"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Video analysis and role play of verbal, nonverbal clues, cues, gestures and certain techniques that will facilitate communication between Dr and patient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65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975AA471-A6D0-4049-BF05-FDAF1833D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z="5400">
                <a:effectLst/>
              </a:rPr>
              <a:t> </a:t>
            </a:r>
            <a:r>
              <a:rPr lang="en-US" altLang="en-US" sz="5400" dirty="0">
                <a:solidFill>
                  <a:srgbClr val="FFC000"/>
                </a:solidFill>
                <a:effectLst/>
              </a:rPr>
              <a:t>consultation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BFB856-97A6-49C9-B840-D5F3B0EF1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0" y="1981199"/>
            <a:ext cx="10058400" cy="427647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Consultation and communication skills</a:t>
            </a:r>
          </a:p>
          <a:p>
            <a:pPr>
              <a:defRPr/>
            </a:pPr>
            <a:r>
              <a:rPr lang="en-US" dirty="0"/>
              <a:t>Video –cough   before and after</a:t>
            </a:r>
          </a:p>
          <a:p>
            <a:pPr marL="0" indent="0">
              <a:buNone/>
              <a:defRPr/>
            </a:pPr>
            <a:r>
              <a:rPr lang="en-US" dirty="0">
                <a:hlinkClick r:id="rId2"/>
              </a:rPr>
              <a:t>https://www.youtube.com/watch?v=tWFVT-fUafQ&amp;feature=youtu.be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>
                <a:hlinkClick r:id="rId3"/>
              </a:rPr>
              <a:t>https://youtu.be/tWFVT-fUafQ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Before and after</a:t>
            </a:r>
          </a:p>
          <a:p>
            <a:pPr marL="0" indent="0">
              <a:buNone/>
              <a:defRPr/>
            </a:pPr>
            <a:r>
              <a:rPr lang="en-US" dirty="0">
                <a:hlinkClick r:id="rId4"/>
              </a:rPr>
              <a:t>https://youtu.be/-JSxDoNzy0g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>
                <a:hlinkClick r:id="rId5"/>
              </a:rPr>
              <a:t>https://youtu.be/-1Ba9juSMfM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B858F5-7354-4618-8DAF-F7618EE22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rgbClr val="FFC000"/>
                </a:solidFill>
              </a:rPr>
              <a:t>Consultation video assessment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20B4266-481E-45CC-B555-C37E7E648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486" y="1981200"/>
            <a:ext cx="9905314" cy="4114800"/>
          </a:xfrm>
        </p:spPr>
        <p:txBody>
          <a:bodyPr/>
          <a:lstStyle/>
          <a:p>
            <a:r>
              <a:rPr lang="en-GB" dirty="0"/>
              <a:t>Consultation for video analysis Arabic</a:t>
            </a:r>
          </a:p>
          <a:p>
            <a:pPr marL="0" indent="0">
              <a:buNone/>
            </a:pPr>
            <a:r>
              <a:rPr lang="en-GB" dirty="0"/>
              <a:t>     SOB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Use consultation assessment form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78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3550D2-3736-4C94-A481-B6D21A24E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rgbClr val="FFC000"/>
                </a:solidFill>
              </a:rPr>
              <a:t>Consultation Assessment Instrument</a:t>
            </a:r>
          </a:p>
        </p:txBody>
      </p:sp>
      <p:pic>
        <p:nvPicPr>
          <p:cNvPr id="9" name="عنصر نائب للمحتوى 8" descr="صورة تحتوي على منضدة&#10;&#10;تم إنشاء الوصف تلقائياً">
            <a:extLst>
              <a:ext uri="{FF2B5EF4-FFF2-40B4-BE49-F238E27FC236}">
                <a16:creationId xmlns:a16="http://schemas.microsoft.com/office/drawing/2014/main" id="{A8C11A37-B3AC-400B-B9FD-2E481401B9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919" y="1736726"/>
            <a:ext cx="5250728" cy="5041146"/>
          </a:xfrm>
        </p:spPr>
      </p:pic>
    </p:spTree>
    <p:extLst>
      <p:ext uri="{BB962C8B-B14F-4D97-AF65-F5344CB8AC3E}">
        <p14:creationId xmlns:p14="http://schemas.microsoft.com/office/powerpoint/2010/main" val="203173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FA374B-1AF4-4CD2-93D1-736AFB98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FFC000"/>
                </a:solidFill>
              </a:rPr>
              <a:t>Continue</a:t>
            </a:r>
          </a:p>
        </p:txBody>
      </p:sp>
      <p:pic>
        <p:nvPicPr>
          <p:cNvPr id="5" name="عنصر نائب للمحتوى 4" descr="صورة تحتوي على منضدة&#10;&#10;تم إنشاء الوصف تلقائياً">
            <a:extLst>
              <a:ext uri="{FF2B5EF4-FFF2-40B4-BE49-F238E27FC236}">
                <a16:creationId xmlns:a16="http://schemas.microsoft.com/office/drawing/2014/main" id="{2FABF886-3A94-49A7-8300-1024AA8AAE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866507"/>
            <a:ext cx="4507746" cy="4892511"/>
          </a:xfrm>
        </p:spPr>
      </p:pic>
    </p:spTree>
    <p:extLst>
      <p:ext uri="{BB962C8B-B14F-4D97-AF65-F5344CB8AC3E}">
        <p14:creationId xmlns:p14="http://schemas.microsoft.com/office/powerpoint/2010/main" val="296126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63288-89DE-441E-A77A-AC48B3D6D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399" y="304801"/>
            <a:ext cx="10612395" cy="1431925"/>
          </a:xfrm>
        </p:spPr>
        <p:txBody>
          <a:bodyPr/>
          <a:lstStyle/>
          <a:p>
            <a:pPr>
              <a:defRPr/>
            </a:pPr>
            <a:br>
              <a:rPr lang="en-US" sz="4000" dirty="0"/>
            </a:br>
            <a:r>
              <a:rPr lang="en-US" sz="4000" dirty="0">
                <a:solidFill>
                  <a:srgbClr val="FFC000"/>
                </a:solidFill>
              </a:rPr>
              <a:t>Consultation and communication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9941B-DC93-4B4C-8DBB-FDAAD38C1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161" y="1853514"/>
            <a:ext cx="10058400" cy="602185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effectLst/>
                <a:hlinkClick r:id="rId2"/>
              </a:rPr>
              <a:t> Depression</a:t>
            </a:r>
          </a:p>
          <a:p>
            <a:pPr marL="0" indent="0">
              <a:buNone/>
              <a:defRPr/>
            </a:pPr>
            <a:r>
              <a:rPr lang="en-US" sz="2400" b="1" dirty="0">
                <a:effectLst/>
                <a:hlinkClick r:id="rId2"/>
              </a:rPr>
              <a:t> </a:t>
            </a:r>
            <a:endParaRPr lang="en-US" b="1" dirty="0">
              <a:effectLst/>
              <a:hlinkClick r:id="rId2"/>
            </a:endParaRPr>
          </a:p>
          <a:p>
            <a:pPr marL="0" indent="0">
              <a:buNone/>
              <a:defRPr/>
            </a:pPr>
            <a:r>
              <a:rPr lang="en-US" sz="2400" u="sng" dirty="0">
                <a:effectLst/>
                <a:hlinkClick r:id="rId2"/>
              </a:rPr>
              <a:t>https://youtu.be/Cg4BbnkBavQ?list=PLpRE0Zu_k-By_X4lNa4WwYFC2MTbkDHok</a:t>
            </a:r>
            <a:endParaRPr lang="en-US" sz="2400" u="sng" dirty="0">
              <a:effectLst/>
            </a:endParaRPr>
          </a:p>
          <a:p>
            <a:pPr marL="0" indent="0">
              <a:buNone/>
              <a:defRPr/>
            </a:pPr>
            <a:endParaRPr lang="en-US" sz="2400" dirty="0">
              <a:effectLst/>
            </a:endParaRPr>
          </a:p>
          <a:p>
            <a:pPr marL="0" indent="0">
              <a:buNone/>
              <a:defRPr/>
            </a:pPr>
            <a:r>
              <a:rPr lang="en-US" dirty="0">
                <a:hlinkClick r:id="rId3"/>
              </a:rPr>
              <a:t>https://</a:t>
            </a:r>
            <a:r>
              <a:rPr lang="en-US" sz="2400" dirty="0">
                <a:hlinkClick r:id="rId3"/>
              </a:rPr>
              <a:t>www.youtube.com/watch?v=klfoD4cVkDY&amp;list=PLpRE0Zu_kBy_X4lNa4WwYFC2MTbkDHok&amp;index=3</a:t>
            </a:r>
            <a:endParaRPr lang="en-US" sz="2400" dirty="0"/>
          </a:p>
          <a:p>
            <a:pPr marL="0" indent="0">
              <a:buNone/>
              <a:defRPr/>
            </a:pPr>
            <a:endParaRPr lang="en-US" sz="2400" b="1" dirty="0"/>
          </a:p>
          <a:p>
            <a:pPr marL="0" indent="0">
              <a:buNone/>
              <a:defRPr/>
            </a:pPr>
            <a:r>
              <a:rPr lang="en-US" b="1" u="sng" dirty="0">
                <a:effectLst/>
              </a:rPr>
              <a:t> Explaining  and educating</a:t>
            </a:r>
          </a:p>
          <a:p>
            <a:pPr marL="0" indent="0">
              <a:buNone/>
              <a:defRPr/>
            </a:pPr>
            <a:r>
              <a:rPr lang="en-US" altLang="en-US" sz="2400" u="sng" dirty="0">
                <a:hlinkClick r:id="rId4"/>
              </a:rPr>
              <a:t>https://www.youtube.com/watch?v=SSJFJpk0osU</a:t>
            </a:r>
            <a:endParaRPr lang="en-US" altLang="en-US" sz="2400" dirty="0"/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