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23" r:id="rId56"/>
    <p:sldId id="321" r:id="rId57"/>
    <p:sldId id="322" r:id="rId58"/>
  </p:sldIdLst>
  <p:sldSz cx="9144000" cy="5143500" type="screen16x9"/>
  <p:notesSz cx="6858000" cy="9144000"/>
  <p:embeddedFontLst>
    <p:embeddedFont>
      <p:font typeface="Wingdings 3" panose="05040102010807070707" pitchFamily="18" charset="2"/>
      <p:regular r:id="rId60"/>
    </p:embeddedFont>
    <p:embeddedFont>
      <p:font typeface="Trebuchet MS" panose="020B0603020202020204" pitchFamily="34" charset="0"/>
      <p:regular r:id="rId61"/>
      <p:bold r:id="rId62"/>
      <p:italic r:id="rId63"/>
      <p:boldItalic r:id="rId64"/>
    </p:embeddedFont>
    <p:embeddedFont>
      <p:font typeface="Calibri" panose="020F0502020204030204" pitchFamily="34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8F795C-0F4E-4023-881C-9C5CC81A7F8E}">
  <a:tblStyle styleId="{A48F795C-0F4E-4023-881C-9C5CC81A7F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566" y="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38093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5504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ae995a11a4cc8b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ae995a11a4cc8b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3711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22c070a7e5d018c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22c070a7e5d018c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629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22c070a7e5d018c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22c070a7e5d018c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370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2be41fd9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2be41fd9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469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ee567ae1b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ee567ae1b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4130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7122ea22ac362ae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7122ea22ac362ae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112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7122ea22ac362ae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7122ea22ac362ae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7145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7122ea22ac362ae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7122ea22ac362ae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043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2be41fd92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2be41fd92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0274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7122ea22ac362ae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7122ea22ac362ae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836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ee567ae1b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ee567ae1b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751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7122ea22ac362ae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7122ea22ac362ae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019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7122ea22ac362ae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7122ea22ac362ae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67499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7122ea22ac362ae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7122ea22ac362ae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3146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ee567ae1b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6ee567ae1b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4627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be1e71123be4ba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be1e71123be4ba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7672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be1e71123be4ba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be1e71123be4ba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1105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be1e71123be4ba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be1e71123be4ba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91244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be1e71123be4ba4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be1e71123be4ba4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2522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2be41fd9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2be41fd9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3582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ee567ae1b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6ee567ae1b_0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38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2be41fd9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2be41fd9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824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ee567ae1b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6ee567ae1b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2889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52be41fd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52be41fd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09397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2be41fd9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2be41fd9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47744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6ee567ae1b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6ee567ae1b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39972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6ee567ae1b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6ee567ae1b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601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52be41fd92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52be41fd92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8113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2be41fd9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52be41fd9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71636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2be41fd9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52be41fd9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915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ee567ae1b_0_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6ee567ae1b_0_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4494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52be41fd9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52be41fd92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375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ee567ae1b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ee567ae1b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575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6ee567ae1b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6ee567ae1b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79444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1c55630e7f2bb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1c55630e7f2bb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97565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1c55630e7f2bbd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1c55630e7f2bbd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3018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1c55630e7f2bbd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1c55630e7f2bbd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210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2be41fd9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52be41fd9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7421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1c55630e7f2bbd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1c55630e7f2bbd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0546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1c55630e7f2bbd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1c55630e7f2bbd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65554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1c55630e7f2bbd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1c55630e7f2bbd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386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1c55630e7f2bbd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1c55630e7f2bbd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8292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52be41fd9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52be41fd9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390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f5857666c77b2b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f5857666c77b2b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4403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6ee567ae1b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6ee567ae1b_0_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3500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6f25820ad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6f25820ad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28947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52c696c2d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52c696c2d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27455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52c696c2d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52c696c2d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8556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7e0b0055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7e0b0055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8669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6ee567ae1b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6ee567ae1b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8980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6ee567ae1b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6ee567ae1b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6992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2be41fd9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2be41fd9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356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0056a9460bff87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0056a9460bff87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5418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ee567ae1b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ee567ae1b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3583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ae995a11a4cc8b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ae995a11a4cc8b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464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6224920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6775910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113530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428270905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54640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73861801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76202049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74261128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923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1200717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7287451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11975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212987130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42619184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48067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42251883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421186351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mtClean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10298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xlist.com/script/main/art.asp?articlekey=18311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pemed.org/fulltextpdf.php?mno=217010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hyperlink" Target="https://scholar.google.com/scholar_lookup?journal=J+Med+Allied+Sci+%5bInternet%5d&amp;title=Awareness+of+substance+use+and+its+associated+factors+in+young+Saudi+students&amp;author=A+Siddiqui&amp;author=A+Salim&amp;volume=6&amp;issue=2&amp;publication_year=2016&amp;pages=61&amp;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6180213/#b3-asm-5-319" TargetMode="External"/><Relationship Id="rId3" Type="http://schemas.openxmlformats.org/officeDocument/2006/relationships/hyperlink" Target="https://onlinelibrary.wiley.com/doi/pdf/10.1111/j.1520-037X.2007.05963.x" TargetMode="External"/><Relationship Id="rId7" Type="http://schemas.openxmlformats.org/officeDocument/2006/relationships/hyperlink" Target="https://www.guidelines.co.uk/smoking-cessation/nice-smoking-cessation-guideline/454141.article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who.int/tobacco/quitting/summary_data/en/" TargetMode="External"/><Relationship Id="rId5" Type="http://schemas.openxmlformats.org/officeDocument/2006/relationships/hyperlink" Target="https://www.aafp.org/afp/2012/0315/p591.html" TargetMode="External"/><Relationship Id="rId4" Type="http://schemas.openxmlformats.org/officeDocument/2006/relationships/hyperlink" Target="https://www.aafp.org/afp/2002/0315/p1107.html#sec-3" TargetMode="External"/><Relationship Id="rId9" Type="http://schemas.openxmlformats.org/officeDocument/2006/relationships/hyperlink" Target="http://www.scopemed.org/fulltextpdf.php?mno=217010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788550" y="1063113"/>
            <a:ext cx="7566900" cy="13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dirty="0"/>
              <a:t>Smoking &amp; Substance Abuse </a:t>
            </a:r>
            <a:endParaRPr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Arial"/>
                <a:ea typeface="Arial"/>
                <a:cs typeface="Arial"/>
                <a:sym typeface="Arial"/>
              </a:rPr>
              <a:t>Smoking and Cancer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311700" y="1200000"/>
            <a:ext cx="8520600" cy="36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ar">
                <a:latin typeface="Arial"/>
                <a:ea typeface="Arial"/>
                <a:cs typeface="Arial"/>
                <a:sym typeface="Arial"/>
              </a:rPr>
              <a:t>There are thousands of chemicals in cigarette smoke, including around 70 known cancer-causing chemicals called </a:t>
            </a:r>
            <a:r>
              <a:rPr lang="ar" b="1">
                <a:latin typeface="Arial"/>
                <a:ea typeface="Arial"/>
                <a:cs typeface="Arial"/>
                <a:sym typeface="Arial"/>
              </a:rPr>
              <a:t>carcinogens</a:t>
            </a:r>
            <a:r>
              <a:rPr lang="ar"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ar">
                <a:latin typeface="Arial"/>
                <a:ea typeface="Arial"/>
                <a:cs typeface="Arial"/>
                <a:sym typeface="Arial"/>
              </a:rPr>
              <a:t>causes cancer of the lung, mouth, throat, voice box, oesophagus, pancreas, bladder, kidney, liver, cervix, ureter, nose, nasal sinuses, stomach and bowel.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ar">
                <a:latin typeface="Arial"/>
                <a:ea typeface="Arial"/>
                <a:cs typeface="Arial"/>
                <a:sym typeface="Arial"/>
              </a:rPr>
              <a:t>Smoking causes acute myeloid leukaemia and increases breast cancer risk.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ar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Lung cancer </a:t>
            </a:r>
            <a:r>
              <a:rPr lang="a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the leading cause of cancer death in both men and women, and is one of the hardest cancers to treat.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Arial"/>
                <a:ea typeface="Arial"/>
                <a:cs typeface="Arial"/>
                <a:sym typeface="Arial"/>
              </a:rPr>
              <a:t>Smoking and Cardiovascular Problems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240450" y="1456209"/>
            <a:ext cx="86631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ar">
                <a:latin typeface="Arial"/>
                <a:ea typeface="Arial"/>
                <a:cs typeface="Arial"/>
                <a:sym typeface="Arial"/>
              </a:rPr>
              <a:t>Smoking tobacco </a:t>
            </a:r>
            <a:r>
              <a:rPr lang="ar" b="1">
                <a:latin typeface="Arial"/>
                <a:ea typeface="Arial"/>
                <a:cs typeface="Arial"/>
                <a:sym typeface="Arial"/>
              </a:rPr>
              <a:t>damages heart and blood vessels</a:t>
            </a:r>
            <a:r>
              <a:rPr lang="ar">
                <a:latin typeface="Arial"/>
                <a:ea typeface="Arial"/>
                <a:cs typeface="Arial"/>
                <a:sym typeface="Arial"/>
              </a:rPr>
              <a:t> increasing risk of heart disease and stroke.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ar">
                <a:latin typeface="Arial"/>
                <a:ea typeface="Arial"/>
                <a:cs typeface="Arial"/>
                <a:sym typeface="Arial"/>
              </a:rPr>
              <a:t> It's A major cause of coronary heart disease, which can lead to a heart attack.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ar">
                <a:latin typeface="Arial"/>
                <a:ea typeface="Arial"/>
                <a:cs typeface="Arial"/>
                <a:sym typeface="Arial"/>
              </a:rPr>
              <a:t>Smoking causes </a:t>
            </a:r>
            <a:r>
              <a:rPr lang="ar" b="1">
                <a:latin typeface="Arial"/>
                <a:ea typeface="Arial"/>
                <a:cs typeface="Arial"/>
                <a:sym typeface="Arial"/>
              </a:rPr>
              <a:t>high blood pressure</a:t>
            </a:r>
            <a:r>
              <a:rPr lang="ar">
                <a:latin typeface="Arial"/>
                <a:ea typeface="Arial"/>
                <a:cs typeface="Arial"/>
                <a:sym typeface="Arial"/>
              </a:rPr>
              <a:t>, lowers ability to exercise, and makes blood more likely to clot.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ar" b="1">
                <a:latin typeface="Arial"/>
                <a:ea typeface="Arial"/>
                <a:cs typeface="Arial"/>
                <a:sym typeface="Arial"/>
              </a:rPr>
              <a:t>decreases HDL </a:t>
            </a:r>
            <a:r>
              <a:rPr lang="ar">
                <a:latin typeface="Arial"/>
                <a:ea typeface="Arial"/>
                <a:cs typeface="Arial"/>
                <a:sym typeface="Arial"/>
              </a:rPr>
              <a:t>(good) cholesterol levels in the blood.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ar">
                <a:latin typeface="Arial"/>
                <a:ea typeface="Arial"/>
                <a:cs typeface="Arial"/>
                <a:sym typeface="Arial"/>
              </a:rPr>
              <a:t>Smoking is a major risk factor for </a:t>
            </a:r>
            <a:r>
              <a:rPr lang="ar" b="1">
                <a:latin typeface="Arial"/>
                <a:ea typeface="Arial"/>
                <a:cs typeface="Arial"/>
                <a:sym typeface="Arial"/>
              </a:rPr>
              <a:t>peripheral arterial disease </a:t>
            </a:r>
            <a:r>
              <a:rPr lang="ar">
                <a:latin typeface="Arial"/>
                <a:ea typeface="Arial"/>
                <a:cs typeface="Arial"/>
                <a:sym typeface="Arial"/>
              </a:rPr>
              <a:t>(PAD)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Arial"/>
                <a:ea typeface="Arial"/>
                <a:cs typeface="Arial"/>
                <a:sym typeface="Arial"/>
              </a:rPr>
              <a:t>Smoking and Respiratory Problems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"/>
          </p:nvPr>
        </p:nvSpPr>
        <p:spPr>
          <a:xfrm>
            <a:off x="311700" y="1339444"/>
            <a:ext cx="8520600" cy="46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ar">
                <a:latin typeface="Arial"/>
                <a:ea typeface="Arial"/>
                <a:cs typeface="Arial"/>
                <a:sym typeface="Arial"/>
              </a:rPr>
              <a:t>Chronic obstructive pulmonary disease (COPD) is one of the leading causes of death in the world.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ar">
                <a:latin typeface="Arial"/>
                <a:ea typeface="Arial"/>
                <a:cs typeface="Arial"/>
                <a:sym typeface="Arial"/>
              </a:rPr>
              <a:t>mortality from this condition is increasing in most countries; globally, 45% of all deaths from COPD are attributed to tobacco use.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ar" b="1">
                <a:latin typeface="Arial"/>
                <a:ea typeface="Arial"/>
                <a:cs typeface="Arial"/>
                <a:sym typeface="Arial"/>
              </a:rPr>
              <a:t>More women die from COPD than men.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ar">
                <a:latin typeface="Arial"/>
                <a:ea typeface="Arial"/>
                <a:cs typeface="Arial"/>
                <a:sym typeface="Arial"/>
              </a:rPr>
              <a:t>Types of (COPD) that smoking can lead to: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ar" b="1">
                <a:latin typeface="Arial"/>
                <a:ea typeface="Arial"/>
                <a:cs typeface="Arial"/>
                <a:sym typeface="Arial"/>
              </a:rPr>
              <a:t>Chronic bronchitis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ar" b="1">
                <a:latin typeface="Arial"/>
                <a:ea typeface="Arial"/>
                <a:cs typeface="Arial"/>
                <a:sym typeface="Arial"/>
              </a:rPr>
              <a:t>Emphysema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" sz="30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ar" sz="3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Appreciate the Effect of </a:t>
            </a:r>
            <a:r>
              <a:rPr lang="ar" sz="3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passive smoking </a:t>
            </a:r>
            <a:r>
              <a:rPr lang="ar" sz="3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on pregnancy, children…</a:t>
            </a:r>
            <a:endParaRPr sz="3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1"/>
          <p:cNvPicPr preferRelativeResize="0"/>
          <p:nvPr/>
        </p:nvPicPr>
        <p:blipFill rotWithShape="1">
          <a:blip r:embed="rId3">
            <a:alphaModFix/>
          </a:blip>
          <a:srcRect l="12516" r="1284" b="10273"/>
          <a:stretch/>
        </p:blipFill>
        <p:spPr>
          <a:xfrm>
            <a:off x="2166375" y="1652162"/>
            <a:ext cx="4811250" cy="318232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 txBox="1">
            <a:spLocks noGrp="1"/>
          </p:cNvSpPr>
          <p:nvPr>
            <p:ph type="title"/>
          </p:nvPr>
        </p:nvSpPr>
        <p:spPr>
          <a:xfrm>
            <a:off x="311697" y="295317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Arial"/>
                <a:ea typeface="Arial"/>
                <a:cs typeface="Arial"/>
                <a:sym typeface="Arial"/>
              </a:rPr>
              <a:t>Passive Smoking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525016" y="814251"/>
            <a:ext cx="6261900" cy="10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ar" sz="1500">
                <a:latin typeface="Arial"/>
                <a:ea typeface="Arial"/>
                <a:cs typeface="Arial"/>
                <a:sym typeface="Arial"/>
              </a:rPr>
              <a:t>Inhaling Smoke that comes from burning tobacco products.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ar" sz="1500">
                <a:latin typeface="Arial"/>
                <a:ea typeface="Arial"/>
                <a:cs typeface="Arial"/>
                <a:sym typeface="Arial"/>
              </a:rPr>
              <a:t>Exhaled smoke plus the “sidestream”.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ar" sz="1500">
                <a:latin typeface="Arial"/>
                <a:ea typeface="Arial"/>
                <a:cs typeface="Arial"/>
                <a:sym typeface="Arial"/>
              </a:rPr>
              <a:t>It affects 17.2 % of Saudi people.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>
            <a:spLocks noGrp="1"/>
          </p:cNvSpPr>
          <p:nvPr>
            <p:ph type="body" idx="1"/>
          </p:nvPr>
        </p:nvSpPr>
        <p:spPr>
          <a:xfrm>
            <a:off x="333588" y="272818"/>
            <a:ext cx="7563600" cy="1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●"/>
            </a:pPr>
            <a:r>
              <a:rPr lang="ar" sz="15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Passive smoking causes about 600 thousand deaths each year.</a:t>
            </a:r>
            <a:endParaRPr sz="15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●"/>
            </a:pPr>
            <a:r>
              <a:rPr lang="ar" sz="15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Results in several adverse health affects on respiratory and cardiac systems.</a:t>
            </a:r>
            <a:endParaRPr sz="15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●"/>
            </a:pPr>
            <a:r>
              <a:rPr lang="ar" sz="15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Individuals get exposed to unfiltered smoke. (4000 irritants).</a:t>
            </a:r>
            <a:endParaRPr sz="15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32"/>
          <p:cNvPicPr preferRelativeResize="0"/>
          <p:nvPr/>
        </p:nvPicPr>
        <p:blipFill rotWithShape="1">
          <a:blip r:embed="rId3">
            <a:alphaModFix/>
          </a:blip>
          <a:srcRect l="46729" t="15676" b="19409"/>
          <a:stretch/>
        </p:blipFill>
        <p:spPr>
          <a:xfrm>
            <a:off x="1225049" y="1432932"/>
            <a:ext cx="6693924" cy="346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Arial"/>
                <a:ea typeface="Arial"/>
                <a:cs typeface="Arial"/>
                <a:sym typeface="Arial"/>
              </a:rPr>
              <a:t>Passive Smoking in Pregnancy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457200" y="1260999"/>
            <a:ext cx="7315200" cy="3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ar" sz="2200"/>
              <a:t>Low birth weight.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ar" sz="2200"/>
              <a:t>Poor lung function.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ar" sz="2200"/>
              <a:t>Ear infections 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ar" sz="2200"/>
              <a:t>Asthma.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ar" sz="2200"/>
              <a:t>Sudden infant death syndrome 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ar" sz="2200"/>
              <a:t>Abnormal or delayed growth and development .</a:t>
            </a: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Passive Smoking in children</a:t>
            </a: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ar" sz="2000">
                <a:latin typeface="Arial"/>
                <a:ea typeface="Arial"/>
                <a:cs typeface="Arial"/>
                <a:sym typeface="Arial"/>
              </a:rPr>
              <a:t>The immune and respiratory systems are not completely developed yet.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ar" sz="2000">
                <a:latin typeface="Arial"/>
                <a:ea typeface="Arial"/>
                <a:cs typeface="Arial"/>
                <a:sym typeface="Arial"/>
              </a:rPr>
              <a:t>Children exposed to smoke are at risk of respiratory diseases such as asthma and infections.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ar" sz="2000">
                <a:latin typeface="Arial"/>
                <a:ea typeface="Arial"/>
                <a:cs typeface="Arial"/>
                <a:sym typeface="Arial"/>
              </a:rPr>
              <a:t>Meningitis and ear infections are also increased with passive smoking.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ar" sz="2000">
                <a:latin typeface="Arial"/>
                <a:ea typeface="Arial"/>
                <a:cs typeface="Arial"/>
                <a:sym typeface="Arial"/>
              </a:rPr>
              <a:t>Particularly vulnerable in cars.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" sz="30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ar" sz="3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Be able to help  the smoker to quit with </a:t>
            </a:r>
            <a:r>
              <a:rPr lang="ar" sz="3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smoking cessation</a:t>
            </a:r>
            <a:r>
              <a:rPr lang="ar" sz="3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aids and overcoming nicotine withdrawal symptoms</a:t>
            </a:r>
            <a:endParaRPr sz="3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>
            <a:spLocks noGrp="1"/>
          </p:cNvSpPr>
          <p:nvPr>
            <p:ph type="title"/>
          </p:nvPr>
        </p:nvSpPr>
        <p:spPr>
          <a:xfrm>
            <a:off x="480507" y="294424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Arial"/>
                <a:ea typeface="Arial"/>
                <a:cs typeface="Arial"/>
                <a:sym typeface="Arial"/>
              </a:rPr>
              <a:t>Smoking Cessation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488" y="1033619"/>
            <a:ext cx="5880400" cy="385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607048"/>
            <a:ext cx="8520600" cy="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ar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ar" sz="2400">
                <a:latin typeface="Arial"/>
                <a:ea typeface="Arial"/>
                <a:cs typeface="Arial"/>
                <a:sym typeface="Arial"/>
              </a:rPr>
              <a:t>By The end of session Students will be able to: 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842250" y="1351700"/>
            <a:ext cx="7585200" cy="29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>
                <a:latin typeface="Arial"/>
                <a:ea typeface="Arial"/>
                <a:cs typeface="Arial"/>
                <a:sym typeface="Arial"/>
              </a:rPr>
              <a:t>Describe  the  </a:t>
            </a:r>
            <a:r>
              <a:rPr lang="ar" sz="1200" b="1">
                <a:latin typeface="Arial"/>
                <a:ea typeface="Arial"/>
                <a:cs typeface="Arial"/>
                <a:sym typeface="Arial"/>
              </a:rPr>
              <a:t>Epidemiology</a:t>
            </a:r>
            <a:r>
              <a:rPr lang="ar" sz="1200">
                <a:latin typeface="Arial"/>
                <a:ea typeface="Arial"/>
                <a:cs typeface="Arial"/>
                <a:sym typeface="Arial"/>
              </a:rPr>
              <a:t> of smoking in Saudi Arabia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>
                <a:latin typeface="Arial"/>
                <a:ea typeface="Arial"/>
                <a:cs typeface="Arial"/>
                <a:sym typeface="Arial"/>
              </a:rPr>
              <a:t>Recognize </a:t>
            </a:r>
            <a:r>
              <a:rPr lang="ar" sz="1200" b="1">
                <a:latin typeface="Arial"/>
                <a:ea typeface="Arial"/>
                <a:cs typeface="Arial"/>
                <a:sym typeface="Arial"/>
              </a:rPr>
              <a:t>Risks</a:t>
            </a:r>
            <a:r>
              <a:rPr lang="ar" sz="1200">
                <a:latin typeface="Arial"/>
                <a:ea typeface="Arial"/>
                <a:cs typeface="Arial"/>
                <a:sym typeface="Arial"/>
              </a:rPr>
              <a:t> of smoking (Morbidity and Mortality)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>
                <a:latin typeface="Arial"/>
                <a:ea typeface="Arial"/>
                <a:cs typeface="Arial"/>
                <a:sym typeface="Arial"/>
              </a:rPr>
              <a:t>Appreciate the Effect of </a:t>
            </a:r>
            <a:r>
              <a:rPr lang="ar" sz="1200" b="1">
                <a:latin typeface="Arial"/>
                <a:ea typeface="Arial"/>
                <a:cs typeface="Arial"/>
                <a:sym typeface="Arial"/>
              </a:rPr>
              <a:t>passive smoking </a:t>
            </a:r>
            <a:r>
              <a:rPr lang="ar" sz="1200">
                <a:latin typeface="Arial"/>
                <a:ea typeface="Arial"/>
                <a:cs typeface="Arial"/>
                <a:sym typeface="Arial"/>
              </a:rPr>
              <a:t>on pregnancy, children…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>
                <a:latin typeface="Arial"/>
                <a:ea typeface="Arial"/>
                <a:cs typeface="Arial"/>
                <a:sym typeface="Arial"/>
              </a:rPr>
              <a:t>Be able to help  the smoker to quit with </a:t>
            </a:r>
            <a:r>
              <a:rPr lang="ar" sz="1200" b="1">
                <a:latin typeface="Arial"/>
                <a:ea typeface="Arial"/>
                <a:cs typeface="Arial"/>
                <a:sym typeface="Arial"/>
              </a:rPr>
              <a:t>smoking cessation</a:t>
            </a:r>
            <a:r>
              <a:rPr lang="ar" sz="1200">
                <a:latin typeface="Arial"/>
                <a:ea typeface="Arial"/>
                <a:cs typeface="Arial"/>
                <a:sym typeface="Arial"/>
              </a:rPr>
              <a:t> aids and overcoming nicotine withdrawal symptoms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>
                <a:latin typeface="Arial"/>
                <a:ea typeface="Arial"/>
                <a:cs typeface="Arial"/>
                <a:sym typeface="Arial"/>
              </a:rPr>
              <a:t>Appreciate the </a:t>
            </a:r>
            <a:r>
              <a:rPr lang="ar" sz="1200" b="1">
                <a:latin typeface="Arial"/>
                <a:ea typeface="Arial"/>
                <a:cs typeface="Arial"/>
                <a:sym typeface="Arial"/>
              </a:rPr>
              <a:t>Role of PHC</a:t>
            </a:r>
            <a:r>
              <a:rPr lang="ar" sz="1200">
                <a:latin typeface="Arial"/>
                <a:ea typeface="Arial"/>
                <a:cs typeface="Arial"/>
                <a:sym typeface="Arial"/>
              </a:rPr>
              <a:t> physician  in “smoking cessation clinic’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>
                <a:latin typeface="Arial"/>
                <a:ea typeface="Arial"/>
                <a:cs typeface="Arial"/>
                <a:sym typeface="Arial"/>
              </a:rPr>
              <a:t>Discuss the smoking cessation </a:t>
            </a:r>
            <a:r>
              <a:rPr lang="ar" sz="1200" b="1">
                <a:latin typeface="Arial"/>
                <a:ea typeface="Arial"/>
                <a:cs typeface="Arial"/>
                <a:sym typeface="Arial"/>
              </a:rPr>
              <a:t>medication</a:t>
            </a:r>
            <a:r>
              <a:rPr lang="ar" sz="1200">
                <a:latin typeface="Arial"/>
                <a:ea typeface="Arial"/>
                <a:cs typeface="Arial"/>
                <a:sym typeface="Arial"/>
              </a:rPr>
              <a:t>, Nicotine preparations, Varenicline, Bupropion, …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>
                <a:latin typeface="Arial"/>
                <a:ea typeface="Arial"/>
                <a:cs typeface="Arial"/>
                <a:sym typeface="Arial"/>
              </a:rPr>
              <a:t>Recognize Factors that lead to</a:t>
            </a:r>
            <a:r>
              <a:rPr lang="ar" sz="1200" b="1">
                <a:latin typeface="Arial"/>
                <a:ea typeface="Arial"/>
                <a:cs typeface="Arial"/>
                <a:sym typeface="Arial"/>
              </a:rPr>
              <a:t> substance abuse</a:t>
            </a:r>
            <a:endParaRPr sz="12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>
                <a:latin typeface="Arial"/>
                <a:ea typeface="Arial"/>
                <a:cs typeface="Arial"/>
                <a:sym typeface="Arial"/>
              </a:rPr>
              <a:t>List  </a:t>
            </a:r>
            <a:r>
              <a:rPr lang="ar" sz="1200" b="1">
                <a:latin typeface="Arial"/>
                <a:ea typeface="Arial"/>
                <a:cs typeface="Arial"/>
                <a:sym typeface="Arial"/>
              </a:rPr>
              <a:t>types</a:t>
            </a:r>
            <a:r>
              <a:rPr lang="ar" sz="1200">
                <a:latin typeface="Arial"/>
                <a:ea typeface="Arial"/>
                <a:cs typeface="Arial"/>
                <a:sym typeface="Arial"/>
              </a:rPr>
              <a:t> of substance abuse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>
                <a:latin typeface="Arial"/>
                <a:ea typeface="Arial"/>
                <a:cs typeface="Arial"/>
                <a:sym typeface="Arial"/>
              </a:rPr>
              <a:t>Appreciate </a:t>
            </a:r>
            <a:r>
              <a:rPr lang="ar" sz="1200" b="1">
                <a:latin typeface="Arial"/>
                <a:ea typeface="Arial"/>
                <a:cs typeface="Arial"/>
                <a:sym typeface="Arial"/>
              </a:rPr>
              <a:t>Method</a:t>
            </a:r>
            <a:r>
              <a:rPr lang="ar" sz="1200">
                <a:latin typeface="Arial"/>
                <a:ea typeface="Arial"/>
                <a:cs typeface="Arial"/>
                <a:sym typeface="Arial"/>
              </a:rPr>
              <a:t> to approach subjects with substance abuse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256" y="213395"/>
            <a:ext cx="6300175" cy="42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Arial"/>
                <a:ea typeface="Arial"/>
                <a:cs typeface="Arial"/>
                <a:sym typeface="Arial"/>
              </a:rPr>
              <a:t>NRT (Nicotine Replacement Therapy)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8"/>
          <p:cNvSpPr txBox="1">
            <a:spLocks noGrp="1"/>
          </p:cNvSpPr>
          <p:nvPr>
            <p:ph type="body" idx="1"/>
          </p:nvPr>
        </p:nvSpPr>
        <p:spPr>
          <a:xfrm>
            <a:off x="639834" y="1131435"/>
            <a:ext cx="71589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ar" sz="1500"/>
              <a:t>NRT comes in variety of forms that used in different ways.</a:t>
            </a:r>
            <a:endParaRPr sz="1500"/>
          </a:p>
        </p:txBody>
      </p:sp>
      <p:pic>
        <p:nvPicPr>
          <p:cNvPr id="234" name="Google Shape;23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439" y="2100051"/>
            <a:ext cx="6813125" cy="278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>
            <a:spLocks noGrp="1"/>
          </p:cNvSpPr>
          <p:nvPr>
            <p:ph type="title"/>
          </p:nvPr>
        </p:nvSpPr>
        <p:spPr>
          <a:xfrm>
            <a:off x="399230" y="218756"/>
            <a:ext cx="8520600" cy="7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b="1"/>
              <a:t>Nicotine Patch</a:t>
            </a:r>
            <a:endParaRPr b="1"/>
          </a:p>
        </p:txBody>
      </p:sp>
      <p:sp>
        <p:nvSpPr>
          <p:cNvPr id="240" name="Google Shape;240;p39"/>
          <p:cNvSpPr txBox="1">
            <a:spLocks noGrp="1"/>
          </p:cNvSpPr>
          <p:nvPr>
            <p:ph type="body" idx="1"/>
          </p:nvPr>
        </p:nvSpPr>
        <p:spPr>
          <a:xfrm>
            <a:off x="0" y="90225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Placed on the skin to supply the small controlled amount of nicotine to the body .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Helps reduce nicotine withdrawal symptoms and urges to smoke .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No need to talk to health care provider before using.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 b="1" u="sng"/>
              <a:t>Side effects</a:t>
            </a:r>
            <a:r>
              <a:rPr lang="ar" u="sng"/>
              <a:t>:</a:t>
            </a:r>
            <a:endParaRPr u="sng"/>
          </a:p>
          <a:p>
            <a:pPr marL="9144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Nausea And vomiting 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Headache 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Increased blood pressure 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Acne </a:t>
            </a:r>
            <a:endParaRPr/>
          </a:p>
        </p:txBody>
      </p:sp>
      <p:pic>
        <p:nvPicPr>
          <p:cNvPr id="241" name="Google Shape;241;p39"/>
          <p:cNvPicPr preferRelativeResize="0"/>
          <p:nvPr/>
        </p:nvPicPr>
        <p:blipFill rotWithShape="1">
          <a:blip r:embed="rId3">
            <a:alphaModFix/>
          </a:blip>
          <a:srcRect l="74336" t="66344" r="11004" b="14701"/>
          <a:stretch/>
        </p:blipFill>
        <p:spPr>
          <a:xfrm>
            <a:off x="4316251" y="2401324"/>
            <a:ext cx="2818724" cy="195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>
            <a:spLocks noGrp="1"/>
          </p:cNvSpPr>
          <p:nvPr>
            <p:ph type="body" idx="1"/>
          </p:nvPr>
        </p:nvSpPr>
        <p:spPr>
          <a:xfrm>
            <a:off x="475805" y="278903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Nicotine Gum</a:t>
            </a:r>
            <a:endParaRPr sz="3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36550" algn="l" rtl="0">
              <a:spcBef>
                <a:spcPts val="160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ar" sz="1700">
                <a:latin typeface="Arial"/>
                <a:ea typeface="Arial"/>
                <a:cs typeface="Arial"/>
                <a:sym typeface="Arial"/>
              </a:rPr>
              <a:t>Chewed to release nicotine that gets absorbed through tissue inside the mouth.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ar" sz="1700">
                <a:latin typeface="Arial"/>
                <a:ea typeface="Arial"/>
                <a:cs typeface="Arial"/>
                <a:sym typeface="Arial"/>
              </a:rPr>
              <a:t>Helps to reduce withdrawal symptoms.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ar" sz="1700">
                <a:latin typeface="Arial"/>
                <a:ea typeface="Arial"/>
                <a:cs typeface="Arial"/>
                <a:sym typeface="Arial"/>
              </a:rPr>
              <a:t>No need to talk to a health care provider before using.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 sz="1700" b="1" u="sng">
                <a:latin typeface="Arial"/>
                <a:ea typeface="Arial"/>
                <a:cs typeface="Arial"/>
                <a:sym typeface="Arial"/>
              </a:rPr>
              <a:t>Side effects:</a:t>
            </a:r>
            <a:endParaRPr sz="1700" b="1" u="sng">
              <a:latin typeface="Arial"/>
              <a:ea typeface="Arial"/>
              <a:cs typeface="Arial"/>
              <a:sym typeface="Arial"/>
            </a:endParaRPr>
          </a:p>
          <a:p>
            <a:pPr marL="914400" lvl="0" indent="-336550" algn="l" rtl="0">
              <a:spcBef>
                <a:spcPts val="160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ar" sz="1700">
                <a:latin typeface="Arial"/>
                <a:ea typeface="Arial"/>
                <a:cs typeface="Arial"/>
                <a:sym typeface="Arial"/>
              </a:rPr>
              <a:t>Nausea / vomiting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ar" sz="1700">
                <a:latin typeface="Arial"/>
                <a:ea typeface="Arial"/>
                <a:cs typeface="Arial"/>
                <a:sym typeface="Arial"/>
              </a:rPr>
              <a:t>Mouth / tooth or jaw problems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ar" sz="1700">
                <a:latin typeface="Arial"/>
                <a:ea typeface="Arial"/>
                <a:cs typeface="Arial"/>
                <a:sym typeface="Arial"/>
              </a:rPr>
              <a:t>Dizziness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ar" sz="1700">
                <a:latin typeface="Arial"/>
                <a:ea typeface="Arial"/>
                <a:cs typeface="Arial"/>
                <a:sym typeface="Arial"/>
              </a:rPr>
              <a:t>Diarrhea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ar" sz="1700">
                <a:latin typeface="Arial"/>
                <a:ea typeface="Arial"/>
                <a:cs typeface="Arial"/>
                <a:sym typeface="Arial"/>
              </a:rPr>
              <a:t>Weakness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ar" sz="1700">
                <a:latin typeface="Arial"/>
                <a:ea typeface="Arial"/>
                <a:cs typeface="Arial"/>
                <a:sym typeface="Arial"/>
              </a:rPr>
              <a:t>Rash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ar" sz="1700">
                <a:latin typeface="Arial"/>
                <a:ea typeface="Arial"/>
                <a:cs typeface="Arial"/>
                <a:sym typeface="Arial"/>
              </a:rPr>
              <a:t>Contraindicated in active temporomandibular joint disease.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40"/>
          <p:cNvPicPr preferRelativeResize="0"/>
          <p:nvPr/>
        </p:nvPicPr>
        <p:blipFill rotWithShape="1">
          <a:blip r:embed="rId3">
            <a:alphaModFix/>
          </a:blip>
          <a:srcRect l="74880" t="54758" r="12520" b="26953"/>
          <a:stretch/>
        </p:blipFill>
        <p:spPr>
          <a:xfrm>
            <a:off x="6955275" y="1704174"/>
            <a:ext cx="1949926" cy="21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>
            <a:spLocks noGrp="1"/>
          </p:cNvSpPr>
          <p:nvPr>
            <p:ph type="body" idx="1"/>
          </p:nvPr>
        </p:nvSpPr>
        <p:spPr>
          <a:xfrm>
            <a:off x="273445" y="229694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Nicotine Lozenge</a:t>
            </a:r>
            <a:endParaRPr sz="3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23850" algn="l" rtl="0">
              <a:spcBef>
                <a:spcPts val="160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ar" sz="1500">
                <a:latin typeface="Arial"/>
                <a:ea typeface="Arial"/>
                <a:cs typeface="Arial"/>
                <a:sym typeface="Arial"/>
              </a:rPr>
              <a:t>Looks like hard candy; placed in the mouth where it slowly dissolves, releasing nicotine.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ar" sz="1500">
                <a:latin typeface="Arial"/>
                <a:ea typeface="Arial"/>
                <a:cs typeface="Arial"/>
                <a:sym typeface="Arial"/>
              </a:rPr>
              <a:t>Helps reduce nicotine withdrawal symptoms, available over the counter.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ar" sz="1500">
                <a:latin typeface="Arial"/>
                <a:ea typeface="Arial"/>
                <a:cs typeface="Arial"/>
                <a:sym typeface="Arial"/>
              </a:rPr>
              <a:t>No need to talk to a health care provider before using.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ar" sz="1500" b="1" u="sng">
                <a:latin typeface="Arial"/>
                <a:ea typeface="Arial"/>
                <a:cs typeface="Arial"/>
                <a:sym typeface="Arial"/>
              </a:rPr>
              <a:t>Side effects:</a:t>
            </a:r>
            <a:endParaRPr sz="1500" b="1" u="sng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ar" sz="1500">
                <a:latin typeface="Arial"/>
                <a:ea typeface="Arial"/>
                <a:cs typeface="Arial"/>
                <a:sym typeface="Arial"/>
              </a:rPr>
              <a:t>● Increased blood pressure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ar" sz="1500">
                <a:latin typeface="Arial"/>
                <a:ea typeface="Arial"/>
                <a:cs typeface="Arial"/>
                <a:sym typeface="Arial"/>
              </a:rPr>
              <a:t>● Nausea / vomiting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ar" sz="1500">
                <a:latin typeface="Arial"/>
                <a:ea typeface="Arial"/>
                <a:cs typeface="Arial"/>
                <a:sym typeface="Arial"/>
              </a:rPr>
              <a:t>● Tachycardia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ar" sz="1500">
                <a:latin typeface="Arial"/>
                <a:ea typeface="Arial"/>
                <a:cs typeface="Arial"/>
                <a:sym typeface="Arial"/>
              </a:rPr>
              <a:t>● Dizziness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41"/>
          <p:cNvPicPr preferRelativeResize="0"/>
          <p:nvPr/>
        </p:nvPicPr>
        <p:blipFill rotWithShape="1">
          <a:blip r:embed="rId3">
            <a:alphaModFix/>
          </a:blip>
          <a:srcRect l="74481" t="46251" r="10287" b="34609"/>
          <a:stretch/>
        </p:blipFill>
        <p:spPr>
          <a:xfrm>
            <a:off x="3336026" y="2493800"/>
            <a:ext cx="2871173" cy="20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>
            <a:spLocks noGrp="1"/>
          </p:cNvSpPr>
          <p:nvPr>
            <p:ph type="body" idx="1"/>
          </p:nvPr>
        </p:nvSpPr>
        <p:spPr>
          <a:xfrm>
            <a:off x="185943" y="216011"/>
            <a:ext cx="9144000" cy="49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Nicotine Inhaler </a:t>
            </a:r>
            <a:endParaRPr sz="3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ar" sz="1500">
                <a:latin typeface="Arial"/>
                <a:ea typeface="Arial"/>
                <a:cs typeface="Arial"/>
                <a:sym typeface="Arial"/>
              </a:rPr>
              <a:t>Delivers a specific amount of nicotine to the user with each puff.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 sz="1500">
                <a:latin typeface="Arial"/>
                <a:ea typeface="Arial"/>
                <a:cs typeface="Arial"/>
                <a:sym typeface="Arial"/>
              </a:rPr>
              <a:t>• Helps reduce nicotine withdrawal symptoms, available only from your doctor.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 sz="1500">
                <a:latin typeface="Arial"/>
                <a:ea typeface="Arial"/>
                <a:cs typeface="Arial"/>
                <a:sym typeface="Arial"/>
              </a:rPr>
              <a:t>• Nicotine Inhaler works much more quickly than the nicotine gum.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 sz="1500" b="1" u="sng">
                <a:latin typeface="Arial"/>
                <a:ea typeface="Arial"/>
                <a:cs typeface="Arial"/>
                <a:sym typeface="Arial"/>
              </a:rPr>
              <a:t>Side effects:</a:t>
            </a:r>
            <a:endParaRPr sz="1500" b="1" u="sng">
              <a:latin typeface="Arial"/>
              <a:ea typeface="Arial"/>
              <a:cs typeface="Arial"/>
              <a:sym typeface="Arial"/>
            </a:endParaRPr>
          </a:p>
          <a:p>
            <a:pPr marL="4572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 sz="1500">
                <a:latin typeface="Arial"/>
                <a:ea typeface="Arial"/>
                <a:cs typeface="Arial"/>
                <a:sym typeface="Arial"/>
              </a:rPr>
              <a:t>●Mouth/throat irritation    ●Nausea / vomiting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 sz="1500">
                <a:latin typeface="Arial"/>
                <a:ea typeface="Arial"/>
                <a:cs typeface="Arial"/>
                <a:sym typeface="Arial"/>
              </a:rPr>
              <a:t>●Cough ●Headache  ●Rhinitis ●Dyspepsia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 sz="15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Disadvantages:  </a:t>
            </a:r>
            <a:endParaRPr sz="15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ar" sz="1500">
                <a:latin typeface="Arial"/>
                <a:ea typeface="Arial"/>
                <a:cs typeface="Arial"/>
                <a:sym typeface="Arial"/>
              </a:rPr>
              <a:t>It is more expensive than nicotine gum.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42"/>
          <p:cNvPicPr preferRelativeResize="0"/>
          <p:nvPr/>
        </p:nvPicPr>
        <p:blipFill rotWithShape="1">
          <a:blip r:embed="rId3">
            <a:alphaModFix/>
          </a:blip>
          <a:srcRect l="75697" t="45221" r="11419" b="38317"/>
          <a:stretch/>
        </p:blipFill>
        <p:spPr>
          <a:xfrm>
            <a:off x="6890823" y="1825251"/>
            <a:ext cx="2014449" cy="193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>
            <a:spLocks noGrp="1"/>
          </p:cNvSpPr>
          <p:nvPr>
            <p:ph type="body" idx="1"/>
          </p:nvPr>
        </p:nvSpPr>
        <p:spPr>
          <a:xfrm>
            <a:off x="311776" y="229694"/>
            <a:ext cx="9056400" cy="48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Nicotine Nasal spray </a:t>
            </a:r>
            <a:endParaRPr sz="3000" b="1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spcBef>
                <a:spcPts val="1600"/>
              </a:spcBef>
              <a:spcAft>
                <a:spcPts val="0"/>
              </a:spcAft>
              <a:buSzPts val="1500"/>
              <a:buFont typeface="Arial"/>
              <a:buChar char="○"/>
            </a:pPr>
            <a:r>
              <a:rPr lang="ar" sz="1500" dirty="0">
                <a:latin typeface="Arial"/>
                <a:ea typeface="Arial"/>
                <a:cs typeface="Arial"/>
                <a:sym typeface="Arial"/>
              </a:rPr>
              <a:t>Pump bottle inserted into the nose and sprayed to deliver specific amount of nicotine.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○"/>
            </a:pPr>
            <a:r>
              <a:rPr lang="ar" sz="1500" dirty="0">
                <a:latin typeface="Arial"/>
                <a:ea typeface="Arial"/>
                <a:cs typeface="Arial"/>
                <a:sym typeface="Arial"/>
              </a:rPr>
              <a:t>Helps reduce nicotine withdrawal symptoms .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○"/>
            </a:pPr>
            <a:r>
              <a:rPr lang="ar" sz="1500" dirty="0">
                <a:latin typeface="Arial"/>
                <a:ea typeface="Arial"/>
                <a:cs typeface="Arial"/>
                <a:sym typeface="Arial"/>
              </a:rPr>
              <a:t>The medication gets rid of the symptoms faster than any medication.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 sz="1500" dirty="0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ar" sz="1500" b="1" u="sng" dirty="0">
                <a:latin typeface="Arial"/>
                <a:ea typeface="Arial"/>
                <a:cs typeface="Arial"/>
                <a:sym typeface="Arial"/>
              </a:rPr>
              <a:t>Side effects: </a:t>
            </a:r>
            <a:endParaRPr sz="1500" b="1" u="sng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spcBef>
                <a:spcPts val="1600"/>
              </a:spcBef>
              <a:spcAft>
                <a:spcPts val="0"/>
              </a:spcAft>
              <a:buSzPts val="1500"/>
              <a:buFont typeface="Arial"/>
              <a:buChar char="○"/>
            </a:pPr>
            <a:r>
              <a:rPr lang="ar" sz="1500" dirty="0">
                <a:latin typeface="Arial"/>
                <a:ea typeface="Arial"/>
                <a:cs typeface="Arial"/>
                <a:sym typeface="Arial"/>
              </a:rPr>
              <a:t>Local irritation 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○"/>
            </a:pPr>
            <a:r>
              <a:rPr lang="ar" sz="1500" dirty="0">
                <a:latin typeface="Arial"/>
                <a:ea typeface="Arial"/>
                <a:cs typeface="Arial"/>
                <a:sym typeface="Arial"/>
              </a:rPr>
              <a:t>Fatigue 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○"/>
            </a:pPr>
            <a:r>
              <a:rPr lang="ar" sz="1500" dirty="0">
                <a:latin typeface="Arial"/>
                <a:ea typeface="Arial"/>
                <a:cs typeface="Arial"/>
                <a:sym typeface="Arial"/>
              </a:rPr>
              <a:t>Weight gain 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590550" lvl="1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15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43"/>
          <p:cNvPicPr preferRelativeResize="0"/>
          <p:nvPr/>
        </p:nvPicPr>
        <p:blipFill rotWithShape="1">
          <a:blip r:embed="rId3">
            <a:alphaModFix/>
          </a:blip>
          <a:srcRect l="77850" t="51354" r="14106" b="38718"/>
          <a:stretch/>
        </p:blipFill>
        <p:spPr>
          <a:xfrm>
            <a:off x="4282157" y="2018005"/>
            <a:ext cx="2603197" cy="213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4"/>
          <p:cNvPicPr preferRelativeResize="0"/>
          <p:nvPr/>
        </p:nvPicPr>
        <p:blipFill rotWithShape="1">
          <a:blip r:embed="rId3">
            <a:alphaModFix/>
          </a:blip>
          <a:srcRect l="18584" t="24668" r="16661" b="16428"/>
          <a:stretch/>
        </p:blipFill>
        <p:spPr>
          <a:xfrm>
            <a:off x="1477900" y="661733"/>
            <a:ext cx="6188201" cy="422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300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ar" sz="3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Discuss the smoking cessation </a:t>
            </a:r>
            <a:r>
              <a:rPr lang="ar" sz="3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medication</a:t>
            </a:r>
            <a:r>
              <a:rPr lang="ar" sz="3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Nicotine preparations, Varenicline, Bupropion. </a:t>
            </a:r>
            <a:endParaRPr sz="30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6"/>
          <p:cNvSpPr txBox="1">
            <a:spLocks noGrp="1"/>
          </p:cNvSpPr>
          <p:nvPr>
            <p:ph type="title"/>
          </p:nvPr>
        </p:nvSpPr>
        <p:spPr>
          <a:xfrm>
            <a:off x="311700" y="2212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Smoking Cessation </a:t>
            </a:r>
            <a:r>
              <a:rPr lang="ar" b="1"/>
              <a:t>Medications</a:t>
            </a:r>
            <a:r>
              <a:rPr lang="ar"/>
              <a:t> </a:t>
            </a:r>
            <a:endParaRPr/>
          </a:p>
        </p:txBody>
      </p:sp>
      <p:sp>
        <p:nvSpPr>
          <p:cNvPr id="282" name="Google Shape;282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The severity of withdrawal symptoms that patients find distressing, and in some cases unacceptable, can be reduced by 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nicotine replacement therapy (NRT)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non- nicotine replacement therapy: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ar"/>
              <a:t>Varenicline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ar"/>
              <a:t>Buprobion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30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ar" sz="3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 the  </a:t>
            </a:r>
            <a:r>
              <a:rPr lang="ar" sz="3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Epidemiology</a:t>
            </a:r>
            <a:r>
              <a:rPr lang="ar" sz="3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of smoking in Saudi Arabia</a:t>
            </a:r>
            <a:endParaRPr sz="30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>
              <a:spcBef>
                <a:spcPts val="800"/>
              </a:spcBef>
              <a:spcAft>
                <a:spcPts val="1600"/>
              </a:spcAft>
              <a:buNone/>
            </a:pPr>
            <a:r>
              <a:rPr lang="ar" dirty="0"/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Varenicline </a:t>
            </a:r>
            <a:endParaRPr/>
          </a:p>
        </p:txBody>
      </p:sp>
      <p:sp>
        <p:nvSpPr>
          <p:cNvPr id="300" name="Google Shape;300;p49"/>
          <p:cNvSpPr txBox="1">
            <a:spLocks noGrp="1"/>
          </p:cNvSpPr>
          <p:nvPr>
            <p:ph type="body" idx="1"/>
          </p:nvPr>
        </p:nvSpPr>
        <p:spPr>
          <a:xfrm>
            <a:off x="311700" y="978850"/>
            <a:ext cx="8520600" cy="35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This medication is the </a:t>
            </a:r>
            <a:r>
              <a:rPr lang="ar" b="1"/>
              <a:t>first</a:t>
            </a:r>
            <a:r>
              <a:rPr lang="ar"/>
              <a:t> approved nicotinic receptor </a:t>
            </a:r>
            <a:r>
              <a:rPr lang="ar" b="1"/>
              <a:t>partial agonist.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The drug competitively inhibits the ability of nicotine to bind to and activate the </a:t>
            </a:r>
            <a:r>
              <a:rPr lang="ar" b="1"/>
              <a:t>alpha-4 beta-2 receptor.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01" name="Google Shape;30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125" y="3079525"/>
            <a:ext cx="4970175" cy="152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0"/>
          <p:cNvSpPr txBox="1">
            <a:spLocks noGrp="1"/>
          </p:cNvSpPr>
          <p:nvPr>
            <p:ph type="title"/>
          </p:nvPr>
        </p:nvSpPr>
        <p:spPr>
          <a:xfrm>
            <a:off x="311700" y="16127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Varenicline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50"/>
          <p:cNvSpPr txBox="1">
            <a:spLocks noGrp="1"/>
          </p:cNvSpPr>
          <p:nvPr>
            <p:ph type="body" idx="1"/>
          </p:nvPr>
        </p:nvSpPr>
        <p:spPr>
          <a:xfrm>
            <a:off x="178450" y="97225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Font typeface="Arial"/>
              <a:buChar char="●"/>
            </a:pPr>
            <a:r>
              <a:rPr lang="ar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Patients should be treated with </a:t>
            </a:r>
            <a:r>
              <a:rPr lang="ar" b="1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varenicline</a:t>
            </a:r>
            <a:r>
              <a:rPr lang="en-US" b="1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ar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or  </a:t>
            </a:r>
            <a:r>
              <a:rPr lang="ar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weeks.</a:t>
            </a:r>
            <a:endParaRPr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Font typeface="Arial"/>
              <a:buChar char="●"/>
            </a:pPr>
            <a:r>
              <a:rPr lang="ar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Initiate regimen 1 week before quit smoking date</a:t>
            </a:r>
            <a:endParaRPr dirty="0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Font typeface="Arial"/>
              <a:buChar char="●"/>
            </a:pPr>
            <a:r>
              <a:rPr lang="ar" dirty="0" smtClean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Days </a:t>
            </a:r>
            <a:r>
              <a:rPr lang="en-US" dirty="0" smtClean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1-3: 0.5</a:t>
            </a:r>
            <a:r>
              <a:rPr lang="ar" dirty="0" smtClean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mg </a:t>
            </a:r>
            <a:r>
              <a:rPr lang="ar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PO qd     (once daily )</a:t>
            </a:r>
            <a:endParaRPr dirty="0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Font typeface="Arial"/>
              <a:buChar char="●"/>
            </a:pPr>
            <a:r>
              <a:rPr lang="ar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Days </a:t>
            </a:r>
            <a:r>
              <a:rPr lang="en-US" dirty="0" smtClean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4-7:0.5</a:t>
            </a:r>
            <a:r>
              <a:rPr lang="ar" dirty="0" smtClean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mg </a:t>
            </a:r>
            <a:r>
              <a:rPr lang="ar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PO BID   (twice daily)</a:t>
            </a:r>
            <a:endParaRPr dirty="0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Font typeface="Arial"/>
              <a:buChar char="●"/>
            </a:pPr>
            <a:r>
              <a:rPr lang="ar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Day 8 to end of treatment: 1 mg PO BID</a:t>
            </a:r>
            <a:endParaRPr dirty="0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Font typeface="Arial"/>
              <a:buChar char="●"/>
            </a:pPr>
            <a:r>
              <a:rPr lang="ar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If quitting is successful after 12 weeks, continue another 12 weeks at 1 mg q12hr</a:t>
            </a:r>
            <a:endParaRPr dirty="0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Varenicline</a:t>
            </a:r>
            <a:endParaRPr/>
          </a:p>
        </p:txBody>
      </p:sp>
      <p:sp>
        <p:nvSpPr>
          <p:cNvPr id="313" name="Google Shape;313;p51"/>
          <p:cNvSpPr txBox="1">
            <a:spLocks noGrp="1"/>
          </p:cNvSpPr>
          <p:nvPr>
            <p:ph type="body" idx="1"/>
          </p:nvPr>
        </p:nvSpPr>
        <p:spPr>
          <a:xfrm>
            <a:off x="250275" y="101780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side effects: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a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Neuropsychiatric Adverse Events including Suicidality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a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Seizures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a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Interaction with alcohol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ar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Cardiovascular</a:t>
            </a:r>
            <a:r>
              <a:rPr lang="a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events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a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Serious skin reactions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contraindications</a:t>
            </a:r>
            <a:r>
              <a:rPr lang="a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a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pregnancy/ breast feeding.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a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 under 18.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a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a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a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a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2"/>
          <p:cNvSpPr txBox="1">
            <a:spLocks noGrp="1"/>
          </p:cNvSpPr>
          <p:nvPr>
            <p:ph type="title"/>
          </p:nvPr>
        </p:nvSpPr>
        <p:spPr>
          <a:xfrm>
            <a:off x="311700" y="24487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Bupropion </a:t>
            </a:r>
            <a:endParaRPr/>
          </a:p>
        </p:txBody>
      </p:sp>
      <p:sp>
        <p:nvSpPr>
          <p:cNvPr id="319" name="Google Shape;319;p52"/>
          <p:cNvSpPr txBox="1">
            <a:spLocks noGrp="1"/>
          </p:cNvSpPr>
          <p:nvPr>
            <p:ph type="body" idx="1"/>
          </p:nvPr>
        </p:nvSpPr>
        <p:spPr>
          <a:xfrm>
            <a:off x="311700" y="962350"/>
            <a:ext cx="8520600" cy="3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is a norepinephrine/dopamine-reuptake inhibitor (NDRI)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 most commonly for the management of Major Depressive Disorder (MDD), Seasonal Affective Disorder (SAD), and for </a:t>
            </a:r>
            <a:r>
              <a:rPr lang="ar" b="1"/>
              <a:t>smoking cessation.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20" name="Google Shape;32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150" y="2654825"/>
            <a:ext cx="3048750" cy="208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Bupropion </a:t>
            </a:r>
            <a:endParaRPr/>
          </a:p>
        </p:txBody>
      </p:sp>
      <p:sp>
        <p:nvSpPr>
          <p:cNvPr id="326" name="Google Shape;326;p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Exerts its pharmacological effects by weakly inhibiting the enzymes involved in the uptake of norepinephrine and dopamine from the synaptic cleft, therefore prolonging their duration of action.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bupropion has anti-craving and anti-withdrawal effects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4"/>
          <p:cNvSpPr txBox="1">
            <a:spLocks noGrp="1"/>
          </p:cNvSpPr>
          <p:nvPr>
            <p:ph type="title"/>
          </p:nvPr>
        </p:nvSpPr>
        <p:spPr>
          <a:xfrm>
            <a:off x="311700" y="1524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Bupropion</a:t>
            </a:r>
            <a:endParaRPr/>
          </a:p>
        </p:txBody>
      </p:sp>
      <p:sp>
        <p:nvSpPr>
          <p:cNvPr id="332" name="Google Shape;332;p54"/>
          <p:cNvSpPr txBox="1">
            <a:spLocks noGrp="1"/>
          </p:cNvSpPr>
          <p:nvPr>
            <p:ph type="body" idx="1"/>
          </p:nvPr>
        </p:nvSpPr>
        <p:spPr>
          <a:xfrm>
            <a:off x="240625" y="90225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Bupropion should be continued for 7 to 12 weeks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Initiate bupropion therapy 1 to 2 weeks before the patient's target smoking “quit day” 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150 mg PO once daily for the first 3 days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ar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150 mg PO twice daily for the remainder of the treatment period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Bupropion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5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Common bupropion side effects may include: </a:t>
            </a:r>
            <a:endParaRPr b="1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lang="ar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dry mouth, stuffy nose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lang="ar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sleep problems (insomnia)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lang="ar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tremors, sweating, feeling anxious or nervous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lang="ar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confusion, agitation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Bupropion</a:t>
            </a:r>
            <a:endParaRPr/>
          </a:p>
        </p:txBody>
      </p:sp>
      <p:sp>
        <p:nvSpPr>
          <p:cNvPr id="344" name="Google Shape;344;p5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ar" sz="20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contraindications</a:t>
            </a:r>
            <a:r>
              <a:rPr lang="ar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a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Epilepsy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a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Alcohol / benzodiazipines user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a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brain tumors.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a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Pregnancy/breast feeding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a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 under 18 </a:t>
            </a:r>
            <a:br>
              <a:rPr lang="a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		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 	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 	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 	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a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a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		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 	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a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a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		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 	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a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		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 	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Dealing with Relapse </a:t>
            </a:r>
            <a:endParaRPr/>
          </a:p>
        </p:txBody>
      </p:sp>
      <p:sp>
        <p:nvSpPr>
          <p:cNvPr id="350" name="Google Shape;350;p5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666666"/>
                </a:solidFill>
                <a:highlight>
                  <a:srgbClr val="FFFFFF"/>
                </a:highlight>
              </a:rPr>
              <a:t>Most patients relapse within the first </a:t>
            </a:r>
            <a:r>
              <a:rPr lang="ar" b="1">
                <a:solidFill>
                  <a:srgbClr val="666666"/>
                </a:solidFill>
                <a:highlight>
                  <a:srgbClr val="FFFFFF"/>
                </a:highlight>
              </a:rPr>
              <a:t>six to 12 </a:t>
            </a:r>
            <a:r>
              <a:rPr lang="ar">
                <a:solidFill>
                  <a:srgbClr val="666666"/>
                </a:solidFill>
                <a:highlight>
                  <a:srgbClr val="FFFFFF"/>
                </a:highlight>
              </a:rPr>
              <a:t>months of a smoking cessation attempt. If a patient relapses, the physician needs to encourage the patient to try again. </a:t>
            </a:r>
            <a:endParaRPr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>
                <a:solidFill>
                  <a:srgbClr val="666666"/>
                </a:solidFill>
                <a:highlight>
                  <a:srgbClr val="FFFFFF"/>
                </a:highlight>
              </a:rPr>
              <a:t>It is useful to review the treatment plan to determine what did and did not work. </a:t>
            </a:r>
            <a:endParaRPr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ar" b="1">
                <a:solidFill>
                  <a:srgbClr val="666666"/>
                </a:solidFill>
                <a:highlight>
                  <a:srgbClr val="FFFFFF"/>
                </a:highlight>
              </a:rPr>
              <a:t>Behavioral therapy</a:t>
            </a:r>
            <a:r>
              <a:rPr lang="ar">
                <a:solidFill>
                  <a:srgbClr val="666666"/>
                </a:solidFill>
                <a:highlight>
                  <a:srgbClr val="FFFFFF"/>
                </a:highlight>
              </a:rPr>
              <a:t> (98% success rate) and support in a group setting have been shown to improve quit rates. Individual counseling can also be effective. </a:t>
            </a:r>
            <a:endParaRPr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8"/>
          <p:cNvSpPr txBox="1">
            <a:spLocks noGrp="1"/>
          </p:cNvSpPr>
          <p:nvPr>
            <p:ph type="body" idx="1"/>
          </p:nvPr>
        </p:nvSpPr>
        <p:spPr>
          <a:xfrm>
            <a:off x="311700" y="127430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ar" sz="30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ar" sz="3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List  </a:t>
            </a:r>
            <a:r>
              <a:rPr lang="ar" sz="3000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types</a:t>
            </a:r>
            <a:r>
              <a:rPr lang="en-US" sz="3000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r" sz="300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r" sz="3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ar"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substance </a:t>
            </a:r>
            <a:r>
              <a:rPr lang="ar" sz="300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abuse</a:t>
            </a:r>
            <a:r>
              <a:rPr lang="en-US" sz="30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">
                <a:latin typeface="Arial"/>
                <a:ea typeface="Arial"/>
                <a:cs typeface="Arial"/>
                <a:sym typeface="Arial"/>
              </a:rPr>
              <a:t>Epidemiology</a:t>
            </a:r>
            <a:r>
              <a:rPr lang="ar"/>
              <a:t> </a:t>
            </a:r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311712" y="670802"/>
            <a:ext cx="8520600" cy="38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ar" sz="1700">
                <a:latin typeface="Arial"/>
                <a:ea typeface="Arial"/>
                <a:cs typeface="Arial"/>
                <a:sym typeface="Arial"/>
              </a:rPr>
              <a:t>Every year, more than </a:t>
            </a:r>
            <a:r>
              <a:rPr lang="ar" sz="1700" b="1">
                <a:latin typeface="Arial"/>
                <a:ea typeface="Arial"/>
                <a:cs typeface="Arial"/>
                <a:sym typeface="Arial"/>
              </a:rPr>
              <a:t>7000</a:t>
            </a:r>
            <a:r>
              <a:rPr lang="ar" sz="1700">
                <a:latin typeface="Arial"/>
                <a:ea typeface="Arial"/>
                <a:cs typeface="Arial"/>
                <a:sym typeface="Arial"/>
              </a:rPr>
              <a:t> of Saudi Arabia people are killed by tobacco-caused disease.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ar" sz="1700">
                <a:latin typeface="Arial"/>
                <a:ea typeface="Arial"/>
                <a:cs typeface="Arial"/>
                <a:sym typeface="Arial"/>
              </a:rPr>
              <a:t>It is recognized by the World Health Organization as the </a:t>
            </a:r>
            <a:r>
              <a:rPr lang="ar" sz="1700" b="1">
                <a:latin typeface="Arial"/>
                <a:ea typeface="Arial"/>
                <a:cs typeface="Arial"/>
                <a:sym typeface="Arial"/>
              </a:rPr>
              <a:t>second leading risk factor </a:t>
            </a:r>
            <a:r>
              <a:rPr lang="ar" sz="1700">
                <a:latin typeface="Arial"/>
                <a:ea typeface="Arial"/>
                <a:cs typeface="Arial"/>
                <a:sym typeface="Arial"/>
              </a:rPr>
              <a:t>for death worldwide.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ar" sz="1700">
                <a:latin typeface="Arial"/>
                <a:ea typeface="Arial"/>
                <a:cs typeface="Arial"/>
                <a:sym typeface="Arial"/>
              </a:rPr>
              <a:t>Despite its associated health risks, over</a:t>
            </a:r>
            <a:r>
              <a:rPr lang="ar" sz="1700" b="1">
                <a:latin typeface="Arial"/>
                <a:ea typeface="Arial"/>
                <a:cs typeface="Arial"/>
                <a:sym typeface="Arial"/>
              </a:rPr>
              <a:t> 1.3 billion</a:t>
            </a:r>
            <a:r>
              <a:rPr lang="ar" sz="1700">
                <a:latin typeface="Arial"/>
                <a:ea typeface="Arial"/>
                <a:cs typeface="Arial"/>
                <a:sym typeface="Arial"/>
              </a:rPr>
              <a:t> individuals smoke tobacco worldwide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Types of Substance Abuse </a:t>
            </a:r>
            <a:endParaRPr/>
          </a:p>
        </p:txBody>
      </p:sp>
      <p:sp>
        <p:nvSpPr>
          <p:cNvPr id="362" name="Google Shape;362;p5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42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b="1">
                <a:solidFill>
                  <a:schemeClr val="dk1"/>
                </a:solidFill>
              </a:rPr>
              <a:t>1- Alcohol: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400">
                <a:solidFill>
                  <a:srgbClr val="666666"/>
                </a:solidFill>
              </a:rPr>
              <a:t>A colourless volatile flammable liquid which is produced by the natural fermentation of sugars and is the intoxicating constituent of wine, beer, spirits, and other drinks.</a:t>
            </a:r>
            <a:br>
              <a:rPr lang="ar" sz="1400">
                <a:solidFill>
                  <a:srgbClr val="666666"/>
                </a:solidFill>
              </a:rPr>
            </a:br>
            <a:r>
              <a:rPr lang="ar" sz="1400" b="1">
                <a:solidFill>
                  <a:srgbClr val="666666"/>
                </a:solidFill>
              </a:rPr>
              <a:t>Side effects:</a:t>
            </a:r>
            <a:r>
              <a:rPr lang="ar" sz="1400">
                <a:solidFill>
                  <a:srgbClr val="666666"/>
                </a:solidFill>
              </a:rPr>
              <a:t> Slurred speech, Drowsiness, Vomiting, Diarrhea, Upset stomach, Headaches, Breathing difficulties, Distorted vision and hearing, Impaired judgment, Decreased perception and coordination, Unconsciousness, Coma, Blackouts</a:t>
            </a:r>
            <a:r>
              <a:rPr lang="ar">
                <a:solidFill>
                  <a:srgbClr val="666666"/>
                </a:solidFill>
              </a:rPr>
              <a:t>.</a:t>
            </a:r>
            <a:endParaRPr>
              <a:solidFill>
                <a:srgbClr val="666666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b="1">
                <a:solidFill>
                  <a:schemeClr val="dk1"/>
                </a:solidFill>
              </a:rPr>
              <a:t>2- Central Nervous System Depressants: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400">
                <a:solidFill>
                  <a:srgbClr val="666666"/>
                </a:solidFill>
              </a:rPr>
              <a:t>Medications that slow brain activity, which makes them useful for treating anxiety and sleep                            problems. (Barbiturates, Benzodiazepines)</a:t>
            </a:r>
            <a:br>
              <a:rPr lang="ar" sz="1400">
                <a:solidFill>
                  <a:srgbClr val="666666"/>
                </a:solidFill>
              </a:rPr>
            </a:br>
            <a:r>
              <a:rPr lang="ar" sz="1400" b="1">
                <a:solidFill>
                  <a:srgbClr val="666666"/>
                </a:solidFill>
              </a:rPr>
              <a:t>Side effects:</a:t>
            </a:r>
            <a:r>
              <a:rPr lang="ar" sz="1400">
                <a:solidFill>
                  <a:srgbClr val="666666"/>
                </a:solidFill>
              </a:rPr>
              <a:t> Drowsiness, slurred speech, poor concentration, confusion, dizziness,                                              problems with movement and memory, lowered blood pressure, slowed breathing.</a:t>
            </a:r>
            <a:endParaRPr sz="14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Types of Substance Abuse </a:t>
            </a:r>
            <a:endParaRPr/>
          </a:p>
        </p:txBody>
      </p:sp>
      <p:sp>
        <p:nvSpPr>
          <p:cNvPr id="368" name="Google Shape;368;p6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42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b="1">
                <a:solidFill>
                  <a:schemeClr val="dk1"/>
                </a:solidFill>
              </a:rPr>
              <a:t>3- Cocaine: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400">
                <a:solidFill>
                  <a:srgbClr val="666666"/>
                </a:solidFill>
              </a:rPr>
              <a:t>A powerfully addictive stimulant drug made from the leaves of  the coca plant native to South America.</a:t>
            </a:r>
            <a:br>
              <a:rPr lang="ar" sz="1400">
                <a:solidFill>
                  <a:srgbClr val="666666"/>
                </a:solidFill>
              </a:rPr>
            </a:br>
            <a:r>
              <a:rPr lang="ar" sz="1400" b="1">
                <a:solidFill>
                  <a:srgbClr val="666666"/>
                </a:solidFill>
              </a:rPr>
              <a:t>Side effects: </a:t>
            </a:r>
            <a:r>
              <a:rPr lang="ar" sz="1400">
                <a:solidFill>
                  <a:srgbClr val="666666"/>
                </a:solidFill>
              </a:rPr>
              <a:t>Narrowed blood vessels, enlarged pupils, increased body temperature, headache, abdominal pain and nausea, euphoria, increased energy, insomnia, restlessness, anxiety, violent behavior, panic attacks, paranoia, psychosis, heart attack, stroke, seizure, coma.</a:t>
            </a:r>
            <a:endParaRPr sz="1400">
              <a:solidFill>
                <a:srgbClr val="666666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b="1">
                <a:solidFill>
                  <a:schemeClr val="dk1"/>
                </a:solidFill>
              </a:rPr>
              <a:t>4- Heroin: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400">
                <a:solidFill>
                  <a:srgbClr val="666666"/>
                </a:solidFill>
              </a:rPr>
              <a:t>An opioid drug made from morphine, a natural substance extracted from seed pod of  opium poppy plants.</a:t>
            </a:r>
            <a:br>
              <a:rPr lang="ar" sz="1400">
                <a:solidFill>
                  <a:srgbClr val="666666"/>
                </a:solidFill>
              </a:rPr>
            </a:br>
            <a:r>
              <a:rPr lang="ar" sz="1400" b="1">
                <a:solidFill>
                  <a:srgbClr val="666666"/>
                </a:solidFill>
              </a:rPr>
              <a:t>Side effects: </a:t>
            </a:r>
            <a:r>
              <a:rPr lang="ar" sz="1400">
                <a:solidFill>
                  <a:srgbClr val="666666"/>
                </a:solidFill>
              </a:rPr>
              <a:t>Euphoria, dry mouth, itching, nausea, vomiting, analgesia, slowed                                                      breathing and heart rate.</a:t>
            </a:r>
            <a:br>
              <a:rPr lang="ar" sz="1400">
                <a:solidFill>
                  <a:srgbClr val="666666"/>
                </a:solidFill>
              </a:rPr>
            </a:br>
            <a:endParaRPr sz="14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Types of Substance Abuse </a:t>
            </a:r>
            <a:endParaRPr/>
          </a:p>
        </p:txBody>
      </p:sp>
      <p:sp>
        <p:nvSpPr>
          <p:cNvPr id="374" name="Google Shape;374;p6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42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b="1">
                <a:solidFill>
                  <a:schemeClr val="dk1"/>
                </a:solidFill>
              </a:rPr>
              <a:t>5- Marijuana (Cannabis):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400">
                <a:solidFill>
                  <a:srgbClr val="666666"/>
                </a:solidFill>
              </a:rPr>
              <a:t>Made from Cannabis sativa. The main psychoactive (mind-altering) chemical in marijuana is delta-9-tetrahydrocannabinol, or THC.</a:t>
            </a:r>
            <a:br>
              <a:rPr lang="ar" sz="1400">
                <a:solidFill>
                  <a:srgbClr val="666666"/>
                </a:solidFill>
              </a:rPr>
            </a:br>
            <a:r>
              <a:rPr lang="ar" sz="1400" b="1">
                <a:solidFill>
                  <a:srgbClr val="666666"/>
                </a:solidFill>
              </a:rPr>
              <a:t>Side effects: </a:t>
            </a:r>
            <a:r>
              <a:rPr lang="ar" sz="1400">
                <a:solidFill>
                  <a:srgbClr val="666666"/>
                </a:solidFill>
              </a:rPr>
              <a:t>Enhanced sensory perception and euphoria followed by drowsiness/relaxation, slowed reaction time, problems with balance and coordination, increased heart rate, problems with memory, anxiety</a:t>
            </a:r>
            <a:endParaRPr sz="1400">
              <a:solidFill>
                <a:srgbClr val="666666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b="1">
                <a:solidFill>
                  <a:schemeClr val="dk1"/>
                </a:solidFill>
              </a:rPr>
              <a:t>6- Opioids: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666666"/>
                </a:solidFill>
              </a:rPr>
              <a:t>Pain relievers with an origin similar to that of  heroin. Opioids can cause euphoria and are often used nonmedically, leading to overdose deaths.</a:t>
            </a:r>
            <a:br>
              <a:rPr lang="ar">
                <a:solidFill>
                  <a:srgbClr val="666666"/>
                </a:solidFill>
              </a:rPr>
            </a:br>
            <a:r>
              <a:rPr lang="ar" b="1">
                <a:solidFill>
                  <a:srgbClr val="666666"/>
                </a:solidFill>
              </a:rPr>
              <a:t>Side effects</a:t>
            </a:r>
            <a:r>
              <a:rPr lang="ar">
                <a:solidFill>
                  <a:srgbClr val="666666"/>
                </a:solidFill>
              </a:rPr>
              <a:t>: pain relief, drowsiness, nausea, constipation, euphoria, slowed breathing, death.</a:t>
            </a:r>
            <a:br>
              <a:rPr lang="ar">
                <a:solidFill>
                  <a:srgbClr val="666666"/>
                </a:solidFill>
              </a:rPr>
            </a:b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Types of Substance Abuse </a:t>
            </a:r>
            <a:endParaRPr/>
          </a:p>
        </p:txBody>
      </p:sp>
      <p:sp>
        <p:nvSpPr>
          <p:cNvPr id="380" name="Google Shape;380;p6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42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b="1">
                <a:solidFill>
                  <a:schemeClr val="dk1"/>
                </a:solidFill>
              </a:rPr>
              <a:t>7- Inhalants: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400">
                <a:solidFill>
                  <a:srgbClr val="666666"/>
                </a:solidFill>
              </a:rPr>
              <a:t>Solvents, aerosols, and gases found in household products such as spray paints, markers, glues, and cleaning fluids; also nitrites (e.g., amyl nitrite), which are prescription medications for chest pain.</a:t>
            </a:r>
            <a:br>
              <a:rPr lang="ar" sz="1400">
                <a:solidFill>
                  <a:srgbClr val="666666"/>
                </a:solidFill>
              </a:rPr>
            </a:br>
            <a:r>
              <a:rPr lang="ar" sz="1400" b="1">
                <a:solidFill>
                  <a:srgbClr val="666666"/>
                </a:solidFill>
              </a:rPr>
              <a:t>Side effects: </a:t>
            </a:r>
            <a:r>
              <a:rPr lang="ar" sz="1400">
                <a:solidFill>
                  <a:srgbClr val="666666"/>
                </a:solidFill>
              </a:rPr>
              <a:t>Confusion, nausea, slurred speech, lack of  coordination, euphoria, dizziness, lightheadedness, hallucinations/delusions, headaches, death from asphyxiation, suffocation, convulsions or seizures, coma, or choking.</a:t>
            </a:r>
            <a:endParaRPr sz="1400">
              <a:solidFill>
                <a:srgbClr val="666666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b="1">
                <a:solidFill>
                  <a:schemeClr val="dk1"/>
                </a:solidFill>
              </a:rPr>
              <a:t>8-Amphetamine :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400">
                <a:solidFill>
                  <a:srgbClr val="666666"/>
                </a:solidFill>
              </a:rPr>
              <a:t>Amphetamine is a central nervous system stimulant that affects chemicals in the brain and nerves that contribute to hyperactivity and impulse control. it is used to treat attention deficit hyperactivity disorder (ADHD).</a:t>
            </a:r>
            <a:br>
              <a:rPr lang="ar" sz="1400">
                <a:solidFill>
                  <a:srgbClr val="666666"/>
                </a:solidFill>
              </a:rPr>
            </a:br>
            <a:r>
              <a:rPr lang="ar" sz="1400" b="1">
                <a:solidFill>
                  <a:srgbClr val="666666"/>
                </a:solidFill>
              </a:rPr>
              <a:t>Side effects: </a:t>
            </a:r>
            <a:r>
              <a:rPr lang="ar" sz="1400">
                <a:solidFill>
                  <a:srgbClr val="666666"/>
                </a:solidFill>
              </a:rPr>
              <a:t>Agitation , anxiety , bladder pain , bloody urin , delusion , false sense of                                                    well-being , mental depression, etc.</a:t>
            </a:r>
            <a:br>
              <a:rPr lang="ar" sz="1400">
                <a:solidFill>
                  <a:srgbClr val="666666"/>
                </a:solidFill>
              </a:rPr>
            </a:br>
            <a:endParaRPr sz="14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30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-Appreciate </a:t>
            </a:r>
            <a:r>
              <a:rPr lang="ar" sz="3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Method</a:t>
            </a:r>
            <a:r>
              <a:rPr lang="ar" sz="3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to approach subjects with substance abuse</a:t>
            </a:r>
            <a:endParaRPr sz="30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Methods to Approach Substance Abuser  </a:t>
            </a:r>
            <a:endParaRPr/>
          </a:p>
        </p:txBody>
      </p:sp>
      <p:sp>
        <p:nvSpPr>
          <p:cNvPr id="392" name="Google Shape;392;p6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2047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b="1"/>
              <a:t>Substance misuse screening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/>
              <a:t>Single-question screen: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ar" b="1"/>
              <a:t>“How many times in the past year have you used an illegal drug or used a prescription medication for nonmedical reasons?”</a:t>
            </a:r>
            <a:br>
              <a:rPr lang="ar" b="1"/>
            </a:b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Methods to Approach Substance Abuser  </a:t>
            </a:r>
            <a:endParaRPr/>
          </a:p>
        </p:txBody>
      </p:sp>
      <p:sp>
        <p:nvSpPr>
          <p:cNvPr id="404" name="Google Shape;404;p6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204700" cy="333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b="1" dirty="0"/>
              <a:t>Motivational interviewing</a:t>
            </a:r>
            <a:br>
              <a:rPr lang="ar" b="1" dirty="0"/>
            </a:br>
            <a:r>
              <a:rPr lang="ar" dirty="0"/>
              <a:t>The aim of motivational interviewing is to empower and motivate individuals to take responsibility and change their substance use behavior.</a:t>
            </a:r>
            <a:br>
              <a:rPr lang="ar" dirty="0"/>
            </a:b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 b="1" dirty="0"/>
              <a:t>Stage </a:t>
            </a:r>
            <a:r>
              <a:rPr lang="en-US" b="1" dirty="0"/>
              <a:t>1</a:t>
            </a:r>
            <a:r>
              <a:rPr lang="ar" b="1" dirty="0" smtClean="0"/>
              <a:t>: </a:t>
            </a:r>
            <a:r>
              <a:rPr lang="ar" b="1" dirty="0"/>
              <a:t>Understanding why they need to change 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 b="1" dirty="0" smtClean="0"/>
              <a:t>Stage</a:t>
            </a:r>
            <a:r>
              <a:rPr lang="en-US" b="1" dirty="0" smtClean="0"/>
              <a:t>2:</a:t>
            </a:r>
            <a:r>
              <a:rPr lang="ar" b="1" dirty="0" smtClean="0"/>
              <a:t> Planning </a:t>
            </a:r>
            <a:r>
              <a:rPr lang="ar" b="1" dirty="0"/>
              <a:t>and making the changes 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ar" b="1" dirty="0"/>
              <a:t>Stage </a:t>
            </a:r>
            <a:r>
              <a:rPr lang="en-US" b="1" dirty="0" smtClean="0"/>
              <a:t>3</a:t>
            </a:r>
            <a:r>
              <a:rPr lang="ar" b="1" dirty="0" smtClean="0"/>
              <a:t>: </a:t>
            </a:r>
            <a:r>
              <a:rPr lang="ar" b="1" dirty="0"/>
              <a:t>Maintaining the change</a:t>
            </a:r>
            <a:br>
              <a:rPr lang="ar" b="1" dirty="0"/>
            </a:b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Methods to Approach Substance Abuser  </a:t>
            </a:r>
            <a:endParaRPr/>
          </a:p>
        </p:txBody>
      </p:sp>
      <p:sp>
        <p:nvSpPr>
          <p:cNvPr id="410" name="Google Shape;410;p6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2047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For patients who are not committed to abstinence harm reduction strategies is an appropriate alternative.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 b="1"/>
              <a:t>Harm reduction strategies</a:t>
            </a:r>
            <a:r>
              <a:rPr lang="ar"/>
              <a:t> reduce the </a:t>
            </a:r>
            <a:r>
              <a:rPr lang="ar" b="1"/>
              <a:t>negative health consequences </a:t>
            </a:r>
            <a:r>
              <a:rPr lang="ar"/>
              <a:t>of  substance use for example: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providing clean needles to persons who continue to inject drugs.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Avoid driving while intoxicated.</a:t>
            </a:r>
            <a:br>
              <a:rPr lang="ar"/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Methods to Approach Substance Abuser  </a:t>
            </a:r>
            <a:endParaRPr/>
          </a:p>
        </p:txBody>
      </p:sp>
      <p:sp>
        <p:nvSpPr>
          <p:cNvPr id="416" name="Google Shape;416;p6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204700" cy="333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700" b="1"/>
              <a:t>Substance dependence</a:t>
            </a:r>
            <a:r>
              <a:rPr lang="ar" sz="1700"/>
              <a:t> is a chronic relapsing and remitting illness, Patients require chronic care approach that can include: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ar" sz="1700"/>
              <a:t>Pharmacotherapy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ar" sz="1700"/>
              <a:t>Referral to specialty treatment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ar" sz="1700"/>
              <a:t>Mutual help meetings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ar" sz="1700"/>
              <a:t>Ongoing counseling and care coordination.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ar" sz="1700"/>
              <a:t>Engage family members in the treatment plan as family support is important in the recovery process.</a:t>
            </a:r>
            <a:br>
              <a:rPr lang="ar" sz="1700"/>
            </a:br>
            <a:endParaRPr sz="1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6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" sz="30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ar" sz="3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Recognize Factors that lead to</a:t>
            </a:r>
            <a:r>
              <a:rPr lang="ar" sz="3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substance abuse</a:t>
            </a:r>
            <a:endParaRPr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">
                <a:latin typeface="Arial"/>
                <a:ea typeface="Arial"/>
                <a:cs typeface="Arial"/>
                <a:sym typeface="Arial"/>
              </a:rPr>
              <a:t>Epidemiology</a:t>
            </a:r>
            <a:r>
              <a:rPr lang="ar"/>
              <a:t> </a:t>
            </a: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311700" y="1123838"/>
            <a:ext cx="8520600" cy="14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Arial"/>
                <a:ea typeface="Arial"/>
                <a:cs typeface="Arial"/>
                <a:sym typeface="Arial"/>
              </a:rPr>
              <a:t>A latest study in Saudi Arabia among adults aged 18 years or older in 2018 showed that: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ar">
                <a:latin typeface="Arial"/>
                <a:ea typeface="Arial"/>
                <a:cs typeface="Arial"/>
                <a:sym typeface="Arial"/>
              </a:rPr>
              <a:t>Prevalence of cigarette smoking is </a:t>
            </a:r>
            <a:r>
              <a:rPr lang="ar" b="1">
                <a:latin typeface="Arial"/>
                <a:ea typeface="Arial"/>
                <a:cs typeface="Arial"/>
                <a:sym typeface="Arial"/>
              </a:rPr>
              <a:t>21.4%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1" name="Google Shape;121;p19"/>
          <p:cNvGraphicFramePr/>
          <p:nvPr/>
        </p:nvGraphicFramePr>
        <p:xfrm>
          <a:off x="311699" y="2663912"/>
          <a:ext cx="5864425" cy="2377290"/>
        </p:xfrm>
        <a:graphic>
          <a:graphicData uri="http://schemas.openxmlformats.org/drawingml/2006/table">
            <a:tbl>
              <a:tblPr>
                <a:noFill/>
                <a:tableStyleId>{A48F795C-0F4E-4023-881C-9C5CC81A7F8E}</a:tableStyleId>
              </a:tblPr>
              <a:tblGrid>
                <a:gridCol w="1023475"/>
                <a:gridCol w="1749150"/>
                <a:gridCol w="1685375"/>
                <a:gridCol w="1406425"/>
              </a:tblGrid>
              <a:tr h="39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600" b="1"/>
                        <a:t>Gender</a:t>
                      </a:r>
                      <a:endParaRPr sz="1600" b="1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600" b="1"/>
                        <a:t>Categories</a:t>
                      </a:r>
                      <a:endParaRPr sz="1600" b="1">
                        <a:solidFill>
                          <a:srgbClr val="D9D9D9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600" b="1"/>
                        <a:t>% percentage </a:t>
                      </a:r>
                      <a:endParaRPr sz="1600" b="1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600" b="1"/>
                        <a:t>Total</a:t>
                      </a:r>
                      <a:endParaRPr sz="1600" b="1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600" b="1"/>
                        <a:t>Male</a:t>
                      </a:r>
                      <a:endParaRPr sz="1600" b="1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600"/>
                        <a:t>Daily smoker </a:t>
                      </a:r>
                      <a:endParaRPr sz="16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600"/>
                        <a:t>26.29%</a:t>
                      </a:r>
                      <a:endParaRPr sz="1600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600" b="1"/>
                        <a:t>32.5%</a:t>
                      </a:r>
                      <a:endParaRPr sz="1600" b="1"/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</a:tr>
              <a:tr h="396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600"/>
                        <a:t>Nondaily smoker 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600"/>
                        <a:t>6.19%</a:t>
                      </a:r>
                      <a:endParaRPr sz="1600"/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600" b="1"/>
                        <a:t>Female</a:t>
                      </a:r>
                      <a:endParaRPr sz="1600" b="1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600"/>
                        <a:t>Daily smoker</a:t>
                      </a:r>
                      <a:endParaRPr sz="16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600"/>
                        <a:t>1.59%</a:t>
                      </a:r>
                      <a:endParaRPr sz="16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600" b="1"/>
                        <a:t>3.9%</a:t>
                      </a:r>
                      <a:endParaRPr sz="1600" b="1"/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600"/>
                        <a:t>Nondaily smoker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600"/>
                        <a:t>2.34%</a:t>
                      </a:r>
                      <a:endParaRPr sz="1600"/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Factors Lead to Substance Abuse </a:t>
            </a:r>
            <a:endParaRPr/>
          </a:p>
        </p:txBody>
      </p:sp>
      <p:sp>
        <p:nvSpPr>
          <p:cNvPr id="428" name="Google Shape;428;p7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●"/>
            </a:pPr>
            <a:r>
              <a:rPr lang="ar" sz="2400" b="1" u="sng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Environment : </a:t>
            </a:r>
            <a:endParaRPr sz="2400" b="1" u="sng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lphaLcPeriod"/>
            </a:pPr>
            <a:r>
              <a:rPr lang="ar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Peer pressure. </a:t>
            </a:r>
            <a:endParaRPr sz="2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lphaLcPeriod"/>
            </a:pPr>
            <a:r>
              <a:rPr lang="ar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Stress ( Trauma , </a:t>
            </a:r>
            <a:r>
              <a:rPr lang="a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exposure to physical, sexual, or emotional abuse , …)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lphaLcPeriod"/>
            </a:pPr>
            <a:r>
              <a:rPr lang="a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 education level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300"/>
              </a:spcBef>
              <a:spcAft>
                <a:spcPts val="3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Factors Lead to Substance Abuse </a:t>
            </a:r>
            <a:endParaRPr/>
          </a:p>
        </p:txBody>
      </p:sp>
      <p:sp>
        <p:nvSpPr>
          <p:cNvPr id="434" name="Google Shape;434;p71"/>
          <p:cNvSpPr txBox="1">
            <a:spLocks noGrp="1"/>
          </p:cNvSpPr>
          <p:nvPr>
            <p:ph type="body" idx="1"/>
          </p:nvPr>
        </p:nvSpPr>
        <p:spPr>
          <a:xfrm>
            <a:off x="311700" y="63680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3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●"/>
            </a:pPr>
            <a:r>
              <a:rPr lang="ar" sz="2400" b="1" u="sng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Illness : </a:t>
            </a:r>
            <a:endParaRPr sz="2400" b="1" u="sng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lphaLcPeriod"/>
            </a:pPr>
            <a:r>
              <a:rPr lang="ar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Mental health disorder. </a:t>
            </a:r>
            <a:endParaRPr sz="2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lphaLcPeriod"/>
            </a:pPr>
            <a:r>
              <a:rPr lang="ar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Previous usage for medical purpose</a:t>
            </a:r>
            <a:endParaRPr sz="2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3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●"/>
            </a:pPr>
            <a:r>
              <a:rPr lang="ar" sz="2400" b="1" u="sng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Early use </a:t>
            </a:r>
            <a:r>
              <a:rPr lang="ar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→ longer time of usage → more addiction</a:t>
            </a:r>
            <a:endParaRPr sz="2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3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●"/>
            </a:pPr>
            <a:r>
              <a:rPr lang="ar" sz="2400" b="1" u="sng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Taking a highly addictive drug </a:t>
            </a:r>
            <a:endParaRPr sz="2400" b="1" u="sng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Studies in Saudi Arabia</a:t>
            </a:r>
            <a:endParaRPr/>
          </a:p>
        </p:txBody>
      </p:sp>
      <p:sp>
        <p:nvSpPr>
          <p:cNvPr id="440" name="Google Shape;440;p72"/>
          <p:cNvSpPr txBox="1">
            <a:spLocks noGrp="1"/>
          </p:cNvSpPr>
          <p:nvPr>
            <p:ph type="body" idx="1"/>
          </p:nvPr>
        </p:nvSpPr>
        <p:spPr>
          <a:xfrm>
            <a:off x="311700" y="1021994"/>
            <a:ext cx="39177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1- brahim Y, Hussain SM, Alnasser S, Almohandes H, Sarhandi I. Patterns and sociodemographic characteristics of substance abuse in </a:t>
            </a:r>
            <a:r>
              <a:rPr lang="ar" sz="1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 Qassim, </a:t>
            </a:r>
            <a:r>
              <a:rPr lang="ar" sz="1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Saudi Arabia:A retrospective study at a psychiatric rehabilitation center. </a:t>
            </a:r>
            <a:r>
              <a:rPr lang="ar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 Saudi Med. </a:t>
            </a:r>
            <a:r>
              <a:rPr lang="ar" sz="1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2018;</a:t>
            </a:r>
            <a:r>
              <a:rPr lang="ar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38:319–25</a:t>
            </a:r>
            <a:endParaRPr sz="1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ar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 their study, possible risk factors for substance abuse were </a:t>
            </a:r>
            <a:r>
              <a:rPr lang="ar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male sex</a:t>
            </a:r>
            <a:r>
              <a:rPr lang="ar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ar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age of 20–40 years</a:t>
            </a:r>
            <a:r>
              <a:rPr lang="ar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ar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availability of multiple drugs of </a:t>
            </a:r>
            <a:r>
              <a:rPr lang="ar" b="1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abus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ar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ar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high school education</a:t>
            </a:r>
            <a:r>
              <a:rPr lang="ar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ar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..</a:t>
            </a:r>
            <a:endParaRPr dirty="0"/>
          </a:p>
        </p:txBody>
      </p:sp>
      <p:pic>
        <p:nvPicPr>
          <p:cNvPr id="441" name="Google Shape;441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3125" y="1284475"/>
            <a:ext cx="4447900" cy="27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72"/>
          <p:cNvSpPr/>
          <p:nvPr/>
        </p:nvSpPr>
        <p:spPr>
          <a:xfrm>
            <a:off x="4293125" y="3436750"/>
            <a:ext cx="4447800" cy="215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Studies in Saudi Arabia</a:t>
            </a:r>
            <a:endParaRPr/>
          </a:p>
        </p:txBody>
      </p:sp>
      <p:sp>
        <p:nvSpPr>
          <p:cNvPr id="448" name="Google Shape;448;p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ar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2- Siddiqui A, Salim A. Awareness of substance use and its associated factors in young Saudi students. </a:t>
            </a:r>
            <a:r>
              <a:rPr lang="a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 Med Allied Sci [Internet] </a:t>
            </a:r>
            <a:r>
              <a:rPr lang="ar" sz="1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2016</a:t>
            </a:r>
            <a:r>
              <a:rPr lang="a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;6(2):61.</a:t>
            </a:r>
            <a:r>
              <a:rPr lang="ar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Available from:  </a:t>
            </a:r>
            <a:r>
              <a:rPr lang="ar" sz="1200" u="sng">
                <a:solidFill>
                  <a:srgbClr val="642A8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http://www.scopemed.org/fulltextpdf.php?mno=217010</a:t>
            </a:r>
            <a:r>
              <a:rPr lang="ar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a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lang="ar" sz="1200" u="sng">
                <a:solidFill>
                  <a:srgbClr val="642A8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Google Scholar</a:t>
            </a:r>
            <a:r>
              <a:rPr lang="a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</a:t>
            </a:r>
            <a:endParaRPr/>
          </a:p>
        </p:txBody>
      </p:sp>
      <p:pic>
        <p:nvPicPr>
          <p:cNvPr id="449" name="Google Shape;449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300" y="1877275"/>
            <a:ext cx="5810851" cy="2956626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73"/>
          <p:cNvSpPr/>
          <p:nvPr/>
        </p:nvSpPr>
        <p:spPr>
          <a:xfrm>
            <a:off x="2110575" y="3239125"/>
            <a:ext cx="2913600" cy="114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73"/>
          <p:cNvSpPr/>
          <p:nvPr/>
        </p:nvSpPr>
        <p:spPr>
          <a:xfrm>
            <a:off x="2110575" y="4534525"/>
            <a:ext cx="2913600" cy="114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 dirty="0"/>
              <a:t>Role of </a:t>
            </a:r>
            <a:r>
              <a:rPr lang="ar" sz="2400" b="1" dirty="0"/>
              <a:t>PHC</a:t>
            </a:r>
            <a:r>
              <a:rPr lang="ar" sz="2400" dirty="0"/>
              <a:t> </a:t>
            </a:r>
            <a:r>
              <a:rPr lang="ar" sz="2400" b="1" dirty="0"/>
              <a:t>physician</a:t>
            </a:r>
            <a:r>
              <a:rPr lang="ar" sz="2400" dirty="0"/>
              <a:t> in “smoking cessation clinic </a:t>
            </a:r>
            <a:r>
              <a:rPr lang="ar" sz="2400" dirty="0" smtClean="0"/>
              <a:t>“</a:t>
            </a:r>
            <a:endParaRPr sz="2400" dirty="0"/>
          </a:p>
        </p:txBody>
      </p:sp>
      <p:sp>
        <p:nvSpPr>
          <p:cNvPr id="457" name="Google Shape;457;p74"/>
          <p:cNvSpPr txBox="1">
            <a:spLocks noGrp="1"/>
          </p:cNvSpPr>
          <p:nvPr>
            <p:ph type="body" idx="1"/>
          </p:nvPr>
        </p:nvSpPr>
        <p:spPr>
          <a:xfrm>
            <a:off x="235500" y="13060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200" b="1" u="sng"/>
              <a:t>Case :</a:t>
            </a:r>
            <a:endParaRPr sz="2200" b="1" u="sng"/>
          </a:p>
          <a:p>
            <a:pPr marL="457200" lvl="0" indent="-368300" algn="l" rtl="0">
              <a:spcBef>
                <a:spcPts val="1600"/>
              </a:spcBef>
              <a:spcAft>
                <a:spcPts val="0"/>
              </a:spcAft>
              <a:buSzPts val="2200"/>
              <a:buChar char="-"/>
            </a:pPr>
            <a:r>
              <a:rPr lang="ar" sz="2200" b="1">
                <a:solidFill>
                  <a:srgbClr val="FF0000"/>
                </a:solidFill>
              </a:rPr>
              <a:t>55 year</a:t>
            </a:r>
            <a:r>
              <a:rPr lang="ar" sz="2200" b="1"/>
              <a:t> </a:t>
            </a:r>
            <a:r>
              <a:rPr lang="ar" sz="2200"/>
              <a:t>old male smoker known case of COPD and Diabetes 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ar" sz="2200"/>
              <a:t> He reported smoking </a:t>
            </a:r>
            <a:r>
              <a:rPr lang="ar" sz="2200" b="1">
                <a:solidFill>
                  <a:srgbClr val="FF0000"/>
                </a:solidFill>
              </a:rPr>
              <a:t>40 cigarettes/D for 30 years .</a:t>
            </a:r>
            <a:endParaRPr sz="2200" b="1">
              <a:solidFill>
                <a:srgbClr val="FF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ar" sz="2200"/>
              <a:t>He had attempted to quit smoking more than </a:t>
            </a:r>
            <a:r>
              <a:rPr lang="ar" sz="2200" b="1">
                <a:solidFill>
                  <a:srgbClr val="FF0000"/>
                </a:solidFill>
              </a:rPr>
              <a:t>2 times </a:t>
            </a:r>
            <a:endParaRPr sz="2200" b="1">
              <a:solidFill>
                <a:srgbClr val="FF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ar" sz="2200"/>
              <a:t>He had tried varenicline , nicotine patch and nicotine gum . but nothing worked</a:t>
            </a: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will you approach this patient ?</a:t>
            </a:r>
          </a:p>
          <a:p>
            <a:r>
              <a:rPr lang="en-US" dirty="0"/>
              <a:t>What are the points to be included in taking </a:t>
            </a:r>
            <a:r>
              <a:rPr lang="en-US" dirty="0" smtClean="0"/>
              <a:t>history?</a:t>
            </a:r>
          </a:p>
          <a:p>
            <a:r>
              <a:rPr lang="en-US" dirty="0"/>
              <a:t>What </a:t>
            </a:r>
            <a:r>
              <a:rPr lang="en-US" dirty="0" smtClean="0"/>
              <a:t>clinical </a:t>
            </a:r>
            <a:r>
              <a:rPr lang="en-US" dirty="0"/>
              <a:t>examination could be performed for such a case</a:t>
            </a:r>
            <a:r>
              <a:rPr lang="en-US" dirty="0" smtClean="0"/>
              <a:t>?</a:t>
            </a:r>
          </a:p>
          <a:p>
            <a:pPr lvl="0"/>
            <a:r>
              <a:rPr lang="en-US" dirty="0"/>
              <a:t>What are the investigations that could be requested at this stage for the patient?</a:t>
            </a:r>
          </a:p>
          <a:p>
            <a:pPr lvl="0"/>
            <a:r>
              <a:rPr lang="en-US" dirty="0"/>
              <a:t>What is the management plan for such a case, including preventive measures if applied?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6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Arial"/>
                <a:ea typeface="Arial"/>
                <a:cs typeface="Arial"/>
                <a:sym typeface="Arial"/>
              </a:rPr>
              <a:t>References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78"/>
          <p:cNvSpPr txBox="1">
            <a:spLocks noGrp="1"/>
          </p:cNvSpPr>
          <p:nvPr>
            <p:ph type="body" idx="1"/>
          </p:nvPr>
        </p:nvSpPr>
        <p:spPr>
          <a:xfrm>
            <a:off x="311700" y="1017799"/>
            <a:ext cx="8520600" cy="38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Char char="●"/>
            </a:pPr>
            <a:r>
              <a:rPr lang="ar" sz="1100">
                <a:latin typeface="Arial"/>
                <a:ea typeface="Arial"/>
                <a:cs typeface="Arial"/>
                <a:sym typeface="Arial"/>
              </a:rPr>
              <a:t>https://www.cdc.gov/tobacco/data_statistics/fact_sheets/fast_facts/index.htm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9144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Char char="●"/>
            </a:pPr>
            <a:r>
              <a:rPr lang="ar" sz="1100">
                <a:latin typeface="Arial"/>
                <a:ea typeface="Arial"/>
                <a:cs typeface="Arial"/>
                <a:sym typeface="Arial"/>
              </a:rPr>
              <a:t>https://tobaccoatlas.org/country/saudi-arabia/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9144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Char char="●"/>
            </a:pPr>
            <a:r>
              <a:rPr lang="ar" sz="1100">
                <a:latin typeface="Arial"/>
                <a:ea typeface="Arial"/>
                <a:cs typeface="Arial"/>
                <a:sym typeface="Arial"/>
              </a:rPr>
              <a:t>https://tobaccoatlas.org/topic/health-effects/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9144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Char char="●"/>
            </a:pPr>
            <a:r>
              <a:rPr lang="ar" sz="1100">
                <a:latin typeface="Arial"/>
                <a:ea typeface="Arial"/>
                <a:cs typeface="Arial"/>
                <a:sym typeface="Arial"/>
              </a:rPr>
              <a:t>https://www.cdc.gov/tobacco/data_statistics/fact_sheets/health_effects/effects_cig_smoking/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9144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Char char="●"/>
            </a:pPr>
            <a:r>
              <a:rPr lang="ar" sz="1100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https://onlinelibrary.wiley.com/doi/pdf/10.1111/j.1520-037X.2007.05963.x</a:t>
            </a:r>
            <a:endParaRPr sz="11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Char char="●"/>
            </a:pPr>
            <a:r>
              <a:rPr lang="ar" sz="1100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https://www.aafp.org/afp/2002/0315/p1107.html#sec-3</a:t>
            </a:r>
            <a:endParaRPr sz="11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Char char="●"/>
            </a:pPr>
            <a:r>
              <a:rPr lang="ar" sz="1100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https://www.aafp.org/afp/2012/0315/p591.html</a:t>
            </a:r>
            <a:endParaRPr sz="11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Char char="●"/>
            </a:pPr>
            <a:r>
              <a:rPr lang="ar" sz="1100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https://www.who.int/tobacco/quitting/summary_data/en/</a:t>
            </a:r>
            <a:r>
              <a:rPr lang="ar" sz="11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Char char="●"/>
            </a:pPr>
            <a:r>
              <a:rPr lang="ar" sz="1100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https://www.guidelines.co.uk/smoking-cessation/nice-smoking-cessation-guideline/454141.article</a:t>
            </a:r>
            <a:r>
              <a:rPr lang="ar" sz="11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Char char="●"/>
            </a:pPr>
            <a:r>
              <a:rPr lang="ar" sz="11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Ibrahim Y, Hussain SM, Alnasser S, Almohandes H, Sarhandi I. Patterns and sociodemographic characteristics of substance abuse in Al Qassim, Saudi Arabia:A retrospective study at a psychiatric rehabilitation center. </a:t>
            </a:r>
            <a:r>
              <a:rPr lang="ar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 Saudi Med. 2018;38:319–25 (</a:t>
            </a:r>
            <a:r>
              <a:rPr lang="ar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https://www.ncbi.nlm.nih.gov/pmc/articles/PMC6180213/#b3-asm-5-319</a:t>
            </a:r>
            <a:r>
              <a:rPr lang="ar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Char char="●"/>
            </a:pPr>
            <a:r>
              <a:rPr lang="ar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Siddiqui A, Salim A. Awareness of substance use and its associated factors in young Saudi students. </a:t>
            </a:r>
            <a:r>
              <a:rPr lang="a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 Med Allied Sci [Internet] 2016;6(2):61.</a:t>
            </a:r>
            <a:r>
              <a:rPr lang="ar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Available from:  </a:t>
            </a:r>
            <a:r>
              <a:rPr lang="ar" sz="1200" u="sng">
                <a:solidFill>
                  <a:srgbClr val="642A8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http://www.scopemed.org/fulltextpdf.php?mno=217010</a:t>
            </a:r>
            <a:r>
              <a:rPr lang="ar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250" y="1423975"/>
            <a:ext cx="7429500" cy="22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30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Recognize </a:t>
            </a:r>
            <a:r>
              <a:rPr lang="ar" sz="3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Risks</a:t>
            </a:r>
            <a:r>
              <a:rPr lang="ar" sz="3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of smoking</a:t>
            </a:r>
            <a:endParaRPr sz="30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ar" sz="3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(Morbidity and Mortality)</a:t>
            </a:r>
            <a:endParaRPr sz="30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585316" y="1685895"/>
            <a:ext cx="7694700" cy="16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3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What are the health risks of smoking?</a:t>
            </a:r>
            <a:endParaRPr sz="3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Arial"/>
                <a:ea typeface="Arial"/>
                <a:cs typeface="Arial"/>
                <a:sym typeface="Arial"/>
              </a:rPr>
              <a:t>Risks of Smoking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0" y="1631800"/>
            <a:ext cx="5301000" cy="24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ar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Smoking harms nearly every organ in the  body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ar">
                <a:latin typeface="Arial"/>
                <a:ea typeface="Arial"/>
                <a:cs typeface="Arial"/>
                <a:sym typeface="Arial"/>
              </a:rPr>
              <a:t>Tobacco use is one of the most important preventable causes of premature death in the world. </a:t>
            </a:r>
            <a:r>
              <a:rPr lang="ar" b="1">
                <a:latin typeface="Arial"/>
                <a:ea typeface="Arial"/>
                <a:cs typeface="Arial"/>
                <a:sym typeface="Arial"/>
              </a:rPr>
              <a:t>More than 6 million people per year die from tobacco use across the globe.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1048" y="329506"/>
            <a:ext cx="3097801" cy="448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Arial"/>
                <a:ea typeface="Arial"/>
                <a:cs typeface="Arial"/>
                <a:sym typeface="Arial"/>
              </a:rPr>
              <a:t>Morbidity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311700" y="1503753"/>
            <a:ext cx="8520600" cy="32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ar" dirty="0">
                <a:latin typeface="Arial"/>
                <a:ea typeface="Arial"/>
                <a:cs typeface="Arial"/>
                <a:sym typeface="Arial"/>
              </a:rPr>
              <a:t>Smoking causes many diseases and reduces the health in general.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ar" dirty="0">
                <a:latin typeface="Arial"/>
                <a:ea typeface="Arial"/>
                <a:cs typeface="Arial"/>
                <a:sym typeface="Arial"/>
              </a:rPr>
              <a:t>Even if you only smoke </a:t>
            </a:r>
            <a:r>
              <a:rPr lang="ar" b="1" dirty="0">
                <a:latin typeface="Arial"/>
                <a:ea typeface="Arial"/>
                <a:cs typeface="Arial"/>
                <a:sym typeface="Arial"/>
              </a:rPr>
              <a:t>one cigarette</a:t>
            </a:r>
            <a:r>
              <a:rPr lang="ar" dirty="0">
                <a:latin typeface="Arial"/>
                <a:ea typeface="Arial"/>
                <a:cs typeface="Arial"/>
                <a:sym typeface="Arial"/>
              </a:rPr>
              <a:t> a day it can have serious </a:t>
            </a:r>
            <a:r>
              <a:rPr lang="ar" dirty="0" smtClean="0">
                <a:latin typeface="Arial"/>
                <a:ea typeface="Arial"/>
                <a:cs typeface="Arial"/>
                <a:sym typeface="Arial"/>
              </a:rPr>
              <a:t>health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consequences</a:t>
            </a:r>
            <a:r>
              <a:rPr lang="ar"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</TotalTime>
  <Words>2144</Words>
  <Application>Microsoft Office PowerPoint</Application>
  <PresentationFormat>On-screen Show (16:9)</PresentationFormat>
  <Paragraphs>329</Paragraphs>
  <Slides>57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Wingdings 3</vt:lpstr>
      <vt:lpstr>Arial</vt:lpstr>
      <vt:lpstr>Trebuchet MS</vt:lpstr>
      <vt:lpstr>Calibri</vt:lpstr>
      <vt:lpstr>Times New Roman</vt:lpstr>
      <vt:lpstr>Facet</vt:lpstr>
      <vt:lpstr> Smoking &amp; Substance Abuse </vt:lpstr>
      <vt:lpstr> By The end of session Students will be able to: </vt:lpstr>
      <vt:lpstr>PowerPoint Presentation</vt:lpstr>
      <vt:lpstr>Epidemiology </vt:lpstr>
      <vt:lpstr>Epidemiology </vt:lpstr>
      <vt:lpstr>PowerPoint Presentation</vt:lpstr>
      <vt:lpstr>PowerPoint Presentation</vt:lpstr>
      <vt:lpstr>Risks of Smoking </vt:lpstr>
      <vt:lpstr>Morbidity</vt:lpstr>
      <vt:lpstr>Smoking and Cancer </vt:lpstr>
      <vt:lpstr>Smoking and Cardiovascular Problems  </vt:lpstr>
      <vt:lpstr>Smoking and Respiratory Problems  </vt:lpstr>
      <vt:lpstr>PowerPoint Presentation</vt:lpstr>
      <vt:lpstr>Passive Smoking </vt:lpstr>
      <vt:lpstr>PowerPoint Presentation</vt:lpstr>
      <vt:lpstr>Passive Smoking in Pregnancy</vt:lpstr>
      <vt:lpstr>Passive Smoking in children</vt:lpstr>
      <vt:lpstr>PowerPoint Presentation</vt:lpstr>
      <vt:lpstr>Smoking Cessation </vt:lpstr>
      <vt:lpstr>PowerPoint Presentation</vt:lpstr>
      <vt:lpstr>NRT (Nicotine Replacement Therapy)</vt:lpstr>
      <vt:lpstr>Nicotine Patch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Smoking Cessation Medications </vt:lpstr>
      <vt:lpstr>Varenicline </vt:lpstr>
      <vt:lpstr>Varenicline  </vt:lpstr>
      <vt:lpstr>Varenicline</vt:lpstr>
      <vt:lpstr>Bupropion </vt:lpstr>
      <vt:lpstr>Bupropion </vt:lpstr>
      <vt:lpstr>Bupropion</vt:lpstr>
      <vt:lpstr>Bupropion  </vt:lpstr>
      <vt:lpstr>Bupropion</vt:lpstr>
      <vt:lpstr>Dealing with Relapse </vt:lpstr>
      <vt:lpstr>PowerPoint Presentation</vt:lpstr>
      <vt:lpstr>Types of Substance Abuse </vt:lpstr>
      <vt:lpstr>Types of Substance Abuse </vt:lpstr>
      <vt:lpstr>Types of Substance Abuse </vt:lpstr>
      <vt:lpstr>Types of Substance Abuse </vt:lpstr>
      <vt:lpstr>PowerPoint Presentation</vt:lpstr>
      <vt:lpstr>Methods to Approach Substance Abuser  </vt:lpstr>
      <vt:lpstr>Methods to Approach Substance Abuser  </vt:lpstr>
      <vt:lpstr>Methods to Approach Substance Abuser  </vt:lpstr>
      <vt:lpstr>Methods to Approach Substance Abuser  </vt:lpstr>
      <vt:lpstr>PowerPoint Presentation</vt:lpstr>
      <vt:lpstr>Factors Lead to Substance Abuse </vt:lpstr>
      <vt:lpstr>Factors Lead to Substance Abuse </vt:lpstr>
      <vt:lpstr>Studies in Saudi Arabia</vt:lpstr>
      <vt:lpstr>Studies in Saudi Arabia</vt:lpstr>
      <vt:lpstr>Role of PHC physician in “smoking cessation clinic “</vt:lpstr>
      <vt:lpstr>PowerPoint Presentation</vt:lpstr>
      <vt:lpstr>References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Led Seminar  Smoking &amp; Substance Abuse </dc:title>
  <dc:creator>Dr. Norah</dc:creator>
  <cp:lastModifiedBy>Dr. Norah</cp:lastModifiedBy>
  <cp:revision>12</cp:revision>
  <dcterms:modified xsi:type="dcterms:W3CDTF">2021-02-25T11:15:51Z</dcterms:modified>
</cp:coreProperties>
</file>