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7"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576"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9FCBD0-8AB5-4A19-A279-E1F30BB11EB8}"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24A5A2-C230-4116-BDAE-0432716A3023}" type="slidenum">
              <a:rPr lang="en-US" smtClean="0"/>
              <a:t>‹#›</a:t>
            </a:fld>
            <a:endParaRPr lang="en-US"/>
          </a:p>
        </p:txBody>
      </p:sp>
    </p:spTree>
    <p:extLst>
      <p:ext uri="{BB962C8B-B14F-4D97-AF65-F5344CB8AC3E}">
        <p14:creationId xmlns:p14="http://schemas.microsoft.com/office/powerpoint/2010/main" val="992852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9FCBD0-8AB5-4A19-A279-E1F30BB11EB8}"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24A5A2-C230-4116-BDAE-0432716A3023}" type="slidenum">
              <a:rPr lang="en-US" smtClean="0"/>
              <a:t>‹#›</a:t>
            </a:fld>
            <a:endParaRPr lang="en-US"/>
          </a:p>
        </p:txBody>
      </p:sp>
    </p:spTree>
    <p:extLst>
      <p:ext uri="{BB962C8B-B14F-4D97-AF65-F5344CB8AC3E}">
        <p14:creationId xmlns:p14="http://schemas.microsoft.com/office/powerpoint/2010/main" val="218798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9FCBD0-8AB5-4A19-A279-E1F30BB11EB8}"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24A5A2-C230-4116-BDAE-0432716A3023}" type="slidenum">
              <a:rPr lang="en-US" smtClean="0"/>
              <a:t>‹#›</a:t>
            </a:fld>
            <a:endParaRPr lang="en-US"/>
          </a:p>
        </p:txBody>
      </p:sp>
    </p:spTree>
    <p:extLst>
      <p:ext uri="{BB962C8B-B14F-4D97-AF65-F5344CB8AC3E}">
        <p14:creationId xmlns:p14="http://schemas.microsoft.com/office/powerpoint/2010/main" val="28285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9FCBD0-8AB5-4A19-A279-E1F30BB11EB8}"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24A5A2-C230-4116-BDAE-0432716A3023}" type="slidenum">
              <a:rPr lang="en-US" smtClean="0"/>
              <a:t>‹#›</a:t>
            </a:fld>
            <a:endParaRPr lang="en-US"/>
          </a:p>
        </p:txBody>
      </p:sp>
    </p:spTree>
    <p:extLst>
      <p:ext uri="{BB962C8B-B14F-4D97-AF65-F5344CB8AC3E}">
        <p14:creationId xmlns:p14="http://schemas.microsoft.com/office/powerpoint/2010/main" val="1797029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9FCBD0-8AB5-4A19-A279-E1F30BB11EB8}"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24A5A2-C230-4116-BDAE-0432716A3023}" type="slidenum">
              <a:rPr lang="en-US" smtClean="0"/>
              <a:t>‹#›</a:t>
            </a:fld>
            <a:endParaRPr lang="en-US"/>
          </a:p>
        </p:txBody>
      </p:sp>
    </p:spTree>
    <p:extLst>
      <p:ext uri="{BB962C8B-B14F-4D97-AF65-F5344CB8AC3E}">
        <p14:creationId xmlns:p14="http://schemas.microsoft.com/office/powerpoint/2010/main" val="2313673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9FCBD0-8AB5-4A19-A279-E1F30BB11EB8}"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24A5A2-C230-4116-BDAE-0432716A3023}" type="slidenum">
              <a:rPr lang="en-US" smtClean="0"/>
              <a:t>‹#›</a:t>
            </a:fld>
            <a:endParaRPr lang="en-US"/>
          </a:p>
        </p:txBody>
      </p:sp>
    </p:spTree>
    <p:extLst>
      <p:ext uri="{BB962C8B-B14F-4D97-AF65-F5344CB8AC3E}">
        <p14:creationId xmlns:p14="http://schemas.microsoft.com/office/powerpoint/2010/main" val="2173032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9FCBD0-8AB5-4A19-A279-E1F30BB11EB8}" type="datetimeFigureOut">
              <a:rPr lang="en-US" smtClean="0"/>
              <a:t>1/24/2021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24A5A2-C230-4116-BDAE-0432716A3023}" type="slidenum">
              <a:rPr lang="en-US" smtClean="0"/>
              <a:t>‹#›</a:t>
            </a:fld>
            <a:endParaRPr lang="en-US"/>
          </a:p>
        </p:txBody>
      </p:sp>
    </p:spTree>
    <p:extLst>
      <p:ext uri="{BB962C8B-B14F-4D97-AF65-F5344CB8AC3E}">
        <p14:creationId xmlns:p14="http://schemas.microsoft.com/office/powerpoint/2010/main" val="2386417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9FCBD0-8AB5-4A19-A279-E1F30BB11EB8}" type="datetimeFigureOut">
              <a:rPr lang="en-US" smtClean="0"/>
              <a:t>1/24/2021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24A5A2-C230-4116-BDAE-0432716A3023}" type="slidenum">
              <a:rPr lang="en-US" smtClean="0"/>
              <a:t>‹#›</a:t>
            </a:fld>
            <a:endParaRPr lang="en-US"/>
          </a:p>
        </p:txBody>
      </p:sp>
    </p:spTree>
    <p:extLst>
      <p:ext uri="{BB962C8B-B14F-4D97-AF65-F5344CB8AC3E}">
        <p14:creationId xmlns:p14="http://schemas.microsoft.com/office/powerpoint/2010/main" val="3321108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9FCBD0-8AB5-4A19-A279-E1F30BB11EB8}" type="datetimeFigureOut">
              <a:rPr lang="en-US" smtClean="0"/>
              <a:t>1/24/2021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24A5A2-C230-4116-BDAE-0432716A3023}" type="slidenum">
              <a:rPr lang="en-US" smtClean="0"/>
              <a:t>‹#›</a:t>
            </a:fld>
            <a:endParaRPr lang="en-US"/>
          </a:p>
        </p:txBody>
      </p:sp>
    </p:spTree>
    <p:extLst>
      <p:ext uri="{BB962C8B-B14F-4D97-AF65-F5344CB8AC3E}">
        <p14:creationId xmlns:p14="http://schemas.microsoft.com/office/powerpoint/2010/main" val="3638115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9FCBD0-8AB5-4A19-A279-E1F30BB11EB8}"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24A5A2-C230-4116-BDAE-0432716A3023}" type="slidenum">
              <a:rPr lang="en-US" smtClean="0"/>
              <a:t>‹#›</a:t>
            </a:fld>
            <a:endParaRPr lang="en-US"/>
          </a:p>
        </p:txBody>
      </p:sp>
    </p:spTree>
    <p:extLst>
      <p:ext uri="{BB962C8B-B14F-4D97-AF65-F5344CB8AC3E}">
        <p14:creationId xmlns:p14="http://schemas.microsoft.com/office/powerpoint/2010/main" val="3954768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9FCBD0-8AB5-4A19-A279-E1F30BB11EB8}"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24A5A2-C230-4116-BDAE-0432716A3023}" type="slidenum">
              <a:rPr lang="en-US" smtClean="0"/>
              <a:t>‹#›</a:t>
            </a:fld>
            <a:endParaRPr lang="en-US"/>
          </a:p>
        </p:txBody>
      </p:sp>
    </p:spTree>
    <p:extLst>
      <p:ext uri="{BB962C8B-B14F-4D97-AF65-F5344CB8AC3E}">
        <p14:creationId xmlns:p14="http://schemas.microsoft.com/office/powerpoint/2010/main" val="2296464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9FCBD0-8AB5-4A19-A279-E1F30BB11EB8}" type="datetimeFigureOut">
              <a:rPr lang="en-US" smtClean="0"/>
              <a:t>1/24/2021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24A5A2-C230-4116-BDAE-0432716A3023}" type="slidenum">
              <a:rPr lang="en-US" smtClean="0"/>
              <a:t>‹#›</a:t>
            </a:fld>
            <a:endParaRPr lang="en-US"/>
          </a:p>
        </p:txBody>
      </p:sp>
    </p:spTree>
    <p:extLst>
      <p:ext uri="{BB962C8B-B14F-4D97-AF65-F5344CB8AC3E}">
        <p14:creationId xmlns:p14="http://schemas.microsoft.com/office/powerpoint/2010/main" val="3185956700"/>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891561"/>
          </a:xfrm>
        </p:spPr>
        <p:txBody>
          <a:bodyPr>
            <a:normAutofit fontScale="90000"/>
          </a:bodyPr>
          <a:lstStyle/>
          <a:p>
            <a:r>
              <a:rPr lang="en-US" dirty="0" smtClean="0"/>
              <a:t>Case 1</a:t>
            </a:r>
            <a:endParaRPr lang="en-US" dirty="0"/>
          </a:p>
        </p:txBody>
      </p:sp>
      <p:sp>
        <p:nvSpPr>
          <p:cNvPr id="3" name="Subtitle 2"/>
          <p:cNvSpPr>
            <a:spLocks noGrp="1"/>
          </p:cNvSpPr>
          <p:nvPr>
            <p:ph type="subTitle" idx="1"/>
          </p:nvPr>
        </p:nvSpPr>
        <p:spPr>
          <a:xfrm>
            <a:off x="1524000" y="3657600"/>
            <a:ext cx="10172466" cy="3590282"/>
          </a:xfrm>
        </p:spPr>
        <p:txBody>
          <a:bodyPr>
            <a:normAutofit/>
          </a:bodyPr>
          <a:lstStyle/>
          <a:p>
            <a:pPr algn="l"/>
            <a:r>
              <a:rPr lang="en-US" b="1" dirty="0"/>
              <a:t>CASE 1: E-CIGARETTES</a:t>
            </a:r>
            <a:r>
              <a:rPr lang="en-US" dirty="0"/>
              <a:t/>
            </a:r>
            <a:br>
              <a:rPr lang="en-US" dirty="0"/>
            </a:br>
            <a:r>
              <a:rPr lang="en-US" b="1" dirty="0"/>
              <a:t>Q: </a:t>
            </a:r>
            <a:r>
              <a:rPr lang="en-US" dirty="0"/>
              <a:t>RC is a 34-year-old male truck driver who is seeking information about the use of e-cigarettes. He reports that his primary care physician, who is treating RC’s diabetes, recommended smoking cessation. RC mentions that his friends have been trying to quit cigarette smoking via e-cigarettes. He is skeptical but asks about the latest recommendations</a:t>
            </a:r>
            <a:r>
              <a:rPr lang="en-US" dirty="0" smtClean="0"/>
              <a:t>.</a:t>
            </a:r>
          </a:p>
          <a:p>
            <a:pPr algn="l"/>
            <a:r>
              <a:rPr lang="en-US" dirty="0" smtClean="0"/>
              <a:t> </a:t>
            </a:r>
            <a:r>
              <a:rPr lang="en-US" dirty="0"/>
              <a:t>What recommendations do you have?</a:t>
            </a:r>
            <a:br>
              <a:rPr lang="en-US" dirty="0"/>
            </a:br>
            <a:endParaRPr lang="en-US" dirty="0"/>
          </a:p>
        </p:txBody>
      </p:sp>
    </p:spTree>
    <p:extLst>
      <p:ext uri="{BB962C8B-B14F-4D97-AF65-F5344CB8AC3E}">
        <p14:creationId xmlns:p14="http://schemas.microsoft.com/office/powerpoint/2010/main" val="1715148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2</a:t>
            </a:r>
            <a:endParaRPr lang="en-US" dirty="0"/>
          </a:p>
        </p:txBody>
      </p:sp>
      <p:sp>
        <p:nvSpPr>
          <p:cNvPr id="3" name="Content Placeholder 2"/>
          <p:cNvSpPr>
            <a:spLocks noGrp="1"/>
          </p:cNvSpPr>
          <p:nvPr>
            <p:ph idx="1"/>
          </p:nvPr>
        </p:nvSpPr>
        <p:spPr/>
        <p:txBody>
          <a:bodyPr>
            <a:normAutofit lnSpcReduction="10000"/>
          </a:bodyPr>
          <a:lstStyle/>
          <a:p>
            <a:r>
              <a:rPr lang="en-US" b="1" dirty="0"/>
              <a:t>CASE 2: TECHNOLOGY IN SMOKING </a:t>
            </a:r>
            <a:r>
              <a:rPr lang="en-US" b="1" dirty="0" smtClean="0"/>
              <a:t>CESSATION</a:t>
            </a:r>
          </a:p>
          <a:p>
            <a:pPr marL="0" indent="0">
              <a:buNone/>
            </a:pPr>
            <a:r>
              <a:rPr lang="en-US" dirty="0"/>
              <a:t/>
            </a:r>
            <a:br>
              <a:rPr lang="en-US" dirty="0"/>
            </a:br>
            <a:r>
              <a:rPr lang="en-US" b="1" dirty="0"/>
              <a:t>Q: </a:t>
            </a:r>
            <a:r>
              <a:rPr lang="en-US" dirty="0"/>
              <a:t>VH is a 40-year-old woman who recently discussed smoking cessation with her primary care physician (PCP) and is picking up nicotine replacement patches and gum. Although her PCP had informed her about nicotine replacement therapy products and how they work, she asks if there is anything she can use on her smartphone, or alerts she can arrange to help her manage cravings and adhere to her quit plan. </a:t>
            </a:r>
            <a:endParaRPr lang="en-US" dirty="0" smtClean="0"/>
          </a:p>
          <a:p>
            <a:pPr marL="0" indent="0">
              <a:buNone/>
            </a:pPr>
            <a:r>
              <a:rPr lang="en-US" dirty="0" smtClean="0"/>
              <a:t>What </a:t>
            </a:r>
            <a:r>
              <a:rPr lang="en-US" dirty="0"/>
              <a:t>recommendations do you have?</a:t>
            </a:r>
            <a:br>
              <a:rPr lang="en-US" dirty="0"/>
            </a:br>
            <a:endParaRPr lang="en-US" dirty="0"/>
          </a:p>
        </p:txBody>
      </p:sp>
    </p:spTree>
    <p:extLst>
      <p:ext uri="{BB962C8B-B14F-4D97-AF65-F5344CB8AC3E}">
        <p14:creationId xmlns:p14="http://schemas.microsoft.com/office/powerpoint/2010/main" val="2307449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3</a:t>
            </a:r>
            <a:endParaRPr lang="en-US" dirty="0"/>
          </a:p>
        </p:txBody>
      </p:sp>
      <p:sp>
        <p:nvSpPr>
          <p:cNvPr id="3" name="Content Placeholder 2"/>
          <p:cNvSpPr>
            <a:spLocks noGrp="1"/>
          </p:cNvSpPr>
          <p:nvPr>
            <p:ph idx="1"/>
          </p:nvPr>
        </p:nvSpPr>
        <p:spPr/>
        <p:txBody>
          <a:bodyPr/>
          <a:lstStyle/>
          <a:p>
            <a:r>
              <a:rPr lang="en-US" b="1" dirty="0"/>
              <a:t>CASE 3: MEDICATIONS AND SMOKING </a:t>
            </a:r>
            <a:r>
              <a:rPr lang="en-US" b="1" dirty="0" smtClean="0"/>
              <a:t>CESSATION</a:t>
            </a:r>
          </a:p>
          <a:p>
            <a:pPr marL="0" indent="0">
              <a:buNone/>
            </a:pPr>
            <a:r>
              <a:rPr lang="en-US" dirty="0"/>
              <a:t/>
            </a:r>
            <a:br>
              <a:rPr lang="en-US" dirty="0"/>
            </a:br>
            <a:r>
              <a:rPr lang="en-US" b="1" dirty="0"/>
              <a:t>Q: </a:t>
            </a:r>
            <a:r>
              <a:rPr lang="en-US" dirty="0"/>
              <a:t>HS is a 42-year-old man who is picking up his clozapine prescription. He has been smoking 10 cigarettes per day for 15 years and is interested in quitting. HS asks about nicotine replacement products. What advice do you have?</a:t>
            </a:r>
            <a:br>
              <a:rPr lang="en-US" dirty="0"/>
            </a:br>
            <a:endParaRPr lang="en-US" dirty="0"/>
          </a:p>
        </p:txBody>
      </p:sp>
    </p:spTree>
    <p:extLst>
      <p:ext uri="{BB962C8B-B14F-4D97-AF65-F5344CB8AC3E}">
        <p14:creationId xmlns:p14="http://schemas.microsoft.com/office/powerpoint/2010/main" val="951584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4</a:t>
            </a:r>
            <a:endParaRPr lang="en-US" dirty="0"/>
          </a:p>
        </p:txBody>
      </p:sp>
      <p:sp>
        <p:nvSpPr>
          <p:cNvPr id="3" name="Content Placeholder 2"/>
          <p:cNvSpPr>
            <a:spLocks noGrp="1"/>
          </p:cNvSpPr>
          <p:nvPr>
            <p:ph idx="1"/>
          </p:nvPr>
        </p:nvSpPr>
        <p:spPr/>
        <p:txBody>
          <a:bodyPr/>
          <a:lstStyle/>
          <a:p>
            <a:r>
              <a:rPr lang="en-US" b="1" dirty="0"/>
              <a:t>CASE 4: NICOTINE </a:t>
            </a:r>
            <a:r>
              <a:rPr lang="en-US" b="1" dirty="0" smtClean="0"/>
              <a:t>REPLACEMENT</a:t>
            </a:r>
          </a:p>
          <a:p>
            <a:pPr marL="0" indent="0">
              <a:buNone/>
            </a:pPr>
            <a:r>
              <a:rPr lang="en-US" b="1" dirty="0"/>
              <a:t/>
            </a:r>
            <a:br>
              <a:rPr lang="en-US" b="1" dirty="0"/>
            </a:br>
            <a:r>
              <a:rPr lang="en-US" b="1" dirty="0"/>
              <a:t>Q: </a:t>
            </a:r>
            <a:r>
              <a:rPr lang="en-US" dirty="0"/>
              <a:t>CL is a 32-year-old woman who recently bought nicotine gum from the pharmacy to aid in smoking cessation and manage cravings. She returns a week later with complaints of hiccups and indigestion. These adverse effects are disrupting CL’s workday, and she asks for advice</a:t>
            </a:r>
            <a:r>
              <a:rPr lang="en-US" dirty="0" smtClean="0"/>
              <a:t>.</a:t>
            </a:r>
          </a:p>
          <a:p>
            <a:r>
              <a:rPr lang="en-US" dirty="0" smtClean="0"/>
              <a:t> </a:t>
            </a:r>
            <a:r>
              <a:rPr lang="en-US" dirty="0"/>
              <a:t>What do you tell her?</a:t>
            </a:r>
            <a:br>
              <a:rPr lang="en-US" dirty="0"/>
            </a:br>
            <a:endParaRPr lang="en-US" dirty="0"/>
          </a:p>
        </p:txBody>
      </p:sp>
    </p:spTree>
    <p:extLst>
      <p:ext uri="{BB962C8B-B14F-4D97-AF65-F5344CB8AC3E}">
        <p14:creationId xmlns:p14="http://schemas.microsoft.com/office/powerpoint/2010/main" val="8710615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TotalTime>
  <Words>31</Words>
  <Application>Microsoft Office PowerPoint</Application>
  <PresentationFormat>Widescreen</PresentationFormat>
  <Paragraphs>14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Case 1</vt:lpstr>
      <vt:lpstr>Case 2</vt:lpstr>
      <vt:lpstr>Case 3</vt:lpstr>
      <vt:lpstr>Case 4</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1</dc:title>
  <dc:creator>Dr. Norah</dc:creator>
  <cp:lastModifiedBy>Dr. Norah</cp:lastModifiedBy>
  <cp:revision>1</cp:revision>
  <dcterms:created xsi:type="dcterms:W3CDTF">2021-01-24T11:43:28Z</dcterms:created>
  <dcterms:modified xsi:type="dcterms:W3CDTF">2021-01-24T11:51:41Z</dcterms:modified>
</cp:coreProperties>
</file>