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13716000" cx="24384000"/>
  <p:notesSz cx="6858000" cy="9144000"/>
  <p:embeddedFontLst>
    <p:embeddedFont>
      <p:font typeface="Helvetica Neue"/>
      <p:regular r:id="rId42"/>
      <p:bold r:id="rId43"/>
      <p:italic r:id="rId44"/>
      <p:boldItalic r:id="rId45"/>
    </p:embeddedFont>
    <p:embeddedFont>
      <p:font typeface="Century Gothic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0" roundtripDataSignature="AMtx7mhkZ0xr1v+k0gzU9xaVNw2KCz+V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font" Target="fonts/HelveticaNeue-regular.fntdata"/><Relationship Id="rId41" Type="http://schemas.openxmlformats.org/officeDocument/2006/relationships/slide" Target="slides/slide37.xml"/><Relationship Id="rId44" Type="http://schemas.openxmlformats.org/officeDocument/2006/relationships/font" Target="fonts/HelveticaNeue-italic.fntdata"/><Relationship Id="rId43" Type="http://schemas.openxmlformats.org/officeDocument/2006/relationships/font" Target="fonts/HelveticaNeue-bold.fntdata"/><Relationship Id="rId46" Type="http://schemas.openxmlformats.org/officeDocument/2006/relationships/font" Target="fonts/CenturyGothic-regular.fntdata"/><Relationship Id="rId45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enturyGothic-italic.fntdata"/><Relationship Id="rId47" Type="http://schemas.openxmlformats.org/officeDocument/2006/relationships/font" Target="fonts/CenturyGothic-bold.fntdata"/><Relationship Id="rId49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31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lang="en-CA"/>
              <a:t>If yes, what is his/her role?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33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RCP 3 questions Useful tool to identify patients with poor asthma control in general practice and monitor effect of changes of treatment. Morbidity categories correlate with lung function.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last month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Have you had any difficulty sleeping because of your asthma symptoms (including cough)?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Have you had your usual asthma symptoms during the day (cough, wheeze, chest tightness, or breathlessness)?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Has your asthma interfered with your usual activities, e.g. housework, work/school, etc.?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to all questions = low morbidity 1 × YES answer = medium morbidity 2 or 3 × YES answer = high morbidity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Alternatives include the Asthma Control Questionnaire (ACQ) and Asthma Control Test (ACT)/Children’s Asthma Control Test. These questionnaires are not designed for use during an acute attack.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Simon, Chantal,Everitt, Hazel,van Dorp, Francoise,Hussain, Nazia,Nash, Emma,Peet, Danielle. Oxford Handbook of General Practice (Oxford Medical Handbooks) (p. 273). OUP Oxford. Kindle Edition. 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Simon, Chantal,Everitt, Hazel,van Dorp, Francoise,Hussain, Nazia,Nash, Emma,Peet, Danielle. Oxford Handbook of General Practice (Oxford Medical Handbooks) (pp. 280-281). OUP Oxford. Kindle Edition.  5</a:t>
            </a:r>
            <a:r>
              <a:rPr b="0" baseline="3000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b="0" i="0" lang="en-CA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edition 2021</a:t>
            </a:r>
            <a:endParaRPr/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34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/>
          <p:nvPr/>
        </p:nvSpPr>
        <p:spPr>
          <a:xfrm>
            <a:off x="0" y="11125200"/>
            <a:ext cx="24384000" cy="25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71086" y="11358047"/>
            <a:ext cx="18092928" cy="2220712"/>
          </a:xfrm>
          <a:prstGeom prst="rect">
            <a:avLst/>
          </a:prstGeom>
          <a:solidFill>
            <a:srgbClr val="0084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 txBox="1"/>
          <p:nvPr>
            <p:ph idx="1" type="subTitle"/>
          </p:nvPr>
        </p:nvSpPr>
        <p:spPr>
          <a:xfrm>
            <a:off x="101602" y="11394711"/>
            <a:ext cx="17373600" cy="2076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1400"/>
              </a:spcBef>
              <a:spcAft>
                <a:spcPts val="0"/>
              </a:spcAft>
              <a:buSzPts val="3360"/>
              <a:buNone/>
              <a:defRPr sz="5600">
                <a:solidFill>
                  <a:srgbClr val="FFFFFF"/>
                </a:solidFill>
              </a:defRPr>
            </a:lvl1pPr>
            <a:lvl2pPr lvl="1" algn="ctr">
              <a:spcBef>
                <a:spcPts val="1101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10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8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8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1" type="ftr"/>
          </p:nvPr>
        </p:nvSpPr>
        <p:spPr>
          <a:xfrm>
            <a:off x="5561049" y="473077"/>
            <a:ext cx="156464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2" type="sldNum"/>
          </p:nvPr>
        </p:nvSpPr>
        <p:spPr>
          <a:xfrm>
            <a:off x="21336000" y="457200"/>
            <a:ext cx="223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1" name="Google Shape;21;p39"/>
          <p:cNvSpPr txBox="1"/>
          <p:nvPr>
            <p:ph type="title"/>
          </p:nvPr>
        </p:nvSpPr>
        <p:spPr>
          <a:xfrm>
            <a:off x="203200" y="4826000"/>
            <a:ext cx="172720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8DC2"/>
              </a:buClr>
              <a:buSzPts val="8400"/>
              <a:buFont typeface="Twentieth Century"/>
              <a:buNone/>
              <a:defRPr cap="none">
                <a:solidFill>
                  <a:srgbClr val="008DC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" name="Google Shape;2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88002" y="11294123"/>
            <a:ext cx="5762286" cy="228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40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40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8" name="Google Shape;28;p40"/>
          <p:cNvSpPr txBox="1"/>
          <p:nvPr>
            <p:ph idx="1" type="body"/>
          </p:nvPr>
        </p:nvSpPr>
        <p:spPr>
          <a:xfrm>
            <a:off x="1625600" y="3606800"/>
            <a:ext cx="21742400" cy="87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  <p:transition spd="slow" p14:dur="15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1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12" type="sldNum"/>
          </p:nvPr>
        </p:nvSpPr>
        <p:spPr>
          <a:xfrm>
            <a:off x="0" y="12496800"/>
            <a:ext cx="142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" type="body"/>
          </p:nvPr>
        </p:nvSpPr>
        <p:spPr>
          <a:xfrm>
            <a:off x="1625600" y="3606803"/>
            <a:ext cx="10363200" cy="871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2" type="body"/>
          </p:nvPr>
        </p:nvSpPr>
        <p:spPr>
          <a:xfrm>
            <a:off x="12919737" y="3606802"/>
            <a:ext cx="10363200" cy="8716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42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  <p:transition spd="slow" p14:dur="15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 rotWithShape="1">
          <a:blip r:embed="rId2">
            <a:alphaModFix/>
          </a:blip>
          <a:tile algn="t" flip="none" tx="0" sx="100000" ty="0" sy="100000"/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/>
          <p:nvPr>
            <p:ph idx="1" type="body"/>
          </p:nvPr>
        </p:nvSpPr>
        <p:spPr>
          <a:xfrm>
            <a:off x="3657602" y="5486404"/>
            <a:ext cx="18994969" cy="3346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3360"/>
              <a:buNone/>
              <a:defRPr sz="56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1101"/>
              </a:spcBef>
              <a:spcAft>
                <a:spcPts val="0"/>
              </a:spcAft>
              <a:buSzPts val="2520"/>
              <a:buNone/>
              <a:defRPr sz="36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3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2100"/>
              <a:buNone/>
              <a:defRPr sz="28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820"/>
              <a:buNone/>
              <a:defRPr sz="28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42" name="Google Shape;42;p43"/>
          <p:cNvSpPr/>
          <p:nvPr/>
        </p:nvSpPr>
        <p:spPr>
          <a:xfrm>
            <a:off x="0" y="3048000"/>
            <a:ext cx="24384000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3"/>
          <p:cNvSpPr/>
          <p:nvPr/>
        </p:nvSpPr>
        <p:spPr>
          <a:xfrm>
            <a:off x="0" y="3200400"/>
            <a:ext cx="3454400" cy="198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3"/>
          <p:cNvSpPr/>
          <p:nvPr/>
        </p:nvSpPr>
        <p:spPr>
          <a:xfrm>
            <a:off x="3657600" y="3200400"/>
            <a:ext cx="20726400" cy="198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3"/>
          <p:cNvSpPr txBox="1"/>
          <p:nvPr>
            <p:ph type="title"/>
          </p:nvPr>
        </p:nvSpPr>
        <p:spPr>
          <a:xfrm>
            <a:off x="3657600" y="3200400"/>
            <a:ext cx="2032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Twentieth Century"/>
              <a:buNone/>
              <a:defRPr b="0" sz="88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2" type="sldNum"/>
          </p:nvPr>
        </p:nvSpPr>
        <p:spPr>
          <a:xfrm>
            <a:off x="0" y="3505204"/>
            <a:ext cx="3454400" cy="1403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8" name="Google Shape;48;p43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43"/>
          <p:cNvSpPr txBox="1"/>
          <p:nvPr/>
        </p:nvSpPr>
        <p:spPr>
          <a:xfrm>
            <a:off x="3609385" y="2231755"/>
            <a:ext cx="184731" cy="66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t/>
            </a:r>
            <a:endParaRPr b="0" i="0" sz="37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/>
          <p:nvPr>
            <p:ph type="title"/>
          </p:nvPr>
        </p:nvSpPr>
        <p:spPr>
          <a:xfrm>
            <a:off x="1633728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" type="body"/>
          </p:nvPr>
        </p:nvSpPr>
        <p:spPr>
          <a:xfrm>
            <a:off x="1625600" y="5119515"/>
            <a:ext cx="10363200" cy="7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2" type="body"/>
          </p:nvPr>
        </p:nvSpPr>
        <p:spPr>
          <a:xfrm>
            <a:off x="12801600" y="5119515"/>
            <a:ext cx="10363200" cy="7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sz="28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6" name="Google Shape;56;p44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44"/>
          <p:cNvSpPr txBox="1"/>
          <p:nvPr>
            <p:ph idx="3" type="body"/>
          </p:nvPr>
        </p:nvSpPr>
        <p:spPr>
          <a:xfrm>
            <a:off x="1625600" y="3632765"/>
            <a:ext cx="10363200" cy="1414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2400"/>
              <a:buFont typeface="Twentieth Century"/>
              <a:buNone/>
              <a:defRPr b="1" sz="4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8" name="Google Shape;58;p44"/>
          <p:cNvSpPr txBox="1"/>
          <p:nvPr>
            <p:ph idx="4" type="body"/>
          </p:nvPr>
        </p:nvSpPr>
        <p:spPr>
          <a:xfrm>
            <a:off x="12801600" y="3632765"/>
            <a:ext cx="10363200" cy="1414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2400"/>
              <a:buFont typeface="Twentieth Century"/>
              <a:buNone/>
              <a:defRPr b="1" sz="4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  <p:transition spd="slow" p14:dur="15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5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45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6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  <a:defRPr b="0" sz="8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9" name="Google Shape;69;p46"/>
          <p:cNvSpPr txBox="1"/>
          <p:nvPr>
            <p:ph idx="1" type="body"/>
          </p:nvPr>
        </p:nvSpPr>
        <p:spPr>
          <a:xfrm>
            <a:off x="1625600" y="3810000"/>
            <a:ext cx="4267200" cy="83312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2160"/>
              <a:buNone/>
              <a:defRPr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2000"/>
              </a:spcBef>
              <a:spcAft>
                <a:spcPts val="0"/>
              </a:spcAft>
              <a:buSzPts val="1680"/>
              <a:buNone/>
              <a:defRPr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35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7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2" type="body"/>
          </p:nvPr>
        </p:nvSpPr>
        <p:spPr>
          <a:xfrm>
            <a:off x="6299200" y="3810000"/>
            <a:ext cx="17068800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14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1101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10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8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800"/>
              </a:spcBef>
              <a:spcAft>
                <a:spcPts val="0"/>
              </a:spcAft>
              <a:buSzPts val="1170"/>
              <a:buChar char="■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  <p:transition spd="slow" p14:dur="15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solidFill>
          <a:schemeClr val="dk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/>
          <p:nvPr>
            <p:ph idx="2" type="pic"/>
          </p:nvPr>
        </p:nvSpPr>
        <p:spPr>
          <a:xfrm>
            <a:off x="4153783" y="0"/>
            <a:ext cx="20230219" cy="9119616"/>
          </a:xfrm>
          <a:prstGeom prst="rect">
            <a:avLst/>
          </a:prstGeom>
          <a:solidFill>
            <a:srgbClr val="7D94B5"/>
          </a:solidFill>
          <a:ln>
            <a:noFill/>
          </a:ln>
        </p:spPr>
      </p:sp>
      <p:sp>
        <p:nvSpPr>
          <p:cNvPr id="73" name="Google Shape;73;p47"/>
          <p:cNvSpPr txBox="1"/>
          <p:nvPr>
            <p:ph idx="1" type="body"/>
          </p:nvPr>
        </p:nvSpPr>
        <p:spPr>
          <a:xfrm>
            <a:off x="4267200" y="10972800"/>
            <a:ext cx="19507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2040"/>
              <a:buFont typeface="Twentieth Century"/>
              <a:buNone/>
              <a:defRPr sz="3400"/>
            </a:lvl1pPr>
            <a:lvl2pPr indent="-228600" lvl="1" marL="914400" algn="l">
              <a:spcBef>
                <a:spcPts val="1101"/>
              </a:spcBef>
              <a:spcAft>
                <a:spcPts val="0"/>
              </a:spcAft>
              <a:buSzPts val="1680"/>
              <a:buFont typeface="Twentieth Century"/>
              <a:buNone/>
              <a:defRPr sz="2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500"/>
              <a:buFont typeface="Twentieth Century"/>
              <a:buNone/>
              <a:defRPr sz="20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350"/>
              <a:buFont typeface="Twentieth Century"/>
              <a:buNone/>
              <a:defRPr sz="18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70"/>
              <a:buFont typeface="Twentieth Century"/>
              <a:buNone/>
              <a:defRPr sz="1800"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4" name="Google Shape;74;p47"/>
          <p:cNvSpPr/>
          <p:nvPr/>
        </p:nvSpPr>
        <p:spPr>
          <a:xfrm>
            <a:off x="-24384" y="9144000"/>
            <a:ext cx="24384000" cy="17739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7"/>
          <p:cNvSpPr/>
          <p:nvPr/>
        </p:nvSpPr>
        <p:spPr>
          <a:xfrm>
            <a:off x="-24384" y="9326880"/>
            <a:ext cx="3901440" cy="1426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7"/>
          <p:cNvSpPr/>
          <p:nvPr/>
        </p:nvSpPr>
        <p:spPr>
          <a:xfrm>
            <a:off x="4120896" y="9308592"/>
            <a:ext cx="20238720" cy="14264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47"/>
          <p:cNvSpPr txBox="1"/>
          <p:nvPr>
            <p:ph type="title"/>
          </p:nvPr>
        </p:nvSpPr>
        <p:spPr>
          <a:xfrm>
            <a:off x="4267200" y="9448800"/>
            <a:ext cx="19507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wentieth Century"/>
              <a:buNone/>
              <a:defRPr b="0" sz="5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/>
          <p:nvPr/>
        </p:nvSpPr>
        <p:spPr>
          <a:xfrm>
            <a:off x="3860800" y="0"/>
            <a:ext cx="268224" cy="13734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7"/>
          <p:cNvSpPr txBox="1"/>
          <p:nvPr>
            <p:ph idx="10" type="dt"/>
          </p:nvPr>
        </p:nvSpPr>
        <p:spPr>
          <a:xfrm>
            <a:off x="166624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" name="Google Shape;80;p47"/>
          <p:cNvSpPr txBox="1"/>
          <p:nvPr>
            <p:ph idx="12" type="sldNum"/>
          </p:nvPr>
        </p:nvSpPr>
        <p:spPr>
          <a:xfrm>
            <a:off x="0" y="9334499"/>
            <a:ext cx="3860800" cy="1327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1" name="Google Shape;81;p47"/>
          <p:cNvSpPr txBox="1"/>
          <p:nvPr>
            <p:ph idx="11" type="ftr"/>
          </p:nvPr>
        </p:nvSpPr>
        <p:spPr>
          <a:xfrm>
            <a:off x="4267200" y="12496413"/>
            <a:ext cx="1219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  <p:transition spd="slow" p14:dur="1500">
    <p:random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idx="1" type="body"/>
          </p:nvPr>
        </p:nvSpPr>
        <p:spPr>
          <a:xfrm>
            <a:off x="1633728" y="3606800"/>
            <a:ext cx="21742400" cy="864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958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3480"/>
              <a:buFont typeface="Noto Sans Symbols"/>
              <a:buChar char="◻"/>
              <a:defRPr b="0" i="0" sz="5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459740" lvl="1" marL="914400" marR="0" rtl="0" algn="l">
              <a:spcBef>
                <a:spcPts val="1101"/>
              </a:spcBef>
              <a:spcAft>
                <a:spcPts val="0"/>
              </a:spcAft>
              <a:buClr>
                <a:schemeClr val="accent1"/>
              </a:buClr>
              <a:buSzPts val="3640"/>
              <a:buFont typeface="Noto Sans Symbols"/>
              <a:buChar char="🞑"/>
              <a:defRPr b="0" i="0" sz="5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447675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50"/>
              <a:buFont typeface="Noto Sans Symbols"/>
              <a:buChar char="■"/>
              <a:defRPr b="0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41910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Noto Sans Symbols"/>
              <a:buChar char="■"/>
              <a:defRPr b="0" i="0" sz="4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9370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■"/>
              <a:defRPr b="0" i="0" sz="4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228600" lvl="5" marL="274320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457200" lvl="6" marL="3200400" marR="0" rtl="0" algn="l">
              <a:spcBef>
                <a:spcPts val="72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Noto Sans Symbols"/>
              <a:buChar char="▪"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457200" lvl="7" marL="3657600" marR="0" rtl="0" algn="l"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Noto Sans Symbols"/>
              <a:buChar char="▪"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457200" lvl="8" marL="4114800" marR="0" rtl="0" algn="l">
              <a:spcBef>
                <a:spcPts val="72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Noto Sans Symbols"/>
              <a:buChar char="▪"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" name="Google Shape;7;p38"/>
          <p:cNvSpPr txBox="1"/>
          <p:nvPr>
            <p:ph idx="10" type="dt"/>
          </p:nvPr>
        </p:nvSpPr>
        <p:spPr>
          <a:xfrm>
            <a:off x="16256000" y="12496800"/>
            <a:ext cx="711200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8"/>
          <p:cNvSpPr txBox="1"/>
          <p:nvPr>
            <p:ph idx="11" type="ftr"/>
          </p:nvPr>
        </p:nvSpPr>
        <p:spPr>
          <a:xfrm>
            <a:off x="1625604" y="12496413"/>
            <a:ext cx="14456220" cy="730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8"/>
          <p:cNvSpPr/>
          <p:nvPr/>
        </p:nvSpPr>
        <p:spPr>
          <a:xfrm>
            <a:off x="0" y="2920453"/>
            <a:ext cx="24384000" cy="640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8"/>
          <p:cNvSpPr/>
          <p:nvPr/>
        </p:nvSpPr>
        <p:spPr>
          <a:xfrm>
            <a:off x="0" y="3011893"/>
            <a:ext cx="14224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8"/>
          <p:cNvSpPr/>
          <p:nvPr/>
        </p:nvSpPr>
        <p:spPr>
          <a:xfrm>
            <a:off x="1574798" y="3011893"/>
            <a:ext cx="2280920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8"/>
          <p:cNvSpPr txBox="1"/>
          <p:nvPr>
            <p:ph idx="12" type="sldNum"/>
          </p:nvPr>
        </p:nvSpPr>
        <p:spPr>
          <a:xfrm>
            <a:off x="0" y="2996023"/>
            <a:ext cx="1422400" cy="488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38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  <a:defRPr b="0" i="0" sz="8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4" name="Google Shape;14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368001" y="12277399"/>
            <a:ext cx="856616" cy="134068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youtu.be/c8e-vmZBWy8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athways.nice.org.uk/pathways/asthma#path=view%3A/pathways/asthma/asthma-overview.xml&amp;content=view-index" TargetMode="External"/><Relationship Id="rId4" Type="http://schemas.openxmlformats.org/officeDocument/2006/relationships/hyperlink" Target="https://www.nice.org.uk/guidance/ng80/chapter/Recommendations#diagnostic-summary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52.png"/><Relationship Id="rId7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Relationship Id="rId5" Type="http://schemas.openxmlformats.org/officeDocument/2006/relationships/image" Target="../media/image5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nice.org.uk/guidance/ng80/resources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101602" y="11394711"/>
            <a:ext cx="17373600" cy="2076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i="1" lang="en-CA"/>
              <a:t> Team-Based Learning</a:t>
            </a:r>
            <a:endParaRPr/>
          </a:p>
        </p:txBody>
      </p:sp>
      <p:sp>
        <p:nvSpPr>
          <p:cNvPr id="88" name="Google Shape;88;p1"/>
          <p:cNvSpPr txBox="1"/>
          <p:nvPr>
            <p:ph type="title"/>
          </p:nvPr>
        </p:nvSpPr>
        <p:spPr>
          <a:xfrm>
            <a:off x="203200" y="1050587"/>
            <a:ext cx="23571200" cy="98714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8DC2"/>
              </a:buClr>
              <a:buSzPts val="16100"/>
              <a:buFont typeface="Century Gothic"/>
              <a:buNone/>
            </a:pPr>
            <a:r>
              <a:rPr lang="en-CA" sz="16100" cap="none">
                <a:latin typeface="Century Gothic"/>
                <a:ea typeface="Century Gothic"/>
                <a:cs typeface="Century Gothic"/>
                <a:sym typeface="Century Gothic"/>
              </a:rPr>
              <a:t>Bronchial Asthma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980" y="1050587"/>
            <a:ext cx="11747500" cy="768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5120" y="1467147"/>
            <a:ext cx="9034780" cy="717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0"/>
          <p:cNvPicPr preferRelativeResize="0"/>
          <p:nvPr/>
        </p:nvPicPr>
        <p:blipFill rotWithShape="1">
          <a:blip r:embed="rId3">
            <a:alphaModFix/>
          </a:blip>
          <a:srcRect b="0" l="0" r="1855" t="0"/>
          <a:stretch/>
        </p:blipFill>
        <p:spPr>
          <a:xfrm>
            <a:off x="3657600" y="170621"/>
            <a:ext cx="16679917" cy="13432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948" y="2017986"/>
            <a:ext cx="23250182" cy="942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2716" y="0"/>
            <a:ext cx="16278651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/>
          <p:nvPr>
            <p:ph type="title"/>
          </p:nvPr>
        </p:nvSpPr>
        <p:spPr>
          <a:xfrm>
            <a:off x="550042" y="4721727"/>
            <a:ext cx="18210924" cy="609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8DC2"/>
              </a:buClr>
              <a:buSzPts val="8400"/>
              <a:buFont typeface="Twentieth Century"/>
              <a:buNone/>
            </a:pPr>
            <a:r>
              <a:rPr lang="en-CA"/>
              <a:t>DIAGNOSIS OF ASTHMA IN CHILDREN AND ADULTS – NICE (NG80) GUIDELINES</a:t>
            </a:r>
            <a:endParaRPr/>
          </a:p>
        </p:txBody>
      </p:sp>
      <p:sp>
        <p:nvSpPr>
          <p:cNvPr id="164" name="Google Shape;164;p13"/>
          <p:cNvSpPr txBox="1"/>
          <p:nvPr>
            <p:ph idx="1" type="subTitle"/>
          </p:nvPr>
        </p:nvSpPr>
        <p:spPr>
          <a:xfrm>
            <a:off x="101602" y="11394711"/>
            <a:ext cx="17373600" cy="2076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/>
          </a:p>
        </p:txBody>
      </p:sp>
      <p:pic>
        <p:nvPicPr>
          <p:cNvPr descr="New NICE asthma guidelines: What has changed?" id="165" name="Google Shape;1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1038" y="244321"/>
            <a:ext cx="6462962" cy="8773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trospective Cushing's Diagnosis Done via Hair Test, Case Report Shows" id="166" name="Google Shape;1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5310" y="792911"/>
            <a:ext cx="12700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Forced Exhaling Nitric Oxide (FeNO)</a:t>
            </a:r>
            <a:endParaRPr/>
          </a:p>
        </p:txBody>
      </p:sp>
      <p:sp>
        <p:nvSpPr>
          <p:cNvPr id="172" name="Google Shape;172;p14"/>
          <p:cNvSpPr txBox="1"/>
          <p:nvPr>
            <p:ph idx="1" type="body"/>
          </p:nvPr>
        </p:nvSpPr>
        <p:spPr>
          <a:xfrm>
            <a:off x="1625600" y="3606803"/>
            <a:ext cx="10363200" cy="871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480"/>
              <a:buNone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https://youtu.be/c8e-vmZBWy8</a:t>
            </a:r>
            <a:endParaRPr/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pic>
        <p:nvPicPr>
          <p:cNvPr id="173" name="Google Shape;173;p14"/>
          <p:cNvPicPr preferRelativeResize="0"/>
          <p:nvPr/>
        </p:nvPicPr>
        <p:blipFill rotWithShape="1">
          <a:blip r:embed="rId4">
            <a:alphaModFix/>
          </a:blip>
          <a:srcRect b="1" l="9862" r="6912" t="0"/>
          <a:stretch/>
        </p:blipFill>
        <p:spPr>
          <a:xfrm>
            <a:off x="12919737" y="5103756"/>
            <a:ext cx="8583411" cy="721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1063" y="5091134"/>
            <a:ext cx="10887737" cy="72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idx="1" type="body"/>
          </p:nvPr>
        </p:nvSpPr>
        <p:spPr>
          <a:xfrm>
            <a:off x="3657602" y="5486404"/>
            <a:ext cx="18994969" cy="3346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en-CA"/>
              <a:t>Algorithm C</a:t>
            </a:r>
            <a:endParaRPr/>
          </a:p>
        </p:txBody>
      </p:sp>
      <p:sp>
        <p:nvSpPr>
          <p:cNvPr id="180" name="Google Shape;180;p15"/>
          <p:cNvSpPr txBox="1"/>
          <p:nvPr>
            <p:ph type="title"/>
          </p:nvPr>
        </p:nvSpPr>
        <p:spPr>
          <a:xfrm>
            <a:off x="3657600" y="3200400"/>
            <a:ext cx="2032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wentieth Century"/>
              <a:buNone/>
            </a:pPr>
            <a:r>
              <a:rPr lang="en-CA"/>
              <a:t>Review Diagnosis Algorithm for adults (&gt;17 yrs)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idx="1" type="body"/>
          </p:nvPr>
        </p:nvSpPr>
        <p:spPr>
          <a:xfrm>
            <a:off x="3657602" y="5486404"/>
            <a:ext cx="18994969" cy="3346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en-CA"/>
              <a:t>Algorithm B</a:t>
            </a:r>
            <a:endParaRPr/>
          </a:p>
        </p:txBody>
      </p:sp>
      <p:sp>
        <p:nvSpPr>
          <p:cNvPr id="186" name="Google Shape;186;p16"/>
          <p:cNvSpPr txBox="1"/>
          <p:nvPr>
            <p:ph type="title"/>
          </p:nvPr>
        </p:nvSpPr>
        <p:spPr>
          <a:xfrm>
            <a:off x="3657600" y="3200400"/>
            <a:ext cx="2032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Twentieth Century"/>
              <a:buNone/>
            </a:pPr>
            <a:r>
              <a:rPr lang="en-CA"/>
              <a:t>Review Dx Algorithm for Older Children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1633728" y="314960"/>
            <a:ext cx="21742400" cy="2018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NICE Asthma Guidance on Diagnosis</a:t>
            </a:r>
            <a:endParaRPr/>
          </a:p>
        </p:txBody>
      </p:sp>
      <p:sp>
        <p:nvSpPr>
          <p:cNvPr id="192" name="Google Shape;192;p17"/>
          <p:cNvSpPr txBox="1"/>
          <p:nvPr>
            <p:ph idx="1" type="body"/>
          </p:nvPr>
        </p:nvSpPr>
        <p:spPr>
          <a:xfrm>
            <a:off x="1625600" y="5119515"/>
            <a:ext cx="10363200" cy="7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480"/>
              <a:buNone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https://pathways.nice.org.uk/pathways/asthma#path=view%3A/pathways/asthma/asthma-overview.xml&amp;content=view-index</a:t>
            </a:r>
            <a:endParaRPr/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sp>
        <p:nvSpPr>
          <p:cNvPr id="193" name="Google Shape;193;p17"/>
          <p:cNvSpPr txBox="1"/>
          <p:nvPr>
            <p:ph idx="2" type="body"/>
          </p:nvPr>
        </p:nvSpPr>
        <p:spPr>
          <a:xfrm>
            <a:off x="12801600" y="5119515"/>
            <a:ext cx="10363200" cy="7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480"/>
              <a:buNone/>
            </a:pPr>
            <a:r>
              <a:rPr lang="en-CA" u="sng">
                <a:solidFill>
                  <a:schemeClr val="hlink"/>
                </a:solidFill>
                <a:hlinkClick r:id="rId4"/>
              </a:rPr>
              <a:t>https://www.nice.org.uk/guidance/ng80/chapter/Recommendations#diagnostic-summary</a:t>
            </a:r>
            <a:endParaRPr/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sp>
        <p:nvSpPr>
          <p:cNvPr id="194" name="Google Shape;194;p17"/>
          <p:cNvSpPr txBox="1"/>
          <p:nvPr>
            <p:ph idx="3" type="body"/>
          </p:nvPr>
        </p:nvSpPr>
        <p:spPr>
          <a:xfrm>
            <a:off x="1625600" y="3632765"/>
            <a:ext cx="10363200" cy="1414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-640088" lvl="0" marL="640088" rtl="0" algn="ctr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CA" sz="5400"/>
              <a:t>OVERVIEW OF ASTHMA PATHWAYS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ct val="600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195" name="Google Shape;195;p17"/>
          <p:cNvSpPr txBox="1"/>
          <p:nvPr>
            <p:ph idx="4" type="body"/>
          </p:nvPr>
        </p:nvSpPr>
        <p:spPr>
          <a:xfrm>
            <a:off x="12801600" y="3632765"/>
            <a:ext cx="10363200" cy="1414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40088" lvl="0" marL="640088" rtl="0" algn="ctr"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CA" sz="5400"/>
              <a:t>DIAGNOSTIC SUMMARY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Kareem</a:t>
            </a:r>
            <a:endParaRPr/>
          </a:p>
        </p:txBody>
      </p:sp>
      <p:sp>
        <p:nvSpPr>
          <p:cNvPr id="201" name="Google Shape;201;p18"/>
          <p:cNvSpPr txBox="1"/>
          <p:nvPr>
            <p:ph idx="1" type="body"/>
          </p:nvPr>
        </p:nvSpPr>
        <p:spPr>
          <a:xfrm>
            <a:off x="1344705" y="3606800"/>
            <a:ext cx="22591059" cy="9794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0070C0"/>
                </a:solidFill>
              </a:rPr>
              <a:t>Kareem is a 22 year old fitness instructor who has come to see you following spirometry organised by your colleague. He seeks your advice about an ongoing </a:t>
            </a:r>
            <a:r>
              <a:rPr b="1" lang="en-CA" sz="6000">
                <a:solidFill>
                  <a:srgbClr val="0070C0"/>
                </a:solidFill>
              </a:rPr>
              <a:t>cough</a:t>
            </a:r>
            <a:r>
              <a:rPr lang="en-CA" sz="6000">
                <a:solidFill>
                  <a:srgbClr val="0070C0"/>
                </a:solidFill>
              </a:rPr>
              <a:t> that he hasn’t been able to shake off. He describes a non-productive cough which is most noticeable at </a:t>
            </a:r>
            <a:r>
              <a:rPr b="1" lang="en-CA" sz="6000">
                <a:solidFill>
                  <a:srgbClr val="0070C0"/>
                </a:solidFill>
              </a:rPr>
              <a:t>night time </a:t>
            </a:r>
            <a:r>
              <a:rPr lang="en-CA" sz="6000">
                <a:solidFill>
                  <a:srgbClr val="0070C0"/>
                </a:solidFill>
              </a:rPr>
              <a:t>and on waking. 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0070C0"/>
                </a:solidFill>
              </a:rPr>
              <a:t>He has also been aware of his breathing </a:t>
            </a:r>
            <a:r>
              <a:rPr i="1" lang="en-CA" sz="6000">
                <a:solidFill>
                  <a:srgbClr val="0070C0"/>
                </a:solidFill>
              </a:rPr>
              <a:t>when fitness training</a:t>
            </a:r>
            <a:r>
              <a:rPr lang="en-CA" sz="6000">
                <a:solidFill>
                  <a:srgbClr val="0070C0"/>
                </a:solidFill>
              </a:rPr>
              <a:t>, and has occasionally had to cut short his exercise due to a </a:t>
            </a:r>
            <a:r>
              <a:rPr b="1" lang="en-CA" sz="6000">
                <a:solidFill>
                  <a:srgbClr val="0070C0"/>
                </a:solidFill>
              </a:rPr>
              <a:t>tight feeling in his chest</a:t>
            </a:r>
            <a:r>
              <a:rPr lang="en-CA" sz="6000">
                <a:solidFill>
                  <a:srgbClr val="0070C0"/>
                </a:solidFill>
              </a:rPr>
              <a:t>. 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0070C0"/>
                </a:solidFill>
              </a:rPr>
              <a:t>He is usually very fit and well, troubled only by mild eczema. He has never smoked. 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Kareem</a:t>
            </a:r>
            <a:endParaRPr/>
          </a:p>
        </p:txBody>
      </p:sp>
      <p:sp>
        <p:nvSpPr>
          <p:cNvPr id="207" name="Google Shape;207;p19"/>
          <p:cNvSpPr txBox="1"/>
          <p:nvPr>
            <p:ph idx="1" type="body"/>
          </p:nvPr>
        </p:nvSpPr>
        <p:spPr>
          <a:xfrm>
            <a:off x="1344705" y="3606800"/>
            <a:ext cx="22591059" cy="9794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7030A0"/>
                </a:solidFill>
              </a:rPr>
              <a:t>On further questioning he says his mother and sister have asthma.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C83CA8"/>
                </a:solidFill>
              </a:rPr>
              <a:t>Respiratory examination today is normal, including normal observations. Spirometry five days ago, completed in the mid-afternoon, demonstrated no obstruction (normal).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417B84"/>
                </a:solidFill>
              </a:rPr>
              <a:t>Looking back at Kareem’s patient record, you note a peak flow taken two years ago which was significantly lower than his most recent value. At that time, your colleague also noted that Kareem had an audible wheeze.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Learning Objectives</a:t>
            </a:r>
            <a:endParaRPr/>
          </a:p>
        </p:txBody>
      </p:sp>
      <p:sp>
        <p:nvSpPr>
          <p:cNvPr id="96" name="Google Shape;96;p2"/>
          <p:cNvSpPr txBox="1"/>
          <p:nvPr>
            <p:ph idx="1" type="body"/>
          </p:nvPr>
        </p:nvSpPr>
        <p:spPr>
          <a:xfrm>
            <a:off x="1625600" y="3606800"/>
            <a:ext cx="21742400" cy="9794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480"/>
              <a:buNone/>
            </a:pPr>
            <a:r>
              <a:rPr i="1" lang="en-CA"/>
              <a:t>By the end of this session, you should know: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What is Asthma? How common in </a:t>
            </a:r>
            <a:r>
              <a:rPr lang="en-CA">
                <a:solidFill>
                  <a:srgbClr val="00B050"/>
                </a:solidFill>
              </a:rPr>
              <a:t>KSA</a:t>
            </a:r>
            <a:r>
              <a:rPr lang="en-CA"/>
              <a:t>?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How to </a:t>
            </a:r>
            <a:r>
              <a:rPr lang="en-CA">
                <a:solidFill>
                  <a:srgbClr val="7030A0"/>
                </a:solidFill>
              </a:rPr>
              <a:t>diagnose asthma</a:t>
            </a:r>
            <a:r>
              <a:rPr lang="en-CA"/>
              <a:t> in adults and children, according to the latest NICE (NG80) guidelines?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How to </a:t>
            </a:r>
            <a:r>
              <a:rPr lang="en-CA">
                <a:solidFill>
                  <a:srgbClr val="0070C0"/>
                </a:solidFill>
              </a:rPr>
              <a:t>manage chronic </a:t>
            </a:r>
            <a:r>
              <a:rPr lang="en-CA"/>
              <a:t>asthma in adults and children in primary care?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How to </a:t>
            </a:r>
            <a:r>
              <a:rPr lang="en-CA">
                <a:solidFill>
                  <a:srgbClr val="FF0000"/>
                </a:solidFill>
              </a:rPr>
              <a:t>identify patients at high risk of a life-threating </a:t>
            </a:r>
            <a:r>
              <a:rPr lang="en-CA"/>
              <a:t>asthma attack?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How to advise patients on the use of (</a:t>
            </a:r>
            <a:r>
              <a:rPr lang="en-CA">
                <a:solidFill>
                  <a:srgbClr val="417B84"/>
                </a:solidFill>
              </a:rPr>
              <a:t>different types of) inhalers</a:t>
            </a:r>
            <a:r>
              <a:rPr lang="en-CA"/>
              <a:t>?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Provide a comprehensive approach for the management of patients with asthma in </a:t>
            </a:r>
            <a:r>
              <a:rPr lang="en-CA">
                <a:solidFill>
                  <a:srgbClr val="C83CA8"/>
                </a:solidFill>
              </a:rPr>
              <a:t>family medicine</a:t>
            </a:r>
            <a:r>
              <a:rPr lang="en-CA"/>
              <a:t>.</a:t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Sarah</a:t>
            </a:r>
            <a:endParaRPr/>
          </a:p>
        </p:txBody>
      </p:sp>
      <p:sp>
        <p:nvSpPr>
          <p:cNvPr id="213" name="Google Shape;213;p20"/>
          <p:cNvSpPr txBox="1"/>
          <p:nvPr>
            <p:ph idx="1" type="body"/>
          </p:nvPr>
        </p:nvSpPr>
        <p:spPr>
          <a:xfrm>
            <a:off x="1625599" y="3606803"/>
            <a:ext cx="16378540" cy="10109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40088" lvl="0" marL="6400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417B84"/>
                </a:solidFill>
              </a:rPr>
              <a:t>Sarah, 35 years old, normally sees another family physician in your practice. </a:t>
            </a:r>
            <a:endParaRPr/>
          </a:p>
          <a:p>
            <a:pPr indent="-640088" lvl="0" marL="64008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417B84"/>
                </a:solidFill>
              </a:rPr>
              <a:t>She is here today to get another salbutamol inhaler, as her current supply has run out. </a:t>
            </a:r>
            <a:endParaRPr/>
          </a:p>
          <a:p>
            <a:pPr indent="-640088" lvl="0" marL="64008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417B84"/>
                </a:solidFill>
              </a:rPr>
              <a:t>Looking at her notes, she was first given a salbutamol inhaler five years ago when she reported wheeze on exertion. </a:t>
            </a:r>
            <a:endParaRPr/>
          </a:p>
          <a:p>
            <a:pPr indent="-640088" lvl="0" marL="64008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417B84"/>
                </a:solidFill>
              </a:rPr>
              <a:t>Her notes say “?asthma”, but no firm diagnosis was recorded, and no reasoning for a diagnosis was recorded.</a:t>
            </a:r>
            <a:endParaRPr/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 b="-1" l="1021" r="-1" t="0"/>
          <a:stretch/>
        </p:blipFill>
        <p:spPr>
          <a:xfrm>
            <a:off x="18004139" y="3606803"/>
            <a:ext cx="5278797" cy="443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4138" y="8656322"/>
            <a:ext cx="5278797" cy="2769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Sarah</a:t>
            </a:r>
            <a:endParaRPr/>
          </a:p>
        </p:txBody>
      </p:sp>
      <p:sp>
        <p:nvSpPr>
          <p:cNvPr id="221" name="Google Shape;221;p21"/>
          <p:cNvSpPr txBox="1"/>
          <p:nvPr>
            <p:ph idx="1" type="body"/>
          </p:nvPr>
        </p:nvSpPr>
        <p:spPr>
          <a:xfrm>
            <a:off x="1625599" y="3606803"/>
            <a:ext cx="16378540" cy="10109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40088" lvl="0" marL="6400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0070C0"/>
                </a:solidFill>
              </a:rPr>
              <a:t>She has no historical record of peak flow or FEV</a:t>
            </a:r>
            <a:r>
              <a:rPr baseline="-25000" lang="en-CA" sz="6000">
                <a:solidFill>
                  <a:srgbClr val="0070C0"/>
                </a:solidFill>
              </a:rPr>
              <a:t>1</a:t>
            </a:r>
            <a:r>
              <a:rPr lang="en-CA" sz="6000">
                <a:solidFill>
                  <a:srgbClr val="0070C0"/>
                </a:solidFill>
              </a:rPr>
              <a:t>. She does not have hay fever or any other allergies, and neither does anyone in her family. </a:t>
            </a:r>
            <a:endParaRPr/>
          </a:p>
          <a:p>
            <a:pPr indent="-640088" lvl="0" marL="64008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7030A0"/>
                </a:solidFill>
              </a:rPr>
              <a:t>On examination her chest is clear with no audible wheeze. </a:t>
            </a:r>
            <a:endParaRPr/>
          </a:p>
          <a:p>
            <a:pPr indent="-640088" lvl="0" marL="640088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◻"/>
            </a:pPr>
            <a:r>
              <a:rPr lang="en-CA" sz="6000">
                <a:solidFill>
                  <a:srgbClr val="C83CA8"/>
                </a:solidFill>
              </a:rPr>
              <a:t>She says her respiratory symptoms come on either just after she plays tennis or before she needs to give a presentation at work. She is also taking regular medication for anxiety</a:t>
            </a:r>
            <a:r>
              <a:rPr lang="en-CA" sz="6000"/>
              <a:t>.</a:t>
            </a:r>
            <a:endParaRPr/>
          </a:p>
        </p:txBody>
      </p:sp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 b="-1" l="1021" r="-1" t="0"/>
          <a:stretch/>
        </p:blipFill>
        <p:spPr>
          <a:xfrm>
            <a:off x="18004139" y="3606803"/>
            <a:ext cx="5278797" cy="443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4138" y="8656322"/>
            <a:ext cx="5278797" cy="2769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Pharmacotherapy of Asthma</a:t>
            </a: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b="38684" l="0" r="0" t="0"/>
          <a:stretch/>
        </p:blipFill>
        <p:spPr>
          <a:xfrm>
            <a:off x="1293211" y="3515054"/>
            <a:ext cx="17215507" cy="1023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96800" y="62055"/>
            <a:ext cx="11667923" cy="13591889"/>
          </a:xfrm>
          <a:prstGeom prst="rect">
            <a:avLst/>
          </a:prstGeom>
          <a:noFill/>
          <a:ln cap="flat" cmpd="sng" w="1270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1892" y="0"/>
            <a:ext cx="1849210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756" y="6381750"/>
            <a:ext cx="4657844" cy="486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 rotWithShape="1">
          <a:blip r:embed="rId5">
            <a:alphaModFix/>
          </a:blip>
          <a:srcRect b="0" l="0" r="0" t="9292"/>
          <a:stretch/>
        </p:blipFill>
        <p:spPr>
          <a:xfrm>
            <a:off x="405492" y="660400"/>
            <a:ext cx="5486400" cy="13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8200"/>
            <a:ext cx="24335614" cy="1287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dical prescription | Psychology Wiki | Fandom" id="243" name="Google Shape;24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6300" y="2881523"/>
            <a:ext cx="3949700" cy="3976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691" y="1473200"/>
            <a:ext cx="23696391" cy="110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 rotWithShape="1">
          <a:blip r:embed="rId4">
            <a:alphaModFix/>
          </a:blip>
          <a:srcRect b="0" l="0" r="3025" t="10722"/>
          <a:stretch/>
        </p:blipFill>
        <p:spPr>
          <a:xfrm>
            <a:off x="5293181" y="914400"/>
            <a:ext cx="14214019" cy="3753852"/>
          </a:xfrm>
          <a:prstGeom prst="rect">
            <a:avLst/>
          </a:prstGeom>
          <a:noFill/>
          <a:ln cap="flat" cmpd="sng" w="101600">
            <a:solidFill>
              <a:srgbClr val="C83CA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000" y="281288"/>
            <a:ext cx="13335000" cy="13279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400"/>
              <a:buFont typeface="Twentieth Century"/>
              <a:buNone/>
            </a:pPr>
            <a:r>
              <a:rPr lang="en-CA">
                <a:solidFill>
                  <a:srgbClr val="FF0000"/>
                </a:solidFill>
              </a:rPr>
              <a:t>Red Flags in Asthma</a:t>
            </a:r>
            <a:endParaRPr/>
          </a:p>
        </p:txBody>
      </p:sp>
      <p:sp>
        <p:nvSpPr>
          <p:cNvPr id="260" name="Google Shape;260;p27"/>
          <p:cNvSpPr txBox="1"/>
          <p:nvPr>
            <p:ph idx="1" type="body"/>
          </p:nvPr>
        </p:nvSpPr>
        <p:spPr>
          <a:xfrm>
            <a:off x="1625600" y="3606800"/>
            <a:ext cx="21742400" cy="87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SzPts val="5800"/>
              <a:buFont typeface="Twentieth Century"/>
              <a:buAutoNum type="arabicPeriod"/>
            </a:pPr>
            <a:r>
              <a:rPr lang="en-CA"/>
              <a:t>How to identify patients who are at high risk of a life-threatening asthma attack? </a:t>
            </a:r>
            <a:endParaRPr/>
          </a:p>
          <a:p>
            <a:pPr indent="-1143000" lvl="0" marL="1143000" rtl="0" algn="l">
              <a:spcBef>
                <a:spcPts val="1400"/>
              </a:spcBef>
              <a:spcAft>
                <a:spcPts val="0"/>
              </a:spcAft>
              <a:buSzPts val="5800"/>
              <a:buFont typeface="Twentieth Century"/>
              <a:buAutoNum type="arabicPeriod"/>
            </a:pPr>
            <a:r>
              <a:rPr lang="en-CA"/>
              <a:t>Which asthma patients to refer?</a:t>
            </a:r>
            <a:endParaRPr/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8639" y="7437121"/>
            <a:ext cx="8602059" cy="571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Identified Features of Possible High risk of </a:t>
            </a:r>
            <a:br>
              <a:rPr lang="en-CA"/>
            </a:br>
            <a:r>
              <a:rPr lang="en-CA"/>
              <a:t>a </a:t>
            </a:r>
            <a:r>
              <a:rPr b="1" lang="en-CA">
                <a:solidFill>
                  <a:srgbClr val="C00000"/>
                </a:solidFill>
              </a:rPr>
              <a:t>Life-Threatening</a:t>
            </a:r>
            <a:r>
              <a:rPr lang="en-CA"/>
              <a:t> Asthma Attack include:</a:t>
            </a:r>
            <a:endParaRPr/>
          </a:p>
        </p:txBody>
      </p:sp>
      <p:sp>
        <p:nvSpPr>
          <p:cNvPr id="267" name="Google Shape;267;p28"/>
          <p:cNvSpPr txBox="1"/>
          <p:nvPr>
            <p:ph idx="1" type="body"/>
          </p:nvPr>
        </p:nvSpPr>
        <p:spPr>
          <a:xfrm>
            <a:off x="1092200" y="3530600"/>
            <a:ext cx="23037800" cy="987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731529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rPr i="1" lang="en-CA">
                <a:solidFill>
                  <a:srgbClr val="0070C0"/>
                </a:solidFill>
              </a:rPr>
              <a:t>A retrospective analysis of series of deaths because of ~: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History of an asthma attack, particularly one treated in hospital.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Prescription of more than </a:t>
            </a:r>
            <a:r>
              <a:rPr i="1" lang="en-CA" sz="5400" u="sng"/>
              <a:t>12 short-acting beta-agonist inhalers (SABAs) per year.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The need to use a SABA regularly, especially </a:t>
            </a:r>
            <a:r>
              <a:rPr lang="en-CA" sz="5400" u="sng"/>
              <a:t>more than once every four hours.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Prescription of </a:t>
            </a:r>
            <a:r>
              <a:rPr lang="en-CA" sz="5400" u="sng"/>
              <a:t>insufficient preventer inhalers</a:t>
            </a:r>
            <a:r>
              <a:rPr lang="en-CA" sz="5400"/>
              <a:t> (</a:t>
            </a:r>
            <a:r>
              <a:rPr i="1" lang="en-CA" sz="4800"/>
              <a:t>such as inhaled corticosteroids (ICS)).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The need for </a:t>
            </a:r>
            <a:r>
              <a:rPr lang="en-CA" sz="5400" u="sng"/>
              <a:t>3 different asthma medications </a:t>
            </a:r>
            <a:r>
              <a:rPr lang="en-CA" sz="5400"/>
              <a:t>(</a:t>
            </a:r>
            <a:r>
              <a:rPr i="1" lang="en-CA" sz="4800"/>
              <a:t>in addition to a short-acting bronchodilator</a:t>
            </a:r>
            <a:r>
              <a:rPr lang="en-CA" sz="5400"/>
              <a:t>) to maintain control.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 u="sng"/>
              <a:t>Concurrent mental </a:t>
            </a:r>
            <a:r>
              <a:rPr lang="en-CA" sz="5400"/>
              <a:t>health problems.</a:t>
            </a: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3440" y="10546080"/>
            <a:ext cx="2854960" cy="28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13040" y="633480"/>
            <a:ext cx="2854960" cy="189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When to Refer to a Specialist?</a:t>
            </a: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600" y="3897412"/>
            <a:ext cx="10363200" cy="813511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/>
          <p:nvPr>
            <p:ph idx="2" type="body"/>
          </p:nvPr>
        </p:nvSpPr>
        <p:spPr>
          <a:xfrm>
            <a:off x="12919737" y="3606802"/>
            <a:ext cx="10363200" cy="8716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Suspected occupational asthma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Poor response to treatment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Diagnostic uncertainty 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If recommended tests, such as FeNO or bronchial challenge, are unavailable.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924" y="8945558"/>
            <a:ext cx="4444125" cy="477044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What is Asthma?</a:t>
            </a:r>
            <a:endParaRPr/>
          </a:p>
        </p:txBody>
      </p:sp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1625600" y="3606800"/>
            <a:ext cx="21742400" cy="87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480"/>
              <a:buChar char="◻"/>
            </a:pPr>
            <a:r>
              <a:rPr b="1" lang="en-CA"/>
              <a:t>Asthma is a common lung condition that causes occasional breathing difficulties.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>
                <a:solidFill>
                  <a:srgbClr val="0E57C4"/>
                </a:solidFill>
              </a:rPr>
              <a:t>It affects people of all ages and often starts in childhood, although it can also develop for the first time in adults.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b="1" lang="en-CA">
                <a:solidFill>
                  <a:srgbClr val="7030A0"/>
                </a:solidFill>
              </a:rPr>
              <a:t>There's currently no cure</a:t>
            </a:r>
            <a:r>
              <a:rPr lang="en-CA">
                <a:solidFill>
                  <a:srgbClr val="7030A0"/>
                </a:solidFill>
              </a:rPr>
              <a:t>, but there are simple treatments that can help keep the symptoms under control, so it does not have a big impact on one’s life.</a:t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pic>
        <p:nvPicPr>
          <p:cNvPr descr="NICE Guidance Publications - Faecal Immunochemical Test (FIT Testing)"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92621" y="10588207"/>
            <a:ext cx="8294413" cy="2365793"/>
          </a:xfrm>
          <a:prstGeom prst="rect">
            <a:avLst/>
          </a:prstGeom>
          <a:noFill/>
          <a:ln cap="flat" cmpd="sng" w="101600">
            <a:solidFill>
              <a:srgbClr val="0E57C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When to Refer to a Specialist?</a:t>
            </a:r>
            <a:endParaRPr/>
          </a:p>
        </p:txBody>
      </p:sp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656" y="5013433"/>
            <a:ext cx="7069380" cy="554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 txBox="1"/>
          <p:nvPr>
            <p:ph idx="2" type="body"/>
          </p:nvPr>
        </p:nvSpPr>
        <p:spPr>
          <a:xfrm>
            <a:off x="8671033" y="3606802"/>
            <a:ext cx="15418678" cy="9794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48647" lvl="1" marL="1280176" rtl="0" algn="l">
              <a:spcBef>
                <a:spcPts val="0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Needed two courses of systemic corticosteroids in the past year.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Had two or more attendances at the emergency department for their asthma in the past year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A past admission to a high dependency unit for asthma 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Poor symptom control despite correct inhaler technique and good adherence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3780"/>
              <a:buChar char="🞑"/>
            </a:pPr>
            <a:r>
              <a:rPr lang="en-CA" sz="5400"/>
              <a:t>Asthma with concurrent anaphylaxis or food allergy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>
            <p:ph idx="1" type="subTitle"/>
          </p:nvPr>
        </p:nvSpPr>
        <p:spPr>
          <a:xfrm>
            <a:off x="504496" y="11394711"/>
            <a:ext cx="16970705" cy="2076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en-CA" sz="7200"/>
              <a:t>Containing Asthma in Family Medicine</a:t>
            </a:r>
            <a:endParaRPr/>
          </a:p>
        </p:txBody>
      </p:sp>
      <p:sp>
        <p:nvSpPr>
          <p:cNvPr id="289" name="Google Shape;289;p31"/>
          <p:cNvSpPr txBox="1"/>
          <p:nvPr>
            <p:ph type="title"/>
          </p:nvPr>
        </p:nvSpPr>
        <p:spPr>
          <a:xfrm>
            <a:off x="0" y="4818919"/>
            <a:ext cx="23414851" cy="609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8DC2"/>
              </a:buClr>
              <a:buSzPts val="8400"/>
              <a:buFont typeface="Twentieth Century"/>
              <a:buNone/>
            </a:pPr>
            <a:r>
              <a:rPr lang="en-CA"/>
              <a:t>CAN ASTHMA BE MANAGED IN FAMILY MEDICINE?</a:t>
            </a:r>
            <a:endParaRPr/>
          </a:p>
        </p:txBody>
      </p:sp>
      <p:pic>
        <p:nvPicPr>
          <p:cNvPr descr="Services | Northern Virginia Family Medicine" id="290" name="Google Shape;29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496" y="244321"/>
            <a:ext cx="14638714" cy="9149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mium Photo | Portrait of a boy using an asthma inhaler to treat  inflammatory diseases, shortness of breath. the concept of treatment for  cough, allergies, respiratory tract disease." id="291" name="Google Shape;29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12967" y="4097618"/>
            <a:ext cx="7950200" cy="529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hma - Causes, Treatment &amp; Prevention methods | Narayana Health" id="292" name="Google Shape;29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10515" y="244321"/>
            <a:ext cx="8089022" cy="55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40630" y="9114501"/>
            <a:ext cx="6310263" cy="41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>
            <p:ph type="title"/>
          </p:nvPr>
        </p:nvSpPr>
        <p:spPr>
          <a:xfrm>
            <a:off x="1625600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What Is The FP’s Role in Managing Asthma?</a:t>
            </a:r>
            <a:endParaRPr/>
          </a:p>
        </p:txBody>
      </p:sp>
      <p:pic>
        <p:nvPicPr>
          <p:cNvPr id="299" name="Google Shape;299;p3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6800" y="6286500"/>
            <a:ext cx="5080000" cy="33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29" y="3654462"/>
            <a:ext cx="15161343" cy="974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40882" y="3654462"/>
            <a:ext cx="6357868" cy="546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12645" y="9114502"/>
            <a:ext cx="5700653" cy="428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8200" y="0"/>
            <a:ext cx="16459200" cy="1354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876" y="7791450"/>
            <a:ext cx="3373821" cy="4669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4 Annual Physical Exam Photos - Free &amp;amp;amp; Royalty-Free Stock Photos from  Dreamstime" id="309" name="Google Shape;30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691" y="1524473"/>
            <a:ext cx="6490582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/>
          <p:nvPr>
            <p:ph type="title"/>
          </p:nvPr>
        </p:nvSpPr>
        <p:spPr>
          <a:xfrm>
            <a:off x="1633728" y="314960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Observe and give advice on the person's inhaler technique:</a:t>
            </a:r>
            <a:endParaRPr/>
          </a:p>
        </p:txBody>
      </p:sp>
      <p:sp>
        <p:nvSpPr>
          <p:cNvPr id="315" name="Google Shape;315;p34"/>
          <p:cNvSpPr txBox="1"/>
          <p:nvPr>
            <p:ph idx="1" type="body"/>
          </p:nvPr>
        </p:nvSpPr>
        <p:spPr>
          <a:xfrm>
            <a:off x="1625600" y="3632765"/>
            <a:ext cx="10363200" cy="8497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at every consultation relating to an asthma attack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in all care settings when there is deterioration in asthma control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when the inhaler device is changed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at every annual review </a:t>
            </a:r>
            <a:endParaRPr/>
          </a:p>
          <a:p>
            <a:pPr indent="-640088" lvl="0" marL="640088" rtl="0" algn="l">
              <a:spcBef>
                <a:spcPts val="1400"/>
              </a:spcBef>
              <a:spcAft>
                <a:spcPts val="0"/>
              </a:spcAft>
              <a:buSzPts val="3480"/>
              <a:buChar char="◻"/>
            </a:pPr>
            <a:r>
              <a:rPr lang="en-CA"/>
              <a:t>if the person asks for it to be checked.</a:t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sp>
        <p:nvSpPr>
          <p:cNvPr id="316" name="Google Shape;316;p34"/>
          <p:cNvSpPr txBox="1"/>
          <p:nvPr>
            <p:ph idx="2" type="body"/>
          </p:nvPr>
        </p:nvSpPr>
        <p:spPr>
          <a:xfrm>
            <a:off x="12801600" y="5119515"/>
            <a:ext cx="10363200" cy="2317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480"/>
              <a:buChar char="◻"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https://www.nice.org.uk/guidance/ng80/resources</a:t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  <a:p>
            <a:pPr indent="-419108" lvl="0" marL="640088" rtl="0" algn="l">
              <a:spcBef>
                <a:spcPts val="1400"/>
              </a:spcBef>
              <a:spcAft>
                <a:spcPts val="0"/>
              </a:spcAft>
              <a:buSzPts val="3480"/>
              <a:buNone/>
            </a:pPr>
            <a:r>
              <a:t/>
            </a:r>
            <a:endParaRPr/>
          </a:p>
        </p:txBody>
      </p:sp>
      <p:sp>
        <p:nvSpPr>
          <p:cNvPr id="317" name="Google Shape;317;p34"/>
          <p:cNvSpPr txBox="1"/>
          <p:nvPr>
            <p:ph idx="4" type="body"/>
          </p:nvPr>
        </p:nvSpPr>
        <p:spPr>
          <a:xfrm>
            <a:off x="12801600" y="3632765"/>
            <a:ext cx="10363200" cy="1414272"/>
          </a:xfrm>
          <a:prstGeom prst="rect">
            <a:avLst/>
          </a:prstGeom>
          <a:solidFill>
            <a:srgbClr val="143F6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3960"/>
              <a:buFont typeface="Twentieth Century"/>
              <a:buNone/>
            </a:pPr>
            <a:r>
              <a:rPr lang="en-CA" sz="6600"/>
              <a:t>The Correct Use of Inhalers</a:t>
            </a:r>
            <a:endParaRPr/>
          </a:p>
        </p:txBody>
      </p:sp>
      <p:pic>
        <p:nvPicPr>
          <p:cNvPr id="318" name="Google Shape;31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88800" y="8072684"/>
            <a:ext cx="5758042" cy="366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 rotWithShape="1">
          <a:blip r:embed="rId5">
            <a:alphaModFix/>
          </a:blip>
          <a:srcRect b="6442" l="0" r="0" t="0"/>
          <a:stretch/>
        </p:blipFill>
        <p:spPr>
          <a:xfrm>
            <a:off x="17000358" y="7353581"/>
            <a:ext cx="5758042" cy="538705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/>
          <p:nvPr/>
        </p:nvSpPr>
        <p:spPr>
          <a:xfrm>
            <a:off x="12192000" y="3632765"/>
            <a:ext cx="11184128" cy="93517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689" y="64849"/>
            <a:ext cx="16852201" cy="1343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24384000" cy="1388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ld Asthma Day 2021 Theme, Essay, Celebration, Activities" id="335" name="Google Shape;3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 txBox="1"/>
          <p:nvPr/>
        </p:nvSpPr>
        <p:spPr>
          <a:xfrm>
            <a:off x="2112579" y="2774731"/>
            <a:ext cx="458170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mic Sans MS"/>
              <a:buNone/>
            </a:pPr>
            <a:r>
              <a:rPr b="0" i="0" lang="en-CA" sz="66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you..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983" y="0"/>
            <a:ext cx="19964034" cy="1371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4"/>
          <p:cNvCxnSpPr/>
          <p:nvPr/>
        </p:nvCxnSpPr>
        <p:spPr>
          <a:xfrm>
            <a:off x="6858000" y="6527800"/>
            <a:ext cx="5334000" cy="0"/>
          </a:xfrm>
          <a:prstGeom prst="straightConnector1">
            <a:avLst/>
          </a:prstGeom>
          <a:noFill/>
          <a:ln cap="flat" cmpd="sng" w="73025">
            <a:solidFill>
              <a:srgbClr val="C83CA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4"/>
          <p:cNvCxnSpPr/>
          <p:nvPr/>
        </p:nvCxnSpPr>
        <p:spPr>
          <a:xfrm>
            <a:off x="12623800" y="6527800"/>
            <a:ext cx="5283200" cy="0"/>
          </a:xfrm>
          <a:prstGeom prst="straightConnector1">
            <a:avLst/>
          </a:prstGeom>
          <a:noFill/>
          <a:ln cap="flat" cmpd="sng" w="730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8200" y="0"/>
            <a:ext cx="17128398" cy="137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1"/>
            <a:ext cx="19549340" cy="1379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7330" y="0"/>
            <a:ext cx="19549340" cy="1379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/>
          <p:nvPr>
            <p:ph type="title"/>
          </p:nvPr>
        </p:nvSpPr>
        <p:spPr>
          <a:xfrm>
            <a:off x="1846317" y="-128226"/>
            <a:ext cx="21742400" cy="2682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Twentieth Century"/>
              <a:buNone/>
            </a:pPr>
            <a:r>
              <a:rPr lang="en-CA"/>
              <a:t>What Is Asthma?   </a:t>
            </a:r>
            <a:r>
              <a:rPr b="1" lang="en-CA" sz="7200">
                <a:solidFill>
                  <a:srgbClr val="00B050"/>
                </a:solidFill>
              </a:rPr>
              <a:t>S</a:t>
            </a:r>
            <a:r>
              <a:rPr lang="en-CA" sz="7200"/>
              <a:t>audi </a:t>
            </a:r>
            <a:r>
              <a:rPr b="1" lang="en-CA" sz="7200">
                <a:solidFill>
                  <a:srgbClr val="00B050"/>
                </a:solidFill>
              </a:rPr>
              <a:t>In</a:t>
            </a:r>
            <a:r>
              <a:rPr lang="en-CA" sz="7200"/>
              <a:t>itiative on </a:t>
            </a:r>
            <a:r>
              <a:rPr b="1" lang="en-CA" sz="7200">
                <a:solidFill>
                  <a:srgbClr val="00B050"/>
                </a:solidFill>
              </a:rPr>
              <a:t>A</a:t>
            </a:r>
            <a:r>
              <a:rPr lang="en-CA" sz="7200"/>
              <a:t>sthma </a:t>
            </a:r>
            <a:r>
              <a:rPr lang="en-CA" sz="7200">
                <a:solidFill>
                  <a:srgbClr val="00B050"/>
                </a:solidFill>
              </a:rPr>
              <a:t>(SINA)</a:t>
            </a:r>
            <a:endParaRPr/>
          </a:p>
        </p:txBody>
      </p:sp>
      <p:sp>
        <p:nvSpPr>
          <p:cNvPr id="128" name="Google Shape;128;p7"/>
          <p:cNvSpPr txBox="1"/>
          <p:nvPr>
            <p:ph idx="1" type="body"/>
          </p:nvPr>
        </p:nvSpPr>
        <p:spPr>
          <a:xfrm>
            <a:off x="1625600" y="4111296"/>
            <a:ext cx="21742400" cy="7050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40088" lvl="0" marL="640088" rtl="0" algn="l">
              <a:spcBef>
                <a:spcPts val="0"/>
              </a:spcBef>
              <a:spcAft>
                <a:spcPts val="0"/>
              </a:spcAft>
              <a:buSzPts val="4320"/>
              <a:buChar char="◻"/>
            </a:pPr>
            <a:r>
              <a:rPr lang="en-CA" sz="7200"/>
              <a:t>Asthma is “defined by: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4620"/>
              <a:buChar char="🞑"/>
            </a:pPr>
            <a:r>
              <a:rPr lang="en-CA" sz="6600"/>
              <a:t> the history of </a:t>
            </a:r>
            <a:r>
              <a:rPr lang="en-CA" sz="6600" u="sng"/>
              <a:t>respiratory symptoms </a:t>
            </a:r>
            <a:r>
              <a:rPr lang="en-CA" sz="6600"/>
              <a:t>such as wheeze, shortness of breath, chest tightness, and cough 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4620"/>
              <a:buChar char="🞑"/>
            </a:pPr>
            <a:r>
              <a:rPr lang="en-CA" sz="6600"/>
              <a:t> that </a:t>
            </a:r>
            <a:r>
              <a:rPr lang="en-CA" sz="6600" u="sng"/>
              <a:t>vary over time and in intensity </a:t>
            </a:r>
            <a:endParaRPr/>
          </a:p>
          <a:p>
            <a:pPr indent="-548647" lvl="1" marL="1280176" rtl="0" algn="l">
              <a:spcBef>
                <a:spcPts val="1101"/>
              </a:spcBef>
              <a:spcAft>
                <a:spcPts val="0"/>
              </a:spcAft>
              <a:buSzPts val="4620"/>
              <a:buChar char="🞑"/>
            </a:pPr>
            <a:r>
              <a:rPr lang="en-CA" sz="6600"/>
              <a:t> often with </a:t>
            </a:r>
            <a:r>
              <a:rPr lang="en-CA" sz="6600" u="sng"/>
              <a:t>variable expiratory airflow limitation</a:t>
            </a:r>
            <a:r>
              <a:rPr lang="en-CA" sz="6600"/>
              <a:t> can be demonstrated.”</a:t>
            </a:r>
            <a:endParaRPr sz="6600"/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51800" y="9817100"/>
            <a:ext cx="3632200" cy="38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2540000" y="12238938"/>
            <a:ext cx="75087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b="0" i="0" lang="en-CA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Global Strategy for Asthma and Prevention 2020.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>
            <p:ph idx="1" type="subTitle"/>
          </p:nvPr>
        </p:nvSpPr>
        <p:spPr>
          <a:xfrm>
            <a:off x="101602" y="11394711"/>
            <a:ext cx="17373600" cy="2076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/>
          </a:p>
        </p:txBody>
      </p:sp>
      <p:sp>
        <p:nvSpPr>
          <p:cNvPr id="136" name="Google Shape;136;p8"/>
          <p:cNvSpPr txBox="1"/>
          <p:nvPr>
            <p:ph type="title"/>
          </p:nvPr>
        </p:nvSpPr>
        <p:spPr>
          <a:xfrm>
            <a:off x="1149129" y="-3356348"/>
            <a:ext cx="13733517" cy="72013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8DC2"/>
              </a:buClr>
              <a:buSzPts val="8400"/>
              <a:buFont typeface="Twentieth Century"/>
              <a:buNone/>
            </a:pPr>
            <a:r>
              <a:rPr lang="en-CA"/>
              <a:t>HOW COMMON IS ASTHMA IN KSA?</a:t>
            </a:r>
            <a:endParaRPr/>
          </a:p>
        </p:txBody>
      </p:sp>
      <p:pic>
        <p:nvPicPr>
          <p:cNvPr descr=" main km" id="137" name="Google Shape;1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5607" y="1602828"/>
            <a:ext cx="8705193" cy="8705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hma in Saudi Arabia" id="138" name="Google Shape;13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9129" y="4212022"/>
            <a:ext cx="12191998" cy="609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1278" y="0"/>
            <a:ext cx="20661442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idescreen Presentation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2020-03-05T00:18:34Z</dcterms:created>
  <dc:creator>Lubna Al-Ansary</dc:creator>
</cp:coreProperties>
</file>