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327" r:id="rId2"/>
    <p:sldId id="257" r:id="rId3"/>
    <p:sldId id="285" r:id="rId4"/>
    <p:sldId id="320" r:id="rId5"/>
    <p:sldId id="284" r:id="rId6"/>
    <p:sldId id="321" r:id="rId7"/>
    <p:sldId id="361" r:id="rId8"/>
    <p:sldId id="288" r:id="rId9"/>
    <p:sldId id="362" r:id="rId10"/>
    <p:sldId id="258" r:id="rId11"/>
    <p:sldId id="296" r:id="rId12"/>
    <p:sldId id="356" r:id="rId13"/>
    <p:sldId id="357" r:id="rId14"/>
    <p:sldId id="344" r:id="rId15"/>
    <p:sldId id="354" r:id="rId16"/>
    <p:sldId id="355" r:id="rId17"/>
    <p:sldId id="343" r:id="rId18"/>
    <p:sldId id="294" r:id="rId19"/>
    <p:sldId id="295" r:id="rId20"/>
    <p:sldId id="297" r:id="rId21"/>
    <p:sldId id="324" r:id="rId22"/>
    <p:sldId id="358" r:id="rId23"/>
    <p:sldId id="346" r:id="rId24"/>
    <p:sldId id="347" r:id="rId25"/>
    <p:sldId id="348" r:id="rId26"/>
    <p:sldId id="350" r:id="rId27"/>
    <p:sldId id="359" r:id="rId28"/>
    <p:sldId id="351" r:id="rId29"/>
    <p:sldId id="360" r:id="rId30"/>
    <p:sldId id="352" r:id="rId31"/>
    <p:sldId id="353" r:id="rId32"/>
    <p:sldId id="298" r:id="rId33"/>
    <p:sldId id="299" r:id="rId34"/>
    <p:sldId id="345" r:id="rId35"/>
    <p:sldId id="300" r:id="rId36"/>
    <p:sldId id="308" r:id="rId37"/>
    <p:sldId id="303" r:id="rId38"/>
    <p:sldId id="304" r:id="rId39"/>
    <p:sldId id="305" r:id="rId40"/>
    <p:sldId id="341" r:id="rId41"/>
    <p:sldId id="306" r:id="rId42"/>
    <p:sldId id="307" r:id="rId43"/>
    <p:sldId id="340" r:id="rId44"/>
    <p:sldId id="261" r:id="rId45"/>
    <p:sldId id="349" r:id="rId46"/>
    <p:sldId id="262" r:id="rId47"/>
    <p:sldId id="363" r:id="rId48"/>
    <p:sldId id="290" r:id="rId49"/>
    <p:sldId id="364" r:id="rId50"/>
    <p:sldId id="365" r:id="rId51"/>
    <p:sldId id="366" r:id="rId52"/>
    <p:sldId id="367" r:id="rId53"/>
    <p:sldId id="286" r:id="rId54"/>
    <p:sldId id="263" r:id="rId55"/>
    <p:sldId id="264" r:id="rId56"/>
    <p:sldId id="368" r:id="rId57"/>
    <p:sldId id="329" r:id="rId58"/>
    <p:sldId id="334" r:id="rId59"/>
    <p:sldId id="335" r:id="rId60"/>
    <p:sldId id="336" r:id="rId61"/>
    <p:sldId id="330" r:id="rId62"/>
    <p:sldId id="342" r:id="rId63"/>
    <p:sldId id="331" r:id="rId64"/>
    <p:sldId id="332" r:id="rId65"/>
    <p:sldId id="312" r:id="rId66"/>
    <p:sldId id="274" r:id="rId67"/>
    <p:sldId id="315" r:id="rId68"/>
    <p:sldId id="277" r:id="rId69"/>
    <p:sldId id="316" r:id="rId70"/>
    <p:sldId id="337" r:id="rId71"/>
    <p:sldId id="338" r:id="rId72"/>
    <p:sldId id="31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1" autoAdjust="0"/>
    <p:restoredTop sz="86595"/>
  </p:normalViewPr>
  <p:slideViewPr>
    <p:cSldViewPr snapToGrid="0">
      <p:cViewPr>
        <p:scale>
          <a:sx n="100" d="100"/>
          <a:sy n="100" d="100"/>
        </p:scale>
        <p:origin x="784" y="152"/>
      </p:cViewPr>
      <p:guideLst/>
    </p:cSldViewPr>
  </p:slideViewPr>
  <p:notesTextViewPr>
    <p:cViewPr>
      <p:scale>
        <a:sx n="1" d="1"/>
        <a:sy n="1" d="1"/>
      </p:scale>
      <p:origin x="0" y="0"/>
    </p:cViewPr>
  </p:notesTextViewPr>
  <p:sorterViewPr>
    <p:cViewPr>
      <p:scale>
        <a:sx n="179" d="100"/>
        <a:sy n="17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9C4D4-6CB2-492E-804B-F784B58E97B6}"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24FA2DA7-9E92-4073-99FE-E949B01B7781}">
      <dgm:prSet custT="1"/>
      <dgm:spPr/>
      <dgm:t>
        <a:bodyPr/>
        <a:lstStyle/>
        <a:p>
          <a:r>
            <a:rPr lang="en-US" sz="1050" b="1" dirty="0"/>
            <a:t>S</a:t>
          </a:r>
          <a:r>
            <a:rPr lang="en-US" sz="1050" dirty="0"/>
            <a:t>ystemic symptoms including fever - suggestive of infection or nonvascular intracranial disorder, carcinoid, or pheochromocytoma; orange flag for isolated headache</a:t>
          </a:r>
        </a:p>
      </dgm:t>
    </dgm:pt>
    <dgm:pt modelId="{6BB333EF-F956-4C21-9594-54AFA8F4D065}" type="parTrans" cxnId="{CD0A96DB-EEBB-4728-9F91-CDE44CA3A7DC}">
      <dgm:prSet/>
      <dgm:spPr/>
      <dgm:t>
        <a:bodyPr/>
        <a:lstStyle/>
        <a:p>
          <a:endParaRPr lang="en-US" sz="3200"/>
        </a:p>
      </dgm:t>
    </dgm:pt>
    <dgm:pt modelId="{73A288AC-CC3E-4D83-A431-F979C349FC77}" type="sibTrans" cxnId="{CD0A96DB-EEBB-4728-9F91-CDE44CA3A7DC}">
      <dgm:prSet/>
      <dgm:spPr/>
      <dgm:t>
        <a:bodyPr/>
        <a:lstStyle/>
        <a:p>
          <a:endParaRPr lang="en-US" sz="3200"/>
        </a:p>
      </dgm:t>
    </dgm:pt>
    <dgm:pt modelId="{E6CD612B-FE6F-462D-AD1A-D78C68932CA8}">
      <dgm:prSet custT="1"/>
      <dgm:spPr/>
      <dgm:t>
        <a:bodyPr/>
        <a:lstStyle/>
        <a:p>
          <a:r>
            <a:rPr lang="en-US" sz="1050" b="1" dirty="0"/>
            <a:t>N</a:t>
          </a:r>
          <a:r>
            <a:rPr lang="en-US" sz="1050" dirty="0"/>
            <a:t>eoplasm in history - suggestive of brain neoplasm or metastasis</a:t>
          </a:r>
        </a:p>
      </dgm:t>
    </dgm:pt>
    <dgm:pt modelId="{BDE46DDF-E3DF-4254-8167-DCD4E864D785}" type="parTrans" cxnId="{D39C3CAB-D9D6-4DEE-B5F2-5E5555434ECB}">
      <dgm:prSet/>
      <dgm:spPr/>
      <dgm:t>
        <a:bodyPr/>
        <a:lstStyle/>
        <a:p>
          <a:endParaRPr lang="en-US" sz="3200"/>
        </a:p>
      </dgm:t>
    </dgm:pt>
    <dgm:pt modelId="{1DC03639-D496-4ABF-8356-6054D329524F}" type="sibTrans" cxnId="{D39C3CAB-D9D6-4DEE-B5F2-5E5555434ECB}">
      <dgm:prSet/>
      <dgm:spPr/>
      <dgm:t>
        <a:bodyPr/>
        <a:lstStyle/>
        <a:p>
          <a:endParaRPr lang="en-US" sz="3200"/>
        </a:p>
      </dgm:t>
    </dgm:pt>
    <dgm:pt modelId="{36425103-1A70-4031-83E7-4967935D8D78}">
      <dgm:prSet custT="1"/>
      <dgm:spPr/>
      <dgm:t>
        <a:bodyPr/>
        <a:lstStyle/>
        <a:p>
          <a:r>
            <a:rPr lang="en-US" sz="1050" b="1" dirty="0"/>
            <a:t>N</a:t>
          </a:r>
          <a:r>
            <a:rPr lang="en-US" sz="1050" dirty="0"/>
            <a:t>eurologic deficit - suggestive of headaches attributable to vascular or nonvascular intracranial disorders, brain abscess, or other infections</a:t>
          </a:r>
        </a:p>
      </dgm:t>
    </dgm:pt>
    <dgm:pt modelId="{F60C17C3-6BBA-47E1-91C5-5BC7B2A7F16C}" type="parTrans" cxnId="{6C9439B2-C4FF-4DAA-ADFE-5E8DFBE1DF5F}">
      <dgm:prSet/>
      <dgm:spPr/>
      <dgm:t>
        <a:bodyPr/>
        <a:lstStyle/>
        <a:p>
          <a:endParaRPr lang="en-US" sz="3200"/>
        </a:p>
      </dgm:t>
    </dgm:pt>
    <dgm:pt modelId="{74A79FC5-502A-4C75-B3F6-45F95C720DB8}" type="sibTrans" cxnId="{6C9439B2-C4FF-4DAA-ADFE-5E8DFBE1DF5F}">
      <dgm:prSet/>
      <dgm:spPr/>
      <dgm:t>
        <a:bodyPr/>
        <a:lstStyle/>
        <a:p>
          <a:endParaRPr lang="en-US" sz="3200"/>
        </a:p>
      </dgm:t>
    </dgm:pt>
    <dgm:pt modelId="{199B5A6F-AEDC-4C2A-A162-FA7E9D7BD700}">
      <dgm:prSet custT="1"/>
      <dgm:spPr/>
      <dgm:t>
        <a:bodyPr/>
        <a:lstStyle/>
        <a:p>
          <a:r>
            <a:rPr lang="en-US" sz="1050" b="1"/>
            <a:t>O</a:t>
          </a:r>
          <a:r>
            <a:rPr lang="en-US" sz="1050"/>
            <a:t>nset of headache is sudden or abrupt - suggestive of subarachnoid hemorrhage and other headaches attributable to cranial or cervical vascular disorders</a:t>
          </a:r>
        </a:p>
      </dgm:t>
    </dgm:pt>
    <dgm:pt modelId="{39A03DBA-2A54-4B1F-A9B8-536F7E3A18DB}" type="parTrans" cxnId="{3758380D-E63B-4C49-89AE-BCD94877649B}">
      <dgm:prSet/>
      <dgm:spPr/>
      <dgm:t>
        <a:bodyPr/>
        <a:lstStyle/>
        <a:p>
          <a:endParaRPr lang="en-US" sz="3200"/>
        </a:p>
      </dgm:t>
    </dgm:pt>
    <dgm:pt modelId="{05C79DBC-DEC1-4021-89CE-3554730CE3B9}" type="sibTrans" cxnId="{3758380D-E63B-4C49-89AE-BCD94877649B}">
      <dgm:prSet/>
      <dgm:spPr/>
      <dgm:t>
        <a:bodyPr/>
        <a:lstStyle/>
        <a:p>
          <a:endParaRPr lang="en-US" sz="3200"/>
        </a:p>
      </dgm:t>
    </dgm:pt>
    <dgm:pt modelId="{DC21D9F0-3DA1-4844-91B3-F79D1D1C8784}">
      <dgm:prSet custT="1"/>
      <dgm:spPr/>
      <dgm:t>
        <a:bodyPr/>
        <a:lstStyle/>
        <a:p>
          <a:r>
            <a:rPr lang="en-US" sz="1050" b="1"/>
            <a:t>O</a:t>
          </a:r>
          <a:r>
            <a:rPr lang="en-US" sz="1050"/>
            <a:t>lder age (age &gt; 50 years) - suggestive of giant cell arteritis or other headaches attributable to cranial or cervical vascular disorders, neoplasms, and other nonvascular intracranial disorders</a:t>
          </a:r>
        </a:p>
      </dgm:t>
    </dgm:pt>
    <dgm:pt modelId="{0AE09CCB-1061-42DC-8244-1FBFA8F4135A}" type="parTrans" cxnId="{00C7C910-943D-49D6-A4DA-D75DD9BF991E}">
      <dgm:prSet/>
      <dgm:spPr/>
      <dgm:t>
        <a:bodyPr/>
        <a:lstStyle/>
        <a:p>
          <a:endParaRPr lang="en-US" sz="3200"/>
        </a:p>
      </dgm:t>
    </dgm:pt>
    <dgm:pt modelId="{874F1BDF-895F-4E9C-96A9-4F0EE8D0B2AF}" type="sibTrans" cxnId="{00C7C910-943D-49D6-A4DA-D75DD9BF991E}">
      <dgm:prSet/>
      <dgm:spPr/>
      <dgm:t>
        <a:bodyPr/>
        <a:lstStyle/>
        <a:p>
          <a:endParaRPr lang="en-US" sz="3200"/>
        </a:p>
      </dgm:t>
    </dgm:pt>
    <dgm:pt modelId="{478A42E7-6045-4F63-8C88-2E3806ABC527}">
      <dgm:prSet custT="1"/>
      <dgm:spPr/>
      <dgm:t>
        <a:bodyPr/>
        <a:lstStyle/>
        <a:p>
          <a:r>
            <a:rPr lang="en-US" sz="1050" b="1"/>
            <a:t>P</a:t>
          </a:r>
          <a:r>
            <a:rPr lang="en-US" sz="1050"/>
            <a:t>attern change or recent onset of headache - suggestive of neoplasms and headaches attributable to vascular or nonvascular intracranial disorders</a:t>
          </a:r>
        </a:p>
      </dgm:t>
    </dgm:pt>
    <dgm:pt modelId="{00DA3533-D456-469D-9870-450FFCF0BD59}" type="parTrans" cxnId="{2C2BA62B-D407-46BB-B27F-778017F53223}">
      <dgm:prSet/>
      <dgm:spPr/>
      <dgm:t>
        <a:bodyPr/>
        <a:lstStyle/>
        <a:p>
          <a:endParaRPr lang="en-US" sz="3200"/>
        </a:p>
      </dgm:t>
    </dgm:pt>
    <dgm:pt modelId="{10FC4C6F-819C-4A2E-825D-6E33A04A4647}" type="sibTrans" cxnId="{2C2BA62B-D407-46BB-B27F-778017F53223}">
      <dgm:prSet/>
      <dgm:spPr/>
      <dgm:t>
        <a:bodyPr/>
        <a:lstStyle/>
        <a:p>
          <a:endParaRPr lang="en-US" sz="3200"/>
        </a:p>
      </dgm:t>
    </dgm:pt>
    <dgm:pt modelId="{177B99D8-A217-424A-8072-668CE2C190F1}">
      <dgm:prSet custT="1"/>
      <dgm:spPr/>
      <dgm:t>
        <a:bodyPr/>
        <a:lstStyle/>
        <a:p>
          <a:r>
            <a:rPr lang="en-US" sz="1050" b="1"/>
            <a:t>P</a:t>
          </a:r>
          <a:r>
            <a:rPr lang="en-US" sz="1050"/>
            <a:t>ositional headache - suggestive of intracranial hypertension or hypotension</a:t>
          </a:r>
        </a:p>
      </dgm:t>
    </dgm:pt>
    <dgm:pt modelId="{D9764FBA-B374-412B-B60F-DC80BC7CA010}" type="parTrans" cxnId="{6C1D4F63-9F45-47D8-86EA-AC654CA9DF04}">
      <dgm:prSet/>
      <dgm:spPr/>
      <dgm:t>
        <a:bodyPr/>
        <a:lstStyle/>
        <a:p>
          <a:endParaRPr lang="en-US" sz="3200"/>
        </a:p>
      </dgm:t>
    </dgm:pt>
    <dgm:pt modelId="{683857DA-54DD-4898-A6D4-462527F5AA5A}" type="sibTrans" cxnId="{6C1D4F63-9F45-47D8-86EA-AC654CA9DF04}">
      <dgm:prSet/>
      <dgm:spPr/>
      <dgm:t>
        <a:bodyPr/>
        <a:lstStyle/>
        <a:p>
          <a:endParaRPr lang="en-US" sz="3200"/>
        </a:p>
      </dgm:t>
    </dgm:pt>
    <dgm:pt modelId="{F85DB2E4-6955-41FB-8292-5F048B695717}">
      <dgm:prSet custT="1"/>
      <dgm:spPr/>
      <dgm:t>
        <a:bodyPr/>
        <a:lstStyle/>
        <a:p>
          <a:r>
            <a:rPr lang="en-US" sz="1050" b="1"/>
            <a:t>P</a:t>
          </a:r>
          <a:r>
            <a:rPr lang="en-US" sz="1050"/>
            <a:t>recipitated by sneezing, coughing, or exercise - suggestive of posterior fossa malformations or Chiari malformation</a:t>
          </a:r>
        </a:p>
      </dgm:t>
    </dgm:pt>
    <dgm:pt modelId="{CF869739-C185-420A-B742-8051DC0F0746}" type="parTrans" cxnId="{7E7ABDE8-2370-444E-A72F-E6AFC584EF85}">
      <dgm:prSet/>
      <dgm:spPr/>
      <dgm:t>
        <a:bodyPr/>
        <a:lstStyle/>
        <a:p>
          <a:endParaRPr lang="en-US" sz="3200"/>
        </a:p>
      </dgm:t>
    </dgm:pt>
    <dgm:pt modelId="{0FF8A882-503F-403C-9AC5-23BD1D129298}" type="sibTrans" cxnId="{7E7ABDE8-2370-444E-A72F-E6AFC584EF85}">
      <dgm:prSet/>
      <dgm:spPr/>
      <dgm:t>
        <a:bodyPr/>
        <a:lstStyle/>
        <a:p>
          <a:endParaRPr lang="en-US" sz="3200"/>
        </a:p>
      </dgm:t>
    </dgm:pt>
    <dgm:pt modelId="{EAFC00A7-ED34-46B2-AEB1-2950E8D9F2DA}">
      <dgm:prSet custT="1"/>
      <dgm:spPr/>
      <dgm:t>
        <a:bodyPr/>
        <a:lstStyle/>
        <a:p>
          <a:r>
            <a:rPr lang="en-US" sz="1050" b="1"/>
            <a:t>P</a:t>
          </a:r>
          <a:r>
            <a:rPr lang="en-US" sz="1050"/>
            <a:t>apilledema - suggestive of intracranial hypertension, neoplasms, and other nonvascular intracranial disorders</a:t>
          </a:r>
        </a:p>
      </dgm:t>
    </dgm:pt>
    <dgm:pt modelId="{D74A4737-2013-4410-AC30-D5ECDA00C2F0}" type="parTrans" cxnId="{269119C9-8259-44AE-A7B5-25CCE87123EF}">
      <dgm:prSet/>
      <dgm:spPr/>
      <dgm:t>
        <a:bodyPr/>
        <a:lstStyle/>
        <a:p>
          <a:endParaRPr lang="en-US" sz="3200"/>
        </a:p>
      </dgm:t>
    </dgm:pt>
    <dgm:pt modelId="{84C84AB3-DA5F-404A-AB4F-B77B908E86C5}" type="sibTrans" cxnId="{269119C9-8259-44AE-A7B5-25CCE87123EF}">
      <dgm:prSet/>
      <dgm:spPr/>
      <dgm:t>
        <a:bodyPr/>
        <a:lstStyle/>
        <a:p>
          <a:endParaRPr lang="en-US" sz="3200"/>
        </a:p>
      </dgm:t>
    </dgm:pt>
    <dgm:pt modelId="{362AFDEE-B515-45F5-A7AC-49126CF7F66E}">
      <dgm:prSet custT="1"/>
      <dgm:spPr/>
      <dgm:t>
        <a:bodyPr/>
        <a:lstStyle/>
        <a:p>
          <a:r>
            <a:rPr lang="en-US" sz="1050" b="1"/>
            <a:t>P</a:t>
          </a:r>
          <a:r>
            <a:rPr lang="en-US" sz="1050"/>
            <a:t>rogressive headache and atypical presentations - suggestive of neoplasms and other nonvascular intracranial disorders</a:t>
          </a:r>
        </a:p>
      </dgm:t>
    </dgm:pt>
    <dgm:pt modelId="{B15906FE-9B49-43D8-8CBB-993A7315FE5F}" type="parTrans" cxnId="{CC1504E3-2956-4566-B275-02073EADE79E}">
      <dgm:prSet/>
      <dgm:spPr/>
      <dgm:t>
        <a:bodyPr/>
        <a:lstStyle/>
        <a:p>
          <a:endParaRPr lang="en-US" sz="3200"/>
        </a:p>
      </dgm:t>
    </dgm:pt>
    <dgm:pt modelId="{A585C9CB-673C-49BB-AA59-262E0AE0AC75}" type="sibTrans" cxnId="{CC1504E3-2956-4566-B275-02073EADE79E}">
      <dgm:prSet/>
      <dgm:spPr/>
      <dgm:t>
        <a:bodyPr/>
        <a:lstStyle/>
        <a:p>
          <a:endParaRPr lang="en-US" sz="3200"/>
        </a:p>
      </dgm:t>
    </dgm:pt>
    <dgm:pt modelId="{2C7F9411-1800-44CC-8D5D-5638B56137E1}">
      <dgm:prSet custT="1"/>
      <dgm:spPr/>
      <dgm:t>
        <a:bodyPr/>
        <a:lstStyle/>
        <a:p>
          <a:r>
            <a:rPr lang="en-US" sz="900" b="1" dirty="0"/>
            <a:t>P</a:t>
          </a:r>
          <a:r>
            <a:rPr lang="en-US" sz="900" dirty="0"/>
            <a:t>regnancy or puerperium - suggestive of headaches attributable to cranial or cervical vascular disorders, </a:t>
          </a:r>
          <a:r>
            <a:rPr lang="en-US" sz="900" dirty="0" err="1"/>
            <a:t>postdural</a:t>
          </a:r>
          <a:r>
            <a:rPr lang="en-US" sz="900" dirty="0"/>
            <a:t> puncture headache, hypertension-related disorders (such as preeclampsia), cerebral sinus thrombosis, hypothyroidism, anemia, or diabetes</a:t>
          </a:r>
        </a:p>
      </dgm:t>
    </dgm:pt>
    <dgm:pt modelId="{EE61BFE0-D544-4F11-9AE1-38BE62D04766}" type="parTrans" cxnId="{5F7DC40F-F222-44E0-A1AE-6B8922204347}">
      <dgm:prSet/>
      <dgm:spPr/>
      <dgm:t>
        <a:bodyPr/>
        <a:lstStyle/>
        <a:p>
          <a:endParaRPr lang="en-US" sz="3200"/>
        </a:p>
      </dgm:t>
    </dgm:pt>
    <dgm:pt modelId="{78859B93-1910-4640-80B6-0C1FF37040E6}" type="sibTrans" cxnId="{5F7DC40F-F222-44E0-A1AE-6B8922204347}">
      <dgm:prSet/>
      <dgm:spPr/>
      <dgm:t>
        <a:bodyPr/>
        <a:lstStyle/>
        <a:p>
          <a:endParaRPr lang="en-US" sz="3200"/>
        </a:p>
      </dgm:t>
    </dgm:pt>
    <dgm:pt modelId="{AF6B0421-9302-45A4-8057-DAB782F86D5B}">
      <dgm:prSet custT="1"/>
      <dgm:spPr/>
      <dgm:t>
        <a:bodyPr/>
        <a:lstStyle/>
        <a:p>
          <a:r>
            <a:rPr lang="en-US" sz="1050" b="1" dirty="0"/>
            <a:t>P</a:t>
          </a:r>
          <a:r>
            <a:rPr lang="en-US" sz="1050" dirty="0"/>
            <a:t>ainful eye with autonomic features - suggestive of </a:t>
          </a:r>
          <a:r>
            <a:rPr lang="en-US" sz="1050" dirty="0" err="1"/>
            <a:t>Tolosa</a:t>
          </a:r>
          <a:r>
            <a:rPr lang="en-US" sz="1050" dirty="0"/>
            <a:t>-Hunt syndrome, ophthalmic causes, or pathology in posterior fossa, pituitary region, or cavernous sinus</a:t>
          </a:r>
        </a:p>
      </dgm:t>
    </dgm:pt>
    <dgm:pt modelId="{98FDA95F-918C-4A72-BAD5-1617667656D4}" type="parTrans" cxnId="{5A40CAA0-F058-4661-A06C-B9802A892C6B}">
      <dgm:prSet/>
      <dgm:spPr/>
      <dgm:t>
        <a:bodyPr/>
        <a:lstStyle/>
        <a:p>
          <a:endParaRPr lang="en-US" sz="3200"/>
        </a:p>
      </dgm:t>
    </dgm:pt>
    <dgm:pt modelId="{417FFA7F-DB9A-4CA2-8313-97818A106B34}" type="sibTrans" cxnId="{5A40CAA0-F058-4661-A06C-B9802A892C6B}">
      <dgm:prSet/>
      <dgm:spPr/>
      <dgm:t>
        <a:bodyPr/>
        <a:lstStyle/>
        <a:p>
          <a:endParaRPr lang="en-US" sz="3200"/>
        </a:p>
      </dgm:t>
    </dgm:pt>
    <dgm:pt modelId="{892B5D43-2553-433F-8D0B-AD8C4FE05805}">
      <dgm:prSet custT="1"/>
      <dgm:spPr/>
      <dgm:t>
        <a:bodyPr/>
        <a:lstStyle/>
        <a:p>
          <a:r>
            <a:rPr lang="en-US" sz="1050" b="1"/>
            <a:t>P</a:t>
          </a:r>
          <a:r>
            <a:rPr lang="en-US" sz="1050"/>
            <a:t>osttruamatic onset of headache - suggestive of acute and chronic posttaumatic headache, subdural hematoma, and other headaches attributable to vascular disorders</a:t>
          </a:r>
        </a:p>
      </dgm:t>
    </dgm:pt>
    <dgm:pt modelId="{58FDC38F-BC7A-4BCF-B009-71D16247D79E}" type="parTrans" cxnId="{E9BB5307-77B9-41BA-82F6-05B37AB6445B}">
      <dgm:prSet/>
      <dgm:spPr/>
      <dgm:t>
        <a:bodyPr/>
        <a:lstStyle/>
        <a:p>
          <a:endParaRPr lang="en-US" sz="3200"/>
        </a:p>
      </dgm:t>
    </dgm:pt>
    <dgm:pt modelId="{B65684C1-6BD8-498A-A0B3-FAA1D86FB1CD}" type="sibTrans" cxnId="{E9BB5307-77B9-41BA-82F6-05B37AB6445B}">
      <dgm:prSet/>
      <dgm:spPr/>
      <dgm:t>
        <a:bodyPr/>
        <a:lstStyle/>
        <a:p>
          <a:endParaRPr lang="en-US" sz="3200"/>
        </a:p>
      </dgm:t>
    </dgm:pt>
    <dgm:pt modelId="{F802F139-5B8A-4942-8821-3B1A039F74B4}">
      <dgm:prSet custT="1"/>
      <dgm:spPr/>
      <dgm:t>
        <a:bodyPr/>
        <a:lstStyle/>
        <a:p>
          <a:r>
            <a:rPr lang="en-US" sz="1050" b="1"/>
            <a:t>P</a:t>
          </a:r>
          <a:r>
            <a:rPr lang="en-US" sz="1050"/>
            <a:t>athology of immune system such as with HIV infection - suggestive of opportunistic infections</a:t>
          </a:r>
        </a:p>
      </dgm:t>
    </dgm:pt>
    <dgm:pt modelId="{8DDB5016-0214-448D-99EF-FF6F7FA41F3F}" type="parTrans" cxnId="{C63DAD20-7EAD-45AF-98B1-9B2400742CF7}">
      <dgm:prSet/>
      <dgm:spPr/>
      <dgm:t>
        <a:bodyPr/>
        <a:lstStyle/>
        <a:p>
          <a:endParaRPr lang="en-US" sz="3200"/>
        </a:p>
      </dgm:t>
    </dgm:pt>
    <dgm:pt modelId="{A30E89AA-6C7F-4370-945C-CFEAFDAA7C6B}" type="sibTrans" cxnId="{C63DAD20-7EAD-45AF-98B1-9B2400742CF7}">
      <dgm:prSet/>
      <dgm:spPr/>
      <dgm:t>
        <a:bodyPr/>
        <a:lstStyle/>
        <a:p>
          <a:endParaRPr lang="en-US" sz="3200"/>
        </a:p>
      </dgm:t>
    </dgm:pt>
    <dgm:pt modelId="{08497B26-50A6-465E-AB08-0943DA629417}">
      <dgm:prSet custT="1"/>
      <dgm:spPr/>
      <dgm:t>
        <a:bodyPr/>
        <a:lstStyle/>
        <a:p>
          <a:r>
            <a:rPr lang="en-US" sz="1050" b="1"/>
            <a:t>P</a:t>
          </a:r>
          <a:r>
            <a:rPr lang="en-US" sz="1050"/>
            <a:t>ainkiller overuse or use of new drug at onset of headache - suggestive of medication overuse headache or drug incompatibility</a:t>
          </a:r>
        </a:p>
      </dgm:t>
    </dgm:pt>
    <dgm:pt modelId="{F73C6F6B-B861-4209-A254-C07DD225D0DF}" type="parTrans" cxnId="{E3860B2C-225F-4270-8A30-FCCA6F247237}">
      <dgm:prSet/>
      <dgm:spPr/>
      <dgm:t>
        <a:bodyPr/>
        <a:lstStyle/>
        <a:p>
          <a:endParaRPr lang="en-US" sz="3200"/>
        </a:p>
      </dgm:t>
    </dgm:pt>
    <dgm:pt modelId="{B128D5D1-18C2-45C3-926F-B9BB26C8161D}" type="sibTrans" cxnId="{E3860B2C-225F-4270-8A30-FCCA6F247237}">
      <dgm:prSet/>
      <dgm:spPr/>
      <dgm:t>
        <a:bodyPr/>
        <a:lstStyle/>
        <a:p>
          <a:endParaRPr lang="en-US" sz="3200"/>
        </a:p>
      </dgm:t>
    </dgm:pt>
    <dgm:pt modelId="{951079CC-0FBC-7A4B-957C-6C180C48AE88}" type="pres">
      <dgm:prSet presAssocID="{FFF9C4D4-6CB2-492E-804B-F784B58E97B6}" presName="diagram" presStyleCnt="0">
        <dgm:presLayoutVars>
          <dgm:dir/>
          <dgm:resizeHandles val="exact"/>
        </dgm:presLayoutVars>
      </dgm:prSet>
      <dgm:spPr/>
    </dgm:pt>
    <dgm:pt modelId="{CE161A1C-3F35-8B49-8541-4FD20F9EF31F}" type="pres">
      <dgm:prSet presAssocID="{24FA2DA7-9E92-4073-99FE-E949B01B7781}" presName="node" presStyleLbl="node1" presStyleIdx="0" presStyleCnt="15">
        <dgm:presLayoutVars>
          <dgm:bulletEnabled val="1"/>
        </dgm:presLayoutVars>
      </dgm:prSet>
      <dgm:spPr/>
    </dgm:pt>
    <dgm:pt modelId="{098275FE-27FC-9E43-885B-3F71A4C38A79}" type="pres">
      <dgm:prSet presAssocID="{73A288AC-CC3E-4D83-A431-F979C349FC77}" presName="sibTrans" presStyleCnt="0"/>
      <dgm:spPr/>
    </dgm:pt>
    <dgm:pt modelId="{8828937D-BCF5-934D-8A44-152AE9BA399A}" type="pres">
      <dgm:prSet presAssocID="{E6CD612B-FE6F-462D-AD1A-D78C68932CA8}" presName="node" presStyleLbl="node1" presStyleIdx="1" presStyleCnt="15">
        <dgm:presLayoutVars>
          <dgm:bulletEnabled val="1"/>
        </dgm:presLayoutVars>
      </dgm:prSet>
      <dgm:spPr/>
    </dgm:pt>
    <dgm:pt modelId="{39AE8E3D-C16D-EB4D-8CB3-744D41D8102D}" type="pres">
      <dgm:prSet presAssocID="{1DC03639-D496-4ABF-8356-6054D329524F}" presName="sibTrans" presStyleCnt="0"/>
      <dgm:spPr/>
    </dgm:pt>
    <dgm:pt modelId="{C1569694-0768-8748-86D0-33576A604607}" type="pres">
      <dgm:prSet presAssocID="{36425103-1A70-4031-83E7-4967935D8D78}" presName="node" presStyleLbl="node1" presStyleIdx="2" presStyleCnt="15">
        <dgm:presLayoutVars>
          <dgm:bulletEnabled val="1"/>
        </dgm:presLayoutVars>
      </dgm:prSet>
      <dgm:spPr/>
    </dgm:pt>
    <dgm:pt modelId="{EBE66357-3C8C-4D4A-ADF4-2EE63F372A66}" type="pres">
      <dgm:prSet presAssocID="{74A79FC5-502A-4C75-B3F6-45F95C720DB8}" presName="sibTrans" presStyleCnt="0"/>
      <dgm:spPr/>
    </dgm:pt>
    <dgm:pt modelId="{DF2128B6-6A07-7B4C-AE28-5B28024489DD}" type="pres">
      <dgm:prSet presAssocID="{199B5A6F-AEDC-4C2A-A162-FA7E9D7BD700}" presName="node" presStyleLbl="node1" presStyleIdx="3" presStyleCnt="15">
        <dgm:presLayoutVars>
          <dgm:bulletEnabled val="1"/>
        </dgm:presLayoutVars>
      </dgm:prSet>
      <dgm:spPr/>
    </dgm:pt>
    <dgm:pt modelId="{493B01D4-0A2A-A741-9F99-B69FDB5C6CCA}" type="pres">
      <dgm:prSet presAssocID="{05C79DBC-DEC1-4021-89CE-3554730CE3B9}" presName="sibTrans" presStyleCnt="0"/>
      <dgm:spPr/>
    </dgm:pt>
    <dgm:pt modelId="{508AE7F9-9A02-7743-910F-DB45FA27B7BA}" type="pres">
      <dgm:prSet presAssocID="{DC21D9F0-3DA1-4844-91B3-F79D1D1C8784}" presName="node" presStyleLbl="node1" presStyleIdx="4" presStyleCnt="15">
        <dgm:presLayoutVars>
          <dgm:bulletEnabled val="1"/>
        </dgm:presLayoutVars>
      </dgm:prSet>
      <dgm:spPr/>
    </dgm:pt>
    <dgm:pt modelId="{112E2C0B-3C13-4C4D-83A7-EE4A85A72201}" type="pres">
      <dgm:prSet presAssocID="{874F1BDF-895F-4E9C-96A9-4F0EE8D0B2AF}" presName="sibTrans" presStyleCnt="0"/>
      <dgm:spPr/>
    </dgm:pt>
    <dgm:pt modelId="{C1DB8739-97A0-6843-9D90-420E78A68D30}" type="pres">
      <dgm:prSet presAssocID="{478A42E7-6045-4F63-8C88-2E3806ABC527}" presName="node" presStyleLbl="node1" presStyleIdx="5" presStyleCnt="15">
        <dgm:presLayoutVars>
          <dgm:bulletEnabled val="1"/>
        </dgm:presLayoutVars>
      </dgm:prSet>
      <dgm:spPr/>
    </dgm:pt>
    <dgm:pt modelId="{E09BC96F-A656-114C-A232-30D8CB9DDAB4}" type="pres">
      <dgm:prSet presAssocID="{10FC4C6F-819C-4A2E-825D-6E33A04A4647}" presName="sibTrans" presStyleCnt="0"/>
      <dgm:spPr/>
    </dgm:pt>
    <dgm:pt modelId="{05BEEA5A-FE93-644A-B983-F9D52070F1BA}" type="pres">
      <dgm:prSet presAssocID="{177B99D8-A217-424A-8072-668CE2C190F1}" presName="node" presStyleLbl="node1" presStyleIdx="6" presStyleCnt="15">
        <dgm:presLayoutVars>
          <dgm:bulletEnabled val="1"/>
        </dgm:presLayoutVars>
      </dgm:prSet>
      <dgm:spPr/>
    </dgm:pt>
    <dgm:pt modelId="{DB17DD4F-4128-3041-99C8-07B61FB6D891}" type="pres">
      <dgm:prSet presAssocID="{683857DA-54DD-4898-A6D4-462527F5AA5A}" presName="sibTrans" presStyleCnt="0"/>
      <dgm:spPr/>
    </dgm:pt>
    <dgm:pt modelId="{7A198837-6C29-CA4E-A19B-506AB3B88C7E}" type="pres">
      <dgm:prSet presAssocID="{F85DB2E4-6955-41FB-8292-5F048B695717}" presName="node" presStyleLbl="node1" presStyleIdx="7" presStyleCnt="15">
        <dgm:presLayoutVars>
          <dgm:bulletEnabled val="1"/>
        </dgm:presLayoutVars>
      </dgm:prSet>
      <dgm:spPr/>
    </dgm:pt>
    <dgm:pt modelId="{0024B58B-2CC5-A242-9585-B28296E38152}" type="pres">
      <dgm:prSet presAssocID="{0FF8A882-503F-403C-9AC5-23BD1D129298}" presName="sibTrans" presStyleCnt="0"/>
      <dgm:spPr/>
    </dgm:pt>
    <dgm:pt modelId="{2A308B22-AF43-594B-AE3C-B079F22B063B}" type="pres">
      <dgm:prSet presAssocID="{EAFC00A7-ED34-46B2-AEB1-2950E8D9F2DA}" presName="node" presStyleLbl="node1" presStyleIdx="8" presStyleCnt="15">
        <dgm:presLayoutVars>
          <dgm:bulletEnabled val="1"/>
        </dgm:presLayoutVars>
      </dgm:prSet>
      <dgm:spPr/>
    </dgm:pt>
    <dgm:pt modelId="{22C6D725-6323-7C4F-83AB-CEBD896969A0}" type="pres">
      <dgm:prSet presAssocID="{84C84AB3-DA5F-404A-AB4F-B77B908E86C5}" presName="sibTrans" presStyleCnt="0"/>
      <dgm:spPr/>
    </dgm:pt>
    <dgm:pt modelId="{30F50E2F-224A-2C46-B8A7-F98186A16B9C}" type="pres">
      <dgm:prSet presAssocID="{362AFDEE-B515-45F5-A7AC-49126CF7F66E}" presName="node" presStyleLbl="node1" presStyleIdx="9" presStyleCnt="15">
        <dgm:presLayoutVars>
          <dgm:bulletEnabled val="1"/>
        </dgm:presLayoutVars>
      </dgm:prSet>
      <dgm:spPr/>
    </dgm:pt>
    <dgm:pt modelId="{AB5B1152-D3C4-9D40-B5A2-D40AC28319A2}" type="pres">
      <dgm:prSet presAssocID="{A585C9CB-673C-49BB-AA59-262E0AE0AC75}" presName="sibTrans" presStyleCnt="0"/>
      <dgm:spPr/>
    </dgm:pt>
    <dgm:pt modelId="{D7CFC2E4-704D-F84B-A033-D008785C8712}" type="pres">
      <dgm:prSet presAssocID="{2C7F9411-1800-44CC-8D5D-5638B56137E1}" presName="node" presStyleLbl="node1" presStyleIdx="10" presStyleCnt="15">
        <dgm:presLayoutVars>
          <dgm:bulletEnabled val="1"/>
        </dgm:presLayoutVars>
      </dgm:prSet>
      <dgm:spPr/>
    </dgm:pt>
    <dgm:pt modelId="{10BA334B-44BE-4A48-AA26-40E2FA5BEB37}" type="pres">
      <dgm:prSet presAssocID="{78859B93-1910-4640-80B6-0C1FF37040E6}" presName="sibTrans" presStyleCnt="0"/>
      <dgm:spPr/>
    </dgm:pt>
    <dgm:pt modelId="{E3B0B952-D501-5F4D-AC74-8A0DEEF4CDA0}" type="pres">
      <dgm:prSet presAssocID="{AF6B0421-9302-45A4-8057-DAB782F86D5B}" presName="node" presStyleLbl="node1" presStyleIdx="11" presStyleCnt="15">
        <dgm:presLayoutVars>
          <dgm:bulletEnabled val="1"/>
        </dgm:presLayoutVars>
      </dgm:prSet>
      <dgm:spPr/>
    </dgm:pt>
    <dgm:pt modelId="{9FC61C88-BEFC-8C44-9ED4-D3574ACC3ED6}" type="pres">
      <dgm:prSet presAssocID="{417FFA7F-DB9A-4CA2-8313-97818A106B34}" presName="sibTrans" presStyleCnt="0"/>
      <dgm:spPr/>
    </dgm:pt>
    <dgm:pt modelId="{16FCCDC3-2940-CC48-B51D-65FD7374E448}" type="pres">
      <dgm:prSet presAssocID="{892B5D43-2553-433F-8D0B-AD8C4FE05805}" presName="node" presStyleLbl="node1" presStyleIdx="12" presStyleCnt="15">
        <dgm:presLayoutVars>
          <dgm:bulletEnabled val="1"/>
        </dgm:presLayoutVars>
      </dgm:prSet>
      <dgm:spPr/>
    </dgm:pt>
    <dgm:pt modelId="{FBD322BD-13BD-154D-8B6B-13E894F22E13}" type="pres">
      <dgm:prSet presAssocID="{B65684C1-6BD8-498A-A0B3-FAA1D86FB1CD}" presName="sibTrans" presStyleCnt="0"/>
      <dgm:spPr/>
    </dgm:pt>
    <dgm:pt modelId="{7B80136B-EC21-B542-951D-E1BCDC6FE0ED}" type="pres">
      <dgm:prSet presAssocID="{F802F139-5B8A-4942-8821-3B1A039F74B4}" presName="node" presStyleLbl="node1" presStyleIdx="13" presStyleCnt="15">
        <dgm:presLayoutVars>
          <dgm:bulletEnabled val="1"/>
        </dgm:presLayoutVars>
      </dgm:prSet>
      <dgm:spPr/>
    </dgm:pt>
    <dgm:pt modelId="{B82E5399-876F-784C-9519-6964BD731DCB}" type="pres">
      <dgm:prSet presAssocID="{A30E89AA-6C7F-4370-945C-CFEAFDAA7C6B}" presName="sibTrans" presStyleCnt="0"/>
      <dgm:spPr/>
    </dgm:pt>
    <dgm:pt modelId="{81C5A17D-4AC8-8A40-B4CC-24F83FF16045}" type="pres">
      <dgm:prSet presAssocID="{08497B26-50A6-465E-AB08-0943DA629417}" presName="node" presStyleLbl="node1" presStyleIdx="14" presStyleCnt="15">
        <dgm:presLayoutVars>
          <dgm:bulletEnabled val="1"/>
        </dgm:presLayoutVars>
      </dgm:prSet>
      <dgm:spPr/>
    </dgm:pt>
  </dgm:ptLst>
  <dgm:cxnLst>
    <dgm:cxn modelId="{563C6302-3DD8-5844-9F98-5CA2FE15E034}" type="presOf" srcId="{F85DB2E4-6955-41FB-8292-5F048B695717}" destId="{7A198837-6C29-CA4E-A19B-506AB3B88C7E}" srcOrd="0" destOrd="0" presId="urn:microsoft.com/office/officeart/2005/8/layout/default"/>
    <dgm:cxn modelId="{E9BB5307-77B9-41BA-82F6-05B37AB6445B}" srcId="{FFF9C4D4-6CB2-492E-804B-F784B58E97B6}" destId="{892B5D43-2553-433F-8D0B-AD8C4FE05805}" srcOrd="12" destOrd="0" parTransId="{58FDC38F-BC7A-4BCF-B009-71D16247D79E}" sibTransId="{B65684C1-6BD8-498A-A0B3-FAA1D86FB1CD}"/>
    <dgm:cxn modelId="{3758380D-E63B-4C49-89AE-BCD94877649B}" srcId="{FFF9C4D4-6CB2-492E-804B-F784B58E97B6}" destId="{199B5A6F-AEDC-4C2A-A162-FA7E9D7BD700}" srcOrd="3" destOrd="0" parTransId="{39A03DBA-2A54-4B1F-A9B8-536F7E3A18DB}" sibTransId="{05C79DBC-DEC1-4021-89CE-3554730CE3B9}"/>
    <dgm:cxn modelId="{5F7DC40F-F222-44E0-A1AE-6B8922204347}" srcId="{FFF9C4D4-6CB2-492E-804B-F784B58E97B6}" destId="{2C7F9411-1800-44CC-8D5D-5638B56137E1}" srcOrd="10" destOrd="0" parTransId="{EE61BFE0-D544-4F11-9AE1-38BE62D04766}" sibTransId="{78859B93-1910-4640-80B6-0C1FF37040E6}"/>
    <dgm:cxn modelId="{00C7C910-943D-49D6-A4DA-D75DD9BF991E}" srcId="{FFF9C4D4-6CB2-492E-804B-F784B58E97B6}" destId="{DC21D9F0-3DA1-4844-91B3-F79D1D1C8784}" srcOrd="4" destOrd="0" parTransId="{0AE09CCB-1061-42DC-8244-1FBFA8F4135A}" sibTransId="{874F1BDF-895F-4E9C-96A9-4F0EE8D0B2AF}"/>
    <dgm:cxn modelId="{20645715-06DD-C941-85D7-9983B87F3EF3}" type="presOf" srcId="{2C7F9411-1800-44CC-8D5D-5638B56137E1}" destId="{D7CFC2E4-704D-F84B-A033-D008785C8712}" srcOrd="0" destOrd="0" presId="urn:microsoft.com/office/officeart/2005/8/layout/default"/>
    <dgm:cxn modelId="{C63DAD20-7EAD-45AF-98B1-9B2400742CF7}" srcId="{FFF9C4D4-6CB2-492E-804B-F784B58E97B6}" destId="{F802F139-5B8A-4942-8821-3B1A039F74B4}" srcOrd="13" destOrd="0" parTransId="{8DDB5016-0214-448D-99EF-FF6F7FA41F3F}" sibTransId="{A30E89AA-6C7F-4370-945C-CFEAFDAA7C6B}"/>
    <dgm:cxn modelId="{1165A42A-DB24-7743-A58B-5C0ADD05E88C}" type="presOf" srcId="{DC21D9F0-3DA1-4844-91B3-F79D1D1C8784}" destId="{508AE7F9-9A02-7743-910F-DB45FA27B7BA}" srcOrd="0" destOrd="0" presId="urn:microsoft.com/office/officeart/2005/8/layout/default"/>
    <dgm:cxn modelId="{2C2BA62B-D407-46BB-B27F-778017F53223}" srcId="{FFF9C4D4-6CB2-492E-804B-F784B58E97B6}" destId="{478A42E7-6045-4F63-8C88-2E3806ABC527}" srcOrd="5" destOrd="0" parTransId="{00DA3533-D456-469D-9870-450FFCF0BD59}" sibTransId="{10FC4C6F-819C-4A2E-825D-6E33A04A4647}"/>
    <dgm:cxn modelId="{E3860B2C-225F-4270-8A30-FCCA6F247237}" srcId="{FFF9C4D4-6CB2-492E-804B-F784B58E97B6}" destId="{08497B26-50A6-465E-AB08-0943DA629417}" srcOrd="14" destOrd="0" parTransId="{F73C6F6B-B861-4209-A254-C07DD225D0DF}" sibTransId="{B128D5D1-18C2-45C3-926F-B9BB26C8161D}"/>
    <dgm:cxn modelId="{96A2753B-697F-FC43-A4E9-4D125E69E734}" type="presOf" srcId="{FFF9C4D4-6CB2-492E-804B-F784B58E97B6}" destId="{951079CC-0FBC-7A4B-957C-6C180C48AE88}" srcOrd="0" destOrd="0" presId="urn:microsoft.com/office/officeart/2005/8/layout/default"/>
    <dgm:cxn modelId="{D2887B43-A304-2844-BBBD-26DEB92E1052}" type="presOf" srcId="{177B99D8-A217-424A-8072-668CE2C190F1}" destId="{05BEEA5A-FE93-644A-B983-F9D52070F1BA}" srcOrd="0" destOrd="0" presId="urn:microsoft.com/office/officeart/2005/8/layout/default"/>
    <dgm:cxn modelId="{DA2C174E-E49C-6845-B2EC-8320814040CB}" type="presOf" srcId="{36425103-1A70-4031-83E7-4967935D8D78}" destId="{C1569694-0768-8748-86D0-33576A604607}" srcOrd="0" destOrd="0" presId="urn:microsoft.com/office/officeart/2005/8/layout/default"/>
    <dgm:cxn modelId="{6C1D4F63-9F45-47D8-86EA-AC654CA9DF04}" srcId="{FFF9C4D4-6CB2-492E-804B-F784B58E97B6}" destId="{177B99D8-A217-424A-8072-668CE2C190F1}" srcOrd="6" destOrd="0" parTransId="{D9764FBA-B374-412B-B60F-DC80BC7CA010}" sibTransId="{683857DA-54DD-4898-A6D4-462527F5AA5A}"/>
    <dgm:cxn modelId="{63714E64-1716-DF47-908F-C41BE9F71D35}" type="presOf" srcId="{AF6B0421-9302-45A4-8057-DAB782F86D5B}" destId="{E3B0B952-D501-5F4D-AC74-8A0DEEF4CDA0}" srcOrd="0" destOrd="0" presId="urn:microsoft.com/office/officeart/2005/8/layout/default"/>
    <dgm:cxn modelId="{74D32C75-6FA9-1E48-834C-AC076A5EC60C}" type="presOf" srcId="{24FA2DA7-9E92-4073-99FE-E949B01B7781}" destId="{CE161A1C-3F35-8B49-8541-4FD20F9EF31F}" srcOrd="0" destOrd="0" presId="urn:microsoft.com/office/officeart/2005/8/layout/default"/>
    <dgm:cxn modelId="{8D6CAD8D-F38D-A44E-A4E0-FF62892B0E19}" type="presOf" srcId="{08497B26-50A6-465E-AB08-0943DA629417}" destId="{81C5A17D-4AC8-8A40-B4CC-24F83FF16045}" srcOrd="0" destOrd="0" presId="urn:microsoft.com/office/officeart/2005/8/layout/default"/>
    <dgm:cxn modelId="{7B9FABA0-3EE2-B541-A5A6-C15635AE8BD3}" type="presOf" srcId="{478A42E7-6045-4F63-8C88-2E3806ABC527}" destId="{C1DB8739-97A0-6843-9D90-420E78A68D30}" srcOrd="0" destOrd="0" presId="urn:microsoft.com/office/officeart/2005/8/layout/default"/>
    <dgm:cxn modelId="{5A40CAA0-F058-4661-A06C-B9802A892C6B}" srcId="{FFF9C4D4-6CB2-492E-804B-F784B58E97B6}" destId="{AF6B0421-9302-45A4-8057-DAB782F86D5B}" srcOrd="11" destOrd="0" parTransId="{98FDA95F-918C-4A72-BAD5-1617667656D4}" sibTransId="{417FFA7F-DB9A-4CA2-8313-97818A106B34}"/>
    <dgm:cxn modelId="{4CD02AA9-725D-A84F-9A50-550B0F137D2F}" type="presOf" srcId="{EAFC00A7-ED34-46B2-AEB1-2950E8D9F2DA}" destId="{2A308B22-AF43-594B-AE3C-B079F22B063B}" srcOrd="0" destOrd="0" presId="urn:microsoft.com/office/officeart/2005/8/layout/default"/>
    <dgm:cxn modelId="{D39C3CAB-D9D6-4DEE-B5F2-5E5555434ECB}" srcId="{FFF9C4D4-6CB2-492E-804B-F784B58E97B6}" destId="{E6CD612B-FE6F-462D-AD1A-D78C68932CA8}" srcOrd="1" destOrd="0" parTransId="{BDE46DDF-E3DF-4254-8167-DCD4E864D785}" sibTransId="{1DC03639-D496-4ABF-8356-6054D329524F}"/>
    <dgm:cxn modelId="{6C9439B2-C4FF-4DAA-ADFE-5E8DFBE1DF5F}" srcId="{FFF9C4D4-6CB2-492E-804B-F784B58E97B6}" destId="{36425103-1A70-4031-83E7-4967935D8D78}" srcOrd="2" destOrd="0" parTransId="{F60C17C3-6BBA-47E1-91C5-5BC7B2A7F16C}" sibTransId="{74A79FC5-502A-4C75-B3F6-45F95C720DB8}"/>
    <dgm:cxn modelId="{9DDCD2BC-7F10-5B47-B668-723364C5087B}" type="presOf" srcId="{892B5D43-2553-433F-8D0B-AD8C4FE05805}" destId="{16FCCDC3-2940-CC48-B51D-65FD7374E448}" srcOrd="0" destOrd="0" presId="urn:microsoft.com/office/officeart/2005/8/layout/default"/>
    <dgm:cxn modelId="{269119C9-8259-44AE-A7B5-25CCE87123EF}" srcId="{FFF9C4D4-6CB2-492E-804B-F784B58E97B6}" destId="{EAFC00A7-ED34-46B2-AEB1-2950E8D9F2DA}" srcOrd="8" destOrd="0" parTransId="{D74A4737-2013-4410-AC30-D5ECDA00C2F0}" sibTransId="{84C84AB3-DA5F-404A-AB4F-B77B908E86C5}"/>
    <dgm:cxn modelId="{571179DA-0476-EC47-B7BE-32A706579375}" type="presOf" srcId="{199B5A6F-AEDC-4C2A-A162-FA7E9D7BD700}" destId="{DF2128B6-6A07-7B4C-AE28-5B28024489DD}" srcOrd="0" destOrd="0" presId="urn:microsoft.com/office/officeart/2005/8/layout/default"/>
    <dgm:cxn modelId="{CD0A96DB-EEBB-4728-9F91-CDE44CA3A7DC}" srcId="{FFF9C4D4-6CB2-492E-804B-F784B58E97B6}" destId="{24FA2DA7-9E92-4073-99FE-E949B01B7781}" srcOrd="0" destOrd="0" parTransId="{6BB333EF-F956-4C21-9594-54AFA8F4D065}" sibTransId="{73A288AC-CC3E-4D83-A431-F979C349FC77}"/>
    <dgm:cxn modelId="{1B8E20DC-7470-9E4E-8C70-5A315E2F5812}" type="presOf" srcId="{E6CD612B-FE6F-462D-AD1A-D78C68932CA8}" destId="{8828937D-BCF5-934D-8A44-152AE9BA399A}" srcOrd="0" destOrd="0" presId="urn:microsoft.com/office/officeart/2005/8/layout/default"/>
    <dgm:cxn modelId="{B38236E0-A877-8844-888A-90590B6B0188}" type="presOf" srcId="{362AFDEE-B515-45F5-A7AC-49126CF7F66E}" destId="{30F50E2F-224A-2C46-B8A7-F98186A16B9C}" srcOrd="0" destOrd="0" presId="urn:microsoft.com/office/officeart/2005/8/layout/default"/>
    <dgm:cxn modelId="{CC1504E3-2956-4566-B275-02073EADE79E}" srcId="{FFF9C4D4-6CB2-492E-804B-F784B58E97B6}" destId="{362AFDEE-B515-45F5-A7AC-49126CF7F66E}" srcOrd="9" destOrd="0" parTransId="{B15906FE-9B49-43D8-8CBB-993A7315FE5F}" sibTransId="{A585C9CB-673C-49BB-AA59-262E0AE0AC75}"/>
    <dgm:cxn modelId="{7E7ABDE8-2370-444E-A72F-E6AFC584EF85}" srcId="{FFF9C4D4-6CB2-492E-804B-F784B58E97B6}" destId="{F85DB2E4-6955-41FB-8292-5F048B695717}" srcOrd="7" destOrd="0" parTransId="{CF869739-C185-420A-B742-8051DC0F0746}" sibTransId="{0FF8A882-503F-403C-9AC5-23BD1D129298}"/>
    <dgm:cxn modelId="{A61984FA-D865-0C4C-8576-297996E9CD28}" type="presOf" srcId="{F802F139-5B8A-4942-8821-3B1A039F74B4}" destId="{7B80136B-EC21-B542-951D-E1BCDC6FE0ED}" srcOrd="0" destOrd="0" presId="urn:microsoft.com/office/officeart/2005/8/layout/default"/>
    <dgm:cxn modelId="{84DFCE73-A117-BF40-8CE0-80EE901B3E2D}" type="presParOf" srcId="{951079CC-0FBC-7A4B-957C-6C180C48AE88}" destId="{CE161A1C-3F35-8B49-8541-4FD20F9EF31F}" srcOrd="0" destOrd="0" presId="urn:microsoft.com/office/officeart/2005/8/layout/default"/>
    <dgm:cxn modelId="{2E0340BF-5387-C24C-95C1-ACE1D11533DB}" type="presParOf" srcId="{951079CC-0FBC-7A4B-957C-6C180C48AE88}" destId="{098275FE-27FC-9E43-885B-3F71A4C38A79}" srcOrd="1" destOrd="0" presId="urn:microsoft.com/office/officeart/2005/8/layout/default"/>
    <dgm:cxn modelId="{5F33517A-90DA-7D49-BB04-AB3C127C729E}" type="presParOf" srcId="{951079CC-0FBC-7A4B-957C-6C180C48AE88}" destId="{8828937D-BCF5-934D-8A44-152AE9BA399A}" srcOrd="2" destOrd="0" presId="urn:microsoft.com/office/officeart/2005/8/layout/default"/>
    <dgm:cxn modelId="{26305507-CDD0-414D-BF52-B34620332B61}" type="presParOf" srcId="{951079CC-0FBC-7A4B-957C-6C180C48AE88}" destId="{39AE8E3D-C16D-EB4D-8CB3-744D41D8102D}" srcOrd="3" destOrd="0" presId="urn:microsoft.com/office/officeart/2005/8/layout/default"/>
    <dgm:cxn modelId="{9A1F5D4F-B896-0F4A-BAE4-C623D415026F}" type="presParOf" srcId="{951079CC-0FBC-7A4B-957C-6C180C48AE88}" destId="{C1569694-0768-8748-86D0-33576A604607}" srcOrd="4" destOrd="0" presId="urn:microsoft.com/office/officeart/2005/8/layout/default"/>
    <dgm:cxn modelId="{EFAB1492-85D3-BE40-8229-4F74FE73DFF0}" type="presParOf" srcId="{951079CC-0FBC-7A4B-957C-6C180C48AE88}" destId="{EBE66357-3C8C-4D4A-ADF4-2EE63F372A66}" srcOrd="5" destOrd="0" presId="urn:microsoft.com/office/officeart/2005/8/layout/default"/>
    <dgm:cxn modelId="{A47CA37A-F98F-B248-B62D-B600EFA10138}" type="presParOf" srcId="{951079CC-0FBC-7A4B-957C-6C180C48AE88}" destId="{DF2128B6-6A07-7B4C-AE28-5B28024489DD}" srcOrd="6" destOrd="0" presId="urn:microsoft.com/office/officeart/2005/8/layout/default"/>
    <dgm:cxn modelId="{C61ADF3C-A915-004E-A8AD-C0FDF09AC3A7}" type="presParOf" srcId="{951079CC-0FBC-7A4B-957C-6C180C48AE88}" destId="{493B01D4-0A2A-A741-9F99-B69FDB5C6CCA}" srcOrd="7" destOrd="0" presId="urn:microsoft.com/office/officeart/2005/8/layout/default"/>
    <dgm:cxn modelId="{AFE109EB-4F79-834B-BF06-5965CB1D50C9}" type="presParOf" srcId="{951079CC-0FBC-7A4B-957C-6C180C48AE88}" destId="{508AE7F9-9A02-7743-910F-DB45FA27B7BA}" srcOrd="8" destOrd="0" presId="urn:microsoft.com/office/officeart/2005/8/layout/default"/>
    <dgm:cxn modelId="{8135B124-2B1A-1D42-BCEB-A2ECB4B73FB7}" type="presParOf" srcId="{951079CC-0FBC-7A4B-957C-6C180C48AE88}" destId="{112E2C0B-3C13-4C4D-83A7-EE4A85A72201}" srcOrd="9" destOrd="0" presId="urn:microsoft.com/office/officeart/2005/8/layout/default"/>
    <dgm:cxn modelId="{A117F686-C947-624F-AC2A-F2918CBC5DF3}" type="presParOf" srcId="{951079CC-0FBC-7A4B-957C-6C180C48AE88}" destId="{C1DB8739-97A0-6843-9D90-420E78A68D30}" srcOrd="10" destOrd="0" presId="urn:microsoft.com/office/officeart/2005/8/layout/default"/>
    <dgm:cxn modelId="{DC053E51-5FBB-F144-80C0-A9E2D2E2B4D6}" type="presParOf" srcId="{951079CC-0FBC-7A4B-957C-6C180C48AE88}" destId="{E09BC96F-A656-114C-A232-30D8CB9DDAB4}" srcOrd="11" destOrd="0" presId="urn:microsoft.com/office/officeart/2005/8/layout/default"/>
    <dgm:cxn modelId="{E715BDEE-76B4-D340-9AAD-14B0D52BB3CE}" type="presParOf" srcId="{951079CC-0FBC-7A4B-957C-6C180C48AE88}" destId="{05BEEA5A-FE93-644A-B983-F9D52070F1BA}" srcOrd="12" destOrd="0" presId="urn:microsoft.com/office/officeart/2005/8/layout/default"/>
    <dgm:cxn modelId="{1F7D042F-8DB1-0B4C-9A2E-011CE6934826}" type="presParOf" srcId="{951079CC-0FBC-7A4B-957C-6C180C48AE88}" destId="{DB17DD4F-4128-3041-99C8-07B61FB6D891}" srcOrd="13" destOrd="0" presId="urn:microsoft.com/office/officeart/2005/8/layout/default"/>
    <dgm:cxn modelId="{D44DC3D7-4CCB-0C45-99E7-218F70B747AA}" type="presParOf" srcId="{951079CC-0FBC-7A4B-957C-6C180C48AE88}" destId="{7A198837-6C29-CA4E-A19B-506AB3B88C7E}" srcOrd="14" destOrd="0" presId="urn:microsoft.com/office/officeart/2005/8/layout/default"/>
    <dgm:cxn modelId="{7F6F8DB1-0FF7-D642-97AE-DD1109B262A9}" type="presParOf" srcId="{951079CC-0FBC-7A4B-957C-6C180C48AE88}" destId="{0024B58B-2CC5-A242-9585-B28296E38152}" srcOrd="15" destOrd="0" presId="urn:microsoft.com/office/officeart/2005/8/layout/default"/>
    <dgm:cxn modelId="{3AD13DF9-0E64-3745-802A-3BEC7DA8336B}" type="presParOf" srcId="{951079CC-0FBC-7A4B-957C-6C180C48AE88}" destId="{2A308B22-AF43-594B-AE3C-B079F22B063B}" srcOrd="16" destOrd="0" presId="urn:microsoft.com/office/officeart/2005/8/layout/default"/>
    <dgm:cxn modelId="{01BA4FAD-C66A-D845-9568-0168E7E53FB0}" type="presParOf" srcId="{951079CC-0FBC-7A4B-957C-6C180C48AE88}" destId="{22C6D725-6323-7C4F-83AB-CEBD896969A0}" srcOrd="17" destOrd="0" presId="urn:microsoft.com/office/officeart/2005/8/layout/default"/>
    <dgm:cxn modelId="{243EFE82-BAA9-FB4F-84DE-A61F9EAFDF23}" type="presParOf" srcId="{951079CC-0FBC-7A4B-957C-6C180C48AE88}" destId="{30F50E2F-224A-2C46-B8A7-F98186A16B9C}" srcOrd="18" destOrd="0" presId="urn:microsoft.com/office/officeart/2005/8/layout/default"/>
    <dgm:cxn modelId="{33795225-4F20-3B4E-80D3-F218CFA3C8D1}" type="presParOf" srcId="{951079CC-0FBC-7A4B-957C-6C180C48AE88}" destId="{AB5B1152-D3C4-9D40-B5A2-D40AC28319A2}" srcOrd="19" destOrd="0" presId="urn:microsoft.com/office/officeart/2005/8/layout/default"/>
    <dgm:cxn modelId="{F0F98C9D-C53F-7840-8C4F-210DD3AA194A}" type="presParOf" srcId="{951079CC-0FBC-7A4B-957C-6C180C48AE88}" destId="{D7CFC2E4-704D-F84B-A033-D008785C8712}" srcOrd="20" destOrd="0" presId="urn:microsoft.com/office/officeart/2005/8/layout/default"/>
    <dgm:cxn modelId="{21AA1902-AD5A-9D43-8D76-340EC1B491CC}" type="presParOf" srcId="{951079CC-0FBC-7A4B-957C-6C180C48AE88}" destId="{10BA334B-44BE-4A48-AA26-40E2FA5BEB37}" srcOrd="21" destOrd="0" presId="urn:microsoft.com/office/officeart/2005/8/layout/default"/>
    <dgm:cxn modelId="{E879D37C-3A23-CE47-A79C-0A29E55880C5}" type="presParOf" srcId="{951079CC-0FBC-7A4B-957C-6C180C48AE88}" destId="{E3B0B952-D501-5F4D-AC74-8A0DEEF4CDA0}" srcOrd="22" destOrd="0" presId="urn:microsoft.com/office/officeart/2005/8/layout/default"/>
    <dgm:cxn modelId="{280B3FD2-F4E3-C441-8B15-75CFE0080C9C}" type="presParOf" srcId="{951079CC-0FBC-7A4B-957C-6C180C48AE88}" destId="{9FC61C88-BEFC-8C44-9ED4-D3574ACC3ED6}" srcOrd="23" destOrd="0" presId="urn:microsoft.com/office/officeart/2005/8/layout/default"/>
    <dgm:cxn modelId="{A3406A39-34E8-4649-8A28-397227121D55}" type="presParOf" srcId="{951079CC-0FBC-7A4B-957C-6C180C48AE88}" destId="{16FCCDC3-2940-CC48-B51D-65FD7374E448}" srcOrd="24" destOrd="0" presId="urn:microsoft.com/office/officeart/2005/8/layout/default"/>
    <dgm:cxn modelId="{1CBF45B9-1B5E-0243-B191-7D8BFF32CC82}" type="presParOf" srcId="{951079CC-0FBC-7A4B-957C-6C180C48AE88}" destId="{FBD322BD-13BD-154D-8B6B-13E894F22E13}" srcOrd="25" destOrd="0" presId="urn:microsoft.com/office/officeart/2005/8/layout/default"/>
    <dgm:cxn modelId="{1D557B40-0E98-F940-A6DC-4D300BC1D580}" type="presParOf" srcId="{951079CC-0FBC-7A4B-957C-6C180C48AE88}" destId="{7B80136B-EC21-B542-951D-E1BCDC6FE0ED}" srcOrd="26" destOrd="0" presId="urn:microsoft.com/office/officeart/2005/8/layout/default"/>
    <dgm:cxn modelId="{8840ABA4-1F14-AB4C-A2D3-0D2850EDA69A}" type="presParOf" srcId="{951079CC-0FBC-7A4B-957C-6C180C48AE88}" destId="{B82E5399-876F-784C-9519-6964BD731DCB}" srcOrd="27" destOrd="0" presId="urn:microsoft.com/office/officeart/2005/8/layout/default"/>
    <dgm:cxn modelId="{1F2737C3-9DCB-F546-940D-F7AAED17B294}" type="presParOf" srcId="{951079CC-0FBC-7A4B-957C-6C180C48AE88}" destId="{81C5A17D-4AC8-8A40-B4CC-24F83FF16045}"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61A1C-3F35-8B49-8541-4FD20F9EF31F}">
      <dsp:nvSpPr>
        <dsp:cNvPr id="0" name=""/>
        <dsp:cNvSpPr/>
      </dsp:nvSpPr>
      <dsp:spPr>
        <a:xfrm>
          <a:off x="3718" y="177125"/>
          <a:ext cx="2013105" cy="1207863"/>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S</a:t>
          </a:r>
          <a:r>
            <a:rPr lang="en-US" sz="1050" kern="1200" dirty="0"/>
            <a:t>ystemic symptoms including fever - suggestive of infection or nonvascular intracranial disorder, carcinoid, or pheochromocytoma; orange flag for isolated headache</a:t>
          </a:r>
        </a:p>
      </dsp:txBody>
      <dsp:txXfrm>
        <a:off x="3718" y="177125"/>
        <a:ext cx="2013105" cy="1207863"/>
      </dsp:txXfrm>
    </dsp:sp>
    <dsp:sp modelId="{8828937D-BCF5-934D-8A44-152AE9BA399A}">
      <dsp:nvSpPr>
        <dsp:cNvPr id="0" name=""/>
        <dsp:cNvSpPr/>
      </dsp:nvSpPr>
      <dsp:spPr>
        <a:xfrm>
          <a:off x="2218134" y="177125"/>
          <a:ext cx="2013105" cy="1207863"/>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N</a:t>
          </a:r>
          <a:r>
            <a:rPr lang="en-US" sz="1050" kern="1200" dirty="0"/>
            <a:t>eoplasm in history - suggestive of brain neoplasm or metastasis</a:t>
          </a:r>
        </a:p>
      </dsp:txBody>
      <dsp:txXfrm>
        <a:off x="2218134" y="177125"/>
        <a:ext cx="2013105" cy="1207863"/>
      </dsp:txXfrm>
    </dsp:sp>
    <dsp:sp modelId="{C1569694-0768-8748-86D0-33576A604607}">
      <dsp:nvSpPr>
        <dsp:cNvPr id="0" name=""/>
        <dsp:cNvSpPr/>
      </dsp:nvSpPr>
      <dsp:spPr>
        <a:xfrm>
          <a:off x="4432550" y="177125"/>
          <a:ext cx="2013105" cy="1207863"/>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N</a:t>
          </a:r>
          <a:r>
            <a:rPr lang="en-US" sz="1050" kern="1200" dirty="0"/>
            <a:t>eurologic deficit - suggestive of headaches attributable to vascular or nonvascular intracranial disorders, brain abscess, or other infections</a:t>
          </a:r>
        </a:p>
      </dsp:txBody>
      <dsp:txXfrm>
        <a:off x="4432550" y="177125"/>
        <a:ext cx="2013105" cy="1207863"/>
      </dsp:txXfrm>
    </dsp:sp>
    <dsp:sp modelId="{DF2128B6-6A07-7B4C-AE28-5B28024489DD}">
      <dsp:nvSpPr>
        <dsp:cNvPr id="0" name=""/>
        <dsp:cNvSpPr/>
      </dsp:nvSpPr>
      <dsp:spPr>
        <a:xfrm>
          <a:off x="6646966" y="177125"/>
          <a:ext cx="2013105" cy="1207863"/>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t>O</a:t>
          </a:r>
          <a:r>
            <a:rPr lang="en-US" sz="1050" kern="1200"/>
            <a:t>nset of headache is sudden or abrupt - suggestive of subarachnoid hemorrhage and other headaches attributable to cranial or cervical vascular disorders</a:t>
          </a:r>
        </a:p>
      </dsp:txBody>
      <dsp:txXfrm>
        <a:off x="6646966" y="177125"/>
        <a:ext cx="2013105" cy="1207863"/>
      </dsp:txXfrm>
    </dsp:sp>
    <dsp:sp modelId="{508AE7F9-9A02-7743-910F-DB45FA27B7BA}">
      <dsp:nvSpPr>
        <dsp:cNvPr id="0" name=""/>
        <dsp:cNvSpPr/>
      </dsp:nvSpPr>
      <dsp:spPr>
        <a:xfrm>
          <a:off x="8861383" y="177125"/>
          <a:ext cx="2013105" cy="1207863"/>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t>O</a:t>
          </a:r>
          <a:r>
            <a:rPr lang="en-US" sz="1050" kern="1200"/>
            <a:t>lder age (age &gt; 50 years) - suggestive of giant cell arteritis or other headaches attributable to cranial or cervical vascular disorders, neoplasms, and other nonvascular intracranial disorders</a:t>
          </a:r>
        </a:p>
      </dsp:txBody>
      <dsp:txXfrm>
        <a:off x="8861383" y="177125"/>
        <a:ext cx="2013105" cy="1207863"/>
      </dsp:txXfrm>
    </dsp:sp>
    <dsp:sp modelId="{C1DB8739-97A0-6843-9D90-420E78A68D30}">
      <dsp:nvSpPr>
        <dsp:cNvPr id="0" name=""/>
        <dsp:cNvSpPr/>
      </dsp:nvSpPr>
      <dsp:spPr>
        <a:xfrm>
          <a:off x="3718" y="1586299"/>
          <a:ext cx="2013105" cy="1207863"/>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t>P</a:t>
          </a:r>
          <a:r>
            <a:rPr lang="en-US" sz="1050" kern="1200"/>
            <a:t>attern change or recent onset of headache - suggestive of neoplasms and headaches attributable to vascular or nonvascular intracranial disorders</a:t>
          </a:r>
        </a:p>
      </dsp:txBody>
      <dsp:txXfrm>
        <a:off x="3718" y="1586299"/>
        <a:ext cx="2013105" cy="1207863"/>
      </dsp:txXfrm>
    </dsp:sp>
    <dsp:sp modelId="{05BEEA5A-FE93-644A-B983-F9D52070F1BA}">
      <dsp:nvSpPr>
        <dsp:cNvPr id="0" name=""/>
        <dsp:cNvSpPr/>
      </dsp:nvSpPr>
      <dsp:spPr>
        <a:xfrm>
          <a:off x="2218134" y="1586299"/>
          <a:ext cx="2013105" cy="1207863"/>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t>P</a:t>
          </a:r>
          <a:r>
            <a:rPr lang="en-US" sz="1050" kern="1200"/>
            <a:t>ositional headache - suggestive of intracranial hypertension or hypotension</a:t>
          </a:r>
        </a:p>
      </dsp:txBody>
      <dsp:txXfrm>
        <a:off x="2218134" y="1586299"/>
        <a:ext cx="2013105" cy="1207863"/>
      </dsp:txXfrm>
    </dsp:sp>
    <dsp:sp modelId="{7A198837-6C29-CA4E-A19B-506AB3B88C7E}">
      <dsp:nvSpPr>
        <dsp:cNvPr id="0" name=""/>
        <dsp:cNvSpPr/>
      </dsp:nvSpPr>
      <dsp:spPr>
        <a:xfrm>
          <a:off x="4432550" y="1586299"/>
          <a:ext cx="2013105" cy="1207863"/>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t>P</a:t>
          </a:r>
          <a:r>
            <a:rPr lang="en-US" sz="1050" kern="1200"/>
            <a:t>recipitated by sneezing, coughing, or exercise - suggestive of posterior fossa malformations or Chiari malformation</a:t>
          </a:r>
        </a:p>
      </dsp:txBody>
      <dsp:txXfrm>
        <a:off x="4432550" y="1586299"/>
        <a:ext cx="2013105" cy="1207863"/>
      </dsp:txXfrm>
    </dsp:sp>
    <dsp:sp modelId="{2A308B22-AF43-594B-AE3C-B079F22B063B}">
      <dsp:nvSpPr>
        <dsp:cNvPr id="0" name=""/>
        <dsp:cNvSpPr/>
      </dsp:nvSpPr>
      <dsp:spPr>
        <a:xfrm>
          <a:off x="6646966" y="1586299"/>
          <a:ext cx="2013105" cy="1207863"/>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t>P</a:t>
          </a:r>
          <a:r>
            <a:rPr lang="en-US" sz="1050" kern="1200"/>
            <a:t>apilledema - suggestive of intracranial hypertension, neoplasms, and other nonvascular intracranial disorders</a:t>
          </a:r>
        </a:p>
      </dsp:txBody>
      <dsp:txXfrm>
        <a:off x="6646966" y="1586299"/>
        <a:ext cx="2013105" cy="1207863"/>
      </dsp:txXfrm>
    </dsp:sp>
    <dsp:sp modelId="{30F50E2F-224A-2C46-B8A7-F98186A16B9C}">
      <dsp:nvSpPr>
        <dsp:cNvPr id="0" name=""/>
        <dsp:cNvSpPr/>
      </dsp:nvSpPr>
      <dsp:spPr>
        <a:xfrm>
          <a:off x="8861383" y="1586299"/>
          <a:ext cx="2013105" cy="1207863"/>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t>P</a:t>
          </a:r>
          <a:r>
            <a:rPr lang="en-US" sz="1050" kern="1200"/>
            <a:t>rogressive headache and atypical presentations - suggestive of neoplasms and other nonvascular intracranial disorders</a:t>
          </a:r>
        </a:p>
      </dsp:txBody>
      <dsp:txXfrm>
        <a:off x="8861383" y="1586299"/>
        <a:ext cx="2013105" cy="1207863"/>
      </dsp:txXfrm>
    </dsp:sp>
    <dsp:sp modelId="{D7CFC2E4-704D-F84B-A033-D008785C8712}">
      <dsp:nvSpPr>
        <dsp:cNvPr id="0" name=""/>
        <dsp:cNvSpPr/>
      </dsp:nvSpPr>
      <dsp:spPr>
        <a:xfrm>
          <a:off x="3718" y="2995473"/>
          <a:ext cx="2013105" cy="1207863"/>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P</a:t>
          </a:r>
          <a:r>
            <a:rPr lang="en-US" sz="900" kern="1200" dirty="0"/>
            <a:t>regnancy or puerperium - suggestive of headaches attributable to cranial or cervical vascular disorders, </a:t>
          </a:r>
          <a:r>
            <a:rPr lang="en-US" sz="900" kern="1200" dirty="0" err="1"/>
            <a:t>postdural</a:t>
          </a:r>
          <a:r>
            <a:rPr lang="en-US" sz="900" kern="1200" dirty="0"/>
            <a:t> puncture headache, hypertension-related disorders (such as preeclampsia), cerebral sinus thrombosis, hypothyroidism, anemia, or diabetes</a:t>
          </a:r>
        </a:p>
      </dsp:txBody>
      <dsp:txXfrm>
        <a:off x="3718" y="2995473"/>
        <a:ext cx="2013105" cy="1207863"/>
      </dsp:txXfrm>
    </dsp:sp>
    <dsp:sp modelId="{E3B0B952-D501-5F4D-AC74-8A0DEEF4CDA0}">
      <dsp:nvSpPr>
        <dsp:cNvPr id="0" name=""/>
        <dsp:cNvSpPr/>
      </dsp:nvSpPr>
      <dsp:spPr>
        <a:xfrm>
          <a:off x="2218134" y="2995473"/>
          <a:ext cx="2013105" cy="1207863"/>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P</a:t>
          </a:r>
          <a:r>
            <a:rPr lang="en-US" sz="1050" kern="1200" dirty="0"/>
            <a:t>ainful eye with autonomic features - suggestive of </a:t>
          </a:r>
          <a:r>
            <a:rPr lang="en-US" sz="1050" kern="1200" dirty="0" err="1"/>
            <a:t>Tolosa</a:t>
          </a:r>
          <a:r>
            <a:rPr lang="en-US" sz="1050" kern="1200" dirty="0"/>
            <a:t>-Hunt syndrome, ophthalmic causes, or pathology in posterior fossa, pituitary region, or cavernous sinus</a:t>
          </a:r>
        </a:p>
      </dsp:txBody>
      <dsp:txXfrm>
        <a:off x="2218134" y="2995473"/>
        <a:ext cx="2013105" cy="1207863"/>
      </dsp:txXfrm>
    </dsp:sp>
    <dsp:sp modelId="{16FCCDC3-2940-CC48-B51D-65FD7374E448}">
      <dsp:nvSpPr>
        <dsp:cNvPr id="0" name=""/>
        <dsp:cNvSpPr/>
      </dsp:nvSpPr>
      <dsp:spPr>
        <a:xfrm>
          <a:off x="4432550" y="2995473"/>
          <a:ext cx="2013105" cy="1207863"/>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t>P</a:t>
          </a:r>
          <a:r>
            <a:rPr lang="en-US" sz="1050" kern="1200"/>
            <a:t>osttruamatic onset of headache - suggestive of acute and chronic posttaumatic headache, subdural hematoma, and other headaches attributable to vascular disorders</a:t>
          </a:r>
        </a:p>
      </dsp:txBody>
      <dsp:txXfrm>
        <a:off x="4432550" y="2995473"/>
        <a:ext cx="2013105" cy="1207863"/>
      </dsp:txXfrm>
    </dsp:sp>
    <dsp:sp modelId="{7B80136B-EC21-B542-951D-E1BCDC6FE0ED}">
      <dsp:nvSpPr>
        <dsp:cNvPr id="0" name=""/>
        <dsp:cNvSpPr/>
      </dsp:nvSpPr>
      <dsp:spPr>
        <a:xfrm>
          <a:off x="6646966" y="2995473"/>
          <a:ext cx="2013105" cy="1207863"/>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t>P</a:t>
          </a:r>
          <a:r>
            <a:rPr lang="en-US" sz="1050" kern="1200"/>
            <a:t>athology of immune system such as with HIV infection - suggestive of opportunistic infections</a:t>
          </a:r>
        </a:p>
      </dsp:txBody>
      <dsp:txXfrm>
        <a:off x="6646966" y="2995473"/>
        <a:ext cx="2013105" cy="1207863"/>
      </dsp:txXfrm>
    </dsp:sp>
    <dsp:sp modelId="{81C5A17D-4AC8-8A40-B4CC-24F83FF16045}">
      <dsp:nvSpPr>
        <dsp:cNvPr id="0" name=""/>
        <dsp:cNvSpPr/>
      </dsp:nvSpPr>
      <dsp:spPr>
        <a:xfrm>
          <a:off x="8861383" y="2995473"/>
          <a:ext cx="2013105" cy="1207863"/>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t>P</a:t>
          </a:r>
          <a:r>
            <a:rPr lang="en-US" sz="1050" kern="1200"/>
            <a:t>ainkiller overuse or use of new drug at onset of headache - suggestive of medication overuse headache or drug incompatibility</a:t>
          </a:r>
        </a:p>
      </dsp:txBody>
      <dsp:txXfrm>
        <a:off x="8861383" y="2995473"/>
        <a:ext cx="2013105" cy="12078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48A918-6A60-B04A-ABC5-1516CDFF131E}" type="datetimeFigureOut">
              <a:rPr lang="en-US" smtClean="0"/>
              <a:t>2/16/22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68F4F0-6AD1-A34E-BDCB-5CC9F721257B}" type="slidenum">
              <a:rPr lang="en-US" smtClean="0"/>
              <a:t>‹#›</a:t>
            </a:fld>
            <a:endParaRPr lang="en-US"/>
          </a:p>
        </p:txBody>
      </p:sp>
    </p:spTree>
    <p:extLst>
      <p:ext uri="{BB962C8B-B14F-4D97-AF65-F5344CB8AC3E}">
        <p14:creationId xmlns:p14="http://schemas.microsoft.com/office/powerpoint/2010/main" val="140783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80F3A-E30F-45A9-B656-C01C01CD2840}" type="datetimeFigureOut">
              <a:rPr lang="en-US" smtClean="0"/>
              <a:t>2/16/22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439EA-144A-4DD8-9D79-CB67E26D3CB5}" type="slidenum">
              <a:rPr lang="en-US" smtClean="0"/>
              <a:t>‹#›</a:t>
            </a:fld>
            <a:endParaRPr lang="en-US"/>
          </a:p>
        </p:txBody>
      </p:sp>
    </p:spTree>
    <p:extLst>
      <p:ext uri="{BB962C8B-B14F-4D97-AF65-F5344CB8AC3E}">
        <p14:creationId xmlns:p14="http://schemas.microsoft.com/office/powerpoint/2010/main" val="42349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Fundus pictures showing (A) early papilledema (B) established papilledema (C) vintage papilledema and (D) atrophic papilledema</a:t>
            </a:r>
            <a:endParaRPr lang="en-SA" dirty="0"/>
          </a:p>
        </p:txBody>
      </p:sp>
      <p:sp>
        <p:nvSpPr>
          <p:cNvPr id="4" name="Slide Number Placeholder 3"/>
          <p:cNvSpPr>
            <a:spLocks noGrp="1"/>
          </p:cNvSpPr>
          <p:nvPr>
            <p:ph type="sldNum" sz="quarter" idx="5"/>
          </p:nvPr>
        </p:nvSpPr>
        <p:spPr/>
        <p:txBody>
          <a:bodyPr/>
          <a:lstStyle/>
          <a:p>
            <a:fld id="{30E439EA-144A-4DD8-9D79-CB67E26D3CB5}" type="slidenum">
              <a:rPr lang="en-US" smtClean="0"/>
              <a:t>56</a:t>
            </a:fld>
            <a:endParaRPr lang="en-US"/>
          </a:p>
        </p:txBody>
      </p:sp>
    </p:spTree>
    <p:extLst>
      <p:ext uri="{BB962C8B-B14F-4D97-AF65-F5344CB8AC3E}">
        <p14:creationId xmlns:p14="http://schemas.microsoft.com/office/powerpoint/2010/main" val="2194594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746FC28-3059-439E-87BF-420BC62B3B17}" type="datetime1">
              <a:rPr lang="en-US" smtClean="0"/>
              <a:t>2/16/22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727AD4-F112-4FD2-A2E4-62A9CBC10513}" type="datetime1">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27AD4-F112-4FD2-A2E4-62A9CBC10513}" type="datetime1">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27AD4-F112-4FD2-A2E4-62A9CBC10513}" type="datetime1">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27AD4-F112-4FD2-A2E4-62A9CBC10513}" type="datetime1">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727AD4-F112-4FD2-A2E4-62A9CBC10513}" type="datetime1">
              <a:rPr lang="en-US" smtClean="0"/>
              <a:t>2/16/22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727AD4-F112-4FD2-A2E4-62A9CBC10513}" type="datetime1">
              <a:rPr lang="en-US" smtClean="0"/>
              <a:t>2/16/22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1FC04BD-E63A-433D-A663-022006CB789C}" type="datetime1">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C2C99B6-4E14-4918-A997-BD10C32B2113}" type="datetime1">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0A728-5276-40F5-86FF-B28D9FA834CE}" type="datetime1">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325A1-85D0-45CE-BBC9-A579821D4034}" type="datetime1">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A590D8-AD31-452C-82D2-950355BB0C3B}" type="datetime1">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1C064-6F44-4D30-A89F-E017B055AEA3}" type="datetime1">
              <a:rPr lang="en-US" smtClean="0"/>
              <a:t>2/16/22</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5E2C75-7E7B-4C9A-857C-6081A726C64A}" type="datetime1">
              <a:rPr lang="en-US" smtClean="0"/>
              <a:t>2/16/22</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22EFA-8B1C-4AF7-8EA1-0672FFF012F9}" type="datetime1">
              <a:rPr lang="en-US" smtClean="0"/>
              <a:t>2/16/22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23895-7873-45F4-8E8E-A4932169515A}" type="datetime1">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Drag picture to placeholder or click icon to add</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A23D64-B1EF-4316-A649-53C88D93A792}" type="datetime1">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5727AD4-F112-4FD2-A2E4-62A9CBC10513}" type="datetime1">
              <a:rPr lang="en-US" smtClean="0"/>
              <a:t>2/16/22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7780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who.int/mediacentre/factsheets/fs277/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ptodate.com/contents/sumatriptan-and-naproxen-drug-information?source=see_link" TargetMode="External"/><Relationship Id="rId2" Type="http://schemas.openxmlformats.org/officeDocument/2006/relationships/hyperlink" Target="http://www.uptodate.com/contents/acetaminophen-paracetamol-drug-information?source=see_link" TargetMode="External"/><Relationship Id="rId1" Type="http://schemas.openxmlformats.org/officeDocument/2006/relationships/slideLayout" Target="../slideLayouts/slideLayout2.xml"/><Relationship Id="rId4" Type="http://schemas.openxmlformats.org/officeDocument/2006/relationships/hyperlink" Target="http://www.uptodate.com/contents/sumatriptan-drug-information?source=see_link"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dynamed.com/?preview=false&amp;usrNo=-15102633#HISTORY-OF-PRESENT-ILLNESS--HPI---ANC-204831496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nice.org.uk/guidance/CG150"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nice.org.uk/guidance/CG15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uptodate.com/contents/acetaminophen-paracetamol-drug-information?source=see_link" TargetMode="External"/><Relationship Id="rId2" Type="http://schemas.openxmlformats.org/officeDocument/2006/relationships/hyperlink" Target="http://www.uptodate.com/contents/aspirin-drug-information?source=see_link" TargetMode="External"/><Relationship Id="rId1" Type="http://schemas.openxmlformats.org/officeDocument/2006/relationships/slideLayout" Target="../slideLayouts/slideLayout2.xml"/><Relationship Id="rId4" Type="http://schemas.openxmlformats.org/officeDocument/2006/relationships/hyperlink" Target="http://www.uptodate.com/contents/caffeine-drug-information?source=see_link"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chd-3.org/classification-outlin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accessmedicine.mhmedical.com/drugs.aspx?GbosID=133662"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game controller&#10;&#10;Description automatically generated with low confidence"/>
          <p:cNvPicPr>
            <a:picLocks noChangeAspect="1"/>
          </p:cNvPicPr>
          <p:nvPr/>
        </p:nvPicPr>
        <p:blipFill rotWithShape="1">
          <a:blip r:embed="rId2">
            <a:extLst>
              <a:ext uri="{28A0092B-C50C-407E-A947-70E740481C1C}">
                <a14:useLocalDpi xmlns:a14="http://schemas.microsoft.com/office/drawing/2010/main" val="0"/>
              </a:ext>
            </a:extLst>
          </a:blip>
          <a:srcRect t="18378" r="-1" b="4293"/>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7" name="Freeform: Shape 1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ctrTitle"/>
          </p:nvPr>
        </p:nvSpPr>
        <p:spPr>
          <a:xfrm>
            <a:off x="5181230" y="4898830"/>
            <a:ext cx="6334100" cy="1254354"/>
          </a:xfrm>
        </p:spPr>
        <p:txBody>
          <a:bodyPr>
            <a:normAutofit fontScale="90000"/>
          </a:bodyPr>
          <a:lstStyle/>
          <a:p>
            <a:pPr algn="ctr"/>
            <a:r>
              <a:rPr lang="en-US" sz="8000" b="1" dirty="0">
                <a:solidFill>
                  <a:srgbClr val="EBEBEB"/>
                </a:solidFill>
              </a:rPr>
              <a:t>Headache</a:t>
            </a:r>
          </a:p>
        </p:txBody>
      </p:sp>
      <p:sp>
        <p:nvSpPr>
          <p:cNvPr id="2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4" name="Slide Number Placeholder 3"/>
          <p:cNvSpPr>
            <a:spLocks noGrp="1"/>
          </p:cNvSpPr>
          <p:nvPr>
            <p:ph type="sldNum" sz="quarter" idx="4294967295"/>
          </p:nvPr>
        </p:nvSpPr>
        <p:spPr>
          <a:xfrm>
            <a:off x="9588500" y="6273799"/>
            <a:ext cx="2473629" cy="552117"/>
          </a:xfrm>
          <a:prstGeom prst="rect">
            <a:avLst/>
          </a:prstGeom>
        </p:spPr>
        <p:txBody>
          <a:bodyPr anchor="ctr">
            <a:normAutofit/>
          </a:bodyPr>
          <a:lstStyle/>
          <a:p>
            <a:pPr algn="r">
              <a:spcAft>
                <a:spcPts val="600"/>
              </a:spcAft>
            </a:pPr>
            <a:r>
              <a:rPr lang="en-US" sz="2800" dirty="0">
                <a:solidFill>
                  <a:schemeClr val="accent1"/>
                </a:solidFill>
              </a:rPr>
              <a:t>Feb 2022</a:t>
            </a:r>
          </a:p>
        </p:txBody>
      </p:sp>
      <p:sp>
        <p:nvSpPr>
          <p:cNvPr id="7" name="Subtitle 6">
            <a:extLst>
              <a:ext uri="{FF2B5EF4-FFF2-40B4-BE49-F238E27FC236}">
                <a16:creationId xmlns:a16="http://schemas.microsoft.com/office/drawing/2014/main" id="{DA866FE5-4961-2D4C-93BB-3BAC2952894B}"/>
              </a:ext>
            </a:extLst>
          </p:cNvPr>
          <p:cNvSpPr>
            <a:spLocks noGrp="1"/>
          </p:cNvSpPr>
          <p:nvPr>
            <p:ph type="subTitle" idx="1"/>
          </p:nvPr>
        </p:nvSpPr>
        <p:spPr>
          <a:xfrm>
            <a:off x="676670" y="5516682"/>
            <a:ext cx="5089130" cy="861420"/>
          </a:xfrm>
        </p:spPr>
        <p:txBody>
          <a:bodyPr>
            <a:normAutofit/>
          </a:bodyPr>
          <a:lstStyle/>
          <a:p>
            <a:r>
              <a:rPr lang="en-SA" sz="3600" cap="none" dirty="0">
                <a:latin typeface="Traditional Arabic" panose="02020603050405020304" pitchFamily="18" charset="-78"/>
                <a:cs typeface="Traditional Arabic" panose="02020603050405020304" pitchFamily="18" charset="-78"/>
              </a:rPr>
              <a:t>Dr. Nada Alyousefi</a:t>
            </a:r>
          </a:p>
        </p:txBody>
      </p:sp>
    </p:spTree>
    <p:extLst>
      <p:ext uri="{BB962C8B-B14F-4D97-AF65-F5344CB8AC3E}">
        <p14:creationId xmlns:p14="http://schemas.microsoft.com/office/powerpoint/2010/main" val="13812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Misconceptions</a:t>
            </a:r>
            <a:r>
              <a:rPr lang="en-US"/>
              <a:t> </a:t>
            </a:r>
          </a:p>
        </p:txBody>
      </p:sp>
      <p:sp>
        <p:nvSpPr>
          <p:cNvPr id="3" name="Content Placeholder 2"/>
          <p:cNvSpPr>
            <a:spLocks noGrp="1"/>
          </p:cNvSpPr>
          <p:nvPr>
            <p:ph idx="1"/>
          </p:nvPr>
        </p:nvSpPr>
        <p:spPr>
          <a:xfrm>
            <a:off x="838200" y="2257441"/>
            <a:ext cx="10515600" cy="3978768"/>
          </a:xfrm>
        </p:spPr>
        <p:txBody>
          <a:bodyPr>
            <a:normAutofit/>
          </a:bodyPr>
          <a:lstStyle/>
          <a:p>
            <a:pPr marL="0" indent="0">
              <a:buNone/>
            </a:pPr>
            <a:endParaRPr lang="en-US" dirty="0"/>
          </a:p>
          <a:p>
            <a:r>
              <a:rPr lang="en-US" dirty="0"/>
              <a:t>Acute or chronic sinusitis appears to be an uncommon cause of recurrent headaches, and many patients presenting with sinus headache turn out to have migraine. </a:t>
            </a:r>
          </a:p>
          <a:p>
            <a:endParaRPr lang="en-US" dirty="0"/>
          </a:p>
          <a:p>
            <a:r>
              <a:rPr lang="en-US" dirty="0"/>
              <a:t>Patients frequently attribute headaches to eye strain. Headaches are only rarely due to refractive error alone.</a:t>
            </a:r>
          </a:p>
          <a:p>
            <a:pPr marL="0" indent="0">
              <a:buNone/>
            </a:pPr>
            <a:endParaRPr lang="en-US" dirty="0"/>
          </a:p>
          <a:p>
            <a:r>
              <a:rPr lang="en-US" dirty="0"/>
              <a:t>Hypertension can cause headaches: This is true in the case of hypertensive emergencies, it is probably not true for typical migraine or tension headaches.</a:t>
            </a:r>
          </a:p>
          <a:p>
            <a:pPr marL="0" indent="0" algn="ctr">
              <a:buNone/>
            </a:pPr>
            <a:r>
              <a:rPr lang="en-US" i="1" dirty="0" err="1">
                <a:solidFill>
                  <a:schemeClr val="accent6">
                    <a:lumMod val="60000"/>
                    <a:lumOff val="40000"/>
                  </a:schemeClr>
                </a:solidFill>
              </a:rPr>
              <a:t>Uptodate</a:t>
            </a:r>
            <a:endParaRPr lang="en-US" i="1" dirty="0">
              <a:solidFill>
                <a:schemeClr val="accent6">
                  <a:lumMod val="60000"/>
                  <a:lumOff val="40000"/>
                </a:schemeClr>
              </a:solidFill>
            </a:endParaRPr>
          </a:p>
        </p:txBody>
      </p:sp>
    </p:spTree>
    <p:extLst>
      <p:ext uri="{BB962C8B-B14F-4D97-AF65-F5344CB8AC3E}">
        <p14:creationId xmlns:p14="http://schemas.microsoft.com/office/powerpoint/2010/main" val="349057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7200"/>
          </a:p>
          <a:p>
            <a:pPr marL="0" indent="0" algn="ctr">
              <a:buNone/>
            </a:pPr>
            <a:r>
              <a:rPr lang="en-US" altLang="en-US" sz="7200" b="1"/>
              <a:t>Case scenario 1</a:t>
            </a:r>
            <a:br>
              <a:rPr lang="en-US" altLang="en-US" sz="7200" b="1"/>
            </a:br>
            <a:endParaRPr lang="en-US"/>
          </a:p>
        </p:txBody>
      </p:sp>
    </p:spTree>
    <p:extLst>
      <p:ext uri="{BB962C8B-B14F-4D97-AF65-F5344CB8AC3E}">
        <p14:creationId xmlns:p14="http://schemas.microsoft.com/office/powerpoint/2010/main" val="51594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sz="2400" dirty="0"/>
              <a:t>A 37-year-old woman presents with a 12-year history of episodic headaches. She experiences these 4 times a week, typically beginning at the end of a working day. The pain is </a:t>
            </a:r>
            <a:r>
              <a:rPr lang="en-US" sz="2400" dirty="0" err="1"/>
              <a:t>generalised</a:t>
            </a:r>
            <a:r>
              <a:rPr lang="en-US" sz="2400" dirty="0"/>
              <a:t> and described as similar to wearing a tight band around her head. The headaches are bothersome, but not disabling, and she denies any nausea or vomiting. She is slightly sensitive to noise but has no photophobia. Pain during her attacks typically responds to ibuprofen. Examination reveals tenderness of her scalp and both trapezius muscles.</a:t>
            </a:r>
          </a:p>
        </p:txBody>
      </p:sp>
    </p:spTree>
    <p:extLst>
      <p:ext uri="{BB962C8B-B14F-4D97-AF65-F5344CB8AC3E}">
        <p14:creationId xmlns:p14="http://schemas.microsoft.com/office/powerpoint/2010/main" val="106311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a:t>A 56-year-old man presents with a 25-year history of constant headache. The onset was insidious and he is certain that the only time he is headache-free is when he sleeps. He states the headache is </a:t>
            </a:r>
            <a:r>
              <a:rPr lang="en-US" sz="2800" dirty="0" err="1"/>
              <a:t>generalised</a:t>
            </a:r>
            <a:r>
              <a:rPr lang="en-US" sz="2800" dirty="0"/>
              <a:t> and his neck and shoulders are always 'tight'. He denies any associated autonomic symptoms including eye tearing, nasal congestion, light and sound sensitivity, nausea, or vomiting.</a:t>
            </a:r>
          </a:p>
        </p:txBody>
      </p:sp>
    </p:spTree>
    <p:extLst>
      <p:ext uri="{BB962C8B-B14F-4D97-AF65-F5344CB8AC3E}">
        <p14:creationId xmlns:p14="http://schemas.microsoft.com/office/powerpoint/2010/main" val="78956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76" y="309634"/>
            <a:ext cx="4850610" cy="6238730"/>
          </a:xfrm>
          <a:prstGeom prst="rect">
            <a:avLst/>
          </a:prstGeom>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1236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973668"/>
            <a:ext cx="9404303" cy="706964"/>
          </a:xfrm>
        </p:spPr>
        <p:txBody>
          <a:bodyPr/>
          <a:lstStyle/>
          <a:p>
            <a:pPr algn="ctr"/>
            <a:r>
              <a:rPr lang="en-US" b="1" dirty="0">
                <a:solidFill>
                  <a:schemeClr val="bg1"/>
                </a:solidFill>
              </a:rPr>
              <a:t>Medications for tension-type headache</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3174337"/>
              </p:ext>
            </p:extLst>
          </p:nvPr>
        </p:nvGraphicFramePr>
        <p:xfrm>
          <a:off x="838200" y="2247420"/>
          <a:ext cx="10515600" cy="43403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34680">
                <a:tc>
                  <a:txBody>
                    <a:bodyPr/>
                    <a:lstStyle/>
                    <a:p>
                      <a:r>
                        <a:rPr lang="en-US" dirty="0"/>
                        <a:t>Medication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Dose</a:t>
                      </a:r>
                    </a:p>
                  </a:txBody>
                  <a:tcPr/>
                </a:tc>
                <a:extLst>
                  <a:ext uri="{0D108BD9-81ED-4DB2-BD59-A6C34878D82A}">
                    <a16:rowId xmlns:a16="http://schemas.microsoft.com/office/drawing/2014/main" val="10000"/>
                  </a:ext>
                </a:extLst>
              </a:tr>
              <a:tr h="1231434">
                <a:tc>
                  <a:txBody>
                    <a:bodyPr/>
                    <a:lstStyle/>
                    <a:p>
                      <a:r>
                        <a:rPr lang="en-US" dirty="0"/>
                        <a:t>Acute</a:t>
                      </a:r>
                    </a:p>
                    <a:p>
                      <a:r>
                        <a:rPr lang="en-US" dirty="0"/>
                        <a:t>Ibuprofen  </a:t>
                      </a:r>
                    </a:p>
                    <a:p>
                      <a:r>
                        <a:rPr lang="en-US" dirty="0"/>
                        <a:t>Naproxen sodium</a:t>
                      </a:r>
                    </a:p>
                    <a:p>
                      <a:r>
                        <a:rPr lang="en-US" dirty="0"/>
                        <a:t> Acetaminophen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400 mg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500-550 mg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1000 mg</a:t>
                      </a:r>
                    </a:p>
                  </a:txBody>
                  <a:tcPr/>
                </a:tc>
                <a:extLst>
                  <a:ext uri="{0D108BD9-81ED-4DB2-BD59-A6C34878D82A}">
                    <a16:rowId xmlns:a16="http://schemas.microsoft.com/office/drawing/2014/main" val="10001"/>
                  </a:ext>
                </a:extLst>
              </a:tr>
              <a:tr h="307858">
                <a:tc>
                  <a:txBody>
                    <a:bodyPr/>
                    <a:lstStyle/>
                    <a:p>
                      <a:r>
                        <a:rPr lang="en-US"/>
                        <a:t>Prophylactic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10002"/>
                  </a:ext>
                </a:extLst>
              </a:tr>
              <a:tr h="1000540">
                <a:tc>
                  <a:txBody>
                    <a:bodyPr/>
                    <a:lstStyle/>
                    <a:p>
                      <a:r>
                        <a:rPr lang="en-US" dirty="0"/>
                        <a:t>First line</a:t>
                      </a:r>
                    </a:p>
                    <a:p>
                      <a:r>
                        <a:rPr lang="en-US" dirty="0"/>
                        <a:t>amitriptyline </a:t>
                      </a:r>
                    </a:p>
                    <a:p>
                      <a:r>
                        <a:rPr lang="en-US" dirty="0"/>
                        <a:t>nortriptyline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10-100 mg/d</a:t>
                      </a:r>
                    </a:p>
                    <a:p>
                      <a:pPr marL="0" marR="0" indent="0" algn="l" defTabSz="914400" rtl="0" eaLnBrk="1" fontAlgn="auto" latinLnBrk="0" hangingPunct="1">
                        <a:lnSpc>
                          <a:spcPct val="100000"/>
                        </a:lnSpc>
                        <a:spcBef>
                          <a:spcPts val="0"/>
                        </a:spcBef>
                        <a:spcAft>
                          <a:spcPts val="0"/>
                        </a:spcAft>
                        <a:buClrTx/>
                        <a:buSzTx/>
                        <a:buFontTx/>
                        <a:buNone/>
                        <a:tabLst/>
                        <a:defRPr/>
                      </a:pPr>
                      <a:r>
                        <a:rPr lang="en-US"/>
                        <a:t>10-100 mg/d</a:t>
                      </a:r>
                    </a:p>
                  </a:txBody>
                  <a:tcPr/>
                </a:tc>
                <a:extLst>
                  <a:ext uri="{0D108BD9-81ED-4DB2-BD59-A6C34878D82A}">
                    <a16:rowId xmlns:a16="http://schemas.microsoft.com/office/drawing/2014/main" val="10003"/>
                  </a:ext>
                </a:extLst>
              </a:tr>
              <a:tr h="1000540">
                <a:tc>
                  <a:txBody>
                    <a:bodyPr/>
                    <a:lstStyle/>
                    <a:p>
                      <a:r>
                        <a:rPr lang="en-US" dirty="0"/>
                        <a:t>Second line</a:t>
                      </a:r>
                    </a:p>
                    <a:p>
                      <a:r>
                        <a:rPr lang="en-US" dirty="0"/>
                        <a:t>• mirtazapine</a:t>
                      </a:r>
                    </a:p>
                    <a:p>
                      <a:r>
                        <a:rPr lang="en-US" dirty="0"/>
                        <a:t>• venlafaxine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30 mg/d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150 mg/d</a:t>
                      </a:r>
                    </a:p>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99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5781"/>
            <a:ext cx="10515600" cy="5801182"/>
          </a:xfrm>
        </p:spPr>
        <p:txBody>
          <a:bodyPr>
            <a:normAutofit/>
          </a:bodyPr>
          <a:lstStyle/>
          <a:p>
            <a:endParaRPr lang="en-GB" altLang="en-US">
              <a:solidFill>
                <a:srgbClr val="000000"/>
              </a:solidFill>
            </a:endParaRPr>
          </a:p>
          <a:p>
            <a:r>
              <a:rPr lang="en-GB" altLang="en-US">
                <a:solidFill>
                  <a:srgbClr val="000000"/>
                </a:solidFill>
              </a:rPr>
              <a:t>Aliya asks if there is anything that can be done to reduce the frequency of her migraine attacks.</a:t>
            </a:r>
          </a:p>
          <a:p>
            <a:pPr marL="0" indent="0">
              <a:buNone/>
            </a:pPr>
            <a:r>
              <a:rPr lang="en-GB" altLang="en-US">
                <a:solidFill>
                  <a:srgbClr val="000000"/>
                </a:solidFill>
              </a:rPr>
              <a:t> </a:t>
            </a:r>
          </a:p>
          <a:p>
            <a:pPr marL="0" indent="0">
              <a:buNone/>
            </a:pPr>
            <a:endParaRPr lang="en-GB" altLang="en-US">
              <a:solidFill>
                <a:srgbClr val="000000"/>
              </a:solidFill>
            </a:endParaRPr>
          </a:p>
          <a:p>
            <a:r>
              <a:rPr lang="en-GB" altLang="en-US"/>
              <a:t>Explain that prophylactic treatments prevent, rather than cure, a condition.</a:t>
            </a:r>
          </a:p>
          <a:p>
            <a:pPr marL="0" indent="0">
              <a:buNone/>
            </a:pPr>
            <a:endParaRPr lang="en-GB" altLang="en-US"/>
          </a:p>
          <a:p>
            <a:r>
              <a:rPr lang="en-GB" altLang="en-US"/>
              <a:t>Depending on the person’s clinical needs and their preferences</a:t>
            </a:r>
          </a:p>
          <a:p>
            <a:pPr marL="685800">
              <a:spcBef>
                <a:spcPts val="600"/>
              </a:spcBef>
              <a:defRPr/>
            </a:pPr>
            <a:r>
              <a:rPr lang="en-GB" altLang="en-US"/>
              <a:t>offer prophylaxis with propranolol</a:t>
            </a:r>
          </a:p>
          <a:p>
            <a:pPr marL="685800">
              <a:spcBef>
                <a:spcPts val="600"/>
              </a:spcBef>
              <a:spcAft>
                <a:spcPts val="600"/>
              </a:spcAft>
              <a:defRPr/>
            </a:pPr>
            <a:r>
              <a:rPr lang="en-GB" altLang="en-US"/>
              <a:t>consider treatment with amitriptyline </a:t>
            </a:r>
          </a:p>
          <a:p>
            <a:endParaRPr lang="en-GB" altLang="en-US"/>
          </a:p>
          <a:p>
            <a:endParaRPr lang="en-GB" altLang="en-US"/>
          </a:p>
          <a:p>
            <a:pPr marL="0" indent="0">
              <a:buNone/>
            </a:pPr>
            <a:endParaRPr lang="en-GB" altLang="en-US"/>
          </a:p>
          <a:p>
            <a:pPr marL="0" indent="0">
              <a:buNone/>
            </a:pPr>
            <a:endParaRPr lang="en-GB" altLang="en-US">
              <a:solidFill>
                <a:srgbClr val="000000"/>
              </a:solidFill>
            </a:endParaRPr>
          </a:p>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94944"/>
            <a:ext cx="10887075" cy="5843968"/>
          </a:xfrm>
          <a:prstGeom prst="rect">
            <a:avLst/>
          </a:prstGeom>
        </p:spPr>
      </p:pic>
    </p:spTree>
    <p:extLst>
      <p:ext uri="{BB962C8B-B14F-4D97-AF65-F5344CB8AC3E}">
        <p14:creationId xmlns:p14="http://schemas.microsoft.com/office/powerpoint/2010/main" val="11343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7200" dirty="0"/>
          </a:p>
          <a:p>
            <a:pPr marL="0" indent="0" algn="ctr">
              <a:buNone/>
            </a:pPr>
            <a:r>
              <a:rPr lang="en-US" altLang="en-US" sz="7200" b="1" dirty="0"/>
              <a:t>Case scenario 2</a:t>
            </a:r>
            <a:br>
              <a:rPr lang="en-US" altLang="en-US" sz="7200" b="1" dirty="0"/>
            </a:br>
            <a:endParaRPr lang="en-US" dirty="0"/>
          </a:p>
        </p:txBody>
      </p:sp>
    </p:spTree>
    <p:extLst>
      <p:ext uri="{BB962C8B-B14F-4D97-AF65-F5344CB8AC3E}">
        <p14:creationId xmlns:p14="http://schemas.microsoft.com/office/powerpoint/2010/main" val="1246129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03120"/>
            <a:ext cx="10866120" cy="4754880"/>
          </a:xfrm>
        </p:spPr>
        <p:txBody>
          <a:bodyPr/>
          <a:lstStyle/>
          <a:p>
            <a:pPr marL="0" lvl="0" indent="0" eaLnBrk="0" fontAlgn="base" hangingPunct="0">
              <a:lnSpc>
                <a:spcPct val="100000"/>
              </a:lnSpc>
              <a:spcBef>
                <a:spcPct val="0"/>
              </a:spcBef>
              <a:spcAft>
                <a:spcPts val="1200"/>
              </a:spcAft>
              <a:buNone/>
            </a:pPr>
            <a:endParaRPr lang="en-GB" altLang="en-US" dirty="0">
              <a:solidFill>
                <a:srgbClr val="4A4A4A"/>
              </a:solidFill>
              <a:latin typeface="Arial" pitchFamily="34" charset="0"/>
              <a:cs typeface="Arial" pitchFamily="34" charset="0"/>
            </a:endParaRPr>
          </a:p>
          <a:p>
            <a:pPr marL="0" lvl="0" indent="0" eaLnBrk="0" fontAlgn="base" hangingPunct="0">
              <a:lnSpc>
                <a:spcPct val="100000"/>
              </a:lnSpc>
              <a:spcBef>
                <a:spcPct val="0"/>
              </a:spcBef>
              <a:spcAft>
                <a:spcPts val="1200"/>
              </a:spcAft>
              <a:buNone/>
            </a:pPr>
            <a:r>
              <a:rPr lang="en-GB" altLang="en-US" sz="3200" dirty="0">
                <a:solidFill>
                  <a:srgbClr val="4A4A4A"/>
                </a:solidFill>
                <a:latin typeface="Arial" pitchFamily="34" charset="0"/>
                <a:cs typeface="Arial" pitchFamily="34" charset="0"/>
              </a:rPr>
              <a:t>Ahmed is a 14-year-old boy. He attends your clinic accompanied by his mother. He presents with a two months history of headaches that he describes as “</a:t>
            </a:r>
            <a:r>
              <a:rPr lang="en-US" sz="3200" dirty="0">
                <a:solidFill>
                  <a:srgbClr val="4A4A4A"/>
                </a:solidFill>
                <a:latin typeface="Arial" pitchFamily="34" charset="0"/>
                <a:cs typeface="Arial" pitchFamily="34" charset="0"/>
              </a:rPr>
              <a:t>pulsating</a:t>
            </a:r>
            <a:r>
              <a:rPr lang="en-GB" altLang="en-US" sz="3200" dirty="0">
                <a:solidFill>
                  <a:srgbClr val="4A4A4A"/>
                </a:solidFill>
                <a:latin typeface="Arial" pitchFamily="34" charset="0"/>
                <a:cs typeface="Arial" pitchFamily="34" charset="0"/>
              </a:rPr>
              <a:t>” and that make his head “very sore”. </a:t>
            </a:r>
          </a:p>
          <a:p>
            <a:pPr marL="0" lvl="0" indent="0" eaLnBrk="0" fontAlgn="base" hangingPunct="0">
              <a:lnSpc>
                <a:spcPct val="100000"/>
              </a:lnSpc>
              <a:spcBef>
                <a:spcPct val="0"/>
              </a:spcBef>
              <a:spcAft>
                <a:spcPts val="1200"/>
              </a:spcAft>
              <a:buNone/>
            </a:pPr>
            <a:r>
              <a:rPr lang="en-GB" altLang="en-US" sz="3200" dirty="0">
                <a:solidFill>
                  <a:srgbClr val="4A4A4A"/>
                </a:solidFill>
                <a:latin typeface="Arial" pitchFamily="34" charset="0"/>
                <a:cs typeface="Arial" pitchFamily="34" charset="0"/>
              </a:rPr>
              <a:t>He says that in the past two months, he has had 6 of these headaches. He also says that light hurts his eyes when he has the headaches. He does not feel nauseous or vomit during the headaches. </a:t>
            </a:r>
          </a:p>
          <a:p>
            <a:endParaRPr lang="en-US" dirty="0"/>
          </a:p>
        </p:txBody>
      </p:sp>
    </p:spTree>
    <p:extLst>
      <p:ext uri="{BB962C8B-B14F-4D97-AF65-F5344CB8AC3E}">
        <p14:creationId xmlns:p14="http://schemas.microsoft.com/office/powerpoint/2010/main" val="226845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0319"/>
            <a:ext cx="10515600" cy="3616643"/>
          </a:xfrm>
          <a:noFill/>
        </p:spPr>
        <p:txBody>
          <a:bodyPr>
            <a:normAutofit/>
          </a:bodyPr>
          <a:lstStyle/>
          <a:p>
            <a:pPr marL="0" lvl="0" indent="0" eaLnBrk="0" fontAlgn="base" hangingPunct="0">
              <a:lnSpc>
                <a:spcPct val="100000"/>
              </a:lnSpc>
              <a:spcBef>
                <a:spcPct val="0"/>
              </a:spcBef>
              <a:spcAft>
                <a:spcPts val="1200"/>
              </a:spcAft>
              <a:buNone/>
            </a:pPr>
            <a:r>
              <a:rPr lang="en-GB" altLang="en-US" sz="3200">
                <a:solidFill>
                  <a:srgbClr val="4A4A4A"/>
                </a:solidFill>
                <a:latin typeface="Arial" pitchFamily="34" charset="0"/>
                <a:cs typeface="Arial" pitchFamily="34" charset="0"/>
              </a:rPr>
              <a:t>Mother tells you that when Ahmed has the headaches he is unable to go to school and that the headaches last from 2 to 4 hours. </a:t>
            </a:r>
            <a:r>
              <a:rPr lang="en-GB" altLang="en-US" sz="3200" dirty="0">
                <a:solidFill>
                  <a:srgbClr val="4A4A4A"/>
                </a:solidFill>
                <a:latin typeface="Arial" pitchFamily="34" charset="0"/>
                <a:cs typeface="Arial" pitchFamily="34" charset="0"/>
              </a:rPr>
              <a:t>She gives Ahmed paracetamol and if that doesn’t work she also gives him ibuprofen. This combination of medication helps.</a:t>
            </a:r>
          </a:p>
          <a:p>
            <a:pPr marL="0" lvl="0" indent="0" eaLnBrk="0" fontAlgn="base" hangingPunct="0">
              <a:lnSpc>
                <a:spcPct val="100000"/>
              </a:lnSpc>
              <a:spcBef>
                <a:spcPct val="0"/>
              </a:spcBef>
              <a:spcAft>
                <a:spcPts val="1200"/>
              </a:spcAft>
              <a:buNone/>
            </a:pPr>
            <a:endParaRPr lang="en-GB" altLang="en-US" sz="3200" dirty="0">
              <a:solidFill>
                <a:srgbClr val="4A4A4A"/>
              </a:solidFill>
              <a:latin typeface="Arial" pitchFamily="34" charset="0"/>
              <a:cs typeface="Arial" pitchFamily="34" charset="0"/>
            </a:endParaRPr>
          </a:p>
          <a:p>
            <a:pPr marL="0" indent="0">
              <a:buNone/>
            </a:pPr>
            <a:endParaRPr lang="en-US" sz="3200" dirty="0"/>
          </a:p>
        </p:txBody>
      </p:sp>
    </p:spTree>
    <p:extLst>
      <p:ext uri="{BB962C8B-B14F-4D97-AF65-F5344CB8AC3E}">
        <p14:creationId xmlns:p14="http://schemas.microsoft.com/office/powerpoint/2010/main" val="405841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Background</a:t>
            </a:r>
            <a:endParaRPr lang="en-US" dirty="0"/>
          </a:p>
        </p:txBody>
      </p:sp>
      <p:sp>
        <p:nvSpPr>
          <p:cNvPr id="3" name="Content Placeholder 2"/>
          <p:cNvSpPr>
            <a:spLocks noGrp="1"/>
          </p:cNvSpPr>
          <p:nvPr>
            <p:ph idx="1"/>
          </p:nvPr>
        </p:nvSpPr>
        <p:spPr>
          <a:xfrm>
            <a:off x="1154954" y="2468880"/>
            <a:ext cx="10183606" cy="3474720"/>
          </a:xfrm>
        </p:spPr>
        <p:txBody>
          <a:bodyPr>
            <a:noAutofit/>
          </a:bodyPr>
          <a:lstStyle/>
          <a:p>
            <a:r>
              <a:rPr lang="en-US" sz="2400" dirty="0"/>
              <a:t>Headache </a:t>
            </a:r>
            <a:r>
              <a:rPr lang="en-US" sz="2200" dirty="0"/>
              <a:t>is pain localized to any part of the head, behind the eyes or ears, or in the upper neck. </a:t>
            </a:r>
          </a:p>
          <a:p>
            <a:pPr lvl="1"/>
            <a:r>
              <a:rPr lang="en-US" sz="2200" dirty="0"/>
              <a:t>Among the </a:t>
            </a:r>
            <a:r>
              <a:rPr lang="en-US" sz="2200" dirty="0">
                <a:solidFill>
                  <a:srgbClr val="C00000"/>
                </a:solidFill>
              </a:rPr>
              <a:t>most common </a:t>
            </a:r>
            <a:r>
              <a:rPr lang="en-US" sz="2200" dirty="0"/>
              <a:t>medical complaints. </a:t>
            </a:r>
          </a:p>
          <a:p>
            <a:pPr lvl="1"/>
            <a:r>
              <a:rPr lang="en-US" sz="2200" dirty="0"/>
              <a:t>The </a:t>
            </a:r>
            <a:r>
              <a:rPr lang="en-US" sz="2200" dirty="0">
                <a:solidFill>
                  <a:srgbClr val="C00000"/>
                </a:solidFill>
              </a:rPr>
              <a:t>most common </a:t>
            </a:r>
            <a:r>
              <a:rPr lang="en-GB" altLang="en-US" sz="2200" dirty="0"/>
              <a:t>neurological problems presented to FM and neurologists.</a:t>
            </a:r>
            <a:r>
              <a:rPr lang="en-US" sz="2200" dirty="0"/>
              <a:t> </a:t>
            </a:r>
            <a:endParaRPr lang="en-US" sz="2400" dirty="0"/>
          </a:p>
          <a:p>
            <a:r>
              <a:rPr lang="en-US" sz="2400" dirty="0"/>
              <a:t>Lifetime prevalence of tension-type headache up to 80%.</a:t>
            </a:r>
          </a:p>
          <a:p>
            <a:r>
              <a:rPr lang="en-US" sz="2400" dirty="0"/>
              <a:t>Headache led to almost 4 million emergency room visits in the United States in 2014.</a:t>
            </a:r>
          </a:p>
          <a:p>
            <a:pPr marL="0" indent="0">
              <a:buNone/>
            </a:pPr>
            <a:r>
              <a:rPr lang="en-US" sz="2400" dirty="0"/>
              <a:t> * </a:t>
            </a:r>
            <a:r>
              <a:rPr lang="en-US" b="1" dirty="0"/>
              <a:t>(</a:t>
            </a:r>
            <a:r>
              <a:rPr lang="en-US" b="1" dirty="0">
                <a:hlinkClick r:id="rId2"/>
              </a:rPr>
              <a:t>http://www.who.int/mediacentre/factsheets/fs277/en/</a:t>
            </a:r>
            <a:r>
              <a:rPr lang="en-US" b="1" dirty="0"/>
              <a:t>), </a:t>
            </a:r>
            <a:r>
              <a:rPr lang="en-US" b="1" dirty="0" err="1"/>
              <a:t>Dynamed</a:t>
            </a:r>
            <a:endParaRPr lang="en-US" b="1" dirty="0">
              <a:solidFill>
                <a:srgbClr val="C00000"/>
              </a:solidFill>
            </a:endParaRPr>
          </a:p>
          <a:p>
            <a:endParaRPr lang="en-GB" altLang="en-US" sz="2400" dirty="0"/>
          </a:p>
          <a:p>
            <a:endParaRPr lang="en-US" sz="2400" dirty="0"/>
          </a:p>
        </p:txBody>
      </p:sp>
    </p:spTree>
    <p:extLst>
      <p:ext uri="{BB962C8B-B14F-4D97-AF65-F5344CB8AC3E}">
        <p14:creationId xmlns:p14="http://schemas.microsoft.com/office/powerpoint/2010/main" val="188656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573" y="2231136"/>
            <a:ext cx="11003071" cy="4382605"/>
          </a:xfrm>
        </p:spPr>
        <p:txBody>
          <a:bodyPr>
            <a:normAutofit/>
          </a:bodyPr>
          <a:lstStyle/>
          <a:p>
            <a:pPr marL="0" lvl="0" indent="0" eaLnBrk="0" fontAlgn="base" hangingPunct="0">
              <a:lnSpc>
                <a:spcPct val="100000"/>
              </a:lnSpc>
              <a:spcBef>
                <a:spcPts val="600"/>
              </a:spcBef>
              <a:spcAft>
                <a:spcPts val="1800"/>
              </a:spcAft>
              <a:buNone/>
              <a:defRPr/>
            </a:pPr>
            <a:r>
              <a:rPr lang="en-GB" altLang="en-US" sz="3100" b="1" i="1" dirty="0">
                <a:latin typeface="Arial" pitchFamily="34" charset="0"/>
                <a:cs typeface="Arial" pitchFamily="34" charset="0"/>
              </a:rPr>
              <a:t>You diagnose migraine without aura</a:t>
            </a:r>
            <a:r>
              <a:rPr lang="en-GB" altLang="en-US" sz="2400" b="1" i="1" dirty="0">
                <a:latin typeface="Arial" pitchFamily="34" charset="0"/>
                <a:cs typeface="Arial" pitchFamily="34" charset="0"/>
              </a:rPr>
              <a:t>. </a:t>
            </a:r>
          </a:p>
          <a:p>
            <a:pPr marL="342900" lvl="0" indent="-342900" eaLnBrk="0" fontAlgn="base" hangingPunct="0">
              <a:lnSpc>
                <a:spcPct val="100000"/>
              </a:lnSpc>
              <a:spcBef>
                <a:spcPts val="600"/>
              </a:spcBef>
              <a:spcAft>
                <a:spcPts val="1800"/>
              </a:spcAft>
              <a:buNone/>
              <a:defRPr/>
            </a:pPr>
            <a:r>
              <a:rPr lang="en-GB" altLang="en-US" sz="3400" dirty="0">
                <a:solidFill>
                  <a:srgbClr val="4A4A4A"/>
                </a:solidFill>
                <a:latin typeface="Arial" pitchFamily="34" charset="0"/>
                <a:cs typeface="Arial" pitchFamily="34" charset="0"/>
              </a:rPr>
              <a:t>How would you manage this?</a:t>
            </a:r>
          </a:p>
          <a:p>
            <a:pPr eaLnBrk="0" fontAlgn="base" hangingPunct="0">
              <a:lnSpc>
                <a:spcPct val="100000"/>
              </a:lnSpc>
              <a:spcBef>
                <a:spcPts val="600"/>
              </a:spcBef>
              <a:spcAft>
                <a:spcPts val="1800"/>
              </a:spcAft>
              <a:defRPr/>
            </a:pPr>
            <a:r>
              <a:rPr lang="en-GB" altLang="en-US" sz="3200" dirty="0">
                <a:solidFill>
                  <a:srgbClr val="4A4A4A"/>
                </a:solidFill>
                <a:latin typeface="Arial" pitchFamily="34" charset="0"/>
                <a:cs typeface="Arial" pitchFamily="34" charset="0"/>
              </a:rPr>
              <a:t>Reassure them that a serious underlying cause is unlikely</a:t>
            </a:r>
          </a:p>
          <a:p>
            <a:pPr eaLnBrk="0" fontAlgn="base" hangingPunct="0">
              <a:lnSpc>
                <a:spcPct val="100000"/>
              </a:lnSpc>
              <a:spcBef>
                <a:spcPts val="600"/>
              </a:spcBef>
              <a:spcAft>
                <a:spcPts val="1800"/>
              </a:spcAft>
              <a:defRPr/>
            </a:pPr>
            <a:r>
              <a:rPr lang="en-GB" altLang="en-US" sz="3200" dirty="0">
                <a:solidFill>
                  <a:srgbClr val="4A4A4A"/>
                </a:solidFill>
                <a:latin typeface="Arial" pitchFamily="34" charset="0"/>
                <a:cs typeface="Arial" pitchFamily="34" charset="0"/>
              </a:rPr>
              <a:t>Tell them that migraines are a well-recognised problem although what causes them is not known for certain</a:t>
            </a:r>
          </a:p>
          <a:p>
            <a:pPr eaLnBrk="0" fontAlgn="base" hangingPunct="0">
              <a:lnSpc>
                <a:spcPct val="100000"/>
              </a:lnSpc>
              <a:spcBef>
                <a:spcPts val="600"/>
              </a:spcBef>
              <a:spcAft>
                <a:spcPts val="1800"/>
              </a:spcAft>
              <a:defRPr/>
            </a:pPr>
            <a:r>
              <a:rPr lang="en-GB" altLang="en-US" sz="3200" dirty="0">
                <a:solidFill>
                  <a:srgbClr val="4A4A4A"/>
                </a:solidFill>
                <a:latin typeface="Arial" pitchFamily="34" charset="0"/>
                <a:cs typeface="Arial" pitchFamily="34" charset="0"/>
              </a:rPr>
              <a:t>Explain the risk of medication overuse headache</a:t>
            </a:r>
          </a:p>
        </p:txBody>
      </p:sp>
    </p:spTree>
    <p:extLst>
      <p:ext uri="{BB962C8B-B14F-4D97-AF65-F5344CB8AC3E}">
        <p14:creationId xmlns:p14="http://schemas.microsoft.com/office/powerpoint/2010/main" val="2823933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740" y="402163"/>
            <a:ext cx="5774278" cy="6094226"/>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2216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AB0-A3F8-F440-ABF1-85CDC411D7B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9BB6CB3-4786-4443-9364-746F377991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847" y="-92988"/>
            <a:ext cx="4431221" cy="7055765"/>
          </a:xfrm>
        </p:spPr>
      </p:pic>
      <p:sp>
        <p:nvSpPr>
          <p:cNvPr id="6" name="Rectangle 5">
            <a:extLst>
              <a:ext uri="{FF2B5EF4-FFF2-40B4-BE49-F238E27FC236}">
                <a16:creationId xmlns:a16="http://schemas.microsoft.com/office/drawing/2014/main" id="{280F3B8B-EC8E-A640-A3DF-5769C76DFA6B}"/>
              </a:ext>
            </a:extLst>
          </p:cNvPr>
          <p:cNvSpPr/>
          <p:nvPr/>
        </p:nvSpPr>
        <p:spPr>
          <a:xfrm>
            <a:off x="6177363" y="6235506"/>
            <a:ext cx="6014637" cy="430887"/>
          </a:xfrm>
          <a:prstGeom prst="rect">
            <a:avLst/>
          </a:prstGeom>
        </p:spPr>
        <p:txBody>
          <a:bodyPr wrap="square">
            <a:spAutoFit/>
          </a:bodyPr>
          <a:lstStyle/>
          <a:p>
            <a:r>
              <a:rPr lang="en-US" sz="1100" dirty="0">
                <a:solidFill>
                  <a:srgbClr val="604935"/>
                </a:solidFill>
                <a:latin typeface="MuseoSans"/>
              </a:rPr>
              <a:t>MIGRAINE HEADACHE PROPHYLAXIS. </a:t>
            </a:r>
            <a:r>
              <a:rPr lang="en-US" sz="1100" dirty="0"/>
              <a:t>American Family Physician, 2019-01-01, Volume 99, Issue 1, Pages 17-24, </a:t>
            </a:r>
            <a:r>
              <a:rPr lang="en-US" sz="1100" dirty="0">
                <a:solidFill>
                  <a:srgbClr val="604935"/>
                </a:solidFill>
                <a:latin typeface="MuseoSans"/>
              </a:rPr>
              <a:t> </a:t>
            </a:r>
            <a:endParaRPr lang="en-US" sz="1100" dirty="0"/>
          </a:p>
        </p:txBody>
      </p:sp>
    </p:spTree>
    <p:extLst>
      <p:ext uri="{BB962C8B-B14F-4D97-AF65-F5344CB8AC3E}">
        <p14:creationId xmlns:p14="http://schemas.microsoft.com/office/powerpoint/2010/main" val="176190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a:solidFill>
                  <a:schemeClr val="bg1"/>
                </a:solidFill>
                <a:latin typeface="Arial" pitchFamily="34" charset="0"/>
                <a:cs typeface="Arial" pitchFamily="34" charset="0"/>
              </a:rPr>
              <a:t>For acute management  of migraine</a:t>
            </a:r>
            <a:endParaRPr lang="en-US" dirty="0">
              <a:solidFill>
                <a:schemeClr val="bg1"/>
              </a:solidFill>
            </a:endParaRPr>
          </a:p>
        </p:txBody>
      </p:sp>
      <p:sp>
        <p:nvSpPr>
          <p:cNvPr id="3" name="Content Placeholder 2"/>
          <p:cNvSpPr>
            <a:spLocks noGrp="1"/>
          </p:cNvSpPr>
          <p:nvPr>
            <p:ph idx="1"/>
          </p:nvPr>
        </p:nvSpPr>
        <p:spPr>
          <a:xfrm>
            <a:off x="1154954" y="2603500"/>
            <a:ext cx="10035785" cy="3416300"/>
          </a:xfrm>
        </p:spPr>
        <p:txBody>
          <a:bodyPr>
            <a:noAutofit/>
          </a:bodyPr>
          <a:lstStyle/>
          <a:p>
            <a:pPr marL="0" indent="0" eaLnBrk="0" fontAlgn="base" hangingPunct="0">
              <a:lnSpc>
                <a:spcPct val="100000"/>
              </a:lnSpc>
              <a:spcBef>
                <a:spcPts val="600"/>
              </a:spcBef>
              <a:spcAft>
                <a:spcPts val="1800"/>
              </a:spcAft>
              <a:buNone/>
              <a:defRPr/>
            </a:pPr>
            <a:r>
              <a:rPr lang="en-GB" altLang="en-US" sz="2400">
                <a:solidFill>
                  <a:srgbClr val="4A4A4A"/>
                </a:solidFill>
                <a:latin typeface="Arial" pitchFamily="34" charset="0"/>
                <a:cs typeface="Arial" pitchFamily="34" charset="0"/>
              </a:rPr>
              <a:t>Taking into account the person's preference, comorbidities and risk of adverse events:</a:t>
            </a:r>
            <a:endParaRPr lang="en-US" sz="2400" dirty="0">
              <a:solidFill>
                <a:srgbClr val="4A4A4A"/>
              </a:solidFill>
              <a:latin typeface="Arial" pitchFamily="34" charset="0"/>
              <a:cs typeface="Arial" pitchFamily="34" charset="0"/>
            </a:endParaRPr>
          </a:p>
          <a:p>
            <a:pPr marL="0" indent="0" eaLnBrk="0" fontAlgn="base" hangingPunct="0">
              <a:lnSpc>
                <a:spcPct val="100000"/>
              </a:lnSpc>
              <a:spcBef>
                <a:spcPts val="600"/>
              </a:spcBef>
              <a:spcAft>
                <a:spcPts val="1800"/>
              </a:spcAft>
              <a:buNone/>
              <a:defRPr/>
            </a:pPr>
            <a:r>
              <a:rPr lang="en-GB" altLang="en-US" sz="2400" dirty="0">
                <a:solidFill>
                  <a:srgbClr val="4A4A4A"/>
                </a:solidFill>
                <a:latin typeface="Arial" pitchFamily="34" charset="0"/>
                <a:cs typeface="Arial" pitchFamily="34" charset="0"/>
              </a:rPr>
              <a:t>Offer therapy:</a:t>
            </a:r>
          </a:p>
          <a:p>
            <a:pPr marL="0" indent="0" eaLnBrk="0" fontAlgn="base" hangingPunct="0">
              <a:lnSpc>
                <a:spcPct val="100000"/>
              </a:lnSpc>
              <a:spcBef>
                <a:spcPts val="600"/>
              </a:spcBef>
              <a:spcAft>
                <a:spcPts val="1800"/>
              </a:spcAft>
              <a:buNone/>
              <a:defRPr/>
            </a:pPr>
            <a:r>
              <a:rPr lang="en-US" sz="2400" dirty="0"/>
              <a:t>First line: Simple analgesics ( Ibuprofen 400 mg, ASA 1000 mg, naproxen sodium 500-550 mg, acetaminophen 1000 mg )</a:t>
            </a:r>
          </a:p>
          <a:p>
            <a:pPr marL="0" indent="0" eaLnBrk="0" fontAlgn="base" hangingPunct="0">
              <a:lnSpc>
                <a:spcPct val="100000"/>
              </a:lnSpc>
              <a:spcBef>
                <a:spcPts val="600"/>
              </a:spcBef>
              <a:spcAft>
                <a:spcPts val="1800"/>
              </a:spcAft>
              <a:buNone/>
              <a:defRPr/>
            </a:pPr>
            <a:r>
              <a:rPr lang="en-US" sz="2400" dirty="0"/>
              <a:t>Second line:  </a:t>
            </a:r>
            <a:r>
              <a:rPr lang="en-US" sz="2400" dirty="0" err="1"/>
              <a:t>Triptans</a:t>
            </a:r>
            <a:endParaRPr lang="en-GB" altLang="en-US" sz="2400" dirty="0">
              <a:solidFill>
                <a:srgbClr val="4A4A4A"/>
              </a:solidFill>
              <a:latin typeface="Arial" pitchFamily="34" charset="0"/>
              <a:cs typeface="Arial" pitchFamily="34" charset="0"/>
            </a:endParaRPr>
          </a:p>
          <a:p>
            <a:endParaRPr lang="en-US" sz="2400" dirty="0"/>
          </a:p>
        </p:txBody>
      </p:sp>
    </p:spTree>
    <p:extLst>
      <p:ext uri="{BB962C8B-B14F-4D97-AF65-F5344CB8AC3E}">
        <p14:creationId xmlns:p14="http://schemas.microsoft.com/office/powerpoint/2010/main" val="212477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Uptodate</a:t>
            </a:r>
            <a:endParaRPr lang="en-US" dirty="0"/>
          </a:p>
        </p:txBody>
      </p:sp>
      <p:sp>
        <p:nvSpPr>
          <p:cNvPr id="3" name="Content Placeholder 2"/>
          <p:cNvSpPr>
            <a:spLocks noGrp="1"/>
          </p:cNvSpPr>
          <p:nvPr>
            <p:ph idx="1"/>
          </p:nvPr>
        </p:nvSpPr>
        <p:spPr>
          <a:xfrm>
            <a:off x="1154954" y="2603500"/>
            <a:ext cx="10512790" cy="4071620"/>
          </a:xfrm>
        </p:spPr>
        <p:txBody>
          <a:bodyPr>
            <a:normAutofit fontScale="92500" lnSpcReduction="10000"/>
          </a:bodyPr>
          <a:lstStyle/>
          <a:p>
            <a:pPr eaLnBrk="0" fontAlgn="base" hangingPunct="0">
              <a:spcBef>
                <a:spcPts val="600"/>
              </a:spcBef>
              <a:spcAft>
                <a:spcPts val="1800"/>
              </a:spcAft>
              <a:defRPr/>
            </a:pPr>
            <a:r>
              <a:rPr lang="en-US" sz="2800" b="1" dirty="0">
                <a:solidFill>
                  <a:prstClr val="black"/>
                </a:solidFill>
              </a:rPr>
              <a:t>Mild to moderate attacks</a:t>
            </a:r>
            <a:r>
              <a:rPr lang="en-US" sz="2800" dirty="0">
                <a:solidFill>
                  <a:prstClr val="black"/>
                </a:solidFill>
              </a:rPr>
              <a:t> — not associated with vomiting - simple analgesics (NSAIDs, </a:t>
            </a:r>
            <a:r>
              <a:rPr lang="en-US" sz="2800" u="sng" dirty="0">
                <a:hlinkClick r:id="rId2"/>
              </a:rPr>
              <a:t>acetaminophen</a:t>
            </a:r>
            <a:r>
              <a:rPr lang="en-US" sz="2800" dirty="0">
                <a:solidFill>
                  <a:prstClr val="black"/>
                </a:solidFill>
              </a:rPr>
              <a:t>) or combination analgesics</a:t>
            </a:r>
          </a:p>
          <a:p>
            <a:pPr eaLnBrk="0" fontAlgn="base" hangingPunct="0">
              <a:spcBef>
                <a:spcPts val="600"/>
              </a:spcBef>
              <a:spcAft>
                <a:spcPts val="1800"/>
              </a:spcAft>
              <a:defRPr/>
            </a:pPr>
            <a:r>
              <a:rPr lang="en-US" sz="2800" b="1" dirty="0"/>
              <a:t>Moderate to severe attacks</a:t>
            </a:r>
            <a:r>
              <a:rPr lang="en-US" sz="2800" dirty="0"/>
              <a:t> — not associated with vomiting -oral migraine-specific agents are first-line, including oral </a:t>
            </a:r>
            <a:r>
              <a:rPr lang="en-US" sz="2800" dirty="0" err="1"/>
              <a:t>triptans</a:t>
            </a:r>
            <a:r>
              <a:rPr lang="en-US" sz="2800" dirty="0"/>
              <a:t> and the combination of </a:t>
            </a:r>
            <a:r>
              <a:rPr lang="en-US" sz="2800" u="sng" dirty="0">
                <a:hlinkClick r:id="rId3"/>
              </a:rPr>
              <a:t>sumatriptan-naproxen</a:t>
            </a:r>
            <a:r>
              <a:rPr lang="en-US" sz="2800" dirty="0"/>
              <a:t>. </a:t>
            </a:r>
          </a:p>
          <a:p>
            <a:r>
              <a:rPr lang="en-US" sz="2800" dirty="0"/>
              <a:t>When complicated by vomiting , </a:t>
            </a:r>
            <a:r>
              <a:rPr lang="en-US" sz="2800" dirty="0">
                <a:solidFill>
                  <a:srgbClr val="FF0000"/>
                </a:solidFill>
              </a:rPr>
              <a:t>non oral </a:t>
            </a:r>
            <a:r>
              <a:rPr lang="en-US" sz="2800" dirty="0"/>
              <a:t>migraine-specific medications including subcutaneous </a:t>
            </a:r>
            <a:r>
              <a:rPr lang="en-US" sz="2800" u="sng" dirty="0">
                <a:hlinkClick r:id="rId4"/>
              </a:rPr>
              <a:t>sumatriptan</a:t>
            </a:r>
            <a:r>
              <a:rPr lang="en-US" sz="2800" dirty="0"/>
              <a:t> OR nasal </a:t>
            </a:r>
            <a:r>
              <a:rPr lang="en-US" sz="2800" dirty="0" err="1"/>
              <a:t>sumatriptan</a:t>
            </a:r>
            <a:r>
              <a:rPr lang="en-US" sz="2800" dirty="0"/>
              <a:t>, </a:t>
            </a:r>
            <a:r>
              <a:rPr lang="en-US" sz="2800" dirty="0">
                <a:solidFill>
                  <a:srgbClr val="FF0000"/>
                </a:solidFill>
              </a:rPr>
              <a:t>non oral </a:t>
            </a:r>
            <a:r>
              <a:rPr lang="en-US" sz="2800" dirty="0"/>
              <a:t>antiemetic agents </a:t>
            </a:r>
          </a:p>
        </p:txBody>
      </p:sp>
    </p:spTree>
    <p:extLst>
      <p:ext uri="{BB962C8B-B14F-4D97-AF65-F5344CB8AC3E}">
        <p14:creationId xmlns:p14="http://schemas.microsoft.com/office/powerpoint/2010/main" val="62664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39" y="1011264"/>
            <a:ext cx="10515600" cy="874952"/>
          </a:xfrm>
        </p:spPr>
        <p:txBody>
          <a:bodyPr/>
          <a:lstStyle/>
          <a:p>
            <a:pPr algn="ctr"/>
            <a:r>
              <a:rPr lang="en-US" b="1"/>
              <a:t>Managing patients with migraine </a:t>
            </a:r>
          </a:p>
        </p:txBody>
      </p:sp>
      <p:sp>
        <p:nvSpPr>
          <p:cNvPr id="3" name="Content Placeholder 2"/>
          <p:cNvSpPr>
            <a:spLocks noGrp="1"/>
          </p:cNvSpPr>
          <p:nvPr>
            <p:ph idx="1"/>
          </p:nvPr>
        </p:nvSpPr>
        <p:spPr>
          <a:xfrm>
            <a:off x="838200" y="2231136"/>
            <a:ext cx="10756392" cy="4319976"/>
          </a:xfrm>
        </p:spPr>
        <p:txBody>
          <a:bodyPr>
            <a:noAutofit/>
          </a:bodyPr>
          <a:lstStyle/>
          <a:p>
            <a:r>
              <a:rPr lang="en-US" sz="2000" dirty="0"/>
              <a:t>Pay attention to lifestyle and specific migraine triggers.</a:t>
            </a:r>
          </a:p>
          <a:p>
            <a:r>
              <a:rPr lang="en-US" sz="2000" dirty="0"/>
              <a:t>Lifestyle factors to avoid include :</a:t>
            </a:r>
          </a:p>
          <a:p>
            <a:pPr lvl="1"/>
            <a:r>
              <a:rPr lang="en-US" sz="2000" dirty="0"/>
              <a:t>irregular or skipped meals, a stressful lifestyle, lack of exercise and obesity </a:t>
            </a:r>
          </a:p>
          <a:p>
            <a:pPr lvl="1"/>
            <a:r>
              <a:rPr lang="en-US" sz="2000" dirty="0"/>
              <a:t>Common </a:t>
            </a:r>
            <a:r>
              <a:rPr lang="en-US" sz="2000" dirty="0">
                <a:hlinkClick r:id="rId2">
                  <a:extLst>
                    <a:ext uri="{A12FA001-AC4F-418D-AE19-62706E023703}">
                      <ahyp:hlinkClr xmlns:ahyp="http://schemas.microsoft.com/office/drawing/2018/hyperlinkcolor" val="tx"/>
                    </a:ext>
                  </a:extLst>
                </a:hlinkClick>
              </a:rPr>
              <a:t>triggers</a:t>
            </a:r>
            <a:r>
              <a:rPr lang="en-US" sz="2000" dirty="0"/>
              <a:t> for headaches include menses, stress, exertion, sleep disturbance, odors, caffeine withdrawal, and dietary items such as cheese, wine, chocolate, monosodium glutamate (MSG), and hot dogs.</a:t>
            </a:r>
          </a:p>
          <a:p>
            <a:pPr marL="0" indent="0">
              <a:buNone/>
            </a:pPr>
            <a:r>
              <a:rPr lang="en-US" sz="2000" dirty="0"/>
              <a:t>• Use acute pharmacologic therapy for individual attacks </a:t>
            </a:r>
          </a:p>
          <a:p>
            <a:pPr marL="0" indent="0">
              <a:buNone/>
            </a:pPr>
            <a:r>
              <a:rPr lang="en-US" sz="2000" dirty="0"/>
              <a:t>• Use prophylactic pharmacologic therapy, when indicated.</a:t>
            </a:r>
          </a:p>
          <a:p>
            <a:pPr marL="0" indent="0">
              <a:buNone/>
            </a:pPr>
            <a:r>
              <a:rPr lang="en-US" sz="2000" dirty="0"/>
              <a:t>• Evaluate and treat coexistent medical and psychiatric disorders</a:t>
            </a:r>
          </a:p>
          <a:p>
            <a:pPr marL="0" indent="0">
              <a:buNone/>
            </a:pPr>
            <a:r>
              <a:rPr lang="en-US" sz="2000" dirty="0">
                <a:solidFill>
                  <a:srgbClr val="11779B"/>
                </a:solidFill>
                <a:latin typeface="Lato"/>
              </a:rPr>
              <a:t>Guideline for primary care management of headache in adults. Canadian Family Physician </a:t>
            </a:r>
            <a:endParaRPr lang="en-GB" altLang="en-US" sz="2000" dirty="0">
              <a:solidFill>
                <a:srgbClr val="11779B"/>
              </a:solidFill>
              <a:latin typeface="Lato"/>
            </a:endParaRPr>
          </a:p>
          <a:p>
            <a:pPr marL="0" indent="0">
              <a:buNone/>
            </a:pPr>
            <a:r>
              <a:rPr lang="en-US" sz="2000" dirty="0">
                <a:solidFill>
                  <a:srgbClr val="FF0000"/>
                </a:solidFill>
              </a:rPr>
              <a:t> </a:t>
            </a:r>
          </a:p>
          <a:p>
            <a:pPr marL="0" indent="0">
              <a:buNone/>
            </a:pPr>
            <a:endParaRPr lang="en-US" sz="2000" dirty="0"/>
          </a:p>
        </p:txBody>
      </p:sp>
    </p:spTree>
    <p:extLst>
      <p:ext uri="{BB962C8B-B14F-4D97-AF65-F5344CB8AC3E}">
        <p14:creationId xmlns:p14="http://schemas.microsoft.com/office/powerpoint/2010/main" val="83990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2" y="-120148"/>
            <a:ext cx="10515600" cy="662151"/>
          </a:xfrm>
        </p:spPr>
        <p:txBody>
          <a:bodyPr>
            <a:normAutofit/>
          </a:bodyPr>
          <a:lstStyle/>
          <a:p>
            <a:pPr algn="ctr"/>
            <a:r>
              <a:rPr lang="fr-FR" b="1">
                <a:solidFill>
                  <a:schemeClr val="accent1"/>
                </a:solidFill>
              </a:rPr>
              <a:t>Acute Migraine </a:t>
            </a:r>
            <a:r>
              <a:rPr lang="fr-FR" b="1" dirty="0" err="1">
                <a:solidFill>
                  <a:schemeClr val="accent1"/>
                </a:solidFill>
              </a:rPr>
              <a:t>Medication</a:t>
            </a:r>
            <a:endParaRPr lang="en-US" b="1" dirty="0">
              <a:solidFill>
                <a:schemeClr val="accent1"/>
              </a:solidFill>
            </a:endParaRPr>
          </a:p>
        </p:txBody>
      </p:sp>
      <p:graphicFrame>
        <p:nvGraphicFramePr>
          <p:cNvPr id="5" name="Content Placeholder 4"/>
          <p:cNvGraphicFramePr>
            <a:graphicFrameLocks noGrp="1"/>
          </p:cNvGraphicFramePr>
          <p:nvPr>
            <p:ph idx="1"/>
          </p:nvPr>
        </p:nvGraphicFramePr>
        <p:xfrm>
          <a:off x="157654" y="788277"/>
          <a:ext cx="11871436" cy="6069723"/>
        </p:xfrm>
        <a:graphic>
          <a:graphicData uri="http://schemas.openxmlformats.org/drawingml/2006/table">
            <a:tbl>
              <a:tblPr firstRow="1" bandRow="1">
                <a:tableStyleId>{5C22544A-7EE6-4342-B048-85BDC9FD1C3A}</a:tableStyleId>
              </a:tblPr>
              <a:tblGrid>
                <a:gridCol w="5935718">
                  <a:extLst>
                    <a:ext uri="{9D8B030D-6E8A-4147-A177-3AD203B41FA5}">
                      <a16:colId xmlns:a16="http://schemas.microsoft.com/office/drawing/2014/main" val="20000"/>
                    </a:ext>
                  </a:extLst>
                </a:gridCol>
                <a:gridCol w="5935718">
                  <a:extLst>
                    <a:ext uri="{9D8B030D-6E8A-4147-A177-3AD203B41FA5}">
                      <a16:colId xmlns:a16="http://schemas.microsoft.com/office/drawing/2014/main" val="20001"/>
                    </a:ext>
                  </a:extLst>
                </a:gridCol>
              </a:tblGrid>
              <a:tr h="417588">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1647469">
                <a:tc>
                  <a:txBody>
                    <a:bodyPr/>
                    <a:lstStyle/>
                    <a:p>
                      <a:r>
                        <a:rPr lang="en-US" sz="2000"/>
                        <a:t>First 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Ibuprofen 400 mg</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a:t>ASA 1000 mg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a:t>naproxen sodium 500-550 mg</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a:t>acetaminophen 1000 mg</a:t>
                      </a:r>
                    </a:p>
                    <a:p>
                      <a:endParaRPr lang="en-US" sz="2000"/>
                    </a:p>
                  </a:txBody>
                  <a:tcPr/>
                </a:tc>
                <a:extLst>
                  <a:ext uri="{0D108BD9-81ED-4DB2-BD59-A6C34878D82A}">
                    <a16:rowId xmlns:a16="http://schemas.microsoft.com/office/drawing/2014/main" val="10001"/>
                  </a:ext>
                </a:extLst>
              </a:tr>
              <a:tr h="2265271">
                <a:tc>
                  <a:txBody>
                    <a:bodyPr/>
                    <a:lstStyle/>
                    <a:p>
                      <a:r>
                        <a:rPr lang="en-US" sz="2000"/>
                        <a:t>Second line</a:t>
                      </a:r>
                    </a:p>
                  </a:txBody>
                  <a:tcPr/>
                </a:tc>
                <a:tc>
                  <a:txBody>
                    <a:bodyPr/>
                    <a:lstStyle/>
                    <a:p>
                      <a:pPr marL="342900" indent="-342900">
                        <a:buFont typeface="Arial" panose="020B0604020202020204" pitchFamily="34" charset="0"/>
                        <a:buChar char="•"/>
                      </a:pPr>
                      <a:r>
                        <a:rPr lang="en-US" sz="2000" dirty="0"/>
                        <a:t>Triptans: oral sumatriptan 100 mg</a:t>
                      </a:r>
                    </a:p>
                    <a:p>
                      <a:r>
                        <a:rPr lang="en-US" sz="2000" dirty="0"/>
                        <a:t>• Subcutaneous sumatriptan 6 mg if the patient is vomiting early in the attack.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 Nasal spray: sumatriptan 20 mg if patient is nauseated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Antiemetics: domperidone 10 mg or metoclopramide 10 mg for nausea</a:t>
                      </a:r>
                    </a:p>
                  </a:txBody>
                  <a:tcPr/>
                </a:tc>
                <a:extLst>
                  <a:ext uri="{0D108BD9-81ED-4DB2-BD59-A6C34878D82A}">
                    <a16:rowId xmlns:a16="http://schemas.microsoft.com/office/drawing/2014/main" val="10002"/>
                  </a:ext>
                </a:extLst>
              </a:tr>
              <a:tr h="709727">
                <a:tc>
                  <a:txBody>
                    <a:bodyPr/>
                    <a:lstStyle/>
                    <a:p>
                      <a:r>
                        <a:rPr lang="en-US" sz="2000"/>
                        <a:t>Third line</a:t>
                      </a:r>
                    </a:p>
                  </a:txBody>
                  <a:tcPr/>
                </a:tc>
                <a:tc>
                  <a:txBody>
                    <a:bodyPr/>
                    <a:lstStyle/>
                    <a:p>
                      <a:r>
                        <a:rPr lang="en-US" sz="2000"/>
                        <a:t>Naproxen sodium 500-550 mg in combination with a </a:t>
                      </a:r>
                      <a:r>
                        <a:rPr lang="en-US" sz="2000" err="1"/>
                        <a:t>triptan</a:t>
                      </a:r>
                      <a:r>
                        <a:rPr lang="en-US" sz="2000"/>
                        <a:t> </a:t>
                      </a:r>
                    </a:p>
                  </a:txBody>
                  <a:tcPr/>
                </a:tc>
                <a:extLst>
                  <a:ext uri="{0D108BD9-81ED-4DB2-BD59-A6C34878D82A}">
                    <a16:rowId xmlns:a16="http://schemas.microsoft.com/office/drawing/2014/main" val="10003"/>
                  </a:ext>
                </a:extLst>
              </a:tr>
              <a:tr h="1029668">
                <a:tc>
                  <a:txBody>
                    <a:bodyPr/>
                    <a:lstStyle/>
                    <a:p>
                      <a:r>
                        <a:rPr lang="en-US" sz="2000" dirty="0"/>
                        <a:t>Fourth 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Fixed-dose combination analgesics (with codeine if necessary; not recommended for routine use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2701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F87E55-1501-8E45-9E16-E7FF161F7E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6669" y="28271"/>
            <a:ext cx="3997559" cy="6829729"/>
          </a:xfrm>
        </p:spPr>
      </p:pic>
    </p:spTree>
    <p:extLst>
      <p:ext uri="{BB962C8B-B14F-4D97-AF65-F5344CB8AC3E}">
        <p14:creationId xmlns:p14="http://schemas.microsoft.com/office/powerpoint/2010/main" val="2978947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Prophylactic Medications</a:t>
            </a:r>
            <a:endParaRPr lang="en-US" dirty="0">
              <a:solidFill>
                <a:schemeClr val="bg1"/>
              </a:solidFill>
            </a:endParaRPr>
          </a:p>
        </p:txBody>
      </p:sp>
      <p:graphicFrame>
        <p:nvGraphicFramePr>
          <p:cNvPr id="6" name="Content Placeholder 5"/>
          <p:cNvGraphicFramePr>
            <a:graphicFrameLocks noGrp="1"/>
          </p:cNvGraphicFramePr>
          <p:nvPr>
            <p:ph idx="1"/>
          </p:nvPr>
        </p:nvGraphicFramePr>
        <p:xfrm>
          <a:off x="838200" y="1825625"/>
          <a:ext cx="10309964" cy="4876800"/>
        </p:xfrm>
        <a:graphic>
          <a:graphicData uri="http://schemas.openxmlformats.org/drawingml/2006/table">
            <a:tbl>
              <a:tblPr firstRow="1" bandRow="1">
                <a:tableStyleId>{5C22544A-7EE6-4342-B048-85BDC9FD1C3A}</a:tableStyleId>
              </a:tblPr>
              <a:tblGrid>
                <a:gridCol w="2577491">
                  <a:extLst>
                    <a:ext uri="{9D8B030D-6E8A-4147-A177-3AD203B41FA5}">
                      <a16:colId xmlns:a16="http://schemas.microsoft.com/office/drawing/2014/main" val="20000"/>
                    </a:ext>
                  </a:extLst>
                </a:gridCol>
                <a:gridCol w="2577491">
                  <a:extLst>
                    <a:ext uri="{9D8B030D-6E8A-4147-A177-3AD203B41FA5}">
                      <a16:colId xmlns:a16="http://schemas.microsoft.com/office/drawing/2014/main" val="20001"/>
                    </a:ext>
                  </a:extLst>
                </a:gridCol>
                <a:gridCol w="2577491">
                  <a:extLst>
                    <a:ext uri="{9D8B030D-6E8A-4147-A177-3AD203B41FA5}">
                      <a16:colId xmlns:a16="http://schemas.microsoft.com/office/drawing/2014/main" val="20002"/>
                    </a:ext>
                  </a:extLst>
                </a:gridCol>
                <a:gridCol w="2577491">
                  <a:extLst>
                    <a:ext uri="{9D8B030D-6E8A-4147-A177-3AD203B41FA5}">
                      <a16:colId xmlns:a16="http://schemas.microsoft.com/office/drawing/2014/main" val="20003"/>
                    </a:ext>
                  </a:extLst>
                </a:gridCol>
              </a:tblGrid>
              <a:tr h="370840">
                <a:tc>
                  <a:txBody>
                    <a:bodyPr/>
                    <a:lstStyle/>
                    <a:p>
                      <a:r>
                        <a:rPr lang="en-US"/>
                        <a:t>Prophylactic </a:t>
                      </a:r>
                      <a:r>
                        <a:rPr lang="en-US" err="1"/>
                        <a:t>MEdications</a:t>
                      </a:r>
                      <a:endParaRPr lang="en-US"/>
                    </a:p>
                  </a:txBody>
                  <a:tcPr/>
                </a:tc>
                <a:tc>
                  <a:txBody>
                    <a:bodyPr/>
                    <a:lstStyle/>
                    <a:p>
                      <a:r>
                        <a:rPr lang="en-US"/>
                        <a:t>Starting dose </a:t>
                      </a:r>
                    </a:p>
                  </a:txBody>
                  <a:tcPr/>
                </a:tc>
                <a:tc>
                  <a:txBody>
                    <a:bodyPr/>
                    <a:lstStyle/>
                    <a:p>
                      <a:r>
                        <a:rPr lang="en-US"/>
                        <a:t>Titration,* daily Dose increase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Target dose or therapeutic range</a:t>
                      </a:r>
                    </a:p>
                    <a:p>
                      <a:endParaRPr lang="en-US"/>
                    </a:p>
                  </a:txBody>
                  <a:tcPr/>
                </a:tc>
                <a:extLst>
                  <a:ext uri="{0D108BD9-81ED-4DB2-BD59-A6C34878D82A}">
                    <a16:rowId xmlns:a16="http://schemas.microsoft.com/office/drawing/2014/main" val="10000"/>
                  </a:ext>
                </a:extLst>
              </a:tr>
              <a:tr h="370840">
                <a:tc>
                  <a:txBody>
                    <a:bodyPr/>
                    <a:lstStyle/>
                    <a:p>
                      <a:r>
                        <a:rPr lang="en-US">
                          <a:solidFill>
                            <a:srgbClr val="FF0000"/>
                          </a:solidFill>
                        </a:rPr>
                        <a:t>First line  </a:t>
                      </a:r>
                      <a:r>
                        <a:rPr lang="en-US"/>
                        <a:t>propranolol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20 mg twice daily</a:t>
                      </a:r>
                    </a:p>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40 mg/</a:t>
                      </a:r>
                      <a:r>
                        <a:rPr lang="en-US" err="1"/>
                        <a:t>wk</a:t>
                      </a:r>
                      <a:endParaRPr lang="en-US"/>
                    </a:p>
                    <a:p>
                      <a:endParaRPr lang="en-US"/>
                    </a:p>
                  </a:txBody>
                  <a:tcPr/>
                </a:tc>
                <a:tc>
                  <a:txBody>
                    <a:bodyPr/>
                    <a:lstStyle/>
                    <a:p>
                      <a:r>
                        <a:rPr lang="en-US"/>
                        <a:t>40-120 mg twice daily</a:t>
                      </a:r>
                    </a:p>
                  </a:txBody>
                  <a:tcPr/>
                </a:tc>
                <a:extLst>
                  <a:ext uri="{0D108BD9-81ED-4DB2-BD59-A6C34878D82A}">
                    <a16:rowId xmlns:a16="http://schemas.microsoft.com/office/drawing/2014/main" val="10001"/>
                  </a:ext>
                </a:extLst>
              </a:tr>
              <a:tr h="370840">
                <a:tc>
                  <a:txBody>
                    <a:bodyPr/>
                    <a:lstStyle/>
                    <a:p>
                      <a:r>
                        <a:rPr lang="en-US" err="1"/>
                        <a:t>metoprolol</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50 mg twice daily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50 mg/</a:t>
                      </a:r>
                      <a:r>
                        <a:rPr lang="en-US" err="1"/>
                        <a:t>wk</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50-100 mg twice daily</a:t>
                      </a:r>
                    </a:p>
                  </a:txBody>
                  <a:tcPr/>
                </a:tc>
                <a:extLst>
                  <a:ext uri="{0D108BD9-81ED-4DB2-BD59-A6C34878D82A}">
                    <a16:rowId xmlns:a16="http://schemas.microsoft.com/office/drawing/2014/main" val="10002"/>
                  </a:ext>
                </a:extLst>
              </a:tr>
              <a:tr h="370840">
                <a:tc>
                  <a:txBody>
                    <a:bodyPr/>
                    <a:lstStyle/>
                    <a:p>
                      <a:r>
                        <a:rPr lang="en-US"/>
                        <a:t>amitriptyline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10 mg at bedtime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10 mg/</a:t>
                      </a:r>
                      <a:r>
                        <a:rPr lang="en-US" err="1"/>
                        <a:t>wk</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10-100 mg at bedtime</a:t>
                      </a:r>
                    </a:p>
                  </a:txBody>
                  <a:tcPr/>
                </a:tc>
                <a:extLst>
                  <a:ext uri="{0D108BD9-81ED-4DB2-BD59-A6C34878D82A}">
                    <a16:rowId xmlns:a16="http://schemas.microsoft.com/office/drawing/2014/main" val="10003"/>
                  </a:ext>
                </a:extLst>
              </a:tr>
              <a:tr h="370840">
                <a:tc>
                  <a:txBody>
                    <a:bodyPr/>
                    <a:lstStyle/>
                    <a:p>
                      <a:r>
                        <a:rPr lang="en-US">
                          <a:solidFill>
                            <a:srgbClr val="FF0000"/>
                          </a:solidFill>
                        </a:rPr>
                        <a:t>Second line </a:t>
                      </a:r>
                    </a:p>
                    <a:p>
                      <a:r>
                        <a:rPr lang="en-US" err="1"/>
                        <a:t>Topiramate</a:t>
                      </a:r>
                      <a:endParaRPr lang="en-US"/>
                    </a:p>
                    <a:p>
                      <a:endParaRPr lang="en-US"/>
                    </a:p>
                    <a:p>
                      <a:r>
                        <a:rPr lang="en-US"/>
                        <a:t>candesartan </a:t>
                      </a:r>
                    </a:p>
                    <a:p>
                      <a:endParaRPr lang="en-US"/>
                    </a:p>
                    <a:p>
                      <a:r>
                        <a:rPr lang="en-US"/>
                        <a:t>gabapentin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25 mg/d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8 mg/d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300mg/d</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25 mg/</a:t>
                      </a:r>
                      <a:r>
                        <a:rPr lang="en-US" err="1"/>
                        <a:t>wk</a:t>
                      </a: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sz="1800"/>
                        <a:t>8 mg/</a:t>
                      </a:r>
                      <a:r>
                        <a:rPr lang="en-US" sz="1800" err="1"/>
                        <a:t>wk</a:t>
                      </a:r>
                      <a:endParaRPr lang="en-US" sz="180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a:p>
                    <a:p>
                      <a:pPr marL="0" marR="0" indent="0" algn="l" defTabSz="914400" rtl="0" eaLnBrk="1" fontAlgn="auto" latinLnBrk="0" hangingPunct="1">
                        <a:lnSpc>
                          <a:spcPct val="100000"/>
                        </a:lnSpc>
                        <a:spcBef>
                          <a:spcPts val="0"/>
                        </a:spcBef>
                        <a:spcAft>
                          <a:spcPts val="0"/>
                        </a:spcAft>
                        <a:buClrTx/>
                        <a:buSzTx/>
                        <a:buFontTx/>
                        <a:buNone/>
                        <a:tabLst/>
                        <a:defRPr/>
                      </a:pPr>
                      <a:r>
                        <a:rPr lang="en-US"/>
                        <a:t>300 mg every 3-7 d</a:t>
                      </a:r>
                      <a:r>
                        <a:rPr lang="en-US" sz="180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50 mg twice daily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Few side effects; limited experience in prophylaxis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Few drug interactions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782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F1AF-3799-A049-856E-459364AF64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3052512-744F-7444-8BC9-A2C3F8C9DA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745" y="0"/>
            <a:ext cx="6648773" cy="6935084"/>
          </a:xfrm>
        </p:spPr>
      </p:pic>
    </p:spTree>
    <p:extLst>
      <p:ext uri="{BB962C8B-B14F-4D97-AF65-F5344CB8AC3E}">
        <p14:creationId xmlns:p14="http://schemas.microsoft.com/office/powerpoint/2010/main" val="350936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bg1"/>
                </a:solidFill>
                <a:latin typeface="Lato"/>
              </a:rPr>
              <a:t>Guideline for primary care management of headache in adults. </a:t>
            </a:r>
            <a:r>
              <a:rPr lang="en-US" dirty="0">
                <a:solidFill>
                  <a:schemeClr val="bg1"/>
                </a:solidFill>
                <a:latin typeface="Lato"/>
              </a:rPr>
              <a:t>Canadian Family Physician </a:t>
            </a:r>
            <a:endParaRPr lang="en-US" dirty="0">
              <a:solidFill>
                <a:schemeClr val="bg1"/>
              </a:solidFill>
            </a:endParaRPr>
          </a:p>
        </p:txBody>
      </p:sp>
      <p:sp>
        <p:nvSpPr>
          <p:cNvPr id="3" name="Content Placeholder 2"/>
          <p:cNvSpPr>
            <a:spLocks noGrp="1"/>
          </p:cNvSpPr>
          <p:nvPr>
            <p:ph idx="1"/>
          </p:nvPr>
        </p:nvSpPr>
        <p:spPr>
          <a:xfrm>
            <a:off x="838200" y="1825625"/>
            <a:ext cx="10515600" cy="4895850"/>
          </a:xfrm>
        </p:spPr>
        <p:txBody>
          <a:bodyPr>
            <a:normAutofit/>
          </a:bodyPr>
          <a:lstStyle/>
          <a:p>
            <a:pPr marL="0" indent="0">
              <a:buNone/>
            </a:pPr>
            <a:endParaRPr lang="en-GB" altLang="en-US" dirty="0"/>
          </a:p>
          <a:p>
            <a:r>
              <a:rPr lang="en-US" dirty="0"/>
              <a:t>Worldwide prevalence of chronic daily headache about 3%-5%.</a:t>
            </a:r>
          </a:p>
          <a:p>
            <a:endParaRPr lang="en-GB" altLang="en-US" dirty="0"/>
          </a:p>
          <a:p>
            <a:r>
              <a:rPr lang="en-US" dirty="0"/>
              <a:t>The estimated lifetime prevalence of headache is 66%: </a:t>
            </a:r>
          </a:p>
          <a:p>
            <a:pPr lvl="1"/>
            <a:r>
              <a:rPr lang="en-US" dirty="0"/>
              <a:t>46% to 78% for tension-type headache </a:t>
            </a:r>
          </a:p>
          <a:p>
            <a:pPr lvl="1"/>
            <a:r>
              <a:rPr lang="en-US" dirty="0"/>
              <a:t>14% to 16% for migraine</a:t>
            </a:r>
          </a:p>
          <a:p>
            <a:pPr lvl="1"/>
            <a:r>
              <a:rPr lang="en-US" dirty="0"/>
              <a:t>0.1% to 0.3% for cluster headache.</a:t>
            </a:r>
          </a:p>
          <a:p>
            <a:pPr marL="457200" lvl="1" indent="0">
              <a:buNone/>
            </a:pPr>
            <a:endParaRPr lang="en-US" dirty="0"/>
          </a:p>
          <a:p>
            <a:r>
              <a:rPr lang="en-GB" altLang="en-US" dirty="0"/>
              <a:t>Most common primary headache disorders are tension-type headache, migraine and cluster headache.</a:t>
            </a:r>
          </a:p>
        </p:txBody>
      </p:sp>
    </p:spTree>
    <p:extLst>
      <p:ext uri="{BB962C8B-B14F-4D97-AF65-F5344CB8AC3E}">
        <p14:creationId xmlns:p14="http://schemas.microsoft.com/office/powerpoint/2010/main" val="359892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bg1"/>
                </a:solidFill>
              </a:rPr>
              <a:t>Prophylactic medication </a:t>
            </a:r>
          </a:p>
        </p:txBody>
      </p:sp>
      <p:sp>
        <p:nvSpPr>
          <p:cNvPr id="3" name="Content Placeholder 2"/>
          <p:cNvSpPr>
            <a:spLocks noGrp="1"/>
          </p:cNvSpPr>
          <p:nvPr>
            <p:ph idx="1"/>
          </p:nvPr>
        </p:nvSpPr>
        <p:spPr>
          <a:xfrm>
            <a:off x="838200" y="2359151"/>
            <a:ext cx="10515600" cy="4362323"/>
          </a:xfrm>
        </p:spPr>
        <p:txBody>
          <a:bodyPr>
            <a:normAutofit/>
          </a:bodyPr>
          <a:lstStyle/>
          <a:p>
            <a:pPr marL="0" indent="0">
              <a:buNone/>
            </a:pPr>
            <a:r>
              <a:rPr lang="en-US" sz="2000" dirty="0"/>
              <a:t>• Educate patients on the need to take the medication daily and according to the prescribed frequency and dosage</a:t>
            </a:r>
          </a:p>
          <a:p>
            <a:pPr marL="0" indent="0">
              <a:buNone/>
            </a:pPr>
            <a:r>
              <a:rPr lang="en-US" sz="2000" dirty="0"/>
              <a:t> • Ensure that patients have realistic expectations, Explain that… </a:t>
            </a:r>
          </a:p>
          <a:p>
            <a:pPr marL="457200" lvl="1" indent="0">
              <a:buNone/>
            </a:pPr>
            <a:r>
              <a:rPr lang="en-US" sz="1800" dirty="0"/>
              <a:t>-Headache attacks will likely not be abolished completely </a:t>
            </a:r>
          </a:p>
          <a:p>
            <a:pPr marL="457200" lvl="1" indent="0">
              <a:buNone/>
            </a:pPr>
            <a:r>
              <a:rPr lang="en-US" sz="1800" dirty="0"/>
              <a:t>-A reduction in headache frequency of 50% is usually considered worthwhile and successful </a:t>
            </a:r>
          </a:p>
          <a:p>
            <a:pPr marL="457200" lvl="1" indent="0">
              <a:buNone/>
            </a:pPr>
            <a:r>
              <a:rPr lang="en-US" sz="1800" dirty="0"/>
              <a:t>-It might take 4-8 weeks for substantial benefit to occur </a:t>
            </a:r>
          </a:p>
          <a:p>
            <a:pPr marL="0" indent="0">
              <a:buNone/>
            </a:pPr>
            <a:r>
              <a:rPr lang="en-US" sz="2000" dirty="0"/>
              <a:t>-If the prophylactic drug provides substantial benefit in the first 2 </a:t>
            </a:r>
            <a:r>
              <a:rPr lang="en-US" sz="2000" dirty="0" err="1"/>
              <a:t>mo</a:t>
            </a:r>
            <a:r>
              <a:rPr lang="en-US" sz="2000" dirty="0"/>
              <a:t> of therapy, this benefit might increase further over several additional months of therapy </a:t>
            </a:r>
          </a:p>
          <a:p>
            <a:pPr marL="0" indent="0">
              <a:buNone/>
            </a:pPr>
            <a:r>
              <a:rPr lang="en-US" sz="2000" dirty="0"/>
              <a:t>• Evaluate the effectiveness of therapy using patient diaries</a:t>
            </a:r>
          </a:p>
        </p:txBody>
      </p:sp>
    </p:spTree>
    <p:extLst>
      <p:ext uri="{BB962C8B-B14F-4D97-AF65-F5344CB8AC3E}">
        <p14:creationId xmlns:p14="http://schemas.microsoft.com/office/powerpoint/2010/main" val="4335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761"/>
            <a:ext cx="10515600" cy="817289"/>
          </a:xfrm>
        </p:spPr>
        <p:txBody>
          <a:bodyPr/>
          <a:lstStyle/>
          <a:p>
            <a:r>
              <a:rPr lang="en-US" b="1">
                <a:solidFill>
                  <a:schemeClr val="bg1"/>
                </a:solidFill>
              </a:rPr>
              <a:t>Prescribing prophylactic medication      </a:t>
            </a:r>
            <a:r>
              <a:rPr lang="en-US" dirty="0" err="1">
                <a:solidFill>
                  <a:schemeClr val="bg1"/>
                </a:solidFill>
              </a:rPr>
              <a:t>cont</a:t>
            </a:r>
            <a:endParaRPr lang="en-US" dirty="0">
              <a:solidFill>
                <a:schemeClr val="bg1"/>
              </a:solidFill>
            </a:endParaRPr>
          </a:p>
        </p:txBody>
      </p:sp>
      <p:sp>
        <p:nvSpPr>
          <p:cNvPr id="3" name="Content Placeholder 2"/>
          <p:cNvSpPr>
            <a:spLocks noGrp="1"/>
          </p:cNvSpPr>
          <p:nvPr>
            <p:ph idx="1"/>
          </p:nvPr>
        </p:nvSpPr>
        <p:spPr>
          <a:xfrm>
            <a:off x="838200" y="2615184"/>
            <a:ext cx="10515600" cy="3561779"/>
          </a:xfrm>
        </p:spPr>
        <p:txBody>
          <a:bodyPr>
            <a:noAutofit/>
          </a:bodyPr>
          <a:lstStyle/>
          <a:p>
            <a:pPr marL="0" indent="0">
              <a:buNone/>
            </a:pPr>
            <a:r>
              <a:rPr lang="en-US" sz="2400" dirty="0"/>
              <a:t>• For most prophylactic drugs, initiate therapy with a low dose and increase the dosage gradually to minimize side effects </a:t>
            </a:r>
          </a:p>
          <a:p>
            <a:pPr marL="0" indent="0">
              <a:buNone/>
            </a:pPr>
            <a:r>
              <a:rPr lang="en-US" sz="2400" dirty="0"/>
              <a:t>• Increase the dose until the drug proves effective, until dose limiting side effects occur, or until a target dose is reached </a:t>
            </a:r>
          </a:p>
          <a:p>
            <a:pPr marL="0" indent="0">
              <a:buNone/>
            </a:pPr>
            <a:r>
              <a:rPr lang="en-US" sz="2400" dirty="0"/>
              <a:t>• Continue the prophylactic drug for at least 6-8 </a:t>
            </a:r>
            <a:r>
              <a:rPr lang="en-US" sz="2400" dirty="0" err="1"/>
              <a:t>wk</a:t>
            </a:r>
            <a:r>
              <a:rPr lang="en-US" sz="2400" dirty="0"/>
              <a:t> after dose titration is completed </a:t>
            </a:r>
          </a:p>
          <a:p>
            <a:pPr marL="0" indent="0">
              <a:buNone/>
            </a:pPr>
            <a:r>
              <a:rPr lang="en-US" sz="2400" dirty="0"/>
              <a:t>• Because migraine attack tendency fluctuates over time, consider gradual discontinuation of the drug for many patients after 6 to 12 </a:t>
            </a:r>
            <a:r>
              <a:rPr lang="en-US" sz="2400" dirty="0" err="1"/>
              <a:t>mo</a:t>
            </a:r>
            <a:r>
              <a:rPr lang="en-US" sz="2400" dirty="0"/>
              <a:t> of successful prophylactic therapy</a:t>
            </a:r>
          </a:p>
          <a:p>
            <a:endParaRPr lang="en-US" sz="2400" dirty="0"/>
          </a:p>
        </p:txBody>
      </p:sp>
    </p:spTree>
    <p:extLst>
      <p:ext uri="{BB962C8B-B14F-4D97-AF65-F5344CB8AC3E}">
        <p14:creationId xmlns:p14="http://schemas.microsoft.com/office/powerpoint/2010/main" val="1998477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sz="3600" b="1" dirty="0">
              <a:solidFill>
                <a:srgbClr val="4A4A4A"/>
              </a:solidFill>
              <a:latin typeface="Arial" pitchFamily="34" charset="0"/>
              <a:cs typeface="Arial" pitchFamily="34" charset="0"/>
            </a:endParaRPr>
          </a:p>
          <a:p>
            <a:pPr marL="0" indent="0" algn="ctr">
              <a:buNone/>
            </a:pPr>
            <a:r>
              <a:rPr lang="en-US" altLang="en-US" sz="3600" b="1" dirty="0">
                <a:solidFill>
                  <a:srgbClr val="4A4A4A"/>
                </a:solidFill>
                <a:latin typeface="Arial" pitchFamily="34" charset="0"/>
                <a:cs typeface="Arial" pitchFamily="34" charset="0"/>
              </a:rPr>
              <a:t>Case scenario 3</a:t>
            </a:r>
            <a:br>
              <a:rPr lang="en-US" altLang="en-US" sz="3600" b="1" dirty="0">
                <a:solidFill>
                  <a:srgbClr val="4A4A4A"/>
                </a:solidFill>
                <a:latin typeface="Arial" pitchFamily="34" charset="0"/>
                <a:cs typeface="Arial" pitchFamily="34" charset="0"/>
              </a:rPr>
            </a:br>
            <a:endParaRPr lang="en-US" dirty="0"/>
          </a:p>
        </p:txBody>
      </p:sp>
    </p:spTree>
    <p:extLst>
      <p:ext uri="{BB962C8B-B14F-4D97-AF65-F5344CB8AC3E}">
        <p14:creationId xmlns:p14="http://schemas.microsoft.com/office/powerpoint/2010/main" val="1086173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441" y="2027178"/>
            <a:ext cx="11034793" cy="4404618"/>
          </a:xfrm>
        </p:spPr>
        <p:txBody>
          <a:bodyPr>
            <a:normAutofit fontScale="92500"/>
          </a:bodyPr>
          <a:lstStyle/>
          <a:p>
            <a:pPr>
              <a:spcBef>
                <a:spcPts val="600"/>
              </a:spcBef>
              <a:spcAft>
                <a:spcPts val="1800"/>
              </a:spcAft>
            </a:pPr>
            <a:endParaRPr lang="en-GB" altLang="en-US" sz="2400" dirty="0"/>
          </a:p>
          <a:p>
            <a:pPr>
              <a:spcBef>
                <a:spcPts val="600"/>
              </a:spcBef>
              <a:spcAft>
                <a:spcPts val="1800"/>
              </a:spcAft>
            </a:pPr>
            <a:r>
              <a:rPr lang="en-GB" altLang="en-US" sz="2400" dirty="0"/>
              <a:t>Aliya is a 28-year-old woman who was diagnosed with migraine with aura 6 months ago. She has, on average, 1 migraine attack per week, for which she takes an NSAID and an anti-emetic. </a:t>
            </a:r>
          </a:p>
          <a:p>
            <a:pPr>
              <a:spcBef>
                <a:spcPts val="600"/>
              </a:spcBef>
              <a:spcAft>
                <a:spcPts val="1800"/>
              </a:spcAft>
            </a:pPr>
            <a:r>
              <a:rPr lang="en-GB" altLang="en-US" sz="2400" dirty="0"/>
              <a:t>Because Aliya has migraine about 4 times per month, she is unlikely to develop medication overuse headache. You are therefore happy with her current treatment plan. </a:t>
            </a:r>
          </a:p>
          <a:p>
            <a:pPr>
              <a:spcBef>
                <a:spcPts val="600"/>
              </a:spcBef>
              <a:spcAft>
                <a:spcPts val="1800"/>
              </a:spcAft>
            </a:pPr>
            <a:r>
              <a:rPr lang="en-GB" altLang="en-US" sz="2400" dirty="0"/>
              <a:t>However, during an attack, she is unable to work or continue her normal daily activities. She also worries a lot about when the next attack is going to happen and their frequency causes her to take a lot of time off work.</a:t>
            </a:r>
            <a:endParaRPr lang="en-US" sz="2400" dirty="0"/>
          </a:p>
        </p:txBody>
      </p:sp>
    </p:spTree>
    <p:extLst>
      <p:ext uri="{BB962C8B-B14F-4D97-AF65-F5344CB8AC3E}">
        <p14:creationId xmlns:p14="http://schemas.microsoft.com/office/powerpoint/2010/main" val="969840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9" name="Content Placeholder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42960" y="6499"/>
            <a:ext cx="5109404" cy="6835322"/>
          </a:xfrm>
          <a:prstGeom prst="rect">
            <a:avLst/>
          </a:prstGeom>
        </p:spPr>
      </p:pic>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2942210" cy="1020232"/>
          </a:xfrm>
        </p:spPr>
        <p:txBody>
          <a:bodyPr>
            <a:normAutofit/>
          </a:bodyPr>
          <a:lstStyle/>
          <a:p>
            <a:r>
              <a:rPr lang="en-US" dirty="0"/>
              <a:t>Aura</a:t>
            </a:r>
          </a:p>
        </p:txBody>
      </p:sp>
      <p:sp>
        <p:nvSpPr>
          <p:cNvPr id="11" name="Content Placeholder 10"/>
          <p:cNvSpPr>
            <a:spLocks noGrp="1"/>
          </p:cNvSpPr>
          <p:nvPr>
            <p:ph idx="1"/>
          </p:nvPr>
        </p:nvSpPr>
        <p:spPr>
          <a:xfrm>
            <a:off x="1154955" y="2120900"/>
            <a:ext cx="3133726" cy="3898900"/>
          </a:xfrm>
        </p:spPr>
        <p:txBody>
          <a:bodyPr>
            <a:normAutofit/>
          </a:bodyPr>
          <a:lstStyle/>
          <a:p>
            <a:r>
              <a:rPr lang="en-US" sz="2400" b="1" dirty="0">
                <a:solidFill>
                  <a:schemeClr val="bg1"/>
                </a:solidFill>
              </a:rPr>
              <a:t>sensory, motor, or language symptoms.</a:t>
            </a:r>
          </a:p>
        </p:txBody>
      </p:sp>
    </p:spTree>
    <p:extLst>
      <p:ext uri="{BB962C8B-B14F-4D97-AF65-F5344CB8AC3E}">
        <p14:creationId xmlns:p14="http://schemas.microsoft.com/office/powerpoint/2010/main" val="2010854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5999"/>
            <a:ext cx="10515600" cy="4435475"/>
          </a:xfrm>
        </p:spPr>
        <p:txBody>
          <a:bodyPr>
            <a:normAutofit fontScale="92500" lnSpcReduction="10000"/>
          </a:bodyPr>
          <a:lstStyle/>
          <a:p>
            <a:r>
              <a:rPr lang="en-GB" altLang="en-US" sz="2000" dirty="0">
                <a:solidFill>
                  <a:srgbClr val="000000"/>
                </a:solidFill>
              </a:rPr>
              <a:t>You want to confirm that she is not a taking combined hormonal contraceptive for contraception purposes. </a:t>
            </a:r>
          </a:p>
          <a:p>
            <a:pPr marL="0" indent="0">
              <a:buNone/>
            </a:pPr>
            <a:r>
              <a:rPr lang="en-GB" altLang="en-US" sz="4000" b="1" dirty="0">
                <a:solidFill>
                  <a:srgbClr val="000000"/>
                </a:solidFill>
              </a:rPr>
              <a:t>                                           </a:t>
            </a:r>
            <a:r>
              <a:rPr lang="en-GB" altLang="en-US" sz="4000" b="1" dirty="0">
                <a:solidFill>
                  <a:srgbClr val="C00000"/>
                </a:solidFill>
              </a:rPr>
              <a:t>Why?</a:t>
            </a:r>
            <a:endParaRPr lang="en-GB" altLang="en-US" sz="2000" dirty="0">
              <a:solidFill>
                <a:srgbClr val="000000"/>
              </a:solidFill>
            </a:endParaRPr>
          </a:p>
          <a:p>
            <a:r>
              <a:rPr lang="en-GB" sz="2000" dirty="0"/>
              <a:t>The World Health Organization, 2009 (medical eligibility criteria) recommends that the oral contraceptive pill should not be used in women with </a:t>
            </a:r>
            <a:r>
              <a:rPr lang="en-GB" sz="2000" b="1" dirty="0">
                <a:solidFill>
                  <a:srgbClr val="FF0000"/>
                </a:solidFill>
              </a:rPr>
              <a:t>migraine with aura at any age</a:t>
            </a:r>
            <a:r>
              <a:rPr lang="en-GB" sz="2000" dirty="0"/>
              <a:t>.</a:t>
            </a:r>
          </a:p>
          <a:p>
            <a:pPr marL="0" indent="0">
              <a:buNone/>
            </a:pPr>
            <a:endParaRPr lang="en-GB" sz="2000" dirty="0"/>
          </a:p>
          <a:p>
            <a:r>
              <a:rPr lang="en-GB" altLang="en-US" sz="2000" dirty="0"/>
              <a:t>There is an increased risk of ischaemic stroke in people with migraine with aura. This risk is increased in women using combined hormonal contraception. </a:t>
            </a:r>
          </a:p>
          <a:p>
            <a:endParaRPr lang="en-GB" altLang="en-US" sz="2000" dirty="0"/>
          </a:p>
          <a:p>
            <a:pPr marL="0" indent="0">
              <a:buNone/>
            </a:pPr>
            <a:endParaRPr lang="en-GB" altLang="en-US" sz="2000" dirty="0"/>
          </a:p>
          <a:p>
            <a:pPr marL="0" indent="0" algn="ctr">
              <a:spcBef>
                <a:spcPts val="360"/>
              </a:spcBef>
              <a:spcAft>
                <a:spcPts val="0"/>
              </a:spcAft>
              <a:buNone/>
              <a:defRPr/>
            </a:pPr>
            <a:r>
              <a:rPr lang="en-GB" sz="1200" dirty="0"/>
              <a:t>Department of Reproductive Health WHO. Medical eligibility criteria for contraceptive use. 4th edition. World Health Organization; 2009</a:t>
            </a:r>
          </a:p>
          <a:p>
            <a:pPr marL="0" indent="0" algn="ctr">
              <a:spcBef>
                <a:spcPts val="360"/>
              </a:spcBef>
              <a:spcAft>
                <a:spcPts val="0"/>
              </a:spcAft>
              <a:buNone/>
              <a:defRPr/>
            </a:pPr>
            <a:r>
              <a:rPr lang="en-GB" sz="1200" dirty="0"/>
              <a:t> UK Medical Eligibility Criteria for contraception use. 2009</a:t>
            </a:r>
            <a:endParaRPr lang="en-GB" altLang="en-US" sz="1200" dirty="0"/>
          </a:p>
          <a:p>
            <a:endParaRPr lang="en-US" sz="2000" dirty="0"/>
          </a:p>
        </p:txBody>
      </p:sp>
    </p:spTree>
    <p:extLst>
      <p:ext uri="{BB962C8B-B14F-4D97-AF65-F5344CB8AC3E}">
        <p14:creationId xmlns:p14="http://schemas.microsoft.com/office/powerpoint/2010/main" val="3079736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0624" y="295729"/>
            <a:ext cx="10515600" cy="6099175"/>
          </a:xfrm>
        </p:spPr>
        <p:txBody>
          <a:bodyPr>
            <a:noAutofit/>
          </a:bodyPr>
          <a:lstStyle/>
          <a:p>
            <a:pPr>
              <a:spcAft>
                <a:spcPts val="600"/>
              </a:spcAft>
              <a:buNone/>
            </a:pPr>
            <a:endParaRPr lang="en-GB" altLang="en-US" sz="2000" b="1" dirty="0">
              <a:solidFill>
                <a:schemeClr val="tx1"/>
              </a:solidFill>
            </a:endParaRPr>
          </a:p>
          <a:p>
            <a:pPr>
              <a:spcAft>
                <a:spcPts val="600"/>
              </a:spcAft>
              <a:buNone/>
            </a:pPr>
            <a:r>
              <a:rPr lang="en-GB" altLang="en-US" sz="2800" b="1" u="sng" dirty="0">
                <a:solidFill>
                  <a:schemeClr val="accent1"/>
                </a:solidFill>
              </a:rPr>
              <a:t>You suggest propranolol for migraine prophylaxis.</a:t>
            </a:r>
          </a:p>
          <a:p>
            <a:pPr>
              <a:spcAft>
                <a:spcPts val="600"/>
              </a:spcAft>
              <a:buNone/>
            </a:pPr>
            <a:r>
              <a:rPr lang="en-GB" altLang="en-US" sz="2000" b="1" dirty="0">
                <a:solidFill>
                  <a:schemeClr val="tx1"/>
                </a:solidFill>
              </a:rPr>
              <a:t> </a:t>
            </a:r>
          </a:p>
          <a:p>
            <a:pPr marL="514350" indent="-514350">
              <a:spcAft>
                <a:spcPts val="600"/>
              </a:spcAft>
              <a:buAutoNum type="alphaLcParenR"/>
            </a:pPr>
            <a:r>
              <a:rPr lang="en-GB" altLang="en-US" sz="2000" b="1" dirty="0">
                <a:solidFill>
                  <a:schemeClr val="accent1"/>
                </a:solidFill>
              </a:rPr>
              <a:t>How would you assess the effectiveness of the propranolol?</a:t>
            </a:r>
          </a:p>
          <a:p>
            <a:pPr marL="0" indent="0">
              <a:spcAft>
                <a:spcPts val="600"/>
              </a:spcAft>
              <a:buNone/>
            </a:pPr>
            <a:r>
              <a:rPr lang="en-GB" altLang="en-US" sz="2000" b="1" dirty="0"/>
              <a:t>				Headache diary</a:t>
            </a:r>
            <a:endParaRPr lang="en-GB" altLang="en-US" sz="2000" b="1" dirty="0">
              <a:solidFill>
                <a:schemeClr val="tx1"/>
              </a:solidFill>
            </a:endParaRPr>
          </a:p>
          <a:p>
            <a:pPr>
              <a:spcAft>
                <a:spcPts val="600"/>
              </a:spcAft>
              <a:buNone/>
            </a:pPr>
            <a:r>
              <a:rPr lang="en-GB" altLang="en-US" sz="2000" b="1" dirty="0">
                <a:solidFill>
                  <a:schemeClr val="accent1"/>
                </a:solidFill>
              </a:rPr>
              <a:t>b) When would you review the need to continue this prophylaxis?</a:t>
            </a:r>
          </a:p>
          <a:p>
            <a:pPr>
              <a:spcAft>
                <a:spcPts val="600"/>
              </a:spcAft>
            </a:pPr>
            <a:r>
              <a:rPr lang="en-US" sz="2000" b="1" dirty="0"/>
              <a:t>It might take 4-8 </a:t>
            </a:r>
            <a:r>
              <a:rPr lang="en-US" sz="2000" b="1" dirty="0" err="1"/>
              <a:t>wk</a:t>
            </a:r>
            <a:r>
              <a:rPr lang="en-US" sz="2000" b="1" dirty="0"/>
              <a:t> for substantial benefit to occur </a:t>
            </a:r>
          </a:p>
          <a:p>
            <a:pPr>
              <a:spcAft>
                <a:spcPts val="600"/>
              </a:spcAft>
            </a:pPr>
            <a:r>
              <a:rPr lang="en-US" sz="2000" b="1" dirty="0"/>
              <a:t>If the prophylactic drug provides substantial benefit in the first 2 </a:t>
            </a:r>
            <a:r>
              <a:rPr lang="en-US" sz="2000" b="1" dirty="0" err="1"/>
              <a:t>mo</a:t>
            </a:r>
            <a:r>
              <a:rPr lang="en-US" sz="2000" b="1" dirty="0"/>
              <a:t> of therapy, this benefit might increase further over several additional months of therapy</a:t>
            </a:r>
          </a:p>
          <a:p>
            <a:pPr>
              <a:spcAft>
                <a:spcPts val="600"/>
              </a:spcAft>
            </a:pPr>
            <a:r>
              <a:rPr lang="en-GB" altLang="en-US" sz="2000" b="1" dirty="0"/>
              <a:t>6-12 months after the start of prophylactic treatment.</a:t>
            </a:r>
          </a:p>
          <a:p>
            <a:pPr algn="ctr">
              <a:spcAft>
                <a:spcPts val="600"/>
              </a:spcAft>
              <a:buNone/>
            </a:pPr>
            <a:r>
              <a:rPr lang="en-US" sz="1400" b="1" u="none" strike="noStrike" dirty="0">
                <a:solidFill>
                  <a:srgbClr val="11779B"/>
                </a:solidFill>
                <a:effectLst/>
                <a:latin typeface="Lato"/>
                <a:hlinkClick r:id="rId2" tooltip="View CG150 at NICE website"/>
              </a:rPr>
              <a:t>Headaches in over 12s: diagnosis and management</a:t>
            </a:r>
            <a:r>
              <a:rPr lang="en-US" sz="1400" b="1" dirty="0">
                <a:solidFill>
                  <a:srgbClr val="000000"/>
                </a:solidFill>
                <a:effectLst/>
                <a:latin typeface="Lato"/>
              </a:rPr>
              <a:t> (2012 updated 2015)</a:t>
            </a:r>
            <a:r>
              <a:rPr lang="en-US" sz="2400" b="1" dirty="0"/>
              <a:t> </a:t>
            </a:r>
          </a:p>
          <a:p>
            <a:pPr algn="ctr">
              <a:spcAft>
                <a:spcPts val="600"/>
              </a:spcAft>
              <a:buNone/>
            </a:pPr>
            <a:r>
              <a:rPr lang="en-US" sz="1400" b="1" dirty="0">
                <a:solidFill>
                  <a:srgbClr val="11779B"/>
                </a:solidFill>
                <a:latin typeface="Lato"/>
              </a:rPr>
              <a:t>Guideline for primary care management of headache in adults Canadian Family Physician </a:t>
            </a:r>
            <a:endParaRPr lang="en-GB" altLang="en-US" sz="1400" b="1" dirty="0">
              <a:solidFill>
                <a:srgbClr val="11779B"/>
              </a:solidFill>
              <a:latin typeface="Lato"/>
            </a:endParaRPr>
          </a:p>
          <a:p>
            <a:pPr algn="ctr">
              <a:spcAft>
                <a:spcPts val="600"/>
              </a:spcAft>
              <a:buNone/>
            </a:pPr>
            <a:endParaRPr lang="en-GB" altLang="en-US" sz="2000" b="1" dirty="0">
              <a:solidFill>
                <a:schemeClr val="tx1"/>
              </a:solidFill>
            </a:endParaRPr>
          </a:p>
          <a:p>
            <a:pPr marL="0" indent="0">
              <a:buNone/>
            </a:pPr>
            <a:endParaRPr lang="en-US" sz="2000" b="1" dirty="0"/>
          </a:p>
        </p:txBody>
      </p:sp>
    </p:spTree>
    <p:extLst>
      <p:ext uri="{BB962C8B-B14F-4D97-AF65-F5344CB8AC3E}">
        <p14:creationId xmlns:p14="http://schemas.microsoft.com/office/powerpoint/2010/main" val="672414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altLang="en-US" sz="3600" b="1">
                <a:solidFill>
                  <a:schemeClr val="bg1"/>
                </a:solidFill>
              </a:rPr>
              <a:t>She wants to become pregnant in the future, but still needs migraine prophylaxis, what should you do?</a:t>
            </a:r>
            <a:endParaRPr lang="en-US" b="1" dirty="0">
              <a:solidFill>
                <a:schemeClr val="bg1"/>
              </a:solidFill>
            </a:endParaRPr>
          </a:p>
        </p:txBody>
      </p:sp>
      <p:sp>
        <p:nvSpPr>
          <p:cNvPr id="3" name="Content Placeholder 2"/>
          <p:cNvSpPr>
            <a:spLocks noGrp="1"/>
          </p:cNvSpPr>
          <p:nvPr>
            <p:ph idx="1"/>
          </p:nvPr>
        </p:nvSpPr>
        <p:spPr>
          <a:xfrm>
            <a:off x="838200" y="2390147"/>
            <a:ext cx="10515600" cy="4362323"/>
          </a:xfrm>
        </p:spPr>
        <p:txBody>
          <a:bodyPr>
            <a:normAutofit lnSpcReduction="10000"/>
          </a:bodyPr>
          <a:lstStyle/>
          <a:p>
            <a:r>
              <a:rPr lang="en-GB" altLang="en-US" sz="2800" dirty="0"/>
              <a:t>Migraine without aura often improves during pregnancy. However, migraine with aura is more likely to continue throughout pregnancy.</a:t>
            </a:r>
          </a:p>
          <a:p>
            <a:r>
              <a:rPr lang="en-GB" altLang="en-US" sz="2800" dirty="0"/>
              <a:t>Seek specialist advice if prophylactic treatment for migraine is needed during pregnancy. </a:t>
            </a:r>
          </a:p>
          <a:p>
            <a:r>
              <a:rPr lang="en-GB" altLang="en-US" sz="2800" dirty="0"/>
              <a:t>Offer pregnant women paracetamol for the acute treatment of migraine.</a:t>
            </a:r>
          </a:p>
          <a:p>
            <a:pPr marL="0" indent="0" algn="ctr" eaLnBrk="0" fontAlgn="base" hangingPunct="0">
              <a:lnSpc>
                <a:spcPct val="100000"/>
              </a:lnSpc>
              <a:spcBef>
                <a:spcPct val="30000"/>
              </a:spcBef>
              <a:spcAft>
                <a:spcPct val="0"/>
              </a:spcAft>
              <a:buNone/>
            </a:pPr>
            <a:endParaRPr lang="en-US" sz="2000" b="0" i="0" u="none" strike="noStrike" dirty="0">
              <a:solidFill>
                <a:srgbClr val="11779B"/>
              </a:solidFill>
              <a:effectLst/>
              <a:latin typeface="Lato"/>
              <a:hlinkClick r:id="rId2" tooltip="View CG150 at NICE website"/>
            </a:endParaRPr>
          </a:p>
          <a:p>
            <a:pPr marL="0" indent="0" algn="ctr" eaLnBrk="0" fontAlgn="base" hangingPunct="0">
              <a:lnSpc>
                <a:spcPct val="100000"/>
              </a:lnSpc>
              <a:spcBef>
                <a:spcPct val="30000"/>
              </a:spcBef>
              <a:spcAft>
                <a:spcPct val="0"/>
              </a:spcAft>
              <a:buNone/>
            </a:pPr>
            <a:endParaRPr lang="en-US" sz="2000" dirty="0">
              <a:solidFill>
                <a:srgbClr val="11779B"/>
              </a:solidFill>
              <a:latin typeface="Lato"/>
              <a:hlinkClick r:id="rId2" tooltip="View CG150 at NICE website"/>
            </a:endParaRPr>
          </a:p>
          <a:p>
            <a:pPr marL="0" indent="0" algn="ctr" eaLnBrk="0" fontAlgn="base" hangingPunct="0">
              <a:lnSpc>
                <a:spcPct val="100000"/>
              </a:lnSpc>
              <a:spcBef>
                <a:spcPct val="30000"/>
              </a:spcBef>
              <a:spcAft>
                <a:spcPct val="0"/>
              </a:spcAft>
              <a:buNone/>
            </a:pPr>
            <a:r>
              <a:rPr lang="en-US" sz="2000" b="0" i="0" u="none" strike="noStrike" dirty="0">
                <a:solidFill>
                  <a:srgbClr val="11779B"/>
                </a:solidFill>
                <a:effectLst/>
                <a:latin typeface="Lato"/>
                <a:hlinkClick r:id="rId2" tooltip="View CG150 at NICE website"/>
              </a:rPr>
              <a:t>Headaches in over 12s: diagnosis and management</a:t>
            </a:r>
            <a:r>
              <a:rPr lang="en-US" sz="2000" b="0" i="0" dirty="0">
                <a:solidFill>
                  <a:srgbClr val="000000"/>
                </a:solidFill>
                <a:effectLst/>
                <a:latin typeface="Lato"/>
              </a:rPr>
              <a:t> (2012 updated 2015)</a:t>
            </a:r>
            <a:endParaRPr lang="en-GB" altLang="en-US" sz="3600" dirty="0"/>
          </a:p>
          <a:p>
            <a:pPr marL="0" lvl="0" indent="0" eaLnBrk="0" fontAlgn="base" hangingPunct="0">
              <a:lnSpc>
                <a:spcPct val="100000"/>
              </a:lnSpc>
              <a:spcBef>
                <a:spcPct val="30000"/>
              </a:spcBef>
              <a:spcAft>
                <a:spcPct val="0"/>
              </a:spcAft>
              <a:buFontTx/>
              <a:buChar char="•"/>
            </a:pPr>
            <a:endParaRPr lang="en-US" sz="2800" dirty="0"/>
          </a:p>
        </p:txBody>
      </p:sp>
    </p:spTree>
    <p:extLst>
      <p:ext uri="{BB962C8B-B14F-4D97-AF65-F5344CB8AC3E}">
        <p14:creationId xmlns:p14="http://schemas.microsoft.com/office/powerpoint/2010/main" val="4063934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lgn="ctr">
              <a:buNone/>
            </a:pPr>
            <a:r>
              <a:rPr lang="en-US" altLang="en-US" sz="4400" b="1" dirty="0"/>
              <a:t>Case scenario 4</a:t>
            </a:r>
            <a:br>
              <a:rPr lang="en-US" altLang="en-US" b="1" dirty="0"/>
            </a:br>
            <a:endParaRPr lang="en-US" dirty="0"/>
          </a:p>
        </p:txBody>
      </p:sp>
    </p:spTree>
    <p:extLst>
      <p:ext uri="{BB962C8B-B14F-4D97-AF65-F5344CB8AC3E}">
        <p14:creationId xmlns:p14="http://schemas.microsoft.com/office/powerpoint/2010/main" val="4151830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5727"/>
            <a:ext cx="10902696" cy="3781235"/>
          </a:xfrm>
        </p:spPr>
        <p:txBody>
          <a:bodyPr>
            <a:noAutofit/>
          </a:bodyPr>
          <a:lstStyle/>
          <a:p>
            <a:pPr marL="0" indent="0">
              <a:spcBef>
                <a:spcPct val="0"/>
              </a:spcBef>
              <a:buFont typeface="Arial" charset="0"/>
              <a:buNone/>
              <a:defRPr/>
            </a:pPr>
            <a:r>
              <a:rPr lang="en-GB" altLang="en-US" sz="2400" dirty="0"/>
              <a:t>Abdullah is a 31-year-old man. He has a history of severe headaches, which are the worst pain he has ever felt. When he gets these headaches, he has pain on 1 side of his head, around his eye and along the side of his face. He also experiences watery eye and nasal congestion, on the same side as the headache.</a:t>
            </a:r>
          </a:p>
          <a:p>
            <a:pPr marL="0" indent="0">
              <a:spcBef>
                <a:spcPct val="0"/>
              </a:spcBef>
              <a:buFont typeface="Arial" charset="0"/>
              <a:buNone/>
              <a:defRPr/>
            </a:pPr>
            <a:r>
              <a:rPr lang="en-GB" altLang="en-US" sz="2400" dirty="0"/>
              <a:t>He experienced the headache for the first time 2 weeks ago. The CT scan done was normal and you have been asked to evaluate him. </a:t>
            </a:r>
          </a:p>
          <a:p>
            <a:pPr marL="0" indent="0">
              <a:spcBef>
                <a:spcPct val="0"/>
              </a:spcBef>
              <a:buFont typeface="Arial" charset="0"/>
              <a:buNone/>
              <a:defRPr/>
            </a:pPr>
            <a:r>
              <a:rPr lang="en-GB" altLang="en-US" sz="2400" dirty="0"/>
              <a:t>He tells you that, since his first severe headache 2 weeks ago, he has experienced 6 more headaches. He says that on average his severe headaches last from 30 to 90 minutes.</a:t>
            </a:r>
          </a:p>
          <a:p>
            <a:endParaRPr lang="en-US" sz="2400" dirty="0"/>
          </a:p>
        </p:txBody>
      </p:sp>
    </p:spTree>
    <p:extLst>
      <p:ext uri="{BB962C8B-B14F-4D97-AF65-F5344CB8AC3E}">
        <p14:creationId xmlns:p14="http://schemas.microsoft.com/office/powerpoint/2010/main" val="326183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024128" y="2307096"/>
            <a:ext cx="10625328" cy="4282752"/>
          </a:xfrm>
        </p:spPr>
        <p:txBody>
          <a:bodyPr>
            <a:normAutofit/>
          </a:bodyPr>
          <a:lstStyle/>
          <a:p>
            <a:r>
              <a:rPr lang="en-US" sz="2000"/>
              <a:t>The </a:t>
            </a:r>
            <a:r>
              <a:rPr lang="en-US" sz="2000" dirty="0"/>
              <a:t>International Headache Society classification and diagnostic criteria can help physicians differentiate primary headaches (e.g., tension, migraine, cluster) from secondary headaches (e.g., those caused by infection or vascular disease).</a:t>
            </a:r>
          </a:p>
          <a:p>
            <a:r>
              <a:rPr lang="en-US" sz="2000" dirty="0"/>
              <a:t>A thorough history and physical examination, and an understanding of the typical features of primary headaches, can reduce the need for neuroimaging, lumbar puncture, or other studies.</a:t>
            </a:r>
          </a:p>
          <a:p>
            <a:r>
              <a:rPr lang="en-US" sz="2000" dirty="0"/>
              <a:t>Red flag signs and symptoms include focal neurologic signs, papilledema, neck stiffness, an immunocompromised state, sudden onset of the worst headache in the patient’s life, personality changes, headache after trauma, and headache that is worse with exercise.</a:t>
            </a:r>
          </a:p>
        </p:txBody>
      </p:sp>
      <p:sp>
        <p:nvSpPr>
          <p:cNvPr id="5" name="Rectangle 4"/>
          <p:cNvSpPr/>
          <p:nvPr/>
        </p:nvSpPr>
        <p:spPr>
          <a:xfrm>
            <a:off x="4101353" y="6128183"/>
            <a:ext cx="7799294" cy="461665"/>
          </a:xfrm>
          <a:prstGeom prst="rect">
            <a:avLst/>
          </a:prstGeom>
        </p:spPr>
        <p:txBody>
          <a:bodyPr wrap="square">
            <a:spAutoFit/>
          </a:bodyPr>
          <a:lstStyle/>
          <a:p>
            <a:r>
              <a:rPr lang="en-US" sz="1200" dirty="0"/>
              <a:t>(</a:t>
            </a:r>
            <a:r>
              <a:rPr lang="en-US" sz="1200" i="1" dirty="0"/>
              <a:t>Am Fam Physician. </a:t>
            </a:r>
            <a:r>
              <a:rPr lang="en-US" sz="1200" dirty="0"/>
              <a:t>2013;87(10):682-687. Copyright © 2013 American Academy of Family Physicians.) </a:t>
            </a:r>
          </a:p>
          <a:p>
            <a:endParaRPr lang="en-US" sz="1200" dirty="0"/>
          </a:p>
        </p:txBody>
      </p:sp>
    </p:spTree>
    <p:extLst>
      <p:ext uri="{BB962C8B-B14F-4D97-AF65-F5344CB8AC3E}">
        <p14:creationId xmlns:p14="http://schemas.microsoft.com/office/powerpoint/2010/main" val="1926456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9313" y="242901"/>
            <a:ext cx="5138928" cy="6513540"/>
          </a:xfrm>
        </p:spPr>
      </p:pic>
    </p:spTree>
    <p:extLst>
      <p:ext uri="{BB962C8B-B14F-4D97-AF65-F5344CB8AC3E}">
        <p14:creationId xmlns:p14="http://schemas.microsoft.com/office/powerpoint/2010/main" val="1356422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GB" altLang="en-US" b="1">
                <a:solidFill>
                  <a:schemeClr val="bg1"/>
                </a:solidFill>
                <a:latin typeface="Arial" pitchFamily="34" charset="0"/>
                <a:cs typeface="Arial" pitchFamily="34" charset="0"/>
              </a:rPr>
              <a:t>What advice and support can you offer about his diagnosis?</a:t>
            </a:r>
            <a:endParaRPr lang="en-US" b="1" dirty="0">
              <a:solidFill>
                <a:schemeClr val="bg1"/>
              </a:solidFill>
            </a:endParaRPr>
          </a:p>
        </p:txBody>
      </p:sp>
      <p:sp>
        <p:nvSpPr>
          <p:cNvPr id="3" name="Content Placeholder 2"/>
          <p:cNvSpPr>
            <a:spLocks noGrp="1"/>
          </p:cNvSpPr>
          <p:nvPr>
            <p:ph idx="1"/>
          </p:nvPr>
        </p:nvSpPr>
        <p:spPr>
          <a:xfrm>
            <a:off x="838200" y="2615184"/>
            <a:ext cx="10515600" cy="3986031"/>
          </a:xfrm>
        </p:spPr>
        <p:txBody>
          <a:bodyPr>
            <a:normAutofit/>
          </a:bodyPr>
          <a:lstStyle/>
          <a:p>
            <a:r>
              <a:rPr lang="en-US" sz="2400" dirty="0"/>
              <a:t>Management primarily pharmacologic </a:t>
            </a:r>
          </a:p>
          <a:p>
            <a:pPr lvl="1"/>
            <a:r>
              <a:rPr lang="en-GB" altLang="en-US" sz="2200" dirty="0"/>
              <a:t>Offer O2 or a subcutaneous or nasal </a:t>
            </a:r>
            <a:r>
              <a:rPr lang="en-GB" altLang="en-US" sz="2200" dirty="0" err="1"/>
              <a:t>triptan</a:t>
            </a:r>
            <a:r>
              <a:rPr lang="en-GB" altLang="en-US" sz="2200" dirty="0"/>
              <a:t> for the acute treatment.</a:t>
            </a:r>
          </a:p>
          <a:p>
            <a:r>
              <a:rPr lang="en-GB" altLang="en-US" sz="2400" dirty="0">
                <a:solidFill>
                  <a:srgbClr val="000000"/>
                </a:solidFill>
              </a:rPr>
              <a:t>What prophylaxis for cluster headache could you offer him?</a:t>
            </a:r>
          </a:p>
          <a:p>
            <a:pPr lvl="1"/>
            <a:r>
              <a:rPr lang="en-US" sz="2200" dirty="0"/>
              <a:t>Prophylactic medication: </a:t>
            </a:r>
            <a:r>
              <a:rPr lang="en-GB" altLang="en-US" sz="2200" dirty="0"/>
              <a:t>consider offering him verapamil. </a:t>
            </a:r>
          </a:p>
          <a:p>
            <a:r>
              <a:rPr lang="en-GB" altLang="en-US" sz="2400" dirty="0"/>
              <a:t>Seek specialist advice before starting verapamil </a:t>
            </a:r>
          </a:p>
          <a:p>
            <a:r>
              <a:rPr lang="en-US" sz="2400" dirty="0"/>
              <a:t>Early specialist referral recommended</a:t>
            </a:r>
          </a:p>
          <a:p>
            <a:pPr marL="0" indent="0" algn="ctr">
              <a:buNone/>
            </a:pPr>
            <a:r>
              <a:rPr lang="en-US" sz="1600" dirty="0">
                <a:solidFill>
                  <a:srgbClr val="11779B"/>
                </a:solidFill>
                <a:latin typeface="Lato"/>
              </a:rPr>
              <a:t>Guideline for primary care management of headache in adults, Canadian Family Physician </a:t>
            </a:r>
            <a:endParaRPr lang="en-GB" altLang="en-US" sz="1600" dirty="0">
              <a:solidFill>
                <a:srgbClr val="11779B"/>
              </a:solidFill>
              <a:latin typeface="Lato"/>
            </a:endParaRPr>
          </a:p>
          <a:p>
            <a:endParaRPr lang="en-US" sz="2400" dirty="0"/>
          </a:p>
        </p:txBody>
      </p:sp>
    </p:spTree>
    <p:extLst>
      <p:ext uri="{BB962C8B-B14F-4D97-AF65-F5344CB8AC3E}">
        <p14:creationId xmlns:p14="http://schemas.microsoft.com/office/powerpoint/2010/main" val="4019473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GB" sz="3600">
                <a:solidFill>
                  <a:schemeClr val="bg1"/>
                </a:solidFill>
                <a:latin typeface="Arial" pitchFamily="34" charset="0"/>
                <a:cs typeface="Arial" pitchFamily="34" charset="0"/>
              </a:rPr>
              <a:t>What medications would you </a:t>
            </a:r>
            <a:r>
              <a:rPr lang="en-GB" sz="3600" b="1">
                <a:solidFill>
                  <a:schemeClr val="bg1"/>
                </a:solidFill>
                <a:latin typeface="Arial" pitchFamily="34" charset="0"/>
                <a:cs typeface="Arial" pitchFamily="34" charset="0"/>
              </a:rPr>
              <a:t>not</a:t>
            </a:r>
            <a:r>
              <a:rPr lang="en-GB" sz="3600">
                <a:solidFill>
                  <a:schemeClr val="bg1"/>
                </a:solidFill>
                <a:latin typeface="Arial" pitchFamily="34" charset="0"/>
                <a:cs typeface="Arial" pitchFamily="34" charset="0"/>
              </a:rPr>
              <a:t> offer for the acute management of his cluster headache attacks?</a:t>
            </a:r>
            <a:endParaRPr lang="en-US" dirty="0">
              <a:solidFill>
                <a:schemeClr val="bg1"/>
              </a:solidFill>
            </a:endParaRPr>
          </a:p>
        </p:txBody>
      </p:sp>
      <p:sp>
        <p:nvSpPr>
          <p:cNvPr id="3" name="Content Placeholder 2"/>
          <p:cNvSpPr>
            <a:spLocks noGrp="1"/>
          </p:cNvSpPr>
          <p:nvPr>
            <p:ph idx="1"/>
          </p:nvPr>
        </p:nvSpPr>
        <p:spPr>
          <a:xfrm>
            <a:off x="1154954" y="2123052"/>
            <a:ext cx="10275046" cy="3416300"/>
          </a:xfrm>
        </p:spPr>
        <p:txBody>
          <a:bodyPr>
            <a:noAutofit/>
          </a:bodyPr>
          <a:lstStyle/>
          <a:p>
            <a:endParaRPr lang="en-GB" altLang="en-US" sz="2800" dirty="0"/>
          </a:p>
          <a:p>
            <a:r>
              <a:rPr lang="en-GB" altLang="en-US" sz="2800" dirty="0"/>
              <a:t>You would not offer paracetamol, NSAIDS, oral </a:t>
            </a:r>
            <a:r>
              <a:rPr lang="en-GB" altLang="en-US" sz="2800" dirty="0" err="1"/>
              <a:t>triptans</a:t>
            </a:r>
            <a:r>
              <a:rPr lang="en-GB" altLang="en-US" sz="2800" dirty="0"/>
              <a:t>, ergots or opioids as there is no evidence to suggest that they would have any clinical benefit in the treatment of cluster headache.</a:t>
            </a:r>
          </a:p>
          <a:p>
            <a:endParaRPr lang="en-GB" altLang="en-US" sz="2800" dirty="0"/>
          </a:p>
          <a:p>
            <a:endParaRPr lang="en-GB" altLang="en-US" sz="2800" dirty="0"/>
          </a:p>
          <a:p>
            <a:pPr marL="0" indent="0">
              <a:buNone/>
            </a:pPr>
            <a:endParaRPr lang="en-GB" altLang="en-US" sz="2800" dirty="0"/>
          </a:p>
          <a:p>
            <a:pPr marL="0" indent="0" algn="ctr">
              <a:buNone/>
            </a:pPr>
            <a:r>
              <a:rPr lang="en-US" b="1" dirty="0">
                <a:solidFill>
                  <a:srgbClr val="00B0F0"/>
                </a:solidFill>
              </a:rPr>
              <a:t>NICE: https://</a:t>
            </a:r>
            <a:r>
              <a:rPr lang="en-US" b="1" dirty="0" err="1">
                <a:solidFill>
                  <a:srgbClr val="00B0F0"/>
                </a:solidFill>
              </a:rPr>
              <a:t>www.nice.org.uk</a:t>
            </a:r>
            <a:r>
              <a:rPr lang="en-US" b="1" dirty="0">
                <a:solidFill>
                  <a:srgbClr val="00B0F0"/>
                </a:solidFill>
              </a:rPr>
              <a:t>/</a:t>
            </a:r>
            <a:r>
              <a:rPr lang="en-US" b="1" dirty="0" err="1">
                <a:solidFill>
                  <a:srgbClr val="00B0F0"/>
                </a:solidFill>
              </a:rPr>
              <a:t>donotdo</a:t>
            </a:r>
            <a:r>
              <a:rPr lang="en-US" b="1" dirty="0">
                <a:solidFill>
                  <a:srgbClr val="00B0F0"/>
                </a:solidFill>
              </a:rPr>
              <a:t>/do-not-offer-paracetamol-nsaids-opioids-ergots-or-oral-triptans-for-the-acutetreatment-of-cluster-headache</a:t>
            </a:r>
          </a:p>
        </p:txBody>
      </p:sp>
    </p:spTree>
    <p:extLst>
      <p:ext uri="{BB962C8B-B14F-4D97-AF65-F5344CB8AC3E}">
        <p14:creationId xmlns:p14="http://schemas.microsoft.com/office/powerpoint/2010/main" val="236088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097261"/>
            <a:ext cx="6534318" cy="2677648"/>
          </a:xfrm>
        </p:spPr>
        <p:txBody>
          <a:bodyPr/>
          <a:lstStyle/>
          <a:p>
            <a:r>
              <a:rPr lang="en-US" b="1" dirty="0">
                <a:solidFill>
                  <a:schemeClr val="bg1"/>
                </a:solidFill>
              </a:rPr>
              <a:t>General practice points for managing primary headache in adults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409" y="1351392"/>
            <a:ext cx="3571009" cy="4174330"/>
          </a:xfrm>
          <a:prstGeom prst="rect">
            <a:avLst/>
          </a:prstGeom>
        </p:spPr>
      </p:pic>
    </p:spTree>
    <p:extLst>
      <p:ext uri="{BB962C8B-B14F-4D97-AF65-F5344CB8AC3E}">
        <p14:creationId xmlns:p14="http://schemas.microsoft.com/office/powerpoint/2010/main" val="1312819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5372"/>
            <a:ext cx="10515600" cy="925056"/>
          </a:xfrm>
        </p:spPr>
        <p:txBody>
          <a:bodyPr>
            <a:noAutofit/>
          </a:bodyPr>
          <a:lstStyle/>
          <a:p>
            <a:pPr algn="ctr"/>
            <a:r>
              <a:rPr lang="en-US" sz="4000" b="1" dirty="0">
                <a:solidFill>
                  <a:schemeClr val="bg1"/>
                </a:solidFill>
              </a:rPr>
              <a:t>General practice points for managing primary headache in adults </a:t>
            </a:r>
          </a:p>
        </p:txBody>
      </p:sp>
      <p:sp>
        <p:nvSpPr>
          <p:cNvPr id="3" name="Content Placeholder 2"/>
          <p:cNvSpPr>
            <a:spLocks noGrp="1"/>
          </p:cNvSpPr>
          <p:nvPr>
            <p:ph idx="1"/>
          </p:nvPr>
        </p:nvSpPr>
        <p:spPr>
          <a:xfrm>
            <a:off x="838200" y="2377440"/>
            <a:ext cx="10515600" cy="4344036"/>
          </a:xfrm>
        </p:spPr>
        <p:txBody>
          <a:bodyPr>
            <a:normAutofit/>
          </a:bodyPr>
          <a:lstStyle/>
          <a:p>
            <a:r>
              <a:rPr lang="en-US" sz="2400" dirty="0"/>
              <a:t>Rule out secondary headache </a:t>
            </a:r>
          </a:p>
          <a:p>
            <a:r>
              <a:rPr lang="en-US" sz="2400" dirty="0"/>
              <a:t>Imaging is not recommended for the routine assessment of patients with headache with normal neurologic examination findings, and no red flags.</a:t>
            </a:r>
          </a:p>
          <a:p>
            <a:r>
              <a:rPr lang="en-US" sz="2400" dirty="0"/>
              <a:t>History and physical examination findings are usually sufficient to make a diagnosis </a:t>
            </a:r>
          </a:p>
          <a:p>
            <a:r>
              <a:rPr lang="en-US" sz="2400" dirty="0"/>
              <a:t>Migraine should be considered in patients with recurrent moderate or severe headaches and normal neurologic examination findings</a:t>
            </a:r>
          </a:p>
          <a:p>
            <a:pPr marL="0" indent="0">
              <a:buNone/>
            </a:pPr>
            <a:endParaRPr lang="en-US" sz="2400" dirty="0"/>
          </a:p>
          <a:p>
            <a:pPr marL="0" indent="0" algn="ctr">
              <a:buNone/>
            </a:pPr>
            <a:r>
              <a:rPr lang="en-US" sz="1600" dirty="0">
                <a:solidFill>
                  <a:srgbClr val="11779B"/>
                </a:solidFill>
                <a:latin typeface="Lato"/>
              </a:rPr>
              <a:t>Guideline for primary care management of headache in adults, Canadian Family Physician </a:t>
            </a:r>
            <a:endParaRPr lang="en-GB" altLang="en-US" sz="1600" dirty="0">
              <a:solidFill>
                <a:srgbClr val="11779B"/>
              </a:solidFill>
              <a:latin typeface="Lato"/>
            </a:endParaRPr>
          </a:p>
          <a:p>
            <a:endParaRPr lang="en-US" sz="2400" dirty="0"/>
          </a:p>
        </p:txBody>
      </p:sp>
    </p:spTree>
    <p:extLst>
      <p:ext uri="{BB962C8B-B14F-4D97-AF65-F5344CB8AC3E}">
        <p14:creationId xmlns:p14="http://schemas.microsoft.com/office/powerpoint/2010/main" val="3988322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88724" y="288098"/>
            <a:ext cx="10765076" cy="6068251"/>
          </a:xfrm>
          <a:prstGeom prst="rect">
            <a:avLst/>
          </a:prstGeom>
        </p:spPr>
      </p:pic>
    </p:spTree>
    <p:extLst>
      <p:ext uri="{BB962C8B-B14F-4D97-AF65-F5344CB8AC3E}">
        <p14:creationId xmlns:p14="http://schemas.microsoft.com/office/powerpoint/2010/main" val="1279920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416"/>
            <a:ext cx="10515600" cy="411489"/>
          </a:xfrm>
        </p:spPr>
        <p:txBody>
          <a:bodyPr>
            <a:normAutofit fontScale="90000"/>
          </a:bodyPr>
          <a:lstStyle/>
          <a:p>
            <a:r>
              <a:rPr lang="en-US" b="1">
                <a:solidFill>
                  <a:schemeClr val="bg1"/>
                </a:solidFill>
              </a:rPr>
              <a:t>General practice points                                    </a:t>
            </a:r>
            <a:r>
              <a:rPr lang="en-US" dirty="0" err="1">
                <a:solidFill>
                  <a:schemeClr val="bg1"/>
                </a:solidFill>
              </a:rPr>
              <a:t>cont</a:t>
            </a:r>
            <a:r>
              <a:rPr lang="en-US" dirty="0">
                <a:solidFill>
                  <a:schemeClr val="bg1"/>
                </a:solidFill>
              </a:rPr>
              <a:t>….</a:t>
            </a:r>
          </a:p>
        </p:txBody>
      </p:sp>
      <p:sp>
        <p:nvSpPr>
          <p:cNvPr id="3" name="Content Placeholder 2"/>
          <p:cNvSpPr>
            <a:spLocks noGrp="1"/>
          </p:cNvSpPr>
          <p:nvPr>
            <p:ph idx="1"/>
          </p:nvPr>
        </p:nvSpPr>
        <p:spPr>
          <a:xfrm>
            <a:off x="838200" y="1943797"/>
            <a:ext cx="10515600" cy="4681728"/>
          </a:xfrm>
        </p:spPr>
        <p:txBody>
          <a:bodyPr>
            <a:normAutofit/>
          </a:bodyPr>
          <a:lstStyle/>
          <a:p>
            <a:pPr lvl="0"/>
            <a:endParaRPr lang="en-US" sz="2000" dirty="0">
              <a:solidFill>
                <a:prstClr val="black"/>
              </a:solidFill>
            </a:endParaRPr>
          </a:p>
          <a:p>
            <a:pPr lvl="0"/>
            <a:r>
              <a:rPr lang="en-US" sz="2000" dirty="0">
                <a:solidFill>
                  <a:prstClr val="black"/>
                </a:solidFill>
              </a:rPr>
              <a:t>Consider a diagnosis of migraine in patients with a previous diagnosis of recurring “sinus” headache.</a:t>
            </a:r>
          </a:p>
          <a:p>
            <a:pPr lvl="0"/>
            <a:r>
              <a:rPr lang="en-US" sz="2000" dirty="0">
                <a:solidFill>
                  <a:prstClr val="black"/>
                </a:solidFill>
              </a:rPr>
              <a:t>Medication overuse is considered when patients with migraine or tension-type headache use combination analgesics,</a:t>
            </a:r>
          </a:p>
          <a:p>
            <a:pPr lvl="1"/>
            <a:r>
              <a:rPr lang="en-US" sz="1800" dirty="0">
                <a:solidFill>
                  <a:prstClr val="black"/>
                </a:solidFill>
              </a:rPr>
              <a:t> Opioids, or </a:t>
            </a:r>
            <a:r>
              <a:rPr lang="en-US" sz="1800" dirty="0" err="1">
                <a:solidFill>
                  <a:prstClr val="black"/>
                </a:solidFill>
              </a:rPr>
              <a:t>triptans</a:t>
            </a:r>
            <a:r>
              <a:rPr lang="en-US" sz="1800" dirty="0">
                <a:solidFill>
                  <a:prstClr val="black"/>
                </a:solidFill>
              </a:rPr>
              <a:t> on </a:t>
            </a:r>
            <a:r>
              <a:rPr lang="en-US" sz="1800" b="1" dirty="0">
                <a:solidFill>
                  <a:srgbClr val="C00000"/>
                </a:solidFill>
              </a:rPr>
              <a:t>≥10 d/</a:t>
            </a:r>
            <a:r>
              <a:rPr lang="en-US" sz="1800" b="1" dirty="0" err="1">
                <a:solidFill>
                  <a:srgbClr val="C00000"/>
                </a:solidFill>
              </a:rPr>
              <a:t>mo</a:t>
            </a:r>
            <a:r>
              <a:rPr lang="en-US" sz="1800" b="1" dirty="0">
                <a:solidFill>
                  <a:srgbClr val="C00000"/>
                </a:solidFill>
              </a:rPr>
              <a:t> </a:t>
            </a:r>
          </a:p>
          <a:p>
            <a:pPr marL="457200" lvl="1" indent="0">
              <a:buNone/>
            </a:pPr>
            <a:r>
              <a:rPr lang="en-US" sz="1800" dirty="0">
                <a:solidFill>
                  <a:prstClr val="black"/>
                </a:solidFill>
              </a:rPr>
              <a:t>			or </a:t>
            </a:r>
          </a:p>
          <a:p>
            <a:pPr lvl="1"/>
            <a:r>
              <a:rPr lang="en-US" sz="1800" dirty="0">
                <a:solidFill>
                  <a:prstClr val="black"/>
                </a:solidFill>
              </a:rPr>
              <a:t>Acetaminophen or NSAIDs on </a:t>
            </a:r>
            <a:r>
              <a:rPr lang="en-US" sz="1800" b="1" dirty="0">
                <a:solidFill>
                  <a:srgbClr val="C00000"/>
                </a:solidFill>
              </a:rPr>
              <a:t>≥15 d/</a:t>
            </a:r>
            <a:r>
              <a:rPr lang="en-US" sz="1800" b="1" dirty="0" err="1">
                <a:solidFill>
                  <a:srgbClr val="C00000"/>
                </a:solidFill>
              </a:rPr>
              <a:t>mo</a:t>
            </a:r>
            <a:r>
              <a:rPr lang="en-US" sz="1800" b="1" dirty="0">
                <a:solidFill>
                  <a:srgbClr val="C00000"/>
                </a:solidFill>
              </a:rPr>
              <a:t> </a:t>
            </a:r>
          </a:p>
          <a:p>
            <a:pPr lvl="0"/>
            <a:r>
              <a:rPr lang="en-US" sz="2000" dirty="0">
                <a:solidFill>
                  <a:prstClr val="black"/>
                </a:solidFill>
              </a:rPr>
              <a:t>Comprehensive migraine therapy includes management of lifestyle factors and triggers, acute and prophylactic medications, and migraine self-management strategies </a:t>
            </a:r>
          </a:p>
          <a:p>
            <a:pPr marL="0" lvl="0" indent="0">
              <a:buNone/>
            </a:pPr>
            <a:endParaRPr lang="en-US" sz="2000" dirty="0"/>
          </a:p>
        </p:txBody>
      </p:sp>
    </p:spTree>
    <p:extLst>
      <p:ext uri="{BB962C8B-B14F-4D97-AF65-F5344CB8AC3E}">
        <p14:creationId xmlns:p14="http://schemas.microsoft.com/office/powerpoint/2010/main" val="3257256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32" name="Rectangle 31">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0" name="Content Placeholder 2">
            <a:extLst>
              <a:ext uri="{FF2B5EF4-FFF2-40B4-BE49-F238E27FC236}">
                <a16:creationId xmlns:a16="http://schemas.microsoft.com/office/drawing/2014/main" id="{CC75EB0E-35AE-4EEC-BFEB-BE566AF438BA}"/>
              </a:ext>
            </a:extLst>
          </p:cNvPr>
          <p:cNvGraphicFramePr>
            <a:graphicFrameLocks noGrp="1"/>
          </p:cNvGraphicFramePr>
          <p:nvPr>
            <p:ph idx="1"/>
            <p:extLst>
              <p:ext uri="{D42A27DB-BD31-4B8C-83A1-F6EECF244321}">
                <p14:modId xmlns:p14="http://schemas.microsoft.com/office/powerpoint/2010/main" val="3076211345"/>
              </p:ext>
            </p:extLst>
          </p:nvPr>
        </p:nvGraphicFramePr>
        <p:xfrm>
          <a:off x="656895" y="1778598"/>
          <a:ext cx="10878207" cy="4380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91DBC1A-7A6F-A340-8019-F82E30029ED9}"/>
              </a:ext>
            </a:extLst>
          </p:cNvPr>
          <p:cNvSpPr/>
          <p:nvPr/>
        </p:nvSpPr>
        <p:spPr>
          <a:xfrm>
            <a:off x="832379" y="1069453"/>
            <a:ext cx="10527241" cy="590931"/>
          </a:xfrm>
          <a:prstGeom prst="rect">
            <a:avLst/>
          </a:prstGeom>
        </p:spPr>
        <p:txBody>
          <a:bodyPr wrap="none">
            <a:spAutoFit/>
          </a:bodyPr>
          <a:lstStyle/>
          <a:p>
            <a:pPr fontAlgn="base">
              <a:lnSpc>
                <a:spcPct val="90000"/>
              </a:lnSpc>
            </a:pPr>
            <a:r>
              <a:rPr lang="en-US" b="1" dirty="0"/>
              <a:t>SNNOOP10</a:t>
            </a:r>
          </a:p>
          <a:p>
            <a:pPr fontAlgn="base">
              <a:lnSpc>
                <a:spcPct val="90000"/>
              </a:lnSpc>
            </a:pPr>
            <a:r>
              <a:rPr lang="en-US" dirty="0"/>
              <a:t>criteria may be helpful in identifying red flags suggestive of a secondary cause of headache</a:t>
            </a:r>
          </a:p>
        </p:txBody>
      </p:sp>
      <p:pic>
        <p:nvPicPr>
          <p:cNvPr id="7" name="Picture 6" descr="Icon&#10;&#10;Description automatically generated">
            <a:extLst>
              <a:ext uri="{FF2B5EF4-FFF2-40B4-BE49-F238E27FC236}">
                <a16:creationId xmlns:a16="http://schemas.microsoft.com/office/drawing/2014/main" id="{F2C44E0F-7674-FF4D-A7D3-F51C142C74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2059" y="708692"/>
            <a:ext cx="1713043" cy="529486"/>
          </a:xfrm>
          <a:prstGeom prst="rect">
            <a:avLst/>
          </a:prstGeom>
        </p:spPr>
      </p:pic>
    </p:spTree>
    <p:extLst>
      <p:ext uri="{BB962C8B-B14F-4D97-AF65-F5344CB8AC3E}">
        <p14:creationId xmlns:p14="http://schemas.microsoft.com/office/powerpoint/2010/main" val="737642761"/>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74613"/>
            <a:ext cx="10515600" cy="688975"/>
          </a:xfrm>
        </p:spPr>
        <p:txBody>
          <a:bodyPr>
            <a:normAutofit fontScale="90000"/>
          </a:bodyPr>
          <a:lstStyle/>
          <a:p>
            <a:pPr algn="ctr"/>
            <a:r>
              <a:rPr lang="en-US" sz="5700" b="1" dirty="0">
                <a:solidFill>
                  <a:srgbClr val="C00000"/>
                </a:solidFill>
                <a:latin typeface="+mn-lt"/>
                <a:ea typeface="+mn-ea"/>
                <a:cs typeface="+mn-cs"/>
              </a:rPr>
              <a:t>SNOOP</a:t>
            </a:r>
            <a:r>
              <a:rPr lang="en-US" sz="4900" b="1" dirty="0">
                <a:solidFill>
                  <a:schemeClr val="accent1"/>
                </a:solidFill>
              </a:rPr>
              <a:t>(Red flag signs)</a:t>
            </a:r>
          </a:p>
        </p:txBody>
      </p:sp>
      <p:sp>
        <p:nvSpPr>
          <p:cNvPr id="4" name="Content Placeholder 3"/>
          <p:cNvSpPr>
            <a:spLocks noGrp="1"/>
          </p:cNvSpPr>
          <p:nvPr>
            <p:ph sz="half" idx="4294967295"/>
          </p:nvPr>
        </p:nvSpPr>
        <p:spPr>
          <a:xfrm>
            <a:off x="0" y="676275"/>
            <a:ext cx="4121150" cy="6181725"/>
          </a:xfrm>
        </p:spPr>
        <p:txBody>
          <a:bodyPr>
            <a:normAutofit lnSpcReduction="10000"/>
          </a:bodyPr>
          <a:lstStyle/>
          <a:p>
            <a:pPr marL="0" indent="0">
              <a:lnSpc>
                <a:spcPct val="100000"/>
              </a:lnSpc>
              <a:buNone/>
            </a:pPr>
            <a:r>
              <a:rPr lang="en-US" sz="4400" b="1" dirty="0">
                <a:solidFill>
                  <a:srgbClr val="C00000"/>
                </a:solidFill>
              </a:rPr>
              <a:t>S</a:t>
            </a:r>
            <a:r>
              <a:rPr lang="en-US" sz="2400" dirty="0"/>
              <a:t>ystemic symptoms</a:t>
            </a:r>
          </a:p>
          <a:p>
            <a:pPr marL="0" indent="0">
              <a:lnSpc>
                <a:spcPct val="100000"/>
              </a:lnSpc>
              <a:buNone/>
            </a:pPr>
            <a:r>
              <a:rPr lang="en-US" sz="4400" b="1" dirty="0">
                <a:solidFill>
                  <a:srgbClr val="C00000"/>
                </a:solidFill>
              </a:rPr>
              <a:t>N</a:t>
            </a:r>
            <a:r>
              <a:rPr lang="en-US" sz="2400" dirty="0"/>
              <a:t>eurologic symptoms</a:t>
            </a:r>
          </a:p>
          <a:p>
            <a:pPr marL="0" indent="0">
              <a:lnSpc>
                <a:spcPct val="100000"/>
              </a:lnSpc>
              <a:buNone/>
            </a:pPr>
            <a:endParaRPr lang="en-US" sz="4400" b="1" dirty="0">
              <a:solidFill>
                <a:srgbClr val="C00000"/>
              </a:solidFill>
            </a:endParaRPr>
          </a:p>
          <a:p>
            <a:pPr marL="0" indent="0">
              <a:lnSpc>
                <a:spcPct val="100000"/>
              </a:lnSpc>
              <a:buNone/>
            </a:pPr>
            <a:r>
              <a:rPr lang="en-US" sz="4400" b="1" dirty="0">
                <a:solidFill>
                  <a:srgbClr val="C00000"/>
                </a:solidFill>
              </a:rPr>
              <a:t>O</a:t>
            </a:r>
            <a:r>
              <a:rPr lang="en-US" sz="2400" dirty="0"/>
              <a:t>nset </a:t>
            </a:r>
          </a:p>
          <a:p>
            <a:pPr marL="0" indent="0">
              <a:lnSpc>
                <a:spcPct val="100000"/>
              </a:lnSpc>
              <a:buNone/>
            </a:pPr>
            <a:r>
              <a:rPr lang="en-US" sz="4400" b="1" dirty="0">
                <a:solidFill>
                  <a:srgbClr val="C00000"/>
                </a:solidFill>
              </a:rPr>
              <a:t>O</a:t>
            </a:r>
            <a:r>
              <a:rPr lang="en-US" sz="2400" dirty="0"/>
              <a:t>ther associated conditions</a:t>
            </a:r>
          </a:p>
          <a:p>
            <a:pPr marL="0" indent="0">
              <a:lnSpc>
                <a:spcPct val="100000"/>
              </a:lnSpc>
              <a:buNone/>
            </a:pPr>
            <a:endParaRPr lang="en-US" sz="4800" b="1" dirty="0">
              <a:solidFill>
                <a:srgbClr val="C00000"/>
              </a:solidFill>
            </a:endParaRPr>
          </a:p>
          <a:p>
            <a:pPr marL="0" indent="0">
              <a:lnSpc>
                <a:spcPct val="100000"/>
              </a:lnSpc>
              <a:buNone/>
            </a:pPr>
            <a:r>
              <a:rPr lang="en-US" sz="4400" b="1" dirty="0">
                <a:solidFill>
                  <a:srgbClr val="C00000"/>
                </a:solidFill>
              </a:rPr>
              <a:t>P</a:t>
            </a:r>
            <a:r>
              <a:rPr lang="en-US" sz="2400" dirty="0"/>
              <a:t>revious headache history</a:t>
            </a:r>
          </a:p>
          <a:p>
            <a:endParaRPr lang="en-US" dirty="0"/>
          </a:p>
          <a:p>
            <a:endParaRPr lang="en-US" dirty="0"/>
          </a:p>
          <a:p>
            <a:pPr marL="0" indent="0">
              <a:buNone/>
            </a:pPr>
            <a:endParaRPr lang="en-US" dirty="0"/>
          </a:p>
          <a:p>
            <a:endParaRPr lang="en-US" dirty="0"/>
          </a:p>
          <a:p>
            <a:endParaRPr lang="en-US" dirty="0"/>
          </a:p>
          <a:p>
            <a:endParaRPr lang="en-US" dirty="0"/>
          </a:p>
        </p:txBody>
      </p:sp>
      <p:sp>
        <p:nvSpPr>
          <p:cNvPr id="6" name="Content Placeholder 5"/>
          <p:cNvSpPr>
            <a:spLocks noGrp="1"/>
          </p:cNvSpPr>
          <p:nvPr>
            <p:ph sz="quarter" idx="4294967295"/>
          </p:nvPr>
        </p:nvSpPr>
        <p:spPr>
          <a:xfrm>
            <a:off x="5010150" y="815975"/>
            <a:ext cx="7181850" cy="5957888"/>
          </a:xfrm>
        </p:spPr>
        <p:txBody>
          <a:bodyPr>
            <a:noAutofit/>
          </a:bodyPr>
          <a:lstStyle/>
          <a:p>
            <a:pPr marL="0" indent="0">
              <a:lnSpc>
                <a:spcPct val="120000"/>
              </a:lnSpc>
              <a:buNone/>
            </a:pPr>
            <a:r>
              <a:rPr lang="en-US" sz="2400" dirty="0"/>
              <a:t>Fever, weight loss, cancer, pregnancy,               immunocompromised state</a:t>
            </a:r>
          </a:p>
          <a:p>
            <a:pPr marL="0" indent="0">
              <a:lnSpc>
                <a:spcPct val="120000"/>
              </a:lnSpc>
              <a:buNone/>
            </a:pPr>
            <a:r>
              <a:rPr lang="en-US" sz="2400" dirty="0"/>
              <a:t>Confusion, impaired alertness, papilledema,  neurologic signs, </a:t>
            </a:r>
            <a:r>
              <a:rPr lang="en-US" sz="2400" dirty="0" err="1"/>
              <a:t>meningismus</a:t>
            </a:r>
            <a:r>
              <a:rPr lang="en-US" sz="2400" dirty="0"/>
              <a:t>, or seizures</a:t>
            </a:r>
          </a:p>
          <a:p>
            <a:pPr marL="0" indent="0">
              <a:lnSpc>
                <a:spcPct val="120000"/>
              </a:lnSpc>
              <a:buNone/>
            </a:pPr>
            <a:endParaRPr lang="en-US" sz="700" dirty="0"/>
          </a:p>
          <a:p>
            <a:pPr marL="0" indent="0">
              <a:lnSpc>
                <a:spcPct val="120000"/>
              </a:lnSpc>
              <a:buNone/>
            </a:pPr>
            <a:r>
              <a:rPr lang="en-US" sz="2400" dirty="0"/>
              <a:t>Age &gt;</a:t>
            </a:r>
            <a:r>
              <a:rPr lang="en-US" sz="2400" dirty="0">
                <a:solidFill>
                  <a:srgbClr val="FF0000"/>
                </a:solidFill>
              </a:rPr>
              <a:t>40</a:t>
            </a:r>
            <a:r>
              <a:rPr lang="en-US" sz="2400" dirty="0"/>
              <a:t> years or sudden, "thunderclap“</a:t>
            </a:r>
          </a:p>
          <a:p>
            <a:pPr marL="0" indent="0">
              <a:lnSpc>
                <a:spcPct val="120000"/>
              </a:lnSpc>
              <a:buNone/>
            </a:pPr>
            <a:r>
              <a:rPr lang="en-US" sz="2400" dirty="0"/>
              <a:t>Head trauma, headache awakens from sleep, worse with Valsalva maneuvers, precipitated by cough, exertion</a:t>
            </a:r>
          </a:p>
          <a:p>
            <a:pPr marL="0" indent="0">
              <a:lnSpc>
                <a:spcPct val="120000"/>
              </a:lnSpc>
              <a:buNone/>
            </a:pPr>
            <a:endParaRPr lang="en-US" sz="2400" dirty="0"/>
          </a:p>
          <a:p>
            <a:pPr marL="0" indent="0">
              <a:lnSpc>
                <a:spcPct val="120000"/>
              </a:lnSpc>
              <a:buNone/>
            </a:pPr>
            <a:r>
              <a:rPr lang="en-US" sz="2400" dirty="0"/>
              <a:t>Headache progression or change in attack frequency, severity</a:t>
            </a:r>
          </a:p>
          <a:p>
            <a:pPr marL="0" indent="0">
              <a:lnSpc>
                <a:spcPct val="120000"/>
              </a:lnSpc>
              <a:buNone/>
            </a:pPr>
            <a:endParaRPr lang="en-US" sz="2400" dirty="0"/>
          </a:p>
          <a:p>
            <a:pPr marL="0" indent="0">
              <a:lnSpc>
                <a:spcPct val="120000"/>
              </a:lnSpc>
              <a:buNone/>
            </a:pPr>
            <a:endParaRPr lang="en-US" sz="2400" dirty="0"/>
          </a:p>
          <a:p>
            <a:pPr marL="0" indent="0">
              <a:lnSpc>
                <a:spcPct val="120000"/>
              </a:lnSpc>
              <a:buNone/>
            </a:pPr>
            <a:endParaRPr lang="en-US" sz="2400" dirty="0"/>
          </a:p>
        </p:txBody>
      </p:sp>
      <p:pic>
        <p:nvPicPr>
          <p:cNvPr id="8" name="Picture 2" descr="UpTo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5156"/>
            <a:ext cx="109537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58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C678-EF83-F647-A8BC-B83D4A69C2C3}"/>
              </a:ext>
            </a:extLst>
          </p:cNvPr>
          <p:cNvSpPr>
            <a:spLocks noGrp="1"/>
          </p:cNvSpPr>
          <p:nvPr>
            <p:ph type="title"/>
          </p:nvPr>
        </p:nvSpPr>
        <p:spPr/>
        <p:txBody>
          <a:bodyPr/>
          <a:lstStyle/>
          <a:p>
            <a:r>
              <a:rPr lang="en-US" dirty="0"/>
              <a:t>In the outpatient office setting:</a:t>
            </a:r>
            <a:endParaRPr lang="en-SA" dirty="0"/>
          </a:p>
        </p:txBody>
      </p:sp>
      <p:sp>
        <p:nvSpPr>
          <p:cNvPr id="3" name="Content Placeholder 2">
            <a:extLst>
              <a:ext uri="{FF2B5EF4-FFF2-40B4-BE49-F238E27FC236}">
                <a16:creationId xmlns:a16="http://schemas.microsoft.com/office/drawing/2014/main" id="{92CF51F3-75A4-EE41-960F-1E94AF9DA3FD}"/>
              </a:ext>
            </a:extLst>
          </p:cNvPr>
          <p:cNvSpPr>
            <a:spLocks noGrp="1"/>
          </p:cNvSpPr>
          <p:nvPr>
            <p:ph idx="1"/>
          </p:nvPr>
        </p:nvSpPr>
        <p:spPr>
          <a:xfrm>
            <a:off x="504498" y="2603499"/>
            <a:ext cx="11235558" cy="3597603"/>
          </a:xfrm>
        </p:spPr>
        <p:txBody>
          <a:bodyPr>
            <a:normAutofit/>
          </a:bodyPr>
          <a:lstStyle/>
          <a:p>
            <a:r>
              <a:rPr lang="en-US" dirty="0"/>
              <a:t>The history is targeted to defining common primary headache syndromes (migraine, tension-type headaches, cluster headache) and assessing for red flags suggesting potential secondary headache syndromes requiring further evaluation and referral.</a:t>
            </a:r>
          </a:p>
          <a:p>
            <a:r>
              <a:rPr lang="en-US" dirty="0"/>
              <a:t>Perform further evaluation if SNNOOP10 questions are positive, suggesting secondary causes of headache.</a:t>
            </a:r>
          </a:p>
          <a:p>
            <a:r>
              <a:rPr lang="en-US" dirty="0"/>
              <a:t>In patients with stable headaches and normal neurologic examination, diagnostic imaging is typically not required.</a:t>
            </a:r>
          </a:p>
          <a:p>
            <a:r>
              <a:rPr lang="en-US" dirty="0"/>
              <a:t>Perform magnetic resonance imaging (MRI) and consider magnetic resonance angiography (MRA) or venography (MRV) in patients with trigeminal autonomic cephalalgia, atypical headache with seizures, atypical headache with vomiting, focal neurological signs, or other red flags.</a:t>
            </a:r>
          </a:p>
          <a:p>
            <a:endParaRPr lang="en-SA" dirty="0"/>
          </a:p>
        </p:txBody>
      </p:sp>
    </p:spTree>
    <p:extLst>
      <p:ext uri="{BB962C8B-B14F-4D97-AF65-F5344CB8AC3E}">
        <p14:creationId xmlns:p14="http://schemas.microsoft.com/office/powerpoint/2010/main" val="426565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Objectives</a:t>
            </a:r>
          </a:p>
        </p:txBody>
      </p:sp>
      <p:sp>
        <p:nvSpPr>
          <p:cNvPr id="3" name="Content Placeholder 2"/>
          <p:cNvSpPr>
            <a:spLocks noGrp="1"/>
          </p:cNvSpPr>
          <p:nvPr>
            <p:ph idx="1"/>
          </p:nvPr>
        </p:nvSpPr>
        <p:spPr/>
        <p:txBody>
          <a:bodyPr>
            <a:normAutofit/>
          </a:bodyPr>
          <a:lstStyle/>
          <a:p>
            <a:r>
              <a:rPr lang="en-US" sz="2800" dirty="0"/>
              <a:t>Headache types</a:t>
            </a:r>
          </a:p>
          <a:p>
            <a:r>
              <a:rPr lang="en-US" sz="2800" dirty="0"/>
              <a:t>Differential diagnosis</a:t>
            </a:r>
          </a:p>
          <a:p>
            <a:r>
              <a:rPr lang="en-US" sz="2800" dirty="0"/>
              <a:t>Red flags</a:t>
            </a:r>
          </a:p>
          <a:p>
            <a:r>
              <a:rPr lang="en-US" sz="2800" dirty="0"/>
              <a:t>Diagnostic approach</a:t>
            </a:r>
          </a:p>
          <a:p>
            <a:r>
              <a:rPr lang="en-US" sz="2800" dirty="0"/>
              <a:t>Management</a:t>
            </a:r>
          </a:p>
        </p:txBody>
      </p:sp>
    </p:spTree>
    <p:extLst>
      <p:ext uri="{BB962C8B-B14F-4D97-AF65-F5344CB8AC3E}">
        <p14:creationId xmlns:p14="http://schemas.microsoft.com/office/powerpoint/2010/main" val="324659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C07E-8456-3544-BF67-3D848DE98C05}"/>
              </a:ext>
            </a:extLst>
          </p:cNvPr>
          <p:cNvSpPr>
            <a:spLocks noGrp="1"/>
          </p:cNvSpPr>
          <p:nvPr>
            <p:ph type="title"/>
          </p:nvPr>
        </p:nvSpPr>
        <p:spPr/>
        <p:txBody>
          <a:bodyPr/>
          <a:lstStyle/>
          <a:p>
            <a:r>
              <a:rPr lang="en-US" sz="3200" dirty="0"/>
              <a:t>In the emergency room, evaluate for secondary causes of headache:</a:t>
            </a:r>
            <a:br>
              <a:rPr lang="en-US" sz="3200" dirty="0"/>
            </a:br>
            <a:endParaRPr lang="en-SA" sz="3200" dirty="0"/>
          </a:p>
        </p:txBody>
      </p:sp>
      <p:sp>
        <p:nvSpPr>
          <p:cNvPr id="3" name="Content Placeholder 2">
            <a:extLst>
              <a:ext uri="{FF2B5EF4-FFF2-40B4-BE49-F238E27FC236}">
                <a16:creationId xmlns:a16="http://schemas.microsoft.com/office/drawing/2014/main" id="{7E2401C9-8BB5-194A-8B3F-B5A16F34F296}"/>
              </a:ext>
            </a:extLst>
          </p:cNvPr>
          <p:cNvSpPr>
            <a:spLocks noGrp="1"/>
          </p:cNvSpPr>
          <p:nvPr>
            <p:ph idx="1"/>
          </p:nvPr>
        </p:nvSpPr>
        <p:spPr>
          <a:xfrm>
            <a:off x="514350" y="2374900"/>
            <a:ext cx="11163300" cy="3835400"/>
          </a:xfrm>
        </p:spPr>
        <p:txBody>
          <a:bodyPr>
            <a:noAutofit/>
          </a:bodyPr>
          <a:lstStyle/>
          <a:p>
            <a:r>
              <a:rPr lang="en-US" sz="2400" dirty="0"/>
              <a:t>Ask about mode of onset of headache, exertion causing headache, focal neurologic symptoms, and concurrent medical illnesses.</a:t>
            </a:r>
          </a:p>
          <a:p>
            <a:r>
              <a:rPr lang="en-US" sz="2400" dirty="0"/>
              <a:t>Examine for </a:t>
            </a:r>
            <a:r>
              <a:rPr lang="en-US" sz="2400" dirty="0" err="1"/>
              <a:t>meningismus</a:t>
            </a:r>
            <a:r>
              <a:rPr lang="en-US" sz="2400" dirty="0"/>
              <a:t>, papilledema on fundoscopy, palpation of sinuses, temporomandibular joint, and carotid and temporal pulses.</a:t>
            </a:r>
          </a:p>
          <a:p>
            <a:r>
              <a:rPr lang="en-US" sz="2400" dirty="0"/>
              <a:t>Perform Emergency Department Diagnostic Testing if SNNOOP10 questions are positive and consider cerebrospinal fluid testing for meningitis or encephalitis.</a:t>
            </a:r>
          </a:p>
          <a:p>
            <a:r>
              <a:rPr lang="en-US" sz="2400" dirty="0" err="1"/>
              <a:t>Noncontrast</a:t>
            </a:r>
            <a:r>
              <a:rPr lang="en-US" sz="2400" dirty="0"/>
              <a:t> computed tomography (CT) of head is the initial study of choice in most cases.</a:t>
            </a:r>
          </a:p>
        </p:txBody>
      </p:sp>
    </p:spTree>
    <p:extLst>
      <p:ext uri="{BB962C8B-B14F-4D97-AF65-F5344CB8AC3E}">
        <p14:creationId xmlns:p14="http://schemas.microsoft.com/office/powerpoint/2010/main" val="4021370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C07E-8456-3544-BF67-3D848DE98C05}"/>
              </a:ext>
            </a:extLst>
          </p:cNvPr>
          <p:cNvSpPr>
            <a:spLocks noGrp="1"/>
          </p:cNvSpPr>
          <p:nvPr>
            <p:ph type="title"/>
          </p:nvPr>
        </p:nvSpPr>
        <p:spPr/>
        <p:txBody>
          <a:bodyPr/>
          <a:lstStyle/>
          <a:p>
            <a:r>
              <a:rPr lang="en-US" sz="3200" dirty="0"/>
              <a:t>In the emergency room, evaluate for secondary causes of headache:</a:t>
            </a:r>
            <a:br>
              <a:rPr lang="en-US" sz="3200" dirty="0"/>
            </a:br>
            <a:endParaRPr lang="en-SA" sz="3200" dirty="0"/>
          </a:p>
        </p:txBody>
      </p:sp>
      <p:sp>
        <p:nvSpPr>
          <p:cNvPr id="3" name="Content Placeholder 2">
            <a:extLst>
              <a:ext uri="{FF2B5EF4-FFF2-40B4-BE49-F238E27FC236}">
                <a16:creationId xmlns:a16="http://schemas.microsoft.com/office/drawing/2014/main" id="{7E2401C9-8BB5-194A-8B3F-B5A16F34F296}"/>
              </a:ext>
            </a:extLst>
          </p:cNvPr>
          <p:cNvSpPr>
            <a:spLocks noGrp="1"/>
          </p:cNvSpPr>
          <p:nvPr>
            <p:ph idx="1"/>
          </p:nvPr>
        </p:nvSpPr>
        <p:spPr>
          <a:xfrm>
            <a:off x="514350" y="2374900"/>
            <a:ext cx="11163300" cy="3835400"/>
          </a:xfrm>
        </p:spPr>
        <p:txBody>
          <a:bodyPr>
            <a:noAutofit/>
          </a:bodyPr>
          <a:lstStyle/>
          <a:p>
            <a:r>
              <a:rPr lang="en-US" sz="2200" dirty="0"/>
              <a:t>CT angiography (CTA) may be helpful to rule out dissection.</a:t>
            </a:r>
          </a:p>
          <a:p>
            <a:r>
              <a:rPr lang="en-US" sz="2200" dirty="0"/>
              <a:t>With new-onset headache, perform CT of head early to rule out subarachnoid hemorrhage as CT approaches 100% sensitivity for subarachnoid hemorrhage (SAH) within 6-12 hours of onset progressively declining over 5 days to 58%.</a:t>
            </a:r>
          </a:p>
          <a:p>
            <a:r>
              <a:rPr lang="en-US" sz="2200" dirty="0"/>
              <a:t>Consider lab testing including routine labs, sedimentation rate, and reactive protein in patients &gt; 50 years old for giant cell arteritis (previously referred to as temporal arteritis).</a:t>
            </a:r>
          </a:p>
          <a:p>
            <a:r>
              <a:rPr lang="en-US" sz="2200" dirty="0"/>
              <a:t>Perform lumbar puncture to evaluate for red blood cells and xanthochromia if CT is negative for SAH but it is highly clinically suspected (for example with thunderclap headache or new worst headache).</a:t>
            </a:r>
            <a:endParaRPr lang="en-SA" sz="2200" dirty="0"/>
          </a:p>
        </p:txBody>
      </p:sp>
    </p:spTree>
    <p:extLst>
      <p:ext uri="{BB962C8B-B14F-4D97-AF65-F5344CB8AC3E}">
        <p14:creationId xmlns:p14="http://schemas.microsoft.com/office/powerpoint/2010/main" val="3029587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E5AC-5F6A-0F47-8AEC-65D0FF0A813C}"/>
              </a:ext>
            </a:extLst>
          </p:cNvPr>
          <p:cNvSpPr>
            <a:spLocks noGrp="1"/>
          </p:cNvSpPr>
          <p:nvPr>
            <p:ph type="title"/>
          </p:nvPr>
        </p:nvSpPr>
        <p:spPr/>
        <p:txBody>
          <a:bodyPr/>
          <a:lstStyle/>
          <a:p>
            <a:r>
              <a:rPr lang="en-US" dirty="0"/>
              <a:t>In pregnant patients with a new onset of headache:</a:t>
            </a:r>
            <a:endParaRPr lang="en-SA" dirty="0"/>
          </a:p>
        </p:txBody>
      </p:sp>
      <p:sp>
        <p:nvSpPr>
          <p:cNvPr id="3" name="Content Placeholder 2">
            <a:extLst>
              <a:ext uri="{FF2B5EF4-FFF2-40B4-BE49-F238E27FC236}">
                <a16:creationId xmlns:a16="http://schemas.microsoft.com/office/drawing/2014/main" id="{BDBBACA4-3E5D-DA4F-9CF2-64EFD6F3B713}"/>
              </a:ext>
            </a:extLst>
          </p:cNvPr>
          <p:cNvSpPr>
            <a:spLocks noGrp="1"/>
          </p:cNvSpPr>
          <p:nvPr>
            <p:ph idx="1"/>
          </p:nvPr>
        </p:nvSpPr>
        <p:spPr>
          <a:xfrm>
            <a:off x="546100" y="2603500"/>
            <a:ext cx="11061700" cy="3416300"/>
          </a:xfrm>
        </p:spPr>
        <p:txBody>
          <a:bodyPr>
            <a:normAutofit/>
          </a:bodyPr>
          <a:lstStyle/>
          <a:p>
            <a:r>
              <a:rPr lang="en-US" sz="2400" dirty="0"/>
              <a:t>Sudden-onset severe headache, rapidly increasing headache frequency or severity, or neurologic deficits, diagnostic imaging should be considered early to rule out secondary causes of headache.</a:t>
            </a:r>
          </a:p>
          <a:p>
            <a:r>
              <a:rPr lang="en-US" sz="2400" dirty="0"/>
              <a:t>Evaluate risk considerations for fetus when choosing whether to perform CT and/or MRI of the head. MRI is preferred, but the use of gadolinium should be limited.</a:t>
            </a:r>
          </a:p>
          <a:p>
            <a:r>
              <a:rPr lang="en-US" sz="2400" dirty="0"/>
              <a:t>For acute stroke, perform workup as per usual acute stroke with caution as to risks of diagnostic testing for both mother and the fetus.</a:t>
            </a:r>
            <a:endParaRPr lang="en-SA" sz="2400" dirty="0"/>
          </a:p>
        </p:txBody>
      </p:sp>
    </p:spTree>
    <p:extLst>
      <p:ext uri="{BB962C8B-B14F-4D97-AF65-F5344CB8AC3E}">
        <p14:creationId xmlns:p14="http://schemas.microsoft.com/office/powerpoint/2010/main" val="27583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9450" y="74613"/>
            <a:ext cx="9673090" cy="638619"/>
          </a:xfrm>
        </p:spPr>
        <p:txBody>
          <a:bodyPr>
            <a:noAutofit/>
          </a:bodyPr>
          <a:lstStyle/>
          <a:p>
            <a:pPr algn="ctr"/>
            <a:r>
              <a:rPr lang="en-US" sz="3200" b="1" dirty="0">
                <a:solidFill>
                  <a:srgbClr val="C00000"/>
                </a:solidFill>
              </a:rPr>
              <a:t>Characteristics of migraine, tension-type, and cluster headache syndromes</a:t>
            </a:r>
            <a:endParaRPr lang="en-US" sz="3200" dirty="0">
              <a:solidFill>
                <a:srgbClr val="C00000"/>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66736293"/>
              </p:ext>
            </p:extLst>
          </p:nvPr>
        </p:nvGraphicFramePr>
        <p:xfrm>
          <a:off x="0" y="889000"/>
          <a:ext cx="12192002" cy="6779608"/>
        </p:xfrm>
        <a:graphic>
          <a:graphicData uri="http://schemas.openxmlformats.org/drawingml/2006/table">
            <a:tbl>
              <a:tblPr/>
              <a:tblGrid>
                <a:gridCol w="2058388">
                  <a:extLst>
                    <a:ext uri="{9D8B030D-6E8A-4147-A177-3AD203B41FA5}">
                      <a16:colId xmlns:a16="http://schemas.microsoft.com/office/drawing/2014/main" val="20000"/>
                    </a:ext>
                  </a:extLst>
                </a:gridCol>
                <a:gridCol w="4037612">
                  <a:extLst>
                    <a:ext uri="{9D8B030D-6E8A-4147-A177-3AD203B41FA5}">
                      <a16:colId xmlns:a16="http://schemas.microsoft.com/office/drawing/2014/main" val="20001"/>
                    </a:ext>
                  </a:extLst>
                </a:gridCol>
                <a:gridCol w="3048001">
                  <a:extLst>
                    <a:ext uri="{9D8B030D-6E8A-4147-A177-3AD203B41FA5}">
                      <a16:colId xmlns:a16="http://schemas.microsoft.com/office/drawing/2014/main" val="20002"/>
                    </a:ext>
                  </a:extLst>
                </a:gridCol>
                <a:gridCol w="3048001">
                  <a:extLst>
                    <a:ext uri="{9D8B030D-6E8A-4147-A177-3AD203B41FA5}">
                      <a16:colId xmlns:a16="http://schemas.microsoft.com/office/drawing/2014/main" val="20003"/>
                    </a:ext>
                  </a:extLst>
                </a:gridCol>
              </a:tblGrid>
              <a:tr h="349361">
                <a:tc>
                  <a:txBody>
                    <a:bodyPr/>
                    <a:lstStyle/>
                    <a:p>
                      <a:pPr algn="ctr" fontAlgn="ctr"/>
                      <a:r>
                        <a:rPr lang="en-US" sz="1800" b="1">
                          <a:effectLst/>
                        </a:rPr>
                        <a:t>Symptom</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1">
                          <a:effectLst/>
                        </a:rPr>
                        <a:t>Migraine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1">
                          <a:effectLst/>
                        </a:rPr>
                        <a:t>Tension-type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1">
                          <a:effectLst/>
                        </a:rPr>
                        <a:t>Cluster</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1113400">
                <a:tc>
                  <a:txBody>
                    <a:bodyPr/>
                    <a:lstStyle/>
                    <a:p>
                      <a:pPr fontAlgn="t"/>
                      <a:r>
                        <a:rPr lang="en-US" sz="2000" kern="1200">
                          <a:solidFill>
                            <a:schemeClr val="tx1"/>
                          </a:solidFill>
                          <a:effectLst/>
                          <a:latin typeface="+mn-lt"/>
                          <a:ea typeface="+mn-ea"/>
                          <a:cs typeface="+mn-cs"/>
                        </a:rPr>
                        <a:t>Location</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2000">
                          <a:effectLst/>
                        </a:rPr>
                        <a:t>Adults: Unilateral in 60 to 70 percent, </a:t>
                      </a:r>
                    </a:p>
                    <a:p>
                      <a:pPr fontAlgn="base"/>
                      <a:r>
                        <a:rPr lang="en-US" sz="2000">
                          <a:effectLst/>
                        </a:rPr>
                        <a:t>Children and adolescents: Bilateral in majority</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Bilateral</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Always unilateral, usually begins around the eye or temple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85600">
                <a:tc>
                  <a:txBody>
                    <a:bodyPr/>
                    <a:lstStyle/>
                    <a:p>
                      <a:pPr fontAlgn="t"/>
                      <a:r>
                        <a:rPr lang="en-US" sz="2000" kern="1200">
                          <a:solidFill>
                            <a:schemeClr val="tx1"/>
                          </a:solidFill>
                          <a:effectLst/>
                          <a:latin typeface="+mn-lt"/>
                          <a:ea typeface="+mn-ea"/>
                          <a:cs typeface="+mn-cs"/>
                        </a:rPr>
                        <a:t>Characteristics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a:effectLst/>
                        </a:rPr>
                        <a:t>Gradual in onset, crescendo pattern; pulsating; moderate or severe intensity; aggravated by routine physical activity</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Pressure or tightness which waxes and wanes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Pain begins quickly, reaches a crescendo within minutes; pain is deep, continuous, excruciating, and explosive in quality</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6545">
                <a:tc>
                  <a:txBody>
                    <a:bodyPr/>
                    <a:lstStyle/>
                    <a:p>
                      <a:pPr fontAlgn="t"/>
                      <a:r>
                        <a:rPr lang="en-US" sz="2000" kern="1200">
                          <a:solidFill>
                            <a:schemeClr val="tx1"/>
                          </a:solidFill>
                          <a:effectLst/>
                          <a:latin typeface="+mn-lt"/>
                          <a:ea typeface="+mn-ea"/>
                          <a:cs typeface="+mn-cs"/>
                        </a:rPr>
                        <a:t>Patient appearance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a:effectLst/>
                        </a:rPr>
                        <a:t>Patient prefers to rest in a dark, quiet room</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Patient may remain active or may need to rest</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Patient remains active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80923">
                <a:tc>
                  <a:txBody>
                    <a:bodyPr/>
                    <a:lstStyle/>
                    <a:p>
                      <a:pPr fontAlgn="t"/>
                      <a:r>
                        <a:rPr lang="en-US" sz="2000" kern="1200">
                          <a:solidFill>
                            <a:schemeClr val="tx1"/>
                          </a:solidFill>
                          <a:effectLst/>
                          <a:latin typeface="+mn-lt"/>
                          <a:ea typeface="+mn-ea"/>
                          <a:cs typeface="+mn-cs"/>
                        </a:rPr>
                        <a:t>Duration</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a:effectLst/>
                        </a:rPr>
                        <a:t>4 to 72 hours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30 minutes to 7 days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15 minutes to 3 hours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97738">
                <a:tc>
                  <a:txBody>
                    <a:bodyPr/>
                    <a:lstStyle/>
                    <a:p>
                      <a:pPr fontAlgn="t"/>
                      <a:r>
                        <a:rPr lang="en-US" sz="2000" kern="1200">
                          <a:solidFill>
                            <a:schemeClr val="tx1"/>
                          </a:solidFill>
                          <a:effectLst/>
                          <a:latin typeface="+mn-lt"/>
                          <a:ea typeface="+mn-ea"/>
                          <a:cs typeface="+mn-cs"/>
                        </a:rPr>
                        <a:t>Associated symptoms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dirty="0">
                          <a:effectLst/>
                        </a:rPr>
                        <a:t>Nausea, vomiting, photophobia, </a:t>
                      </a:r>
                      <a:r>
                        <a:rPr lang="en-US" sz="2000" dirty="0" err="1">
                          <a:effectLst/>
                        </a:rPr>
                        <a:t>phonophobia</a:t>
                      </a:r>
                      <a:r>
                        <a:rPr lang="en-US" sz="2000" dirty="0">
                          <a:effectLst/>
                        </a:rPr>
                        <a:t>; may have aura</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None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dirty="0">
                          <a:solidFill>
                            <a:schemeClr val="tx1"/>
                          </a:solidFill>
                          <a:effectLst/>
                          <a:latin typeface="+mn-lt"/>
                          <a:ea typeface="+mn-ea"/>
                          <a:cs typeface="+mn-cs"/>
                        </a:rPr>
                        <a:t>Ipsilateral lacrimation, redness of the eye; stuffy nose; rhinorrhea; pallor; sweating; Horner syndrome; </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pic>
        <p:nvPicPr>
          <p:cNvPr id="3074" name="Picture 2" descr="UpTo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5156"/>
            <a:ext cx="109537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34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063"/>
            <a:ext cx="10515600" cy="1302706"/>
          </a:xfrm>
        </p:spPr>
        <p:txBody>
          <a:bodyPr>
            <a:noAutofit/>
          </a:bodyPr>
          <a:lstStyle/>
          <a:p>
            <a:pPr algn="ctr"/>
            <a:r>
              <a:rPr lang="en-US" sz="3200" b="1">
                <a:solidFill>
                  <a:schemeClr val="bg1"/>
                </a:solidFill>
              </a:rPr>
              <a:t>Important elements in history : headache for the first time or those with a change in headache pattern </a:t>
            </a:r>
          </a:p>
        </p:txBody>
      </p:sp>
      <p:sp>
        <p:nvSpPr>
          <p:cNvPr id="3" name="Content Placeholder 2"/>
          <p:cNvSpPr>
            <a:spLocks noGrp="1"/>
          </p:cNvSpPr>
          <p:nvPr>
            <p:ph idx="1"/>
          </p:nvPr>
        </p:nvSpPr>
        <p:spPr>
          <a:xfrm>
            <a:off x="450937" y="2322575"/>
            <a:ext cx="10902863" cy="4366323"/>
          </a:xfrm>
        </p:spPr>
        <p:txBody>
          <a:bodyPr>
            <a:normAutofit/>
          </a:bodyPr>
          <a:lstStyle/>
          <a:p>
            <a:pPr marL="0" indent="0">
              <a:buNone/>
            </a:pPr>
            <a:r>
              <a:rPr lang="en-US" dirty="0"/>
              <a:t>Explore the following important elements : </a:t>
            </a:r>
          </a:p>
          <a:p>
            <a:r>
              <a:rPr lang="en-US" dirty="0"/>
              <a:t>Headache onset (thunderclap, head or neck trauma)</a:t>
            </a:r>
          </a:p>
          <a:p>
            <a:pPr lvl="1"/>
            <a:r>
              <a:rPr lang="en-US" dirty="0"/>
              <a:t>previous attacks (progression of symptoms)</a:t>
            </a:r>
          </a:p>
          <a:p>
            <a:pPr lvl="1"/>
            <a:r>
              <a:rPr lang="en-US" dirty="0"/>
              <a:t>duration of attacks (4 hours, continuous)</a:t>
            </a:r>
          </a:p>
          <a:p>
            <a:pPr lvl="1"/>
            <a:r>
              <a:rPr lang="en-US" dirty="0"/>
              <a:t>days per month with headache </a:t>
            </a:r>
          </a:p>
          <a:p>
            <a:r>
              <a:rPr lang="en-US" dirty="0"/>
              <a:t>Pain location </a:t>
            </a:r>
          </a:p>
          <a:p>
            <a:r>
              <a:rPr lang="en-US" dirty="0"/>
              <a:t>Headache-associated symptoms </a:t>
            </a:r>
          </a:p>
          <a:p>
            <a:r>
              <a:rPr lang="en-US" dirty="0"/>
              <a:t>Relationship to precipitating factors (stress, posture </a:t>
            </a:r>
            <a:r>
              <a:rPr lang="en-US" dirty="0" err="1"/>
              <a:t>etc</a:t>
            </a:r>
            <a:r>
              <a:rPr lang="en-US" dirty="0"/>
              <a:t>) </a:t>
            </a:r>
          </a:p>
          <a:p>
            <a:r>
              <a:rPr lang="en-US" dirty="0"/>
              <a:t>Effect on work and family activities </a:t>
            </a:r>
          </a:p>
          <a:p>
            <a:r>
              <a:rPr lang="en-US" dirty="0"/>
              <a:t>Response to acute and preventive medications </a:t>
            </a:r>
          </a:p>
          <a:p>
            <a:r>
              <a:rPr lang="en-US" dirty="0"/>
              <a:t>Presence of coexistent conditions (depression, asthma, </a:t>
            </a:r>
            <a:r>
              <a:rPr lang="en-US" dirty="0" err="1"/>
              <a:t>etc</a:t>
            </a:r>
            <a:r>
              <a:rPr lang="en-US" dirty="0"/>
              <a:t>)</a:t>
            </a:r>
          </a:p>
        </p:txBody>
      </p:sp>
    </p:spTree>
    <p:extLst>
      <p:ext uri="{BB962C8B-B14F-4D97-AF65-F5344CB8AC3E}">
        <p14:creationId xmlns:p14="http://schemas.microsoft.com/office/powerpoint/2010/main" val="1925406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a:solidFill>
                  <a:schemeClr val="bg1"/>
                </a:solidFill>
              </a:rPr>
              <a:t>Approach to the physical examination</a:t>
            </a:r>
            <a:endParaRPr lang="en-US" sz="4800" b="1">
              <a:solidFill>
                <a:schemeClr val="bg1"/>
              </a:solidFill>
            </a:endParaRPr>
          </a:p>
        </p:txBody>
      </p:sp>
      <p:sp>
        <p:nvSpPr>
          <p:cNvPr id="3" name="Content Placeholder 2"/>
          <p:cNvSpPr>
            <a:spLocks noGrp="1"/>
          </p:cNvSpPr>
          <p:nvPr>
            <p:ph idx="1"/>
          </p:nvPr>
        </p:nvSpPr>
        <p:spPr>
          <a:xfrm>
            <a:off x="1154954" y="2603500"/>
            <a:ext cx="10403062" cy="3724148"/>
          </a:xfrm>
        </p:spPr>
        <p:txBody>
          <a:bodyPr>
            <a:normAutofit/>
          </a:bodyPr>
          <a:lstStyle/>
          <a:p>
            <a:r>
              <a:rPr lang="en-US" sz="2400" dirty="0"/>
              <a:t>Screening neurologic examination </a:t>
            </a:r>
          </a:p>
          <a:p>
            <a:r>
              <a:rPr lang="en-US" sz="2400" dirty="0"/>
              <a:t>Neck examination </a:t>
            </a:r>
          </a:p>
          <a:p>
            <a:r>
              <a:rPr lang="en-US" sz="2400" dirty="0"/>
              <a:t>Blood pressure measurement </a:t>
            </a:r>
          </a:p>
          <a:p>
            <a:r>
              <a:rPr lang="en-US" sz="2400" dirty="0"/>
              <a:t>If indicated, a focused neurologic examination </a:t>
            </a:r>
          </a:p>
          <a:p>
            <a:r>
              <a:rPr lang="en-US" sz="2400" dirty="0"/>
              <a:t>If indicated by associated jaw complaints, an examination for </a:t>
            </a:r>
            <a:r>
              <a:rPr lang="en-US" sz="2400" dirty="0" err="1"/>
              <a:t>temporo</a:t>
            </a:r>
            <a:r>
              <a:rPr lang="en-US" sz="2400" dirty="0"/>
              <a:t>-mandibular disorders</a:t>
            </a:r>
          </a:p>
        </p:txBody>
      </p:sp>
    </p:spTree>
    <p:extLst>
      <p:ext uri="{BB962C8B-B14F-4D97-AF65-F5344CB8AC3E}">
        <p14:creationId xmlns:p14="http://schemas.microsoft.com/office/powerpoint/2010/main" val="2886366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light, lit, set, arranged&#10;&#10;Description automatically generated">
            <a:extLst>
              <a:ext uri="{FF2B5EF4-FFF2-40B4-BE49-F238E27FC236}">
                <a16:creationId xmlns:a16="http://schemas.microsoft.com/office/drawing/2014/main" id="{3AADA677-3B43-564A-9B0B-EF0F70153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781" y="0"/>
            <a:ext cx="4418437" cy="6858000"/>
          </a:xfrm>
          <a:prstGeom prst="rect">
            <a:avLst/>
          </a:prstGeom>
        </p:spPr>
      </p:pic>
      <p:sp>
        <p:nvSpPr>
          <p:cNvPr id="17" name="Rectangle 16">
            <a:extLst>
              <a:ext uri="{FF2B5EF4-FFF2-40B4-BE49-F238E27FC236}">
                <a16:creationId xmlns:a16="http://schemas.microsoft.com/office/drawing/2014/main" id="{2CB6A705-FC88-424A-8C6C-E74C87C2660E}"/>
              </a:ext>
            </a:extLst>
          </p:cNvPr>
          <p:cNvSpPr/>
          <p:nvPr/>
        </p:nvSpPr>
        <p:spPr>
          <a:xfrm>
            <a:off x="558800" y="4837837"/>
            <a:ext cx="3225800" cy="1384995"/>
          </a:xfrm>
          <a:prstGeom prst="rect">
            <a:avLst/>
          </a:prstGeom>
        </p:spPr>
        <p:txBody>
          <a:bodyPr wrap="square">
            <a:spAutoFit/>
          </a:bodyPr>
          <a:lstStyle/>
          <a:p>
            <a:r>
              <a:rPr lang="en-US" sz="1200" dirty="0">
                <a:solidFill>
                  <a:schemeClr val="bg1"/>
                </a:solidFill>
                <a:latin typeface="Open-Sans"/>
              </a:rPr>
              <a:t>S. Ambika, Deepak </a:t>
            </a:r>
            <a:r>
              <a:rPr lang="en-US" sz="1200" dirty="0" err="1">
                <a:solidFill>
                  <a:schemeClr val="bg1"/>
                </a:solidFill>
                <a:latin typeface="Open-Sans"/>
              </a:rPr>
              <a:t>Arjundas</a:t>
            </a:r>
            <a:r>
              <a:rPr lang="en-US" sz="1200" dirty="0">
                <a:solidFill>
                  <a:schemeClr val="bg1"/>
                </a:solidFill>
                <a:latin typeface="Open-Sans"/>
              </a:rPr>
              <a:t>, Veena Noronha, and Anshuman. Clinical profile, evaluation, management and visual outcome of idiopathic intracranial hypertension in a neuro-ophthalmology clinic of a tertiary referral ophthalmic center in India. Ann Indian </a:t>
            </a:r>
            <a:r>
              <a:rPr lang="en-US" sz="1200" dirty="0" err="1">
                <a:solidFill>
                  <a:schemeClr val="bg1"/>
                </a:solidFill>
                <a:latin typeface="Open-Sans"/>
              </a:rPr>
              <a:t>Acad</a:t>
            </a:r>
            <a:r>
              <a:rPr lang="en-US" sz="1200" dirty="0">
                <a:solidFill>
                  <a:schemeClr val="bg1"/>
                </a:solidFill>
                <a:latin typeface="Open-Sans"/>
              </a:rPr>
              <a:t> Neurol. 2010 Jan-Mar; 13(1): 37-41. </a:t>
            </a:r>
            <a:endParaRPr lang="en-SA" sz="1200" dirty="0">
              <a:solidFill>
                <a:schemeClr val="bg1"/>
              </a:solidFill>
            </a:endParaRPr>
          </a:p>
        </p:txBody>
      </p:sp>
    </p:spTree>
    <p:extLst>
      <p:ext uri="{BB962C8B-B14F-4D97-AF65-F5344CB8AC3E}">
        <p14:creationId xmlns:p14="http://schemas.microsoft.com/office/powerpoint/2010/main" val="2394389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224" y="626725"/>
            <a:ext cx="8293576" cy="6134505"/>
          </a:xfrm>
        </p:spPr>
      </p:pic>
    </p:spTree>
    <p:extLst>
      <p:ext uri="{BB962C8B-B14F-4D97-AF65-F5344CB8AC3E}">
        <p14:creationId xmlns:p14="http://schemas.microsoft.com/office/powerpoint/2010/main" val="822999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400" b="1">
              <a:solidFill>
                <a:prstClr val="black"/>
              </a:solidFill>
              <a:latin typeface="Calibri Light" panose="020F0302020204030204"/>
            </a:endParaRPr>
          </a:p>
          <a:p>
            <a:pPr marL="0" indent="0" algn="ctr">
              <a:buNone/>
            </a:pPr>
            <a:r>
              <a:rPr lang="en-US" sz="4400" b="1">
                <a:solidFill>
                  <a:srgbClr val="C00000"/>
                </a:solidFill>
                <a:latin typeface="Calibri Light" panose="020F0302020204030204"/>
              </a:rPr>
              <a:t>Red flags and other potential indicators of secondary headache </a:t>
            </a:r>
            <a:endParaRPr lang="en-US" b="1">
              <a:solidFill>
                <a:srgbClr val="C00000"/>
              </a:solidFill>
            </a:endParaRPr>
          </a:p>
        </p:txBody>
      </p:sp>
    </p:spTree>
    <p:extLst>
      <p:ext uri="{BB962C8B-B14F-4D97-AF65-F5344CB8AC3E}">
        <p14:creationId xmlns:p14="http://schemas.microsoft.com/office/powerpoint/2010/main" val="1779280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729" y="187890"/>
            <a:ext cx="7452986" cy="3169086"/>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rPr>
              <a:t>Red flags Emergent (address immediately) </a:t>
            </a:r>
          </a:p>
          <a:p>
            <a:r>
              <a:rPr lang="en-US" dirty="0">
                <a:solidFill>
                  <a:schemeClr val="tx1"/>
                </a:solidFill>
              </a:rPr>
              <a:t>• Thunderclap onset </a:t>
            </a:r>
          </a:p>
          <a:p>
            <a:r>
              <a:rPr lang="en-US" dirty="0">
                <a:solidFill>
                  <a:schemeClr val="tx1"/>
                </a:solidFill>
              </a:rPr>
              <a:t>• Fever and </a:t>
            </a:r>
            <a:r>
              <a:rPr lang="en-US" dirty="0" err="1">
                <a:solidFill>
                  <a:schemeClr val="tx1"/>
                </a:solidFill>
              </a:rPr>
              <a:t>meningismus</a:t>
            </a:r>
            <a:endParaRPr lang="en-US" dirty="0">
              <a:solidFill>
                <a:schemeClr val="tx1"/>
              </a:solidFill>
            </a:endParaRPr>
          </a:p>
          <a:p>
            <a:r>
              <a:rPr lang="en-US" dirty="0">
                <a:solidFill>
                  <a:schemeClr val="tx1"/>
                </a:solidFill>
              </a:rPr>
              <a:t> • Papilledema with focal signs or reduced LOC </a:t>
            </a:r>
          </a:p>
          <a:p>
            <a:r>
              <a:rPr lang="en-US" dirty="0">
                <a:solidFill>
                  <a:schemeClr val="tx1"/>
                </a:solidFill>
              </a:rPr>
              <a:t>• Acute glaucoma</a:t>
            </a:r>
          </a:p>
          <a:p>
            <a:r>
              <a:rPr lang="en-US" sz="2000" b="1" dirty="0">
                <a:solidFill>
                  <a:srgbClr val="C00000"/>
                </a:solidFill>
              </a:rPr>
              <a:t>Urgent (address within hours to days) </a:t>
            </a:r>
          </a:p>
          <a:p>
            <a:r>
              <a:rPr lang="en-US" dirty="0">
                <a:solidFill>
                  <a:schemeClr val="tx1"/>
                </a:solidFill>
              </a:rPr>
              <a:t>• Temporal arteritis</a:t>
            </a:r>
          </a:p>
          <a:p>
            <a:r>
              <a:rPr lang="en-US" dirty="0">
                <a:solidFill>
                  <a:schemeClr val="tx1"/>
                </a:solidFill>
              </a:rPr>
              <a:t>• Papilledema (WITHOUT focal signs or reduced LOC) </a:t>
            </a:r>
          </a:p>
          <a:p>
            <a:r>
              <a:rPr lang="en-US" dirty="0">
                <a:solidFill>
                  <a:schemeClr val="tx1"/>
                </a:solidFill>
              </a:rPr>
              <a:t>• Relevant systemic illness </a:t>
            </a:r>
          </a:p>
          <a:p>
            <a:r>
              <a:rPr lang="en-US" dirty="0">
                <a:solidFill>
                  <a:schemeClr val="tx1"/>
                </a:solidFill>
              </a:rPr>
              <a:t>• Elderly patient: new headache with cognitive change</a:t>
            </a:r>
          </a:p>
          <a:p>
            <a:pPr algn="ctr"/>
            <a:endParaRPr lang="en-US" dirty="0"/>
          </a:p>
        </p:txBody>
      </p:sp>
      <p:sp>
        <p:nvSpPr>
          <p:cNvPr id="5" name="Rectangle 4"/>
          <p:cNvSpPr/>
          <p:nvPr/>
        </p:nvSpPr>
        <p:spPr>
          <a:xfrm>
            <a:off x="350729" y="3582444"/>
            <a:ext cx="7340251" cy="2956142"/>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rPr>
              <a:t>Possible indicators of secondary headache</a:t>
            </a:r>
          </a:p>
          <a:p>
            <a:pPr marL="285750" indent="-285750">
              <a:buFont typeface="Arial" panose="020B0604020202020204" pitchFamily="34" charset="0"/>
              <a:buChar char="•"/>
            </a:pPr>
            <a:r>
              <a:rPr lang="en-US" dirty="0">
                <a:solidFill>
                  <a:schemeClr val="tx1"/>
                </a:solidFill>
              </a:rPr>
              <a:t>Unexplained focal signs </a:t>
            </a:r>
          </a:p>
          <a:p>
            <a:r>
              <a:rPr lang="en-US" dirty="0">
                <a:solidFill>
                  <a:schemeClr val="tx1"/>
                </a:solidFill>
              </a:rPr>
              <a:t>• Atypical headaches</a:t>
            </a:r>
          </a:p>
          <a:p>
            <a:r>
              <a:rPr lang="en-US" dirty="0">
                <a:solidFill>
                  <a:schemeClr val="tx1"/>
                </a:solidFill>
              </a:rPr>
              <a:t>• Unusual aura symptoms </a:t>
            </a:r>
          </a:p>
          <a:p>
            <a:r>
              <a:rPr lang="en-US" dirty="0">
                <a:solidFill>
                  <a:schemeClr val="tx1"/>
                </a:solidFill>
              </a:rPr>
              <a:t>• Onset after age 50 y</a:t>
            </a:r>
          </a:p>
          <a:p>
            <a:endParaRPr lang="en-US" dirty="0">
              <a:solidFill>
                <a:schemeClr val="tx1"/>
              </a:solidFill>
            </a:endParaRPr>
          </a:p>
          <a:p>
            <a:r>
              <a:rPr lang="en-US" sz="2000" b="1" dirty="0">
                <a:solidFill>
                  <a:srgbClr val="C00000"/>
                </a:solidFill>
              </a:rPr>
              <a:t>Aggravation by neck movement</a:t>
            </a:r>
          </a:p>
          <a:p>
            <a:pPr marL="285750" indent="-285750">
              <a:buFont typeface="Arial" panose="020B0604020202020204" pitchFamily="34" charset="0"/>
              <a:buChar char="•"/>
            </a:pPr>
            <a:r>
              <a:rPr lang="en-US" dirty="0">
                <a:solidFill>
                  <a:schemeClr val="tx1"/>
                </a:solidFill>
              </a:rPr>
              <a:t>Abnormal neck examination findings (cervicogenic headache) </a:t>
            </a:r>
          </a:p>
          <a:p>
            <a:r>
              <a:rPr lang="en-US" dirty="0">
                <a:solidFill>
                  <a:schemeClr val="tx1"/>
                </a:solidFill>
              </a:rPr>
              <a:t>• Jaw symptoms (consider temporomandibular joint disorder)</a:t>
            </a:r>
          </a:p>
        </p:txBody>
      </p:sp>
      <p:cxnSp>
        <p:nvCxnSpPr>
          <p:cNvPr id="7" name="Straight Arrow Connector 6"/>
          <p:cNvCxnSpPr/>
          <p:nvPr/>
        </p:nvCxnSpPr>
        <p:spPr>
          <a:xfrm>
            <a:off x="7803715" y="2001969"/>
            <a:ext cx="1177447" cy="10331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7851732" y="4446740"/>
            <a:ext cx="1129430" cy="12400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9079284" y="3185440"/>
            <a:ext cx="2017733" cy="1127343"/>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Refer and investigate</a:t>
            </a:r>
          </a:p>
        </p:txBody>
      </p:sp>
      <p:sp>
        <p:nvSpPr>
          <p:cNvPr id="11" name="Oval 10"/>
          <p:cNvSpPr/>
          <p:nvPr/>
        </p:nvSpPr>
        <p:spPr>
          <a:xfrm>
            <a:off x="7941501" y="3135336"/>
            <a:ext cx="1025048" cy="994701"/>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yes</a:t>
            </a:r>
          </a:p>
        </p:txBody>
      </p:sp>
      <p:sp>
        <p:nvSpPr>
          <p:cNvPr id="3" name="Rectangle 2"/>
          <p:cNvSpPr/>
          <p:nvPr/>
        </p:nvSpPr>
        <p:spPr>
          <a:xfrm>
            <a:off x="8058345" y="5724395"/>
            <a:ext cx="4059609" cy="1200329"/>
          </a:xfrm>
          <a:prstGeom prst="rect">
            <a:avLst/>
          </a:prstGeom>
        </p:spPr>
        <p:txBody>
          <a:bodyPr wrap="square">
            <a:spAutoFit/>
          </a:bodyPr>
          <a:lstStyle/>
          <a:p>
            <a:pPr algn="ctr"/>
            <a:r>
              <a:rPr lang="en-US" dirty="0">
                <a:solidFill>
                  <a:srgbClr val="11779B"/>
                </a:solidFill>
                <a:latin typeface="Lato"/>
              </a:rPr>
              <a:t>Guideline for primary care management of headache in adults, Canadian Family Physician </a:t>
            </a:r>
            <a:endParaRPr lang="en-GB" altLang="en-US" dirty="0">
              <a:solidFill>
                <a:srgbClr val="11779B"/>
              </a:solidFill>
              <a:latin typeface="Lato"/>
            </a:endParaRPr>
          </a:p>
          <a:p>
            <a:endParaRPr lang="en-US" dirty="0"/>
          </a:p>
        </p:txBody>
      </p:sp>
    </p:spTree>
    <p:extLst>
      <p:ext uri="{BB962C8B-B14F-4D97-AF65-F5344CB8AC3E}">
        <p14:creationId xmlns:p14="http://schemas.microsoft.com/office/powerpoint/2010/main" val="66561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828" y="449405"/>
            <a:ext cx="5393063" cy="5959188"/>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94380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 name="Content Placeholder 24"/>
          <p:cNvPicPr>
            <a:picLocks noGrp="1" noChangeAspect="1"/>
          </p:cNvPicPr>
          <p:nvPr>
            <p:ph idx="1"/>
          </p:nvPr>
        </p:nvPicPr>
        <p:blipFill>
          <a:blip r:embed="rId2"/>
          <a:stretch>
            <a:fillRect/>
          </a:stretch>
        </p:blipFill>
        <p:spPr>
          <a:xfrm>
            <a:off x="5104860" y="4040378"/>
            <a:ext cx="926592" cy="542544"/>
          </a:xfrm>
          <a:prstGeom prst="rect">
            <a:avLst/>
          </a:prstGeom>
        </p:spPr>
      </p:pic>
      <p:sp>
        <p:nvSpPr>
          <p:cNvPr id="18" name="Slide Number Placeholder 17"/>
          <p:cNvSpPr>
            <a:spLocks noGrp="1"/>
          </p:cNvSpPr>
          <p:nvPr>
            <p:ph type="sldNum" sz="quarter" idx="4294967295"/>
          </p:nvPr>
        </p:nvSpPr>
        <p:spPr>
          <a:xfrm>
            <a:off x="10352540" y="295729"/>
            <a:ext cx="838199" cy="767687"/>
          </a:xfrm>
          <a:prstGeom prst="rect">
            <a:avLst/>
          </a:prstGeom>
        </p:spPr>
        <p:txBody>
          <a:bodyPr/>
          <a:lstStyle/>
          <a:p>
            <a:fld id="{F93BECE5-1F55-4759-BA3D-C4BE8691FCCE}" type="slidenum">
              <a:rPr lang="en-US" smtClean="0"/>
              <a:t>60</a:t>
            </a:fld>
            <a:endParaRPr lang="en-US"/>
          </a:p>
        </p:txBody>
      </p:sp>
      <p:sp>
        <p:nvSpPr>
          <p:cNvPr id="4" name="Rectangle 3"/>
          <p:cNvSpPr/>
          <p:nvPr/>
        </p:nvSpPr>
        <p:spPr>
          <a:xfrm>
            <a:off x="0" y="365125"/>
            <a:ext cx="6713951" cy="1939664"/>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Headache with ≥2 of </a:t>
            </a:r>
          </a:p>
          <a:p>
            <a:r>
              <a:rPr lang="en-US" sz="2400">
                <a:solidFill>
                  <a:schemeClr val="tx1"/>
                </a:solidFill>
              </a:rPr>
              <a:t>• Nausea </a:t>
            </a:r>
          </a:p>
          <a:p>
            <a:r>
              <a:rPr lang="en-US" sz="2400">
                <a:solidFill>
                  <a:schemeClr val="tx1"/>
                </a:solidFill>
              </a:rPr>
              <a:t>• Light sensitivity </a:t>
            </a:r>
          </a:p>
          <a:p>
            <a:r>
              <a:rPr lang="en-US" sz="2400">
                <a:solidFill>
                  <a:schemeClr val="tx1"/>
                </a:solidFill>
              </a:rPr>
              <a:t>• Interference with activities</a:t>
            </a:r>
          </a:p>
        </p:txBody>
      </p:sp>
      <p:sp>
        <p:nvSpPr>
          <p:cNvPr id="5" name="Rectangle 4"/>
          <p:cNvSpPr/>
          <p:nvPr/>
        </p:nvSpPr>
        <p:spPr>
          <a:xfrm>
            <a:off x="87682" y="3068877"/>
            <a:ext cx="6626269" cy="2752849"/>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Headache with no nausea but ≥2 of </a:t>
            </a:r>
          </a:p>
          <a:p>
            <a:r>
              <a:rPr lang="en-US" sz="2400" b="1">
                <a:solidFill>
                  <a:schemeClr val="tx1"/>
                </a:solidFill>
              </a:rPr>
              <a:t>• Bilateral headache </a:t>
            </a:r>
          </a:p>
          <a:p>
            <a:r>
              <a:rPr lang="en-US" sz="2400" b="1">
                <a:solidFill>
                  <a:schemeClr val="tx1"/>
                </a:solidFill>
              </a:rPr>
              <a:t>• Non pulsating pain </a:t>
            </a:r>
          </a:p>
          <a:p>
            <a:r>
              <a:rPr lang="en-US" sz="2400" b="1">
                <a:solidFill>
                  <a:schemeClr val="tx1"/>
                </a:solidFill>
              </a:rPr>
              <a:t>• Mild to moderate pain </a:t>
            </a:r>
          </a:p>
          <a:p>
            <a:r>
              <a:rPr lang="en-US" sz="2400" b="1">
                <a:solidFill>
                  <a:schemeClr val="tx1"/>
                </a:solidFill>
              </a:rPr>
              <a:t>• Not worsened by activity</a:t>
            </a:r>
          </a:p>
        </p:txBody>
      </p:sp>
      <p:cxnSp>
        <p:nvCxnSpPr>
          <p:cNvPr id="7" name="Straight Arrow Connector 6"/>
          <p:cNvCxnSpPr/>
          <p:nvPr/>
        </p:nvCxnSpPr>
        <p:spPr>
          <a:xfrm>
            <a:off x="4258849" y="2304789"/>
            <a:ext cx="12526" cy="5761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p:cNvSpPr/>
          <p:nvPr/>
        </p:nvSpPr>
        <p:spPr>
          <a:xfrm>
            <a:off x="4960307" y="2439727"/>
            <a:ext cx="914400" cy="449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NO</a:t>
            </a:r>
          </a:p>
        </p:txBody>
      </p:sp>
      <p:sp>
        <p:nvSpPr>
          <p:cNvPr id="11" name="Rectangle 10"/>
          <p:cNvSpPr/>
          <p:nvPr/>
        </p:nvSpPr>
        <p:spPr>
          <a:xfrm>
            <a:off x="7509350" y="1050555"/>
            <a:ext cx="1359077" cy="91440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migraine</a:t>
            </a:r>
          </a:p>
        </p:txBody>
      </p:sp>
      <p:sp>
        <p:nvSpPr>
          <p:cNvPr id="12" name="Rectangle 11"/>
          <p:cNvSpPr/>
          <p:nvPr/>
        </p:nvSpPr>
        <p:spPr>
          <a:xfrm>
            <a:off x="7240044" y="3281818"/>
            <a:ext cx="1628383" cy="1402915"/>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Tension type headache</a:t>
            </a:r>
          </a:p>
        </p:txBody>
      </p:sp>
      <p:cxnSp>
        <p:nvCxnSpPr>
          <p:cNvPr id="14" name="Straight Arrow Connector 13"/>
          <p:cNvCxnSpPr/>
          <p:nvPr/>
        </p:nvCxnSpPr>
        <p:spPr>
          <a:xfrm flipV="1">
            <a:off x="6839211" y="1478071"/>
            <a:ext cx="544879" cy="25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6713951" y="4083485"/>
            <a:ext cx="526093" cy="25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9081371" y="0"/>
            <a:ext cx="2823574" cy="6964471"/>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Medication overuse</a:t>
            </a:r>
          </a:p>
          <a:p>
            <a:r>
              <a:rPr lang="en-US" b="1" dirty="0">
                <a:solidFill>
                  <a:srgbClr val="0070C0"/>
                </a:solidFill>
              </a:rPr>
              <a:t>Assess </a:t>
            </a:r>
          </a:p>
          <a:p>
            <a:r>
              <a:rPr lang="en-US" dirty="0">
                <a:solidFill>
                  <a:schemeClr val="tx1"/>
                </a:solidFill>
              </a:rPr>
              <a:t>• Ergots, </a:t>
            </a:r>
            <a:r>
              <a:rPr lang="en-US" dirty="0" err="1">
                <a:solidFill>
                  <a:schemeClr val="tx1"/>
                </a:solidFill>
              </a:rPr>
              <a:t>triptans</a:t>
            </a:r>
            <a:r>
              <a:rPr lang="en-US" dirty="0">
                <a:solidFill>
                  <a:schemeClr val="tx1"/>
                </a:solidFill>
              </a:rPr>
              <a:t>, combination analgesics, or codeine </a:t>
            </a:r>
            <a:r>
              <a:rPr lang="en-US" b="1" dirty="0">
                <a:solidFill>
                  <a:srgbClr val="C00000"/>
                </a:solidFill>
              </a:rPr>
              <a:t>≥10 d/</a:t>
            </a:r>
            <a:r>
              <a:rPr lang="en-US" b="1" dirty="0" err="1">
                <a:solidFill>
                  <a:srgbClr val="C00000"/>
                </a:solidFill>
              </a:rPr>
              <a:t>mo</a:t>
            </a:r>
            <a:endParaRPr lang="en-US" b="1" dirty="0">
              <a:solidFill>
                <a:srgbClr val="C00000"/>
              </a:solidFill>
            </a:endParaRPr>
          </a:p>
          <a:p>
            <a:r>
              <a:rPr lang="en-US" b="1" dirty="0">
                <a:solidFill>
                  <a:srgbClr val="C00000"/>
                </a:solidFill>
              </a:rPr>
              <a:t> </a:t>
            </a:r>
            <a:r>
              <a:rPr lang="en-US" dirty="0">
                <a:solidFill>
                  <a:schemeClr val="tx1"/>
                </a:solidFill>
              </a:rPr>
              <a:t>OR</a:t>
            </a:r>
          </a:p>
          <a:p>
            <a:r>
              <a:rPr lang="en-US" dirty="0">
                <a:solidFill>
                  <a:schemeClr val="tx1"/>
                </a:solidFill>
              </a:rPr>
              <a:t> • Acetaminophen or NSAIDs </a:t>
            </a:r>
            <a:r>
              <a:rPr lang="en-US" b="1" dirty="0">
                <a:solidFill>
                  <a:srgbClr val="C00000"/>
                </a:solidFill>
              </a:rPr>
              <a:t>≥15 d/</a:t>
            </a:r>
            <a:r>
              <a:rPr lang="en-US" b="1" dirty="0" err="1">
                <a:solidFill>
                  <a:srgbClr val="C00000"/>
                </a:solidFill>
              </a:rPr>
              <a:t>mo</a:t>
            </a:r>
            <a:r>
              <a:rPr lang="en-US" b="1" dirty="0">
                <a:solidFill>
                  <a:srgbClr val="C00000"/>
                </a:solidFill>
              </a:rPr>
              <a:t> </a:t>
            </a:r>
          </a:p>
          <a:p>
            <a:r>
              <a:rPr lang="en-US" b="1" dirty="0">
                <a:solidFill>
                  <a:srgbClr val="0070C0"/>
                </a:solidFill>
              </a:rPr>
              <a:t>Manage </a:t>
            </a:r>
          </a:p>
          <a:p>
            <a:r>
              <a:rPr lang="en-US" dirty="0">
                <a:solidFill>
                  <a:schemeClr val="tx1"/>
                </a:solidFill>
              </a:rPr>
              <a:t>• Educate patient </a:t>
            </a:r>
          </a:p>
          <a:p>
            <a:r>
              <a:rPr lang="en-US" dirty="0">
                <a:solidFill>
                  <a:schemeClr val="tx1"/>
                </a:solidFill>
              </a:rPr>
              <a:t>• Consider prophylactic medication </a:t>
            </a:r>
          </a:p>
          <a:p>
            <a:r>
              <a:rPr lang="en-US" dirty="0">
                <a:solidFill>
                  <a:schemeClr val="tx1"/>
                </a:solidFill>
              </a:rPr>
              <a:t>• Provide an effective acute medication for severe attacks </a:t>
            </a:r>
          </a:p>
          <a:p>
            <a:r>
              <a:rPr lang="en-US" dirty="0">
                <a:solidFill>
                  <a:schemeClr val="tx1"/>
                </a:solidFill>
              </a:rPr>
              <a:t>• Gradual withdrawal of opioids if used</a:t>
            </a:r>
          </a:p>
          <a:p>
            <a:r>
              <a:rPr lang="en-US" dirty="0">
                <a:solidFill>
                  <a:schemeClr val="tx1"/>
                </a:solidFill>
              </a:rPr>
              <a:t>• Abrupt (or gradual) withdrawal of acetaminophen, NSAIDs, or </a:t>
            </a:r>
            <a:r>
              <a:rPr lang="en-US" dirty="0" err="1">
                <a:solidFill>
                  <a:schemeClr val="tx1"/>
                </a:solidFill>
              </a:rPr>
              <a:t>triptans</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407488" y="5821726"/>
            <a:ext cx="4060288" cy="1231499"/>
          </a:xfrm>
          <a:prstGeom prst="rect">
            <a:avLst/>
          </a:prstGeom>
        </p:spPr>
      </p:pic>
    </p:spTree>
    <p:extLst>
      <p:ext uri="{BB962C8B-B14F-4D97-AF65-F5344CB8AC3E}">
        <p14:creationId xmlns:p14="http://schemas.microsoft.com/office/powerpoint/2010/main" val="711524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7984" y="258849"/>
            <a:ext cx="8000451" cy="6599151"/>
          </a:xfrm>
        </p:spPr>
      </p:pic>
    </p:spTree>
    <p:extLst>
      <p:ext uri="{BB962C8B-B14F-4D97-AF65-F5344CB8AC3E}">
        <p14:creationId xmlns:p14="http://schemas.microsoft.com/office/powerpoint/2010/main" val="15891597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065" y="1680632"/>
            <a:ext cx="8523116" cy="4409786"/>
          </a:xfrm>
        </p:spPr>
      </p:pic>
    </p:spTree>
    <p:extLst>
      <p:ext uri="{BB962C8B-B14F-4D97-AF65-F5344CB8AC3E}">
        <p14:creationId xmlns:p14="http://schemas.microsoft.com/office/powerpoint/2010/main" val="1719768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261" y="1580388"/>
            <a:ext cx="11453499" cy="5061934"/>
          </a:xfrm>
        </p:spPr>
      </p:pic>
    </p:spTree>
    <p:extLst>
      <p:ext uri="{BB962C8B-B14F-4D97-AF65-F5344CB8AC3E}">
        <p14:creationId xmlns:p14="http://schemas.microsoft.com/office/powerpoint/2010/main" val="754287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520" y="226060"/>
            <a:ext cx="6158202" cy="6516728"/>
          </a:xfrm>
        </p:spPr>
      </p:pic>
    </p:spTree>
    <p:extLst>
      <p:ext uri="{BB962C8B-B14F-4D97-AF65-F5344CB8AC3E}">
        <p14:creationId xmlns:p14="http://schemas.microsoft.com/office/powerpoint/2010/main" val="922033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Medication overuse headache (MOH) </a:t>
            </a:r>
          </a:p>
        </p:txBody>
      </p:sp>
      <p:sp>
        <p:nvSpPr>
          <p:cNvPr id="3" name="Content Placeholder 2"/>
          <p:cNvSpPr>
            <a:spLocks noGrp="1"/>
          </p:cNvSpPr>
          <p:nvPr>
            <p:ph idx="1"/>
          </p:nvPr>
        </p:nvSpPr>
        <p:spPr>
          <a:xfrm>
            <a:off x="838199" y="2377440"/>
            <a:ext cx="11079997" cy="4212546"/>
          </a:xfrm>
        </p:spPr>
        <p:txBody>
          <a:bodyPr>
            <a:normAutofit fontScale="85000" lnSpcReduction="20000"/>
          </a:bodyPr>
          <a:lstStyle/>
          <a:p>
            <a:r>
              <a:rPr lang="en-US" sz="3200" dirty="0"/>
              <a:t>Also called analgesic rebound headache</a:t>
            </a:r>
          </a:p>
          <a:p>
            <a:r>
              <a:rPr lang="en-US" sz="3200" dirty="0"/>
              <a:t>Consider a diagnosis in patients with headache on ≥15 d/</a:t>
            </a:r>
            <a:r>
              <a:rPr lang="en-US" sz="3200" dirty="0" err="1"/>
              <a:t>mo</a:t>
            </a:r>
            <a:r>
              <a:rPr lang="en-US" sz="3200" dirty="0"/>
              <a:t> </a:t>
            </a:r>
          </a:p>
          <a:p>
            <a:r>
              <a:rPr lang="en-US" sz="3200" dirty="0"/>
              <a:t>possible medication overuse; </a:t>
            </a:r>
            <a:r>
              <a:rPr lang="en-US" sz="2400" dirty="0"/>
              <a:t>use of </a:t>
            </a:r>
            <a:r>
              <a:rPr lang="en-US" sz="2400" dirty="0" err="1"/>
              <a:t>triptans</a:t>
            </a:r>
            <a:r>
              <a:rPr lang="en-US" sz="2400" dirty="0"/>
              <a:t>, ergots, combination analgesics, or opioid-containing medications on ≥10 d/</a:t>
            </a:r>
            <a:r>
              <a:rPr lang="en-US" sz="2400" dirty="0" err="1"/>
              <a:t>mo</a:t>
            </a:r>
            <a:r>
              <a:rPr lang="en-US" sz="2400" dirty="0"/>
              <a:t>, or use of acetaminophen or NSAIDs on ≥15 d/</a:t>
            </a:r>
            <a:r>
              <a:rPr lang="en-US" sz="2400" dirty="0" err="1"/>
              <a:t>mo</a:t>
            </a:r>
            <a:endParaRPr lang="en-US" sz="2400" dirty="0"/>
          </a:p>
          <a:p>
            <a:r>
              <a:rPr lang="en-US" sz="3200" dirty="0"/>
              <a:t>MOH appears to be highest with opioids containing combination analgesics, and </a:t>
            </a:r>
            <a:r>
              <a:rPr lang="en-US" sz="3200" u="sng" dirty="0">
                <a:hlinkClick r:id="rId2"/>
              </a:rPr>
              <a:t>aspirin</a:t>
            </a:r>
            <a:r>
              <a:rPr lang="en-US" sz="3200" dirty="0"/>
              <a:t>/</a:t>
            </a:r>
            <a:r>
              <a:rPr lang="en-US" sz="3200" u="sng" dirty="0">
                <a:hlinkClick r:id="rId3"/>
              </a:rPr>
              <a:t>acetaminophen</a:t>
            </a:r>
            <a:r>
              <a:rPr lang="en-US" sz="3200" dirty="0"/>
              <a:t>/</a:t>
            </a:r>
            <a:r>
              <a:rPr lang="en-US" sz="3200" u="sng" dirty="0">
                <a:hlinkClick r:id="rId4"/>
              </a:rPr>
              <a:t>caffeine</a:t>
            </a:r>
            <a:r>
              <a:rPr lang="en-US" sz="3200" dirty="0"/>
              <a:t> combinations. </a:t>
            </a:r>
          </a:p>
          <a:p>
            <a:r>
              <a:rPr lang="en-US" sz="3200" dirty="0"/>
              <a:t>The risk with </a:t>
            </a:r>
            <a:r>
              <a:rPr lang="en-US" sz="3200" dirty="0" err="1"/>
              <a:t>triptans</a:t>
            </a:r>
            <a:r>
              <a:rPr lang="en-US" sz="3200" dirty="0"/>
              <a:t> is considered intermediate </a:t>
            </a:r>
          </a:p>
          <a:p>
            <a:r>
              <a:rPr lang="en-US" sz="3200" dirty="0"/>
              <a:t>The risk is lowest with NSAIDs</a:t>
            </a:r>
          </a:p>
        </p:txBody>
      </p:sp>
    </p:spTree>
    <p:extLst>
      <p:ext uri="{BB962C8B-B14F-4D97-AF65-F5344CB8AC3E}">
        <p14:creationId xmlns:p14="http://schemas.microsoft.com/office/powerpoint/2010/main" val="1688735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9572"/>
            <a:ext cx="10515600" cy="833351"/>
          </a:xfrm>
        </p:spPr>
        <p:txBody>
          <a:bodyPr/>
          <a:lstStyle/>
          <a:p>
            <a:r>
              <a:rPr lang="en-US" b="1">
                <a:solidFill>
                  <a:schemeClr val="bg1"/>
                </a:solidFill>
              </a:rPr>
              <a:t>Diagnosis of medication-overuse headache</a:t>
            </a:r>
          </a:p>
        </p:txBody>
      </p:sp>
      <p:sp>
        <p:nvSpPr>
          <p:cNvPr id="3" name="Content Placeholder 2"/>
          <p:cNvSpPr>
            <a:spLocks noGrp="1"/>
          </p:cNvSpPr>
          <p:nvPr>
            <p:ph idx="1"/>
          </p:nvPr>
        </p:nvSpPr>
        <p:spPr>
          <a:xfrm>
            <a:off x="838200" y="2414016"/>
            <a:ext cx="10515600" cy="4175969"/>
          </a:xfrm>
        </p:spPr>
        <p:txBody>
          <a:bodyPr>
            <a:normAutofit/>
          </a:bodyPr>
          <a:lstStyle/>
          <a:p>
            <a:pPr marL="0" indent="0">
              <a:buNone/>
            </a:pPr>
            <a:endParaRPr lang="en-US" sz="2800" dirty="0"/>
          </a:p>
          <a:p>
            <a:r>
              <a:rPr lang="en-US" sz="2800" dirty="0"/>
              <a:t>When medication-overuse headache is suspected, the patient should also be evaluated for the presence of the following: </a:t>
            </a:r>
          </a:p>
          <a:p>
            <a:pPr lvl="1"/>
            <a:r>
              <a:rPr lang="en-US" sz="2400" dirty="0"/>
              <a:t>psychiatric comorbidities</a:t>
            </a:r>
          </a:p>
          <a:p>
            <a:pPr lvl="1"/>
            <a:r>
              <a:rPr lang="en-US" sz="2400" dirty="0"/>
              <a:t>psychological and physical drug dependence </a:t>
            </a:r>
          </a:p>
          <a:p>
            <a:pPr lvl="1"/>
            <a:r>
              <a:rPr lang="en-US" sz="2400" dirty="0"/>
              <a:t>use of inappropriate coping strategies. </a:t>
            </a:r>
          </a:p>
        </p:txBody>
      </p:sp>
    </p:spTree>
    <p:extLst>
      <p:ext uri="{BB962C8B-B14F-4D97-AF65-F5344CB8AC3E}">
        <p14:creationId xmlns:p14="http://schemas.microsoft.com/office/powerpoint/2010/main" val="3766929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atin typeface="+mn-lt"/>
              </a:rPr>
              <a:t>Coping strategies for headache</a:t>
            </a:r>
          </a:p>
        </p:txBody>
      </p:sp>
      <p:sp>
        <p:nvSpPr>
          <p:cNvPr id="3" name="Content Placeholder 2"/>
          <p:cNvSpPr>
            <a:spLocks noGrp="1"/>
          </p:cNvSpPr>
          <p:nvPr>
            <p:ph idx="1"/>
          </p:nvPr>
        </p:nvSpPr>
        <p:spPr>
          <a:xfrm>
            <a:off x="356461" y="2355742"/>
            <a:ext cx="11499742" cy="3859078"/>
          </a:xfrm>
        </p:spPr>
        <p:txBody>
          <a:bodyPr>
            <a:noAutofit/>
          </a:bodyPr>
          <a:lstStyle/>
          <a:p>
            <a:r>
              <a:rPr lang="en-US" sz="2800" dirty="0"/>
              <a:t>Rather than relying on medication as a main coping strategy, patients with suspected medication overuse might benefit from training in and development of more adaptive self-management strategies (</a:t>
            </a:r>
            <a:r>
              <a:rPr lang="en-US" sz="2800" dirty="0" err="1"/>
              <a:t>eg</a:t>
            </a:r>
            <a:r>
              <a:rPr lang="en-US" sz="2800" dirty="0"/>
              <a:t>, identification and management of controllable headache triggers, relaxation exercises, effective stress management skills, and activity pacing) </a:t>
            </a:r>
          </a:p>
          <a:p>
            <a:r>
              <a:rPr lang="en-US" sz="2800" dirty="0"/>
              <a:t> Headache diaries that record acute medication intake are important in the prevention and treatment of medication-overuse headache </a:t>
            </a:r>
          </a:p>
          <a:p>
            <a:endParaRPr lang="en-US" sz="2800" dirty="0"/>
          </a:p>
        </p:txBody>
      </p:sp>
    </p:spTree>
    <p:extLst>
      <p:ext uri="{BB962C8B-B14F-4D97-AF65-F5344CB8AC3E}">
        <p14:creationId xmlns:p14="http://schemas.microsoft.com/office/powerpoint/2010/main" val="792273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a:solidFill>
                  <a:schemeClr val="bg1"/>
                </a:solidFill>
              </a:rPr>
              <a:t>Management of MOH- Patient education. </a:t>
            </a:r>
          </a:p>
        </p:txBody>
      </p:sp>
      <p:sp>
        <p:nvSpPr>
          <p:cNvPr id="3" name="Content Placeholder 2"/>
          <p:cNvSpPr>
            <a:spLocks noGrp="1"/>
          </p:cNvSpPr>
          <p:nvPr>
            <p:ph idx="1"/>
          </p:nvPr>
        </p:nvSpPr>
        <p:spPr>
          <a:xfrm>
            <a:off x="365760" y="2414016"/>
            <a:ext cx="11173968" cy="4059936"/>
          </a:xfrm>
        </p:spPr>
        <p:txBody>
          <a:bodyPr>
            <a:normAutofit fontScale="92500"/>
          </a:bodyPr>
          <a:lstStyle/>
          <a:p>
            <a:pPr lvl="1">
              <a:lnSpc>
                <a:spcPct val="150000"/>
              </a:lnSpc>
            </a:pPr>
            <a:r>
              <a:rPr lang="en-US" sz="2800" dirty="0"/>
              <a:t>Acute medication overuse can increase headache frequency</a:t>
            </a:r>
          </a:p>
          <a:p>
            <a:pPr lvl="1">
              <a:lnSpc>
                <a:spcPct val="150000"/>
              </a:lnSpc>
            </a:pPr>
            <a:r>
              <a:rPr lang="en-US" sz="2800" dirty="0"/>
              <a:t>When medication overuse is stopped, headache might worsen temporarily and other withdrawal symptoms might occur </a:t>
            </a:r>
          </a:p>
          <a:p>
            <a:pPr lvl="1">
              <a:lnSpc>
                <a:spcPct val="150000"/>
              </a:lnSpc>
            </a:pPr>
            <a:r>
              <a:rPr lang="en-US" sz="2800" dirty="0"/>
              <a:t>Many patients will experience a long-term reduction in headache frequency after medication overuse is stopped </a:t>
            </a:r>
          </a:p>
          <a:p>
            <a:pPr lvl="1">
              <a:lnSpc>
                <a:spcPct val="150000"/>
              </a:lnSpc>
            </a:pPr>
            <a:r>
              <a:rPr lang="en-US" sz="2800" dirty="0"/>
              <a:t>Prophylactic medications might become more effective </a:t>
            </a:r>
          </a:p>
          <a:p>
            <a:pPr>
              <a:lnSpc>
                <a:spcPct val="150000"/>
              </a:lnSpc>
            </a:pPr>
            <a:endParaRPr lang="en-US" dirty="0"/>
          </a:p>
        </p:txBody>
      </p:sp>
    </p:spTree>
    <p:extLst>
      <p:ext uri="{BB962C8B-B14F-4D97-AF65-F5344CB8AC3E}">
        <p14:creationId xmlns:p14="http://schemas.microsoft.com/office/powerpoint/2010/main" val="3618964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bg1"/>
                </a:solidFill>
              </a:rPr>
              <a:t>Strategy for cessation of medication overuse </a:t>
            </a:r>
          </a:p>
        </p:txBody>
      </p:sp>
      <p:sp>
        <p:nvSpPr>
          <p:cNvPr id="3" name="Content Placeholder 2"/>
          <p:cNvSpPr>
            <a:spLocks noGrp="1"/>
          </p:cNvSpPr>
          <p:nvPr>
            <p:ph idx="1"/>
          </p:nvPr>
        </p:nvSpPr>
        <p:spPr>
          <a:xfrm>
            <a:off x="676656" y="2359152"/>
            <a:ext cx="11155680" cy="4096512"/>
          </a:xfrm>
        </p:spPr>
        <p:txBody>
          <a:bodyPr>
            <a:normAutofit/>
          </a:bodyPr>
          <a:lstStyle/>
          <a:p>
            <a:r>
              <a:rPr lang="en-US" sz="2800" dirty="0"/>
              <a:t>Abrupt withdrawal should be advised for patients with suspected medication overuse headache (MOH) caused by simple analgesics (acetaminophen, NSAIDs) or </a:t>
            </a:r>
            <a:r>
              <a:rPr lang="en-US" sz="2800" dirty="0" err="1"/>
              <a:t>triptans</a:t>
            </a:r>
            <a:r>
              <a:rPr lang="en-US" sz="2800" dirty="0"/>
              <a:t>.</a:t>
            </a:r>
          </a:p>
          <a:p>
            <a:r>
              <a:rPr lang="en-US" sz="2800" dirty="0"/>
              <a:t>Gradual withdrawal should be advised for patients with suspected medication-overuse headache caused by opioids and opioid-containing analgesics.</a:t>
            </a:r>
          </a:p>
          <a:p>
            <a:r>
              <a:rPr lang="en-US" sz="2800" dirty="0"/>
              <a:t>Patient follow-up and support</a:t>
            </a:r>
          </a:p>
          <a:p>
            <a:pPr marL="0" indent="0">
              <a:buNone/>
            </a:pPr>
            <a:endParaRPr lang="en-US" sz="2800" dirty="0"/>
          </a:p>
        </p:txBody>
      </p:sp>
    </p:spTree>
    <p:extLst>
      <p:ext uri="{BB962C8B-B14F-4D97-AF65-F5344CB8AC3E}">
        <p14:creationId xmlns:p14="http://schemas.microsoft.com/office/powerpoint/2010/main" val="78158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7510CCC-53B7-C843-9606-4317E507D9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493" y="735989"/>
            <a:ext cx="10275563" cy="5654501"/>
          </a:xfrm>
        </p:spPr>
      </p:pic>
      <p:sp>
        <p:nvSpPr>
          <p:cNvPr id="2" name="Title 1">
            <a:extLst>
              <a:ext uri="{FF2B5EF4-FFF2-40B4-BE49-F238E27FC236}">
                <a16:creationId xmlns:a16="http://schemas.microsoft.com/office/drawing/2014/main" id="{EC205E1F-9B80-E74B-B67C-4DBFFB4A7897}"/>
              </a:ext>
            </a:extLst>
          </p:cNvPr>
          <p:cNvSpPr>
            <a:spLocks noGrp="1"/>
          </p:cNvSpPr>
          <p:nvPr>
            <p:ph type="title"/>
          </p:nvPr>
        </p:nvSpPr>
        <p:spPr>
          <a:xfrm>
            <a:off x="4378601" y="1066657"/>
            <a:ext cx="8761413" cy="706964"/>
          </a:xfrm>
        </p:spPr>
        <p:txBody>
          <a:bodyPr/>
          <a:lstStyle/>
          <a:p>
            <a:r>
              <a:rPr lang="en-US" sz="4800" b="1" dirty="0">
                <a:solidFill>
                  <a:schemeClr val="accent1"/>
                </a:solidFill>
              </a:rPr>
              <a:t>Update</a:t>
            </a:r>
            <a:br>
              <a:rPr lang="en-US" b="1" dirty="0">
                <a:solidFill>
                  <a:schemeClr val="accent1"/>
                </a:solidFill>
              </a:rPr>
            </a:br>
            <a:endParaRPr lang="en-US" b="1" dirty="0">
              <a:solidFill>
                <a:schemeClr val="accent1"/>
              </a:solidFill>
            </a:endParaRPr>
          </a:p>
        </p:txBody>
      </p:sp>
      <p:sp>
        <p:nvSpPr>
          <p:cNvPr id="6" name="Rectangle 5">
            <a:extLst>
              <a:ext uri="{FF2B5EF4-FFF2-40B4-BE49-F238E27FC236}">
                <a16:creationId xmlns:a16="http://schemas.microsoft.com/office/drawing/2014/main" id="{49FE13A9-5708-EE42-8676-879E6173732E}"/>
              </a:ext>
            </a:extLst>
          </p:cNvPr>
          <p:cNvSpPr/>
          <p:nvPr/>
        </p:nvSpPr>
        <p:spPr>
          <a:xfrm>
            <a:off x="6905461" y="6390490"/>
            <a:ext cx="5129930" cy="646331"/>
          </a:xfrm>
          <a:prstGeom prst="rect">
            <a:avLst/>
          </a:prstGeom>
        </p:spPr>
        <p:txBody>
          <a:bodyPr wrap="none">
            <a:spAutoFit/>
          </a:bodyPr>
          <a:lstStyle/>
          <a:p>
            <a:r>
              <a:rPr lang="en-US" dirty="0">
                <a:hlinkClick r:id="rId3"/>
              </a:rPr>
              <a:t>https://www.ichd-3.org/classification-outline</a:t>
            </a:r>
            <a:endParaRPr lang="en-US" dirty="0"/>
          </a:p>
          <a:p>
            <a:endParaRPr lang="en-US" dirty="0"/>
          </a:p>
        </p:txBody>
      </p:sp>
    </p:spTree>
    <p:extLst>
      <p:ext uri="{BB962C8B-B14F-4D97-AF65-F5344CB8AC3E}">
        <p14:creationId xmlns:p14="http://schemas.microsoft.com/office/powerpoint/2010/main" val="4024873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to Remember</a:t>
            </a:r>
            <a:endParaRPr lang="en-US" dirty="0"/>
          </a:p>
        </p:txBody>
      </p:sp>
      <p:sp>
        <p:nvSpPr>
          <p:cNvPr id="3" name="Content Placeholder 2"/>
          <p:cNvSpPr>
            <a:spLocks noGrp="1"/>
          </p:cNvSpPr>
          <p:nvPr>
            <p:ph idx="1"/>
          </p:nvPr>
        </p:nvSpPr>
        <p:spPr>
          <a:xfrm>
            <a:off x="0" y="1856171"/>
            <a:ext cx="12192000" cy="3416300"/>
          </a:xfrm>
        </p:spPr>
        <p:txBody>
          <a:bodyPr>
            <a:noAutofit/>
          </a:bodyPr>
          <a:lstStyle/>
          <a:p>
            <a:endParaRPr lang="en-US" sz="2400" dirty="0"/>
          </a:p>
          <a:p>
            <a:r>
              <a:rPr lang="en-US" sz="2400" dirty="0"/>
              <a:t>		A thorough history is the most important way to differentiate among the different causes of headache, which are many.</a:t>
            </a:r>
          </a:p>
          <a:p>
            <a:r>
              <a:rPr lang="en-US" sz="2400" dirty="0"/>
              <a:t>		A useful mnemonic for the symptoms of migraine headache is POUND. P indicates a pulsatile quality of headache. O indicates 1-day duration (&lt;4 hours suggests TTH). U indicates unilateral location. N indicates the presence of nausea or vomiting. D indicates a disabling intensity.</a:t>
            </a:r>
          </a:p>
          <a:p>
            <a:r>
              <a:rPr lang="en-US" sz="2400" dirty="0"/>
              <a:t>		Medication-overuse headache should be strongly considered in patients who may be overusing narcotic or barbiturate-containing analgesics, which results in a refractory daily or near-daily headache.</a:t>
            </a:r>
          </a:p>
          <a:p>
            <a:r>
              <a:rPr lang="en-US" sz="2400" dirty="0"/>
              <a:t>		The overuse of </a:t>
            </a:r>
            <a:r>
              <a:rPr lang="en-US" sz="2400" dirty="0" err="1"/>
              <a:t>triptan</a:t>
            </a:r>
            <a:r>
              <a:rPr lang="en-US" sz="2400" dirty="0"/>
              <a:t> drugs (more than 3 days a week, for 2 or more weeks) is now becoming a common cause of medication-overuse headache.</a:t>
            </a:r>
          </a:p>
        </p:txBody>
      </p:sp>
    </p:spTree>
    <p:extLst>
      <p:ext uri="{BB962C8B-B14F-4D97-AF65-F5344CB8AC3E}">
        <p14:creationId xmlns:p14="http://schemas.microsoft.com/office/powerpoint/2010/main" val="956032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to Remember</a:t>
            </a:r>
            <a:endParaRPr lang="en-US" dirty="0"/>
          </a:p>
        </p:txBody>
      </p:sp>
      <p:sp>
        <p:nvSpPr>
          <p:cNvPr id="3" name="Content Placeholder 2"/>
          <p:cNvSpPr>
            <a:spLocks noGrp="1"/>
          </p:cNvSpPr>
          <p:nvPr>
            <p:ph idx="1"/>
          </p:nvPr>
        </p:nvSpPr>
        <p:spPr>
          <a:xfrm>
            <a:off x="170481" y="2185261"/>
            <a:ext cx="11809709" cy="3304187"/>
          </a:xfrm>
        </p:spPr>
        <p:txBody>
          <a:bodyPr>
            <a:noAutofit/>
          </a:bodyPr>
          <a:lstStyle/>
          <a:p>
            <a:r>
              <a:rPr lang="en-US" sz="2000" dirty="0"/>
              <a:t>		It is important to assess for alarm features that suggest headache due to a secondary, </a:t>
            </a:r>
            <a:r>
              <a:rPr lang="en-US" sz="2000" dirty="0" err="1"/>
              <a:t>nonbenign</a:t>
            </a:r>
            <a:r>
              <a:rPr lang="en-US" sz="2000" dirty="0"/>
              <a:t> cause.</a:t>
            </a:r>
          </a:p>
          <a:p>
            <a:r>
              <a:rPr lang="en-US" sz="2000" dirty="0"/>
              <a:t>		There are serious causes of headache that exist and for which neuroimaging may be normal.</a:t>
            </a:r>
          </a:p>
          <a:p>
            <a:r>
              <a:rPr lang="en-US" sz="2000" dirty="0"/>
              <a:t>		For migraine treatment, </a:t>
            </a:r>
            <a:r>
              <a:rPr lang="en-US" sz="2000" dirty="0">
                <a:hlinkClick r:id="rId2"/>
              </a:rPr>
              <a:t>codeine, and other narcotics, has high potential for “rebound” headaches and opiate dependence and should generally be avoided.</a:t>
            </a:r>
          </a:p>
          <a:p>
            <a:r>
              <a:rPr lang="en-US" sz="2000" dirty="0"/>
              <a:t>		It is important to note that </a:t>
            </a:r>
            <a:r>
              <a:rPr lang="en-US" sz="2000" dirty="0" err="1"/>
              <a:t>triptans</a:t>
            </a:r>
            <a:r>
              <a:rPr lang="en-US" sz="2000" dirty="0"/>
              <a:t> do not have a class effect; therefore, lack of efficacy or intolerance of side effects to 1 </a:t>
            </a:r>
            <a:r>
              <a:rPr lang="en-US" sz="2000" dirty="0" err="1"/>
              <a:t>triptan</a:t>
            </a:r>
            <a:r>
              <a:rPr lang="en-US" sz="2000" dirty="0"/>
              <a:t> does not predict a patient's response to other </a:t>
            </a:r>
            <a:r>
              <a:rPr lang="en-US" sz="2000" dirty="0" err="1"/>
              <a:t>triptans</a:t>
            </a:r>
            <a:r>
              <a:rPr lang="en-US" sz="2000" dirty="0"/>
              <a:t>.</a:t>
            </a:r>
          </a:p>
          <a:p>
            <a:r>
              <a:rPr lang="en-US" sz="2000" dirty="0"/>
              <a:t>		</a:t>
            </a:r>
            <a:r>
              <a:rPr lang="en-US" sz="2000" dirty="0" err="1"/>
              <a:t>Triptans</a:t>
            </a:r>
            <a:r>
              <a:rPr lang="en-US" sz="2000" dirty="0"/>
              <a:t> are contraindicated in patients with CAD or uncontrolled hypertension.</a:t>
            </a:r>
          </a:p>
          <a:p>
            <a:r>
              <a:rPr lang="en-US" sz="2000" dirty="0"/>
              <a:t>		Preventive migraine treatment should be considered in patients with frequent disabling migraine headaches (&gt;2 per month), and may reduce frequency by one third to one half.</a:t>
            </a:r>
          </a:p>
        </p:txBody>
      </p:sp>
    </p:spTree>
    <p:extLst>
      <p:ext uri="{BB962C8B-B14F-4D97-AF65-F5344CB8AC3E}">
        <p14:creationId xmlns:p14="http://schemas.microsoft.com/office/powerpoint/2010/main" val="5721017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endParaRPr lang="ar-SA"/>
          </a:p>
        </p:txBody>
      </p:sp>
      <p:pic>
        <p:nvPicPr>
          <p:cNvPr id="101379" name="Picture 2" descr="E:\Pictures\thanks-thank-you-10.jpg"/>
          <p:cNvPicPr>
            <a:picLocks noGrp="1" noChangeAspect="1" noChangeArrowheads="1"/>
          </p:cNvPicPr>
          <p:nvPr>
            <p:ph sz="quarter" idx="1"/>
          </p:nvPr>
        </p:nvPicPr>
        <p:blipFill>
          <a:blip r:embed="rId2" cstate="print"/>
          <a:srcRect/>
          <a:stretch>
            <a:fillRect/>
          </a:stretch>
        </p:blipFill>
        <p:spPr>
          <a:xfrm>
            <a:off x="1809750" y="571501"/>
            <a:ext cx="8358188" cy="5857875"/>
          </a:xfrm>
          <a:noFill/>
        </p:spPr>
      </p:pic>
      <p:pic>
        <p:nvPicPr>
          <p:cNvPr id="7" name="Picture 6">
            <a:extLst>
              <a:ext uri="{FF2B5EF4-FFF2-40B4-BE49-F238E27FC236}">
                <a16:creationId xmlns:a16="http://schemas.microsoft.com/office/drawing/2014/main" id="{096FBB4F-A377-B64A-9300-17583F3D15AE}"/>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15680" y="3212976"/>
            <a:ext cx="2174944" cy="1789906"/>
          </a:xfrm>
          <a:prstGeom prst="rect">
            <a:avLst/>
          </a:prstGeom>
        </p:spPr>
      </p:pic>
      <p:sp>
        <p:nvSpPr>
          <p:cNvPr id="8" name="TextBox 7">
            <a:extLst>
              <a:ext uri="{FF2B5EF4-FFF2-40B4-BE49-F238E27FC236}">
                <a16:creationId xmlns:a16="http://schemas.microsoft.com/office/drawing/2014/main" id="{116F2C72-8034-B549-BF98-2F2780C82BAF}"/>
              </a:ext>
            </a:extLst>
          </p:cNvPr>
          <p:cNvSpPr txBox="1"/>
          <p:nvPr/>
        </p:nvSpPr>
        <p:spPr>
          <a:xfrm>
            <a:off x="2135561" y="6060043"/>
            <a:ext cx="7431707" cy="369332"/>
          </a:xfrm>
          <a:prstGeom prst="rect">
            <a:avLst/>
          </a:prstGeom>
          <a:noFill/>
        </p:spPr>
        <p:txBody>
          <a:bodyPr wrap="square" rtlCol="0">
            <a:spAutoFit/>
          </a:bodyPr>
          <a:lstStyle/>
          <a:p>
            <a:r>
              <a:rPr lang="en-US" b="1" dirty="0"/>
              <a:t> </a:t>
            </a:r>
            <a:r>
              <a:rPr lang="en-US" b="1" dirty="0" err="1"/>
              <a:t>nalyousefi@ksu.edu.sa</a:t>
            </a:r>
            <a:r>
              <a:rPr lang="ar-SA" b="1" dirty="0"/>
              <a:t>حقوق الاستخدام محفوظة </a:t>
            </a:r>
            <a:r>
              <a:rPr lang="en-US" b="1" dirty="0"/>
              <a:t>All rights reserved</a:t>
            </a:r>
          </a:p>
        </p:txBody>
      </p:sp>
    </p:spTree>
    <p:extLst>
      <p:ext uri="{BB962C8B-B14F-4D97-AF65-F5344CB8AC3E}">
        <p14:creationId xmlns:p14="http://schemas.microsoft.com/office/powerpoint/2010/main" val="60581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Types of headaches</a:t>
            </a:r>
          </a:p>
        </p:txBody>
      </p:sp>
      <p:sp>
        <p:nvSpPr>
          <p:cNvPr id="3" name="Text Placeholder 2"/>
          <p:cNvSpPr>
            <a:spLocks noGrp="1"/>
          </p:cNvSpPr>
          <p:nvPr>
            <p:ph type="body" idx="1"/>
          </p:nvPr>
        </p:nvSpPr>
        <p:spPr/>
        <p:txBody>
          <a:bodyPr/>
          <a:lstStyle/>
          <a:p>
            <a:pPr algn="ctr"/>
            <a:r>
              <a:rPr lang="en-US">
                <a:solidFill>
                  <a:srgbClr val="C00000"/>
                </a:solidFill>
              </a:rPr>
              <a:t>PRIMARY</a:t>
            </a:r>
          </a:p>
        </p:txBody>
      </p:sp>
      <p:sp>
        <p:nvSpPr>
          <p:cNvPr id="4" name="Content Placeholder 3"/>
          <p:cNvSpPr>
            <a:spLocks noGrp="1"/>
          </p:cNvSpPr>
          <p:nvPr>
            <p:ph sz="half" idx="2"/>
          </p:nvPr>
        </p:nvSpPr>
        <p:spPr/>
        <p:txBody>
          <a:bodyPr/>
          <a:lstStyle/>
          <a:p>
            <a:r>
              <a:rPr lang="en-US"/>
              <a:t>Migraine</a:t>
            </a:r>
          </a:p>
          <a:p>
            <a:r>
              <a:rPr lang="en-US"/>
              <a:t>Tension type</a:t>
            </a:r>
          </a:p>
          <a:p>
            <a:r>
              <a:rPr lang="en-US"/>
              <a:t>Cluster</a:t>
            </a:r>
          </a:p>
          <a:p>
            <a:r>
              <a:rPr lang="en-US"/>
              <a:t>Other trigeminal autonomic </a:t>
            </a:r>
            <a:r>
              <a:rPr lang="en-US" err="1"/>
              <a:t>cephalalgias</a:t>
            </a:r>
            <a:endParaRPr lang="en-US"/>
          </a:p>
        </p:txBody>
      </p:sp>
      <p:sp>
        <p:nvSpPr>
          <p:cNvPr id="5" name="Text Placeholder 4"/>
          <p:cNvSpPr>
            <a:spLocks noGrp="1"/>
          </p:cNvSpPr>
          <p:nvPr>
            <p:ph type="body" sz="quarter" idx="3"/>
          </p:nvPr>
        </p:nvSpPr>
        <p:spPr/>
        <p:txBody>
          <a:bodyPr/>
          <a:lstStyle/>
          <a:p>
            <a:pPr algn="ctr"/>
            <a:r>
              <a:rPr lang="en-US">
                <a:solidFill>
                  <a:srgbClr val="C00000"/>
                </a:solidFill>
              </a:rPr>
              <a:t>SECONDARY</a:t>
            </a:r>
          </a:p>
        </p:txBody>
      </p:sp>
      <p:sp>
        <p:nvSpPr>
          <p:cNvPr id="6" name="Content Placeholder 5"/>
          <p:cNvSpPr>
            <a:spLocks noGrp="1"/>
          </p:cNvSpPr>
          <p:nvPr>
            <p:ph sz="quarter" idx="4"/>
          </p:nvPr>
        </p:nvSpPr>
        <p:spPr/>
        <p:txBody>
          <a:bodyPr/>
          <a:lstStyle/>
          <a:p>
            <a:r>
              <a:rPr lang="en-US"/>
              <a:t>Space-occupying mass</a:t>
            </a:r>
          </a:p>
          <a:p>
            <a:r>
              <a:rPr lang="en-US"/>
              <a:t>Vascular lesion</a:t>
            </a:r>
          </a:p>
          <a:p>
            <a:r>
              <a:rPr lang="en-US"/>
              <a:t>Infection</a:t>
            </a:r>
          </a:p>
          <a:p>
            <a:r>
              <a:rPr lang="en-US"/>
              <a:t>Metabolic disturbance</a:t>
            </a:r>
          </a:p>
          <a:p>
            <a:r>
              <a:rPr lang="en-US"/>
              <a:t> Systemic problem.</a:t>
            </a:r>
          </a:p>
        </p:txBody>
      </p:sp>
    </p:spTree>
    <p:extLst>
      <p:ext uri="{BB962C8B-B14F-4D97-AF65-F5344CB8AC3E}">
        <p14:creationId xmlns:p14="http://schemas.microsoft.com/office/powerpoint/2010/main" val="220080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4">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26" name="Rectangle 16">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EC4C3FE6-2E6F-2542-8416-6F31DA01FE1C}"/>
              </a:ext>
            </a:extLst>
          </p:cNvPr>
          <p:cNvSpPr>
            <a:spLocks noGrp="1"/>
          </p:cNvSpPr>
          <p:nvPr>
            <p:ph type="title"/>
          </p:nvPr>
        </p:nvSpPr>
        <p:spPr>
          <a:xfrm>
            <a:off x="1154954" y="1143000"/>
            <a:ext cx="9547682" cy="898674"/>
          </a:xfrm>
        </p:spPr>
        <p:txBody>
          <a:bodyPr anchor="b">
            <a:noAutofit/>
          </a:bodyPr>
          <a:lstStyle/>
          <a:p>
            <a:r>
              <a:rPr lang="en-US" sz="2400" b="1" dirty="0">
                <a:solidFill>
                  <a:schemeClr val="tx1"/>
                </a:solidFill>
              </a:rPr>
              <a:t>The 3 key outpatient situations in which headache presents differ in approach based on the likelihood of secondary headache and specific management issues:</a:t>
            </a:r>
            <a:endParaRPr lang="en-SA" sz="2400" b="1" dirty="0">
              <a:solidFill>
                <a:schemeClr val="tx2"/>
              </a:solidFill>
            </a:endParaRPr>
          </a:p>
        </p:txBody>
      </p:sp>
      <p:sp>
        <p:nvSpPr>
          <p:cNvPr id="27" name="Rectangle 18">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7E769357-4EF3-404F-B3CF-17354C192EF6}"/>
              </a:ext>
            </a:extLst>
          </p:cNvPr>
          <p:cNvSpPr>
            <a:spLocks noGrp="1"/>
          </p:cNvSpPr>
          <p:nvPr>
            <p:ph idx="1"/>
          </p:nvPr>
        </p:nvSpPr>
        <p:spPr>
          <a:xfrm>
            <a:off x="1154954" y="2451411"/>
            <a:ext cx="9968658" cy="3643952"/>
          </a:xfrm>
        </p:spPr>
        <p:txBody>
          <a:bodyPr anchor="ctr">
            <a:normAutofit lnSpcReduction="10000"/>
          </a:bodyPr>
          <a:lstStyle/>
          <a:p>
            <a:pPr lvl="1" fontAlgn="base"/>
            <a:r>
              <a:rPr lang="en-US" sz="2400" dirty="0">
                <a:solidFill>
                  <a:schemeClr val="tx1"/>
                </a:solidFill>
              </a:rPr>
              <a:t>In the outpatient office setting, most headaches are common primary headache s (such as migraine or tension-type headache) or the secondary headache disorder medication overuse headache.</a:t>
            </a:r>
          </a:p>
          <a:p>
            <a:pPr lvl="1" fontAlgn="base"/>
            <a:r>
              <a:rPr lang="en-US" sz="2400" dirty="0">
                <a:solidFill>
                  <a:schemeClr val="tx1"/>
                </a:solidFill>
              </a:rPr>
              <a:t>In the emergency department (ED), the role of the provider is to exclude immediately life-threatening headache and to provide safe and effective treatment of acute symptoms.</a:t>
            </a:r>
          </a:p>
          <a:p>
            <a:pPr lvl="1" fontAlgn="base"/>
            <a:r>
              <a:rPr lang="en-US" sz="2400" dirty="0">
                <a:solidFill>
                  <a:schemeClr val="tx1"/>
                </a:solidFill>
              </a:rPr>
              <a:t>Patients with headaches during pregnancy are a special population and require specific evaluation and management strategies.</a:t>
            </a:r>
          </a:p>
          <a:p>
            <a:endParaRPr lang="en-SA" sz="2800" dirty="0">
              <a:solidFill>
                <a:schemeClr val="tx1"/>
              </a:solidFill>
            </a:endParaRPr>
          </a:p>
        </p:txBody>
      </p:sp>
      <p:pic>
        <p:nvPicPr>
          <p:cNvPr id="10" name="Picture 9" descr="Icon&#10;&#10;Description automatically generated">
            <a:extLst>
              <a:ext uri="{FF2B5EF4-FFF2-40B4-BE49-F238E27FC236}">
                <a16:creationId xmlns:a16="http://schemas.microsoft.com/office/drawing/2014/main" id="{2D6802AC-52AD-A04A-97AF-F29B648C7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0375" y="5928687"/>
            <a:ext cx="2095500" cy="647700"/>
          </a:xfrm>
          <a:prstGeom prst="rect">
            <a:avLst/>
          </a:prstGeom>
        </p:spPr>
      </p:pic>
    </p:spTree>
    <p:extLst>
      <p:ext uri="{BB962C8B-B14F-4D97-AF65-F5344CB8AC3E}">
        <p14:creationId xmlns:p14="http://schemas.microsoft.com/office/powerpoint/2010/main" val="862897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3237</TotalTime>
  <Words>4506</Words>
  <Application>Microsoft Macintosh PowerPoint</Application>
  <PresentationFormat>Widescreen</PresentationFormat>
  <Paragraphs>461</Paragraphs>
  <Slides>72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Arial</vt:lpstr>
      <vt:lpstr>Calibri</vt:lpstr>
      <vt:lpstr>Calibri Light</vt:lpstr>
      <vt:lpstr>Century Gothic</vt:lpstr>
      <vt:lpstr>Lato</vt:lpstr>
      <vt:lpstr>MuseoSans</vt:lpstr>
      <vt:lpstr>Open-Sans</vt:lpstr>
      <vt:lpstr>Traditional Arabic</vt:lpstr>
      <vt:lpstr>Wingdings 3</vt:lpstr>
      <vt:lpstr>Ion Boardroom</vt:lpstr>
      <vt:lpstr>Headache</vt:lpstr>
      <vt:lpstr>Background</vt:lpstr>
      <vt:lpstr>Guideline for primary care management of headache in adults. Canadian Family Physician </vt:lpstr>
      <vt:lpstr>Introduction</vt:lpstr>
      <vt:lpstr>Objectives</vt:lpstr>
      <vt:lpstr>PowerPoint Presentation</vt:lpstr>
      <vt:lpstr>Update </vt:lpstr>
      <vt:lpstr>Types of headaches</vt:lpstr>
      <vt:lpstr>The 3 key outpatient situations in which headache presents differ in approach based on the likelihood of secondary headache and specific management issues:</vt:lpstr>
      <vt:lpstr>Misconceptions </vt:lpstr>
      <vt:lpstr>PowerPoint Presentation</vt:lpstr>
      <vt:lpstr>PowerPoint Presentation</vt:lpstr>
      <vt:lpstr>PowerPoint Presentation</vt:lpstr>
      <vt:lpstr>PowerPoint Presentation</vt:lpstr>
      <vt:lpstr>Medications for tension-type headache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acute management  of migraine</vt:lpstr>
      <vt:lpstr>Uptodate</vt:lpstr>
      <vt:lpstr>Managing patients with migraine </vt:lpstr>
      <vt:lpstr>Acute Migraine Medication</vt:lpstr>
      <vt:lpstr>PowerPoint Presentation</vt:lpstr>
      <vt:lpstr>Prophylactic Medications</vt:lpstr>
      <vt:lpstr>PowerPoint Presentation</vt:lpstr>
      <vt:lpstr>Prophylactic medication </vt:lpstr>
      <vt:lpstr>Prescribing prophylactic medication      cont</vt:lpstr>
      <vt:lpstr>PowerPoint Presentation</vt:lpstr>
      <vt:lpstr>PowerPoint Presentation</vt:lpstr>
      <vt:lpstr>Aura</vt:lpstr>
      <vt:lpstr>PowerPoint Presentation</vt:lpstr>
      <vt:lpstr>PowerPoint Presentation</vt:lpstr>
      <vt:lpstr>She wants to become pregnant in the future, but still needs migraine prophylaxis, what should you do?</vt:lpstr>
      <vt:lpstr>PowerPoint Presentation</vt:lpstr>
      <vt:lpstr>PowerPoint Presentation</vt:lpstr>
      <vt:lpstr>PowerPoint Presentation</vt:lpstr>
      <vt:lpstr>What advice and support can you offer about his diagnosis?</vt:lpstr>
      <vt:lpstr>What medications would you not offer for the acute management of his cluster headache attacks?</vt:lpstr>
      <vt:lpstr>General practice points for managing primary headache in adults </vt:lpstr>
      <vt:lpstr>General practice points for managing primary headache in adults </vt:lpstr>
      <vt:lpstr>PowerPoint Presentation</vt:lpstr>
      <vt:lpstr>General practice points                                    cont….</vt:lpstr>
      <vt:lpstr>PowerPoint Presentation</vt:lpstr>
      <vt:lpstr>SNOOP(Red flag signs)</vt:lpstr>
      <vt:lpstr>In the outpatient office setting:</vt:lpstr>
      <vt:lpstr>In the emergency room, evaluate for secondary causes of headache: </vt:lpstr>
      <vt:lpstr>In the emergency room, evaluate for secondary causes of headache: </vt:lpstr>
      <vt:lpstr>In pregnant patients with a new onset of headache:</vt:lpstr>
      <vt:lpstr>Characteristics of migraine, tension-type, and cluster headache syndromes</vt:lpstr>
      <vt:lpstr>Important elements in history : headache for the first time or those with a change in headache pattern </vt:lpstr>
      <vt:lpstr>Approach to the physical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Medication overuse headache (MOH) </vt:lpstr>
      <vt:lpstr>Diagnosis of medication-overuse headache</vt:lpstr>
      <vt:lpstr>Coping strategies for headache</vt:lpstr>
      <vt:lpstr>Management of MOH- Patient education. </vt:lpstr>
      <vt:lpstr>Strategy for cessation of medication overuse </vt:lpstr>
      <vt:lpstr>Tips to Remember</vt:lpstr>
      <vt:lpstr>Tips to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Headache</dc:title>
  <dc:creator>FARHANA</dc:creator>
  <cp:lastModifiedBy>Nada Alyousefi</cp:lastModifiedBy>
  <cp:revision>159</cp:revision>
  <cp:lastPrinted>2017-03-23T06:30:47Z</cp:lastPrinted>
  <dcterms:created xsi:type="dcterms:W3CDTF">2016-10-12T06:01:03Z</dcterms:created>
  <dcterms:modified xsi:type="dcterms:W3CDTF">2022-02-16T14:37:17Z</dcterms:modified>
</cp:coreProperties>
</file>