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67" d="100"/>
          <a:sy n="67" d="100"/>
        </p:scale>
        <p:origin x="60"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7E7421-E232-49A6-99C7-659DBC792D0C}" type="doc">
      <dgm:prSet loTypeId="urn:microsoft.com/office/officeart/2016/7/layout/BasicLinearProcessNumbered" loCatId="process" qsTypeId="urn:microsoft.com/office/officeart/2005/8/quickstyle/simple2" qsCatId="simple" csTypeId="urn:microsoft.com/office/officeart/2005/8/colors/colorful1" csCatId="colorful"/>
      <dgm:spPr/>
      <dgm:t>
        <a:bodyPr/>
        <a:lstStyle/>
        <a:p>
          <a:endParaRPr lang="en-US"/>
        </a:p>
      </dgm:t>
    </dgm:pt>
    <dgm:pt modelId="{3BB6E33B-5D3B-445E-BB2E-A2FE8C7F51EE}">
      <dgm:prSet/>
      <dgm:spPr/>
      <dgm:t>
        <a:bodyPr/>
        <a:lstStyle/>
        <a:p>
          <a:r>
            <a:rPr lang="en-US"/>
            <a:t>Identifying unrecognized disease (early stage)</a:t>
          </a:r>
        </a:p>
      </dgm:t>
    </dgm:pt>
    <dgm:pt modelId="{EB78A7D8-D663-4404-A644-83CD42BE0A51}" type="parTrans" cxnId="{B289367C-E8DC-49E2-A646-E4A5A5CE14B8}">
      <dgm:prSet/>
      <dgm:spPr/>
      <dgm:t>
        <a:bodyPr/>
        <a:lstStyle/>
        <a:p>
          <a:endParaRPr lang="en-US"/>
        </a:p>
      </dgm:t>
    </dgm:pt>
    <dgm:pt modelId="{1CA870B6-611F-446B-A8DC-FBF71E783E38}" type="sibTrans" cxnId="{B289367C-E8DC-49E2-A646-E4A5A5CE14B8}">
      <dgm:prSet phldrT="1" phldr="0"/>
      <dgm:spPr/>
      <dgm:t>
        <a:bodyPr/>
        <a:lstStyle/>
        <a:p>
          <a:r>
            <a:rPr lang="en-US"/>
            <a:t>1</a:t>
          </a:r>
        </a:p>
      </dgm:t>
    </dgm:pt>
    <dgm:pt modelId="{CC46D894-5171-415E-99BB-2236561338AE}">
      <dgm:prSet/>
      <dgm:spPr/>
      <dgm:t>
        <a:bodyPr/>
        <a:lstStyle/>
        <a:p>
          <a:r>
            <a:rPr lang="en-US"/>
            <a:t>Identifying persons at increased risk for the presence of disease, who warrant further evaluation </a:t>
          </a:r>
        </a:p>
      </dgm:t>
    </dgm:pt>
    <dgm:pt modelId="{6FDFFD39-4517-4691-A327-5BD1CD02EA5D}" type="parTrans" cxnId="{48FD2D4D-99AE-4883-95ED-D1B93B3DB706}">
      <dgm:prSet/>
      <dgm:spPr/>
      <dgm:t>
        <a:bodyPr/>
        <a:lstStyle/>
        <a:p>
          <a:endParaRPr lang="en-US"/>
        </a:p>
      </dgm:t>
    </dgm:pt>
    <dgm:pt modelId="{D83E2CA8-C1D0-40B2-82DD-EBBA246F534B}" type="sibTrans" cxnId="{48FD2D4D-99AE-4883-95ED-D1B93B3DB706}">
      <dgm:prSet phldrT="2" phldr="0"/>
      <dgm:spPr/>
      <dgm:t>
        <a:bodyPr/>
        <a:lstStyle/>
        <a:p>
          <a:r>
            <a:rPr lang="en-US"/>
            <a:t>2</a:t>
          </a:r>
        </a:p>
      </dgm:t>
    </dgm:pt>
    <dgm:pt modelId="{65F721E4-5A77-4E4D-AC3E-71728D98C805}">
      <dgm:prSet/>
      <dgm:spPr/>
      <dgm:t>
        <a:bodyPr/>
        <a:lstStyle/>
        <a:p>
          <a:r>
            <a:rPr lang="en-US"/>
            <a:t>Classifying people with respect to their likelihood of having a particular disease</a:t>
          </a:r>
        </a:p>
      </dgm:t>
    </dgm:pt>
    <dgm:pt modelId="{66ED87E3-F56F-4540-9E1D-5E40C85A4366}" type="parTrans" cxnId="{727A355E-8894-4216-87FF-E8C43C9A6B30}">
      <dgm:prSet/>
      <dgm:spPr/>
      <dgm:t>
        <a:bodyPr/>
        <a:lstStyle/>
        <a:p>
          <a:endParaRPr lang="en-US"/>
        </a:p>
      </dgm:t>
    </dgm:pt>
    <dgm:pt modelId="{D6F2211A-9883-448D-8CA4-75EF0CF859A9}" type="sibTrans" cxnId="{727A355E-8894-4216-87FF-E8C43C9A6B30}">
      <dgm:prSet phldrT="3" phldr="0"/>
      <dgm:spPr/>
      <dgm:t>
        <a:bodyPr/>
        <a:lstStyle/>
        <a:p>
          <a:r>
            <a:rPr lang="en-US"/>
            <a:t>3</a:t>
          </a:r>
        </a:p>
      </dgm:t>
    </dgm:pt>
    <dgm:pt modelId="{AA2D59BF-DA29-428A-A95F-207BE9E0FBF2}">
      <dgm:prSet/>
      <dgm:spPr/>
      <dgm:t>
        <a:bodyPr/>
        <a:lstStyle/>
        <a:p>
          <a:r>
            <a:rPr lang="en-US"/>
            <a:t>Reducing morbidity and mortality from disease among persons being screened</a:t>
          </a:r>
        </a:p>
      </dgm:t>
    </dgm:pt>
    <dgm:pt modelId="{1699DA8D-5BBF-4061-8FFB-442B7E63F2EA}" type="parTrans" cxnId="{064DCE1D-B424-4DF0-9B6D-7745643DFCEC}">
      <dgm:prSet/>
      <dgm:spPr/>
      <dgm:t>
        <a:bodyPr/>
        <a:lstStyle/>
        <a:p>
          <a:endParaRPr lang="en-US"/>
        </a:p>
      </dgm:t>
    </dgm:pt>
    <dgm:pt modelId="{01DA7559-D54E-4F33-9A62-01D94E6B6566}" type="sibTrans" cxnId="{064DCE1D-B424-4DF0-9B6D-7745643DFCEC}">
      <dgm:prSet phldrT="4" phldr="0"/>
      <dgm:spPr/>
      <dgm:t>
        <a:bodyPr/>
        <a:lstStyle/>
        <a:p>
          <a:r>
            <a:rPr lang="en-US"/>
            <a:t>4</a:t>
          </a:r>
        </a:p>
      </dgm:t>
    </dgm:pt>
    <dgm:pt modelId="{DB0B2B88-47CD-4DFE-9A62-3C2ECD1BFFA6}" type="pres">
      <dgm:prSet presAssocID="{4C7E7421-E232-49A6-99C7-659DBC792D0C}" presName="Name0" presStyleCnt="0">
        <dgm:presLayoutVars>
          <dgm:animLvl val="lvl"/>
          <dgm:resizeHandles val="exact"/>
        </dgm:presLayoutVars>
      </dgm:prSet>
      <dgm:spPr/>
    </dgm:pt>
    <dgm:pt modelId="{EBC521A5-E028-4975-9F7F-4165F757F834}" type="pres">
      <dgm:prSet presAssocID="{3BB6E33B-5D3B-445E-BB2E-A2FE8C7F51EE}" presName="compositeNode" presStyleCnt="0">
        <dgm:presLayoutVars>
          <dgm:bulletEnabled val="1"/>
        </dgm:presLayoutVars>
      </dgm:prSet>
      <dgm:spPr/>
    </dgm:pt>
    <dgm:pt modelId="{89DB5206-DAF5-4920-8D64-F664E7807AEA}" type="pres">
      <dgm:prSet presAssocID="{3BB6E33B-5D3B-445E-BB2E-A2FE8C7F51EE}" presName="bgRect" presStyleLbl="bgAccFollowNode1" presStyleIdx="0" presStyleCnt="4"/>
      <dgm:spPr/>
    </dgm:pt>
    <dgm:pt modelId="{E87EAFBB-754E-4CEE-9F24-8923D65B3867}" type="pres">
      <dgm:prSet presAssocID="{1CA870B6-611F-446B-A8DC-FBF71E783E38}" presName="sibTransNodeCircle" presStyleLbl="alignNode1" presStyleIdx="0" presStyleCnt="8">
        <dgm:presLayoutVars>
          <dgm:chMax val="0"/>
          <dgm:bulletEnabled/>
        </dgm:presLayoutVars>
      </dgm:prSet>
      <dgm:spPr/>
    </dgm:pt>
    <dgm:pt modelId="{7F7887F0-4863-4129-BD34-F576F481852F}" type="pres">
      <dgm:prSet presAssocID="{3BB6E33B-5D3B-445E-BB2E-A2FE8C7F51EE}" presName="bottomLine" presStyleLbl="alignNode1" presStyleIdx="1" presStyleCnt="8">
        <dgm:presLayoutVars/>
      </dgm:prSet>
      <dgm:spPr/>
    </dgm:pt>
    <dgm:pt modelId="{5C4DA52F-4D6D-46CB-B5D1-DFD9A7886BFB}" type="pres">
      <dgm:prSet presAssocID="{3BB6E33B-5D3B-445E-BB2E-A2FE8C7F51EE}" presName="nodeText" presStyleLbl="bgAccFollowNode1" presStyleIdx="0" presStyleCnt="4">
        <dgm:presLayoutVars>
          <dgm:bulletEnabled val="1"/>
        </dgm:presLayoutVars>
      </dgm:prSet>
      <dgm:spPr/>
    </dgm:pt>
    <dgm:pt modelId="{AE02C5C1-0178-4ECA-AF6E-693E6E55EC48}" type="pres">
      <dgm:prSet presAssocID="{1CA870B6-611F-446B-A8DC-FBF71E783E38}" presName="sibTrans" presStyleCnt="0"/>
      <dgm:spPr/>
    </dgm:pt>
    <dgm:pt modelId="{57DD0A09-D92E-47A5-94D6-E5ACA8E98E08}" type="pres">
      <dgm:prSet presAssocID="{CC46D894-5171-415E-99BB-2236561338AE}" presName="compositeNode" presStyleCnt="0">
        <dgm:presLayoutVars>
          <dgm:bulletEnabled val="1"/>
        </dgm:presLayoutVars>
      </dgm:prSet>
      <dgm:spPr/>
    </dgm:pt>
    <dgm:pt modelId="{F89E4532-9F7E-4F8E-B176-95AEA8D9B8AB}" type="pres">
      <dgm:prSet presAssocID="{CC46D894-5171-415E-99BB-2236561338AE}" presName="bgRect" presStyleLbl="bgAccFollowNode1" presStyleIdx="1" presStyleCnt="4"/>
      <dgm:spPr/>
    </dgm:pt>
    <dgm:pt modelId="{3C13F2AF-3F0F-4EAC-8918-8513A2CDC419}" type="pres">
      <dgm:prSet presAssocID="{D83E2CA8-C1D0-40B2-82DD-EBBA246F534B}" presName="sibTransNodeCircle" presStyleLbl="alignNode1" presStyleIdx="2" presStyleCnt="8">
        <dgm:presLayoutVars>
          <dgm:chMax val="0"/>
          <dgm:bulletEnabled/>
        </dgm:presLayoutVars>
      </dgm:prSet>
      <dgm:spPr/>
    </dgm:pt>
    <dgm:pt modelId="{7692028A-99A0-4D42-BA68-5ADDDB021B51}" type="pres">
      <dgm:prSet presAssocID="{CC46D894-5171-415E-99BB-2236561338AE}" presName="bottomLine" presStyleLbl="alignNode1" presStyleIdx="3" presStyleCnt="8">
        <dgm:presLayoutVars/>
      </dgm:prSet>
      <dgm:spPr/>
    </dgm:pt>
    <dgm:pt modelId="{12AE7AE1-4FDA-4A89-8C27-18875A697A36}" type="pres">
      <dgm:prSet presAssocID="{CC46D894-5171-415E-99BB-2236561338AE}" presName="nodeText" presStyleLbl="bgAccFollowNode1" presStyleIdx="1" presStyleCnt="4">
        <dgm:presLayoutVars>
          <dgm:bulletEnabled val="1"/>
        </dgm:presLayoutVars>
      </dgm:prSet>
      <dgm:spPr/>
    </dgm:pt>
    <dgm:pt modelId="{93CCB15A-D24F-4F90-B453-A400DFAB54A0}" type="pres">
      <dgm:prSet presAssocID="{D83E2CA8-C1D0-40B2-82DD-EBBA246F534B}" presName="sibTrans" presStyleCnt="0"/>
      <dgm:spPr/>
    </dgm:pt>
    <dgm:pt modelId="{840C4131-E218-41DB-8CFF-F5C99A5A559F}" type="pres">
      <dgm:prSet presAssocID="{65F721E4-5A77-4E4D-AC3E-71728D98C805}" presName="compositeNode" presStyleCnt="0">
        <dgm:presLayoutVars>
          <dgm:bulletEnabled val="1"/>
        </dgm:presLayoutVars>
      </dgm:prSet>
      <dgm:spPr/>
    </dgm:pt>
    <dgm:pt modelId="{36BD4F06-720B-4104-AF85-E43941E11364}" type="pres">
      <dgm:prSet presAssocID="{65F721E4-5A77-4E4D-AC3E-71728D98C805}" presName="bgRect" presStyleLbl="bgAccFollowNode1" presStyleIdx="2" presStyleCnt="4"/>
      <dgm:spPr/>
    </dgm:pt>
    <dgm:pt modelId="{84085D3E-9775-4635-9C75-5DEAC0CE40A0}" type="pres">
      <dgm:prSet presAssocID="{D6F2211A-9883-448D-8CA4-75EF0CF859A9}" presName="sibTransNodeCircle" presStyleLbl="alignNode1" presStyleIdx="4" presStyleCnt="8">
        <dgm:presLayoutVars>
          <dgm:chMax val="0"/>
          <dgm:bulletEnabled/>
        </dgm:presLayoutVars>
      </dgm:prSet>
      <dgm:spPr/>
    </dgm:pt>
    <dgm:pt modelId="{73C4F432-27F4-4E22-A56B-43F7156DF7BE}" type="pres">
      <dgm:prSet presAssocID="{65F721E4-5A77-4E4D-AC3E-71728D98C805}" presName="bottomLine" presStyleLbl="alignNode1" presStyleIdx="5" presStyleCnt="8">
        <dgm:presLayoutVars/>
      </dgm:prSet>
      <dgm:spPr/>
    </dgm:pt>
    <dgm:pt modelId="{89C4133B-0C65-4EAB-8E46-ECFA63890933}" type="pres">
      <dgm:prSet presAssocID="{65F721E4-5A77-4E4D-AC3E-71728D98C805}" presName="nodeText" presStyleLbl="bgAccFollowNode1" presStyleIdx="2" presStyleCnt="4">
        <dgm:presLayoutVars>
          <dgm:bulletEnabled val="1"/>
        </dgm:presLayoutVars>
      </dgm:prSet>
      <dgm:spPr/>
    </dgm:pt>
    <dgm:pt modelId="{B7556734-6F74-4676-8479-67A6CAD5910E}" type="pres">
      <dgm:prSet presAssocID="{D6F2211A-9883-448D-8CA4-75EF0CF859A9}" presName="sibTrans" presStyleCnt="0"/>
      <dgm:spPr/>
    </dgm:pt>
    <dgm:pt modelId="{634C62CF-4874-4A24-9B5F-6CEC1678DE92}" type="pres">
      <dgm:prSet presAssocID="{AA2D59BF-DA29-428A-A95F-207BE9E0FBF2}" presName="compositeNode" presStyleCnt="0">
        <dgm:presLayoutVars>
          <dgm:bulletEnabled val="1"/>
        </dgm:presLayoutVars>
      </dgm:prSet>
      <dgm:spPr/>
    </dgm:pt>
    <dgm:pt modelId="{258DE6B4-C20F-4A96-845B-B0E41D686DFE}" type="pres">
      <dgm:prSet presAssocID="{AA2D59BF-DA29-428A-A95F-207BE9E0FBF2}" presName="bgRect" presStyleLbl="bgAccFollowNode1" presStyleIdx="3" presStyleCnt="4"/>
      <dgm:spPr/>
    </dgm:pt>
    <dgm:pt modelId="{15AE75DD-4C0F-4554-8988-32F8B63ED30B}" type="pres">
      <dgm:prSet presAssocID="{01DA7559-D54E-4F33-9A62-01D94E6B6566}" presName="sibTransNodeCircle" presStyleLbl="alignNode1" presStyleIdx="6" presStyleCnt="8">
        <dgm:presLayoutVars>
          <dgm:chMax val="0"/>
          <dgm:bulletEnabled/>
        </dgm:presLayoutVars>
      </dgm:prSet>
      <dgm:spPr/>
    </dgm:pt>
    <dgm:pt modelId="{4314D678-1095-40AF-8614-6A3FAC2F7E5C}" type="pres">
      <dgm:prSet presAssocID="{AA2D59BF-DA29-428A-A95F-207BE9E0FBF2}" presName="bottomLine" presStyleLbl="alignNode1" presStyleIdx="7" presStyleCnt="8">
        <dgm:presLayoutVars/>
      </dgm:prSet>
      <dgm:spPr/>
    </dgm:pt>
    <dgm:pt modelId="{00039D6F-B47E-4E32-9304-458CEB18AA3A}" type="pres">
      <dgm:prSet presAssocID="{AA2D59BF-DA29-428A-A95F-207BE9E0FBF2}" presName="nodeText" presStyleLbl="bgAccFollowNode1" presStyleIdx="3" presStyleCnt="4">
        <dgm:presLayoutVars>
          <dgm:bulletEnabled val="1"/>
        </dgm:presLayoutVars>
      </dgm:prSet>
      <dgm:spPr/>
    </dgm:pt>
  </dgm:ptLst>
  <dgm:cxnLst>
    <dgm:cxn modelId="{EFCF9A14-4214-4A4D-833F-B82612E4F0C2}" type="presOf" srcId="{4C7E7421-E232-49A6-99C7-659DBC792D0C}" destId="{DB0B2B88-47CD-4DFE-9A62-3C2ECD1BFFA6}" srcOrd="0" destOrd="0" presId="urn:microsoft.com/office/officeart/2016/7/layout/BasicLinearProcessNumbered"/>
    <dgm:cxn modelId="{5F43A21B-39E4-4448-974C-83053299F583}" type="presOf" srcId="{65F721E4-5A77-4E4D-AC3E-71728D98C805}" destId="{36BD4F06-720B-4104-AF85-E43941E11364}" srcOrd="0" destOrd="0" presId="urn:microsoft.com/office/officeart/2016/7/layout/BasicLinearProcessNumbered"/>
    <dgm:cxn modelId="{064DCE1D-B424-4DF0-9B6D-7745643DFCEC}" srcId="{4C7E7421-E232-49A6-99C7-659DBC792D0C}" destId="{AA2D59BF-DA29-428A-A95F-207BE9E0FBF2}" srcOrd="3" destOrd="0" parTransId="{1699DA8D-5BBF-4061-8FFB-442B7E63F2EA}" sibTransId="{01DA7559-D54E-4F33-9A62-01D94E6B6566}"/>
    <dgm:cxn modelId="{5E534D27-F767-4052-84E8-3D17B0066E2D}" type="presOf" srcId="{AA2D59BF-DA29-428A-A95F-207BE9E0FBF2}" destId="{258DE6B4-C20F-4A96-845B-B0E41D686DFE}" srcOrd="0" destOrd="0" presId="urn:microsoft.com/office/officeart/2016/7/layout/BasicLinearProcessNumbered"/>
    <dgm:cxn modelId="{8500AE38-F9DD-4691-AFBE-32DA4738B1FF}" type="presOf" srcId="{AA2D59BF-DA29-428A-A95F-207BE9E0FBF2}" destId="{00039D6F-B47E-4E32-9304-458CEB18AA3A}" srcOrd="1" destOrd="0" presId="urn:microsoft.com/office/officeart/2016/7/layout/BasicLinearProcessNumbered"/>
    <dgm:cxn modelId="{A252BE3C-DCB9-4405-87C8-E2D1F27FE8DC}" type="presOf" srcId="{65F721E4-5A77-4E4D-AC3E-71728D98C805}" destId="{89C4133B-0C65-4EAB-8E46-ECFA63890933}" srcOrd="1" destOrd="0" presId="urn:microsoft.com/office/officeart/2016/7/layout/BasicLinearProcessNumbered"/>
    <dgm:cxn modelId="{32A6003F-05CD-402F-AE48-C9113C284E4A}" type="presOf" srcId="{1CA870B6-611F-446B-A8DC-FBF71E783E38}" destId="{E87EAFBB-754E-4CEE-9F24-8923D65B3867}" srcOrd="0" destOrd="0" presId="urn:microsoft.com/office/officeart/2016/7/layout/BasicLinearProcessNumbered"/>
    <dgm:cxn modelId="{FE72545C-3B16-42EA-AB6C-366AB3A0A013}" type="presOf" srcId="{CC46D894-5171-415E-99BB-2236561338AE}" destId="{12AE7AE1-4FDA-4A89-8C27-18875A697A36}" srcOrd="1" destOrd="0" presId="urn:microsoft.com/office/officeart/2016/7/layout/BasicLinearProcessNumbered"/>
    <dgm:cxn modelId="{727A355E-8894-4216-87FF-E8C43C9A6B30}" srcId="{4C7E7421-E232-49A6-99C7-659DBC792D0C}" destId="{65F721E4-5A77-4E4D-AC3E-71728D98C805}" srcOrd="2" destOrd="0" parTransId="{66ED87E3-F56F-4540-9E1D-5E40C85A4366}" sibTransId="{D6F2211A-9883-448D-8CA4-75EF0CF859A9}"/>
    <dgm:cxn modelId="{DFE4665E-343C-42DE-ADD5-D390A11BF725}" type="presOf" srcId="{3BB6E33B-5D3B-445E-BB2E-A2FE8C7F51EE}" destId="{89DB5206-DAF5-4920-8D64-F664E7807AEA}" srcOrd="0" destOrd="0" presId="urn:microsoft.com/office/officeart/2016/7/layout/BasicLinearProcessNumbered"/>
    <dgm:cxn modelId="{48FD2D4D-99AE-4883-95ED-D1B93B3DB706}" srcId="{4C7E7421-E232-49A6-99C7-659DBC792D0C}" destId="{CC46D894-5171-415E-99BB-2236561338AE}" srcOrd="1" destOrd="0" parTransId="{6FDFFD39-4517-4691-A327-5BD1CD02EA5D}" sibTransId="{D83E2CA8-C1D0-40B2-82DD-EBBA246F534B}"/>
    <dgm:cxn modelId="{B289367C-E8DC-49E2-A646-E4A5A5CE14B8}" srcId="{4C7E7421-E232-49A6-99C7-659DBC792D0C}" destId="{3BB6E33B-5D3B-445E-BB2E-A2FE8C7F51EE}" srcOrd="0" destOrd="0" parTransId="{EB78A7D8-D663-4404-A644-83CD42BE0A51}" sibTransId="{1CA870B6-611F-446B-A8DC-FBF71E783E38}"/>
    <dgm:cxn modelId="{607F2598-4A2B-45D6-AB86-12F4D0E3318D}" type="presOf" srcId="{D6F2211A-9883-448D-8CA4-75EF0CF859A9}" destId="{84085D3E-9775-4635-9C75-5DEAC0CE40A0}" srcOrd="0" destOrd="0" presId="urn:microsoft.com/office/officeart/2016/7/layout/BasicLinearProcessNumbered"/>
    <dgm:cxn modelId="{1E98709B-7070-44F2-A7C2-49C818418064}" type="presOf" srcId="{D83E2CA8-C1D0-40B2-82DD-EBBA246F534B}" destId="{3C13F2AF-3F0F-4EAC-8918-8513A2CDC419}" srcOrd="0" destOrd="0" presId="urn:microsoft.com/office/officeart/2016/7/layout/BasicLinearProcessNumbered"/>
    <dgm:cxn modelId="{C577CA9C-3BE0-48F3-83E7-B4CB13A93461}" type="presOf" srcId="{01DA7559-D54E-4F33-9A62-01D94E6B6566}" destId="{15AE75DD-4C0F-4554-8988-32F8B63ED30B}" srcOrd="0" destOrd="0" presId="urn:microsoft.com/office/officeart/2016/7/layout/BasicLinearProcessNumbered"/>
    <dgm:cxn modelId="{7200B7C5-5B6F-4912-83C2-D9E3CF6FE2CD}" type="presOf" srcId="{3BB6E33B-5D3B-445E-BB2E-A2FE8C7F51EE}" destId="{5C4DA52F-4D6D-46CB-B5D1-DFD9A7886BFB}" srcOrd="1" destOrd="0" presId="urn:microsoft.com/office/officeart/2016/7/layout/BasicLinearProcessNumbered"/>
    <dgm:cxn modelId="{15DB30F2-E073-433D-83E8-248DF07ED4C8}" type="presOf" srcId="{CC46D894-5171-415E-99BB-2236561338AE}" destId="{F89E4532-9F7E-4F8E-B176-95AEA8D9B8AB}" srcOrd="0" destOrd="0" presId="urn:microsoft.com/office/officeart/2016/7/layout/BasicLinearProcessNumbered"/>
    <dgm:cxn modelId="{087239B3-B543-411B-A722-6A90EA1BD98D}" type="presParOf" srcId="{DB0B2B88-47CD-4DFE-9A62-3C2ECD1BFFA6}" destId="{EBC521A5-E028-4975-9F7F-4165F757F834}" srcOrd="0" destOrd="0" presId="urn:microsoft.com/office/officeart/2016/7/layout/BasicLinearProcessNumbered"/>
    <dgm:cxn modelId="{3B1B43C3-40C9-4821-8B40-6B6C8E101C29}" type="presParOf" srcId="{EBC521A5-E028-4975-9F7F-4165F757F834}" destId="{89DB5206-DAF5-4920-8D64-F664E7807AEA}" srcOrd="0" destOrd="0" presId="urn:microsoft.com/office/officeart/2016/7/layout/BasicLinearProcessNumbered"/>
    <dgm:cxn modelId="{D2B1D064-5E6D-4764-B62D-EB4ABFD295F2}" type="presParOf" srcId="{EBC521A5-E028-4975-9F7F-4165F757F834}" destId="{E87EAFBB-754E-4CEE-9F24-8923D65B3867}" srcOrd="1" destOrd="0" presId="urn:microsoft.com/office/officeart/2016/7/layout/BasicLinearProcessNumbered"/>
    <dgm:cxn modelId="{5742EDCA-C5E2-4893-B11E-F23304BC3B39}" type="presParOf" srcId="{EBC521A5-E028-4975-9F7F-4165F757F834}" destId="{7F7887F0-4863-4129-BD34-F576F481852F}" srcOrd="2" destOrd="0" presId="urn:microsoft.com/office/officeart/2016/7/layout/BasicLinearProcessNumbered"/>
    <dgm:cxn modelId="{5E39AF82-5977-4944-AF5B-8B94520E315D}" type="presParOf" srcId="{EBC521A5-E028-4975-9F7F-4165F757F834}" destId="{5C4DA52F-4D6D-46CB-B5D1-DFD9A7886BFB}" srcOrd="3" destOrd="0" presId="urn:microsoft.com/office/officeart/2016/7/layout/BasicLinearProcessNumbered"/>
    <dgm:cxn modelId="{E9D99128-F16B-4858-A071-C95BF5024C93}" type="presParOf" srcId="{DB0B2B88-47CD-4DFE-9A62-3C2ECD1BFFA6}" destId="{AE02C5C1-0178-4ECA-AF6E-693E6E55EC48}" srcOrd="1" destOrd="0" presId="urn:microsoft.com/office/officeart/2016/7/layout/BasicLinearProcessNumbered"/>
    <dgm:cxn modelId="{77CAC708-66A0-412F-922B-ABF7345A88C7}" type="presParOf" srcId="{DB0B2B88-47CD-4DFE-9A62-3C2ECD1BFFA6}" destId="{57DD0A09-D92E-47A5-94D6-E5ACA8E98E08}" srcOrd="2" destOrd="0" presId="urn:microsoft.com/office/officeart/2016/7/layout/BasicLinearProcessNumbered"/>
    <dgm:cxn modelId="{B9CBBD11-0686-4A21-B931-E33A559A9A9C}" type="presParOf" srcId="{57DD0A09-D92E-47A5-94D6-E5ACA8E98E08}" destId="{F89E4532-9F7E-4F8E-B176-95AEA8D9B8AB}" srcOrd="0" destOrd="0" presId="urn:microsoft.com/office/officeart/2016/7/layout/BasicLinearProcessNumbered"/>
    <dgm:cxn modelId="{6D5C2505-4C8E-4A2C-A77B-EC492DA2C7FA}" type="presParOf" srcId="{57DD0A09-D92E-47A5-94D6-E5ACA8E98E08}" destId="{3C13F2AF-3F0F-4EAC-8918-8513A2CDC419}" srcOrd="1" destOrd="0" presId="urn:microsoft.com/office/officeart/2016/7/layout/BasicLinearProcessNumbered"/>
    <dgm:cxn modelId="{531AC09F-8054-41E8-AD84-64402CB11F3B}" type="presParOf" srcId="{57DD0A09-D92E-47A5-94D6-E5ACA8E98E08}" destId="{7692028A-99A0-4D42-BA68-5ADDDB021B51}" srcOrd="2" destOrd="0" presId="urn:microsoft.com/office/officeart/2016/7/layout/BasicLinearProcessNumbered"/>
    <dgm:cxn modelId="{9C03C1D8-1137-4F05-9A0D-D3FB4774F337}" type="presParOf" srcId="{57DD0A09-D92E-47A5-94D6-E5ACA8E98E08}" destId="{12AE7AE1-4FDA-4A89-8C27-18875A697A36}" srcOrd="3" destOrd="0" presId="urn:microsoft.com/office/officeart/2016/7/layout/BasicLinearProcessNumbered"/>
    <dgm:cxn modelId="{CA2F8941-1A72-4D2A-AFFE-281C972CA09A}" type="presParOf" srcId="{DB0B2B88-47CD-4DFE-9A62-3C2ECD1BFFA6}" destId="{93CCB15A-D24F-4F90-B453-A400DFAB54A0}" srcOrd="3" destOrd="0" presId="urn:microsoft.com/office/officeart/2016/7/layout/BasicLinearProcessNumbered"/>
    <dgm:cxn modelId="{14A27DF1-E29F-4AEF-A701-68131AB255DE}" type="presParOf" srcId="{DB0B2B88-47CD-4DFE-9A62-3C2ECD1BFFA6}" destId="{840C4131-E218-41DB-8CFF-F5C99A5A559F}" srcOrd="4" destOrd="0" presId="urn:microsoft.com/office/officeart/2016/7/layout/BasicLinearProcessNumbered"/>
    <dgm:cxn modelId="{49F8DF7B-2361-4A53-AF1A-506B42196797}" type="presParOf" srcId="{840C4131-E218-41DB-8CFF-F5C99A5A559F}" destId="{36BD4F06-720B-4104-AF85-E43941E11364}" srcOrd="0" destOrd="0" presId="urn:microsoft.com/office/officeart/2016/7/layout/BasicLinearProcessNumbered"/>
    <dgm:cxn modelId="{8CA149BF-3397-4B71-BB52-28AFDC16B8EA}" type="presParOf" srcId="{840C4131-E218-41DB-8CFF-F5C99A5A559F}" destId="{84085D3E-9775-4635-9C75-5DEAC0CE40A0}" srcOrd="1" destOrd="0" presId="urn:microsoft.com/office/officeart/2016/7/layout/BasicLinearProcessNumbered"/>
    <dgm:cxn modelId="{C3FF0A8A-68A9-4A1D-B46A-149A97D12EB2}" type="presParOf" srcId="{840C4131-E218-41DB-8CFF-F5C99A5A559F}" destId="{73C4F432-27F4-4E22-A56B-43F7156DF7BE}" srcOrd="2" destOrd="0" presId="urn:microsoft.com/office/officeart/2016/7/layout/BasicLinearProcessNumbered"/>
    <dgm:cxn modelId="{86ED0321-6984-476B-A47E-D337211B45A2}" type="presParOf" srcId="{840C4131-E218-41DB-8CFF-F5C99A5A559F}" destId="{89C4133B-0C65-4EAB-8E46-ECFA63890933}" srcOrd="3" destOrd="0" presId="urn:microsoft.com/office/officeart/2016/7/layout/BasicLinearProcessNumbered"/>
    <dgm:cxn modelId="{FC649752-9DB5-4129-9782-948FA8A44148}" type="presParOf" srcId="{DB0B2B88-47CD-4DFE-9A62-3C2ECD1BFFA6}" destId="{B7556734-6F74-4676-8479-67A6CAD5910E}" srcOrd="5" destOrd="0" presId="urn:microsoft.com/office/officeart/2016/7/layout/BasicLinearProcessNumbered"/>
    <dgm:cxn modelId="{E7F4BDCB-94D4-4219-AF32-4B06E2966319}" type="presParOf" srcId="{DB0B2B88-47CD-4DFE-9A62-3C2ECD1BFFA6}" destId="{634C62CF-4874-4A24-9B5F-6CEC1678DE92}" srcOrd="6" destOrd="0" presId="urn:microsoft.com/office/officeart/2016/7/layout/BasicLinearProcessNumbered"/>
    <dgm:cxn modelId="{6B723BBB-FE92-425F-9DB4-84E9D43ED39F}" type="presParOf" srcId="{634C62CF-4874-4A24-9B5F-6CEC1678DE92}" destId="{258DE6B4-C20F-4A96-845B-B0E41D686DFE}" srcOrd="0" destOrd="0" presId="urn:microsoft.com/office/officeart/2016/7/layout/BasicLinearProcessNumbered"/>
    <dgm:cxn modelId="{9788BA83-78F7-4F5D-B04E-A8D133DDFBEF}" type="presParOf" srcId="{634C62CF-4874-4A24-9B5F-6CEC1678DE92}" destId="{15AE75DD-4C0F-4554-8988-32F8B63ED30B}" srcOrd="1" destOrd="0" presId="urn:microsoft.com/office/officeart/2016/7/layout/BasicLinearProcessNumbered"/>
    <dgm:cxn modelId="{DFB741C1-EA36-4FCF-B009-011D5D3C8BD7}" type="presParOf" srcId="{634C62CF-4874-4A24-9B5F-6CEC1678DE92}" destId="{4314D678-1095-40AF-8614-6A3FAC2F7E5C}" srcOrd="2" destOrd="0" presId="urn:microsoft.com/office/officeart/2016/7/layout/BasicLinearProcessNumbered"/>
    <dgm:cxn modelId="{FAE83BCB-063C-4271-B8F4-196033676947}" type="presParOf" srcId="{634C62CF-4874-4A24-9B5F-6CEC1678DE92}" destId="{00039D6F-B47E-4E32-9304-458CEB18AA3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EDDA42-CAEA-484A-B1FC-6E866FEE47AC}" type="doc">
      <dgm:prSet loTypeId="urn:microsoft.com/office/officeart/2008/layout/LinedList" loCatId="list" qsTypeId="urn:microsoft.com/office/officeart/2005/8/quickstyle/simple2" qsCatId="simple" csTypeId="urn:microsoft.com/office/officeart/2005/8/colors/colorful1" csCatId="colorful"/>
      <dgm:spPr/>
      <dgm:t>
        <a:bodyPr/>
        <a:lstStyle/>
        <a:p>
          <a:endParaRPr lang="en-US"/>
        </a:p>
      </dgm:t>
    </dgm:pt>
    <dgm:pt modelId="{38494917-90A9-481D-A1D8-85AE32AD57F5}">
      <dgm:prSet custT="1"/>
      <dgm:spPr/>
      <dgm:t>
        <a:bodyPr/>
        <a:lstStyle/>
        <a:p>
          <a:r>
            <a:rPr lang="en-US" sz="2400" dirty="0"/>
            <a:t>Application of certain procedures to populations by doctor initiative , with the aim of identifying asymptomatic disease or people at risk from it.</a:t>
          </a:r>
        </a:p>
      </dgm:t>
    </dgm:pt>
    <dgm:pt modelId="{F09DBDA1-9AEE-4303-B664-FAF208325BAE}" type="parTrans" cxnId="{6323229E-C056-440A-A85D-7B30C1D7E0A9}">
      <dgm:prSet/>
      <dgm:spPr/>
      <dgm:t>
        <a:bodyPr/>
        <a:lstStyle/>
        <a:p>
          <a:endParaRPr lang="en-US"/>
        </a:p>
      </dgm:t>
    </dgm:pt>
    <dgm:pt modelId="{BA6F9D9B-D90D-4880-8A4B-04C619186CF6}" type="sibTrans" cxnId="{6323229E-C056-440A-A85D-7B30C1D7E0A9}">
      <dgm:prSet/>
      <dgm:spPr/>
      <dgm:t>
        <a:bodyPr/>
        <a:lstStyle/>
        <a:p>
          <a:endParaRPr lang="en-US"/>
        </a:p>
      </dgm:t>
    </dgm:pt>
    <dgm:pt modelId="{BB5E4B82-59E0-45A5-92F8-8CBBEFB54892}">
      <dgm:prSet custT="1"/>
      <dgm:spPr/>
      <dgm:t>
        <a:bodyPr/>
        <a:lstStyle/>
        <a:p>
          <a:r>
            <a:rPr lang="en-US" sz="2400" dirty="0"/>
            <a:t>Screening is a form of secondary prevention </a:t>
          </a:r>
          <a:r>
            <a:rPr lang="en-US" sz="2400" dirty="0" err="1"/>
            <a:t>i.e</a:t>
          </a:r>
          <a:r>
            <a:rPr lang="en-US" sz="2400" dirty="0"/>
            <a:t> ; identifying pre-symptomatic disease (or risk factors) before significant damage is been done.</a:t>
          </a:r>
        </a:p>
      </dgm:t>
    </dgm:pt>
    <dgm:pt modelId="{FDE9DDC7-EC5B-4186-8DD2-D7584C8914CC}" type="parTrans" cxnId="{4AEA0699-FF97-4300-8E62-D3E7F4B60222}">
      <dgm:prSet/>
      <dgm:spPr/>
      <dgm:t>
        <a:bodyPr/>
        <a:lstStyle/>
        <a:p>
          <a:endParaRPr lang="en-US"/>
        </a:p>
      </dgm:t>
    </dgm:pt>
    <dgm:pt modelId="{6435CFE3-323D-405A-BA55-921CBC923E16}" type="sibTrans" cxnId="{4AEA0699-FF97-4300-8E62-D3E7F4B60222}">
      <dgm:prSet/>
      <dgm:spPr/>
      <dgm:t>
        <a:bodyPr/>
        <a:lstStyle/>
        <a:p>
          <a:endParaRPr lang="en-US"/>
        </a:p>
      </dgm:t>
    </dgm:pt>
    <dgm:pt modelId="{FFDBC05C-44F9-44B3-939B-21523FA25032}" type="pres">
      <dgm:prSet presAssocID="{11EDDA42-CAEA-484A-B1FC-6E866FEE47AC}" presName="vert0" presStyleCnt="0">
        <dgm:presLayoutVars>
          <dgm:dir/>
          <dgm:animOne val="branch"/>
          <dgm:animLvl val="lvl"/>
        </dgm:presLayoutVars>
      </dgm:prSet>
      <dgm:spPr/>
    </dgm:pt>
    <dgm:pt modelId="{13D604C9-7C21-4896-AD44-BB1137C84513}" type="pres">
      <dgm:prSet presAssocID="{38494917-90A9-481D-A1D8-85AE32AD57F5}" presName="thickLine" presStyleLbl="alignNode1" presStyleIdx="0" presStyleCnt="2"/>
      <dgm:spPr/>
    </dgm:pt>
    <dgm:pt modelId="{2BF5A16C-0E66-46E6-940D-C015B892BF8B}" type="pres">
      <dgm:prSet presAssocID="{38494917-90A9-481D-A1D8-85AE32AD57F5}" presName="horz1" presStyleCnt="0"/>
      <dgm:spPr/>
    </dgm:pt>
    <dgm:pt modelId="{ED5AF26E-C8D6-42EA-A12C-F11F12A9DD4E}" type="pres">
      <dgm:prSet presAssocID="{38494917-90A9-481D-A1D8-85AE32AD57F5}" presName="tx1" presStyleLbl="revTx" presStyleIdx="0" presStyleCnt="2"/>
      <dgm:spPr/>
    </dgm:pt>
    <dgm:pt modelId="{8AA56662-8A04-401A-9741-95DEF019904A}" type="pres">
      <dgm:prSet presAssocID="{38494917-90A9-481D-A1D8-85AE32AD57F5}" presName="vert1" presStyleCnt="0"/>
      <dgm:spPr/>
    </dgm:pt>
    <dgm:pt modelId="{00E43FBA-FCCC-4BF7-85A6-1C866A0A76D4}" type="pres">
      <dgm:prSet presAssocID="{BB5E4B82-59E0-45A5-92F8-8CBBEFB54892}" presName="thickLine" presStyleLbl="alignNode1" presStyleIdx="1" presStyleCnt="2"/>
      <dgm:spPr/>
    </dgm:pt>
    <dgm:pt modelId="{E716B690-F625-4B7A-8C2C-E313443A5BB6}" type="pres">
      <dgm:prSet presAssocID="{BB5E4B82-59E0-45A5-92F8-8CBBEFB54892}" presName="horz1" presStyleCnt="0"/>
      <dgm:spPr/>
    </dgm:pt>
    <dgm:pt modelId="{80D4E195-AE38-405E-9D15-1A0BAF2A533F}" type="pres">
      <dgm:prSet presAssocID="{BB5E4B82-59E0-45A5-92F8-8CBBEFB54892}" presName="tx1" presStyleLbl="revTx" presStyleIdx="1" presStyleCnt="2"/>
      <dgm:spPr/>
    </dgm:pt>
    <dgm:pt modelId="{562A7B77-2B97-410B-8FC9-0EC9718764D6}" type="pres">
      <dgm:prSet presAssocID="{BB5E4B82-59E0-45A5-92F8-8CBBEFB54892}" presName="vert1" presStyleCnt="0"/>
      <dgm:spPr/>
    </dgm:pt>
  </dgm:ptLst>
  <dgm:cxnLst>
    <dgm:cxn modelId="{85AA346D-5794-46A0-8482-1F962CFC98BB}" type="presOf" srcId="{BB5E4B82-59E0-45A5-92F8-8CBBEFB54892}" destId="{80D4E195-AE38-405E-9D15-1A0BAF2A533F}" srcOrd="0" destOrd="0" presId="urn:microsoft.com/office/officeart/2008/layout/LinedList"/>
    <dgm:cxn modelId="{4AEA0699-FF97-4300-8E62-D3E7F4B60222}" srcId="{11EDDA42-CAEA-484A-B1FC-6E866FEE47AC}" destId="{BB5E4B82-59E0-45A5-92F8-8CBBEFB54892}" srcOrd="1" destOrd="0" parTransId="{FDE9DDC7-EC5B-4186-8DD2-D7584C8914CC}" sibTransId="{6435CFE3-323D-405A-BA55-921CBC923E16}"/>
    <dgm:cxn modelId="{6323229E-C056-440A-A85D-7B30C1D7E0A9}" srcId="{11EDDA42-CAEA-484A-B1FC-6E866FEE47AC}" destId="{38494917-90A9-481D-A1D8-85AE32AD57F5}" srcOrd="0" destOrd="0" parTransId="{F09DBDA1-9AEE-4303-B664-FAF208325BAE}" sibTransId="{BA6F9D9B-D90D-4880-8A4B-04C619186CF6}"/>
    <dgm:cxn modelId="{8428A5C2-D294-4A31-A1BA-16A130439A82}" type="presOf" srcId="{38494917-90A9-481D-A1D8-85AE32AD57F5}" destId="{ED5AF26E-C8D6-42EA-A12C-F11F12A9DD4E}" srcOrd="0" destOrd="0" presId="urn:microsoft.com/office/officeart/2008/layout/LinedList"/>
    <dgm:cxn modelId="{47BE41E3-9473-459A-9E7E-AB845C423C5E}" type="presOf" srcId="{11EDDA42-CAEA-484A-B1FC-6E866FEE47AC}" destId="{FFDBC05C-44F9-44B3-939B-21523FA25032}" srcOrd="0" destOrd="0" presId="urn:microsoft.com/office/officeart/2008/layout/LinedList"/>
    <dgm:cxn modelId="{62C65A88-F4F5-4974-8CDB-31C4BB7B1858}" type="presParOf" srcId="{FFDBC05C-44F9-44B3-939B-21523FA25032}" destId="{13D604C9-7C21-4896-AD44-BB1137C84513}" srcOrd="0" destOrd="0" presId="urn:microsoft.com/office/officeart/2008/layout/LinedList"/>
    <dgm:cxn modelId="{E61AB765-FA40-4946-9FA1-C2E83C0F8EB3}" type="presParOf" srcId="{FFDBC05C-44F9-44B3-939B-21523FA25032}" destId="{2BF5A16C-0E66-46E6-940D-C015B892BF8B}" srcOrd="1" destOrd="0" presId="urn:microsoft.com/office/officeart/2008/layout/LinedList"/>
    <dgm:cxn modelId="{A731F076-D517-430C-A38E-20C110DAF596}" type="presParOf" srcId="{2BF5A16C-0E66-46E6-940D-C015B892BF8B}" destId="{ED5AF26E-C8D6-42EA-A12C-F11F12A9DD4E}" srcOrd="0" destOrd="0" presId="urn:microsoft.com/office/officeart/2008/layout/LinedList"/>
    <dgm:cxn modelId="{950F033A-23DC-4239-9C6D-03D364D97DF3}" type="presParOf" srcId="{2BF5A16C-0E66-46E6-940D-C015B892BF8B}" destId="{8AA56662-8A04-401A-9741-95DEF019904A}" srcOrd="1" destOrd="0" presId="urn:microsoft.com/office/officeart/2008/layout/LinedList"/>
    <dgm:cxn modelId="{6CE5196A-FD98-4A5D-9ADD-5222A638AD6D}" type="presParOf" srcId="{FFDBC05C-44F9-44B3-939B-21523FA25032}" destId="{00E43FBA-FCCC-4BF7-85A6-1C866A0A76D4}" srcOrd="2" destOrd="0" presId="urn:microsoft.com/office/officeart/2008/layout/LinedList"/>
    <dgm:cxn modelId="{BC0E0280-0627-4D76-981B-6DB765637F99}" type="presParOf" srcId="{FFDBC05C-44F9-44B3-939B-21523FA25032}" destId="{E716B690-F625-4B7A-8C2C-E313443A5BB6}" srcOrd="3" destOrd="0" presId="urn:microsoft.com/office/officeart/2008/layout/LinedList"/>
    <dgm:cxn modelId="{F378276B-7917-43E3-8032-EC6B7164F2B3}" type="presParOf" srcId="{E716B690-F625-4B7A-8C2C-E313443A5BB6}" destId="{80D4E195-AE38-405E-9D15-1A0BAF2A533F}" srcOrd="0" destOrd="0" presId="urn:microsoft.com/office/officeart/2008/layout/LinedList"/>
    <dgm:cxn modelId="{05C61E5A-2742-410E-9C2E-1A6B091E4F28}" type="presParOf" srcId="{E716B690-F625-4B7A-8C2C-E313443A5BB6}" destId="{562A7B77-2B97-410B-8FC9-0EC9718764D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B5206-DAF5-4920-8D64-F664E7807AEA}">
      <dsp:nvSpPr>
        <dsp:cNvPr id="0" name=""/>
        <dsp:cNvSpPr/>
      </dsp:nvSpPr>
      <dsp:spPr>
        <a:xfrm>
          <a:off x="2946" y="226351"/>
          <a:ext cx="2337792" cy="327290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Identifying unrecognized disease (early stage)</a:t>
          </a:r>
        </a:p>
      </dsp:txBody>
      <dsp:txXfrm>
        <a:off x="2946" y="1470056"/>
        <a:ext cx="2337792" cy="1963745"/>
      </dsp:txXfrm>
    </dsp:sp>
    <dsp:sp modelId="{E87EAFBB-754E-4CEE-9F24-8923D65B3867}">
      <dsp:nvSpPr>
        <dsp:cNvPr id="0" name=""/>
        <dsp:cNvSpPr/>
      </dsp:nvSpPr>
      <dsp:spPr>
        <a:xfrm>
          <a:off x="680906" y="553642"/>
          <a:ext cx="981872" cy="981872"/>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1</a:t>
          </a:r>
        </a:p>
      </dsp:txBody>
      <dsp:txXfrm>
        <a:off x="824698" y="697434"/>
        <a:ext cx="694288" cy="694288"/>
      </dsp:txXfrm>
    </dsp:sp>
    <dsp:sp modelId="{7F7887F0-4863-4129-BD34-F576F481852F}">
      <dsp:nvSpPr>
        <dsp:cNvPr id="0" name=""/>
        <dsp:cNvSpPr/>
      </dsp:nvSpPr>
      <dsp:spPr>
        <a:xfrm>
          <a:off x="2946" y="3499188"/>
          <a:ext cx="2337792"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89E4532-9F7E-4F8E-B176-95AEA8D9B8AB}">
      <dsp:nvSpPr>
        <dsp:cNvPr id="0" name=""/>
        <dsp:cNvSpPr/>
      </dsp:nvSpPr>
      <dsp:spPr>
        <a:xfrm>
          <a:off x="2574518" y="226351"/>
          <a:ext cx="2337792" cy="327290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Identifying persons at increased risk for the presence of disease, who warrant further evaluation </a:t>
          </a:r>
        </a:p>
      </dsp:txBody>
      <dsp:txXfrm>
        <a:off x="2574518" y="1470056"/>
        <a:ext cx="2337792" cy="1963745"/>
      </dsp:txXfrm>
    </dsp:sp>
    <dsp:sp modelId="{3C13F2AF-3F0F-4EAC-8918-8513A2CDC419}">
      <dsp:nvSpPr>
        <dsp:cNvPr id="0" name=""/>
        <dsp:cNvSpPr/>
      </dsp:nvSpPr>
      <dsp:spPr>
        <a:xfrm>
          <a:off x="3252477" y="553642"/>
          <a:ext cx="981872" cy="981872"/>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2</a:t>
          </a:r>
        </a:p>
      </dsp:txBody>
      <dsp:txXfrm>
        <a:off x="3396269" y="697434"/>
        <a:ext cx="694288" cy="694288"/>
      </dsp:txXfrm>
    </dsp:sp>
    <dsp:sp modelId="{7692028A-99A0-4D42-BA68-5ADDDB021B51}">
      <dsp:nvSpPr>
        <dsp:cNvPr id="0" name=""/>
        <dsp:cNvSpPr/>
      </dsp:nvSpPr>
      <dsp:spPr>
        <a:xfrm>
          <a:off x="2574518" y="3499188"/>
          <a:ext cx="2337792"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36BD4F06-720B-4104-AF85-E43941E11364}">
      <dsp:nvSpPr>
        <dsp:cNvPr id="0" name=""/>
        <dsp:cNvSpPr/>
      </dsp:nvSpPr>
      <dsp:spPr>
        <a:xfrm>
          <a:off x="5146089" y="226351"/>
          <a:ext cx="2337792" cy="327290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Classifying people with respect to their likelihood of having a particular disease</a:t>
          </a:r>
        </a:p>
      </dsp:txBody>
      <dsp:txXfrm>
        <a:off x="5146089" y="1470056"/>
        <a:ext cx="2337792" cy="1963745"/>
      </dsp:txXfrm>
    </dsp:sp>
    <dsp:sp modelId="{84085D3E-9775-4635-9C75-5DEAC0CE40A0}">
      <dsp:nvSpPr>
        <dsp:cNvPr id="0" name=""/>
        <dsp:cNvSpPr/>
      </dsp:nvSpPr>
      <dsp:spPr>
        <a:xfrm>
          <a:off x="5824049" y="553642"/>
          <a:ext cx="981872" cy="981872"/>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3</a:t>
          </a:r>
        </a:p>
      </dsp:txBody>
      <dsp:txXfrm>
        <a:off x="5967841" y="697434"/>
        <a:ext cx="694288" cy="694288"/>
      </dsp:txXfrm>
    </dsp:sp>
    <dsp:sp modelId="{73C4F432-27F4-4E22-A56B-43F7156DF7BE}">
      <dsp:nvSpPr>
        <dsp:cNvPr id="0" name=""/>
        <dsp:cNvSpPr/>
      </dsp:nvSpPr>
      <dsp:spPr>
        <a:xfrm>
          <a:off x="5146089" y="3499188"/>
          <a:ext cx="2337792"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58DE6B4-C20F-4A96-845B-B0E41D686DFE}">
      <dsp:nvSpPr>
        <dsp:cNvPr id="0" name=""/>
        <dsp:cNvSpPr/>
      </dsp:nvSpPr>
      <dsp:spPr>
        <a:xfrm>
          <a:off x="7717661" y="226351"/>
          <a:ext cx="2337792" cy="327290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263" tIns="330200" rIns="182263" bIns="330200" numCol="1" spcCol="1270" anchor="t" anchorCtr="0">
          <a:noAutofit/>
        </a:bodyPr>
        <a:lstStyle/>
        <a:p>
          <a:pPr marL="0" lvl="0" indent="0" algn="l" defTabSz="666750">
            <a:lnSpc>
              <a:spcPct val="90000"/>
            </a:lnSpc>
            <a:spcBef>
              <a:spcPct val="0"/>
            </a:spcBef>
            <a:spcAft>
              <a:spcPct val="35000"/>
            </a:spcAft>
            <a:buNone/>
          </a:pPr>
          <a:r>
            <a:rPr lang="en-US" sz="1500" kern="1200"/>
            <a:t>Reducing morbidity and mortality from disease among persons being screened</a:t>
          </a:r>
        </a:p>
      </dsp:txBody>
      <dsp:txXfrm>
        <a:off x="7717661" y="1470056"/>
        <a:ext cx="2337792" cy="1963745"/>
      </dsp:txXfrm>
    </dsp:sp>
    <dsp:sp modelId="{15AE75DD-4C0F-4554-8988-32F8B63ED30B}">
      <dsp:nvSpPr>
        <dsp:cNvPr id="0" name=""/>
        <dsp:cNvSpPr/>
      </dsp:nvSpPr>
      <dsp:spPr>
        <a:xfrm>
          <a:off x="8395620" y="553642"/>
          <a:ext cx="981872" cy="981872"/>
        </a:xfrm>
        <a:prstGeom prst="ellips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6551" tIns="12700" rIns="76551" bIns="12700" numCol="1" spcCol="1270" anchor="ctr" anchorCtr="0">
          <a:noAutofit/>
        </a:bodyPr>
        <a:lstStyle/>
        <a:p>
          <a:pPr marL="0" lvl="0" indent="0" algn="ctr" defTabSz="2089150">
            <a:lnSpc>
              <a:spcPct val="90000"/>
            </a:lnSpc>
            <a:spcBef>
              <a:spcPct val="0"/>
            </a:spcBef>
            <a:spcAft>
              <a:spcPct val="35000"/>
            </a:spcAft>
            <a:buNone/>
          </a:pPr>
          <a:r>
            <a:rPr lang="en-US" sz="4700" kern="1200"/>
            <a:t>4</a:t>
          </a:r>
        </a:p>
      </dsp:txBody>
      <dsp:txXfrm>
        <a:off x="8539412" y="697434"/>
        <a:ext cx="694288" cy="694288"/>
      </dsp:txXfrm>
    </dsp:sp>
    <dsp:sp modelId="{4314D678-1095-40AF-8614-6A3FAC2F7E5C}">
      <dsp:nvSpPr>
        <dsp:cNvPr id="0" name=""/>
        <dsp:cNvSpPr/>
      </dsp:nvSpPr>
      <dsp:spPr>
        <a:xfrm>
          <a:off x="7717661" y="3499188"/>
          <a:ext cx="2337792" cy="7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604C9-7C21-4896-AD44-BB1137C84513}">
      <dsp:nvSpPr>
        <dsp:cNvPr id="0" name=""/>
        <dsp:cNvSpPr/>
      </dsp:nvSpPr>
      <dsp:spPr>
        <a:xfrm>
          <a:off x="0" y="0"/>
          <a:ext cx="10058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ED5AF26E-C8D6-42EA-A12C-F11F12A9DD4E}">
      <dsp:nvSpPr>
        <dsp:cNvPr id="0" name=""/>
        <dsp:cNvSpPr/>
      </dsp:nvSpPr>
      <dsp:spPr>
        <a:xfrm>
          <a:off x="0" y="0"/>
          <a:ext cx="10058399" cy="1862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Application of certain procedures to populations by doctor initiative , with the aim of identifying asymptomatic disease or people at risk from it.</a:t>
          </a:r>
        </a:p>
      </dsp:txBody>
      <dsp:txXfrm>
        <a:off x="0" y="0"/>
        <a:ext cx="10058399" cy="1862806"/>
      </dsp:txXfrm>
    </dsp:sp>
    <dsp:sp modelId="{00E43FBA-FCCC-4BF7-85A6-1C866A0A76D4}">
      <dsp:nvSpPr>
        <dsp:cNvPr id="0" name=""/>
        <dsp:cNvSpPr/>
      </dsp:nvSpPr>
      <dsp:spPr>
        <a:xfrm>
          <a:off x="0" y="1862806"/>
          <a:ext cx="1005839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0D4E195-AE38-405E-9D15-1A0BAF2A533F}">
      <dsp:nvSpPr>
        <dsp:cNvPr id="0" name=""/>
        <dsp:cNvSpPr/>
      </dsp:nvSpPr>
      <dsp:spPr>
        <a:xfrm>
          <a:off x="0" y="1862806"/>
          <a:ext cx="10058399" cy="1862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Screening is a form of secondary prevention </a:t>
          </a:r>
          <a:r>
            <a:rPr lang="en-US" sz="2400" kern="1200" dirty="0" err="1"/>
            <a:t>i.e</a:t>
          </a:r>
          <a:r>
            <a:rPr lang="en-US" sz="2400" kern="1200" dirty="0"/>
            <a:t> ; identifying pre-symptomatic disease (or risk factors) before significant damage is been done.</a:t>
          </a:r>
        </a:p>
      </dsp:txBody>
      <dsp:txXfrm>
        <a:off x="0" y="1862806"/>
        <a:ext cx="10058399" cy="1862806"/>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2/14/2021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2/14/2021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2/14/2021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2/14/2021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2/14/2021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3ED3-8C31-46B6-A7A8-4BFC658AF882}"/>
              </a:ext>
            </a:extLst>
          </p:cNvPr>
          <p:cNvSpPr>
            <a:spLocks noGrp="1"/>
          </p:cNvSpPr>
          <p:nvPr>
            <p:ph type="ctrTitle"/>
          </p:nvPr>
        </p:nvSpPr>
        <p:spPr/>
        <p:txBody>
          <a:bodyPr/>
          <a:lstStyle/>
          <a:p>
            <a:br>
              <a:rPr lang="en-US" sz="2000" b="1" dirty="0"/>
            </a:br>
            <a:br>
              <a:rPr lang="en-US" sz="2000" b="1" dirty="0"/>
            </a:br>
            <a:r>
              <a:rPr lang="en-US" sz="2000" b="1" dirty="0"/>
              <a:t>PREVENTION &amp;SCREENING IN </a:t>
            </a:r>
            <a:br>
              <a:rPr lang="en-US" sz="2000" b="1" dirty="0"/>
            </a:br>
            <a:r>
              <a:rPr lang="en-US" sz="2000" b="1" dirty="0"/>
              <a:t>FAMILY PRACTICE</a:t>
            </a:r>
            <a:br>
              <a:rPr lang="en-US" sz="2000" b="1" dirty="0"/>
            </a:br>
            <a:br>
              <a:rPr lang="en-US" sz="2000" b="1" dirty="0"/>
            </a:br>
            <a:r>
              <a:rPr lang="en-US" sz="2000" b="1" dirty="0"/>
              <a:t>Dr. Joud Almutairi.</a:t>
            </a:r>
            <a:br>
              <a:rPr lang="en-US" sz="2000" b="1" dirty="0"/>
            </a:br>
            <a:r>
              <a:rPr lang="en-US" sz="2000" dirty="0"/>
              <a:t>Demonstrator</a:t>
            </a:r>
            <a:br>
              <a:rPr lang="en-US" sz="2000" dirty="0"/>
            </a:br>
            <a:r>
              <a:rPr lang="en-US" sz="2000" dirty="0"/>
              <a:t>Dept. of Family &amp; Community Medicine </a:t>
            </a:r>
            <a:br>
              <a:rPr lang="en-US" sz="2000" dirty="0"/>
            </a:br>
            <a:br>
              <a:rPr lang="en-US" sz="2000" dirty="0"/>
            </a:br>
            <a:r>
              <a:rPr lang="en-US" sz="2000" b="1" dirty="0"/>
              <a:t>King Saud University  </a:t>
            </a:r>
            <a:br>
              <a:rPr lang="en-US" sz="2000" b="1" dirty="0"/>
            </a:br>
            <a:endParaRPr lang="en-GB" sz="2000" dirty="0"/>
          </a:p>
        </p:txBody>
      </p:sp>
      <p:sp>
        <p:nvSpPr>
          <p:cNvPr id="3" name="Subtitle 2">
            <a:extLst>
              <a:ext uri="{FF2B5EF4-FFF2-40B4-BE49-F238E27FC236}">
                <a16:creationId xmlns:a16="http://schemas.microsoft.com/office/drawing/2014/main" id="{697968C9-0DA7-4A39-88DB-8D4CC58234B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66237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C5488-F269-45DD-85B4-E2D5486EE5A8}"/>
              </a:ext>
            </a:extLst>
          </p:cNvPr>
          <p:cNvSpPr>
            <a:spLocks noGrp="1"/>
          </p:cNvSpPr>
          <p:nvPr>
            <p:ph type="title"/>
          </p:nvPr>
        </p:nvSpPr>
        <p:spPr/>
        <p:txBody>
          <a:bodyPr>
            <a:normAutofit/>
          </a:bodyPr>
          <a:lstStyle/>
          <a:p>
            <a:r>
              <a:rPr lang="en-US" sz="3200" dirty="0"/>
              <a:t>Requirements of a good screening Program</a:t>
            </a:r>
            <a:br>
              <a:rPr lang="en-US" sz="3600" dirty="0"/>
            </a:br>
            <a:r>
              <a:rPr lang="en-US" sz="2800" dirty="0"/>
              <a:t>(Wilsons criteria):</a:t>
            </a:r>
            <a:endParaRPr lang="en-GB" sz="2800" dirty="0"/>
          </a:p>
        </p:txBody>
      </p:sp>
      <p:sp>
        <p:nvSpPr>
          <p:cNvPr id="3" name="Content Placeholder 2">
            <a:extLst>
              <a:ext uri="{FF2B5EF4-FFF2-40B4-BE49-F238E27FC236}">
                <a16:creationId xmlns:a16="http://schemas.microsoft.com/office/drawing/2014/main" id="{46AE265E-40AF-4ADE-827B-97378EFE98E9}"/>
              </a:ext>
            </a:extLst>
          </p:cNvPr>
          <p:cNvSpPr>
            <a:spLocks noGrp="1"/>
          </p:cNvSpPr>
          <p:nvPr>
            <p:ph idx="1"/>
          </p:nvPr>
        </p:nvSpPr>
        <p:spPr/>
        <p:txBody>
          <a:bodyPr/>
          <a:lstStyle/>
          <a:p>
            <a:pPr>
              <a:buNone/>
            </a:pPr>
            <a:r>
              <a:rPr lang="en-US" sz="1800" dirty="0"/>
              <a:t>1. The condition must be ;</a:t>
            </a:r>
          </a:p>
          <a:p>
            <a:pPr>
              <a:buNone/>
            </a:pPr>
            <a:r>
              <a:rPr lang="en-US" sz="1800" dirty="0"/>
              <a:t>                   a)  common.</a:t>
            </a:r>
          </a:p>
          <a:p>
            <a:pPr>
              <a:buNone/>
            </a:pPr>
            <a:r>
              <a:rPr lang="en-US" sz="1800" dirty="0"/>
              <a:t>                    b)  important.</a:t>
            </a:r>
          </a:p>
          <a:p>
            <a:pPr>
              <a:buNone/>
            </a:pPr>
            <a:r>
              <a:rPr lang="en-US" sz="1800" dirty="0"/>
              <a:t>                    c)  diagnosable by acceptable methods.</a:t>
            </a:r>
          </a:p>
          <a:p>
            <a:pPr>
              <a:buNone/>
            </a:pPr>
            <a:r>
              <a:rPr lang="en-US" sz="1800" dirty="0"/>
              <a:t>2. There must be a latent interval in which effective interventional treatment is possible .</a:t>
            </a:r>
          </a:p>
          <a:p>
            <a:pPr marL="457200" indent="-457200">
              <a:buAutoNum type="arabicPeriod" startAt="3"/>
            </a:pPr>
            <a:r>
              <a:rPr lang="en-US" sz="1800" dirty="0"/>
              <a:t>Screening must be;</a:t>
            </a:r>
          </a:p>
          <a:p>
            <a:pPr marL="457200" indent="-457200">
              <a:buNone/>
            </a:pPr>
            <a:r>
              <a:rPr lang="en-US" sz="1800" dirty="0"/>
              <a:t>             a) simple &amp; cheap ,  case cost- effective.</a:t>
            </a:r>
          </a:p>
          <a:p>
            <a:pPr marL="457200" indent="-457200">
              <a:buNone/>
            </a:pPr>
            <a:r>
              <a:rPr lang="en-US" sz="1800" dirty="0"/>
              <a:t>               b)  continuous.</a:t>
            </a:r>
          </a:p>
          <a:p>
            <a:pPr marL="457200" indent="-457200">
              <a:buNone/>
            </a:pPr>
            <a:r>
              <a:rPr lang="en-US" sz="1800" dirty="0"/>
              <a:t>                c)   On a group agreed by policy to be high risk.</a:t>
            </a:r>
          </a:p>
          <a:p>
            <a:endParaRPr lang="en-GB" dirty="0"/>
          </a:p>
        </p:txBody>
      </p:sp>
    </p:spTree>
    <p:extLst>
      <p:ext uri="{BB962C8B-B14F-4D97-AF65-F5344CB8AC3E}">
        <p14:creationId xmlns:p14="http://schemas.microsoft.com/office/powerpoint/2010/main" val="509414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0E5866CA-CDBA-4F9A-AFCB-587AE7BA8936}"/>
              </a:ext>
            </a:extLst>
          </p:cNvPr>
          <p:cNvSpPr>
            <a:spLocks noGrp="1"/>
          </p:cNvSpPr>
          <p:nvPr>
            <p:ph type="title"/>
          </p:nvPr>
        </p:nvSpPr>
        <p:spPr>
          <a:xfrm>
            <a:off x="573409" y="559477"/>
            <a:ext cx="3765200" cy="5709931"/>
          </a:xfrm>
        </p:spPr>
        <p:txBody>
          <a:bodyPr>
            <a:normAutofit/>
          </a:bodyPr>
          <a:lstStyle/>
          <a:p>
            <a:pPr algn="ctr"/>
            <a:r>
              <a:rPr lang="en-US" sz="4000" b="1" dirty="0"/>
              <a:t>What is Family Physicians Role in Screening:</a:t>
            </a:r>
            <a:endParaRPr lang="en-GB" sz="4000" dirty="0"/>
          </a:p>
        </p:txBody>
      </p:sp>
      <p:sp>
        <p:nvSpPr>
          <p:cNvPr id="3" name="Content Placeholder 2">
            <a:extLst>
              <a:ext uri="{FF2B5EF4-FFF2-40B4-BE49-F238E27FC236}">
                <a16:creationId xmlns:a16="http://schemas.microsoft.com/office/drawing/2014/main" id="{BA477BC0-CD59-423D-B3A2-4BC2C53DC830}"/>
              </a:ext>
            </a:extLst>
          </p:cNvPr>
          <p:cNvSpPr>
            <a:spLocks noGrp="1"/>
          </p:cNvSpPr>
          <p:nvPr>
            <p:ph idx="1"/>
          </p:nvPr>
        </p:nvSpPr>
        <p:spPr>
          <a:xfrm>
            <a:off x="5478124" y="559477"/>
            <a:ext cx="5647076" cy="5475563"/>
          </a:xfrm>
        </p:spPr>
        <p:txBody>
          <a:bodyPr anchor="ctr">
            <a:normAutofit/>
          </a:bodyPr>
          <a:lstStyle/>
          <a:p>
            <a:r>
              <a:rPr lang="en-US" dirty="0"/>
              <a:t>A family physicians is the one who provides an </a:t>
            </a:r>
            <a:r>
              <a:rPr lang="en-US" b="1" u="sng" dirty="0">
                <a:solidFill>
                  <a:srgbClr val="FF0000"/>
                </a:solidFill>
              </a:rPr>
              <a:t>anticipatory care approach</a:t>
            </a:r>
            <a:r>
              <a:rPr lang="en-US" dirty="0"/>
              <a:t> for precluding problems .</a:t>
            </a:r>
          </a:p>
          <a:p>
            <a:endParaRPr lang="en-US" dirty="0"/>
          </a:p>
          <a:p>
            <a:pPr marL="0" indent="0">
              <a:buNone/>
            </a:pPr>
            <a:endParaRPr lang="en-US" dirty="0"/>
          </a:p>
          <a:p>
            <a:r>
              <a:rPr lang="en-US" dirty="0"/>
              <a:t>This specialty puts all efforts to offer all appropriate forms of prevention </a:t>
            </a:r>
            <a:r>
              <a:rPr lang="en-US" b="1" u="sng" dirty="0">
                <a:solidFill>
                  <a:srgbClr val="FF0000"/>
                </a:solidFill>
              </a:rPr>
              <a:t>within the consultation</a:t>
            </a:r>
            <a:r>
              <a:rPr lang="en-US" dirty="0">
                <a:solidFill>
                  <a:srgbClr val="FF0000"/>
                </a:solidFill>
              </a:rPr>
              <a:t> </a:t>
            </a:r>
            <a:r>
              <a:rPr lang="en-US" dirty="0"/>
              <a:t>and the organizational </a:t>
            </a:r>
            <a:r>
              <a:rPr lang="en-US" b="1" u="sng" dirty="0">
                <a:solidFill>
                  <a:srgbClr val="FF0000"/>
                </a:solidFill>
              </a:rPr>
              <a:t>framework of primary care .</a:t>
            </a:r>
          </a:p>
          <a:p>
            <a:endParaRPr lang="en-GB" dirty="0"/>
          </a:p>
        </p:txBody>
      </p:sp>
    </p:spTree>
    <p:extLst>
      <p:ext uri="{BB962C8B-B14F-4D97-AF65-F5344CB8AC3E}">
        <p14:creationId xmlns:p14="http://schemas.microsoft.com/office/powerpoint/2010/main" val="154774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80490-4365-40FB-B245-61252DF1AAB2}"/>
              </a:ext>
            </a:extLst>
          </p:cNvPr>
          <p:cNvSpPr>
            <a:spLocks noGrp="1"/>
          </p:cNvSpPr>
          <p:nvPr>
            <p:ph idx="1"/>
          </p:nvPr>
        </p:nvSpPr>
        <p:spPr>
          <a:xfrm>
            <a:off x="1066800" y="1290258"/>
            <a:ext cx="10058400" cy="4744782"/>
          </a:xfrm>
        </p:spPr>
        <p:txBody>
          <a:bodyPr>
            <a:normAutofit/>
          </a:bodyPr>
          <a:lstStyle/>
          <a:p>
            <a:pPr marL="0" indent="0" algn="ctr">
              <a:buNone/>
            </a:pPr>
            <a:endParaRPr lang="en-US" sz="3200" b="1" dirty="0"/>
          </a:p>
          <a:p>
            <a:pPr marL="0" indent="0" algn="ctr">
              <a:buNone/>
            </a:pPr>
            <a:r>
              <a:rPr lang="en-US" sz="3200" b="1" dirty="0"/>
              <a:t>What are common conditions or </a:t>
            </a:r>
          </a:p>
          <a:p>
            <a:pPr marL="0" indent="0" algn="ctr">
              <a:buNone/>
            </a:pPr>
            <a:r>
              <a:rPr lang="en-US" sz="3200" b="1" dirty="0"/>
              <a:t>diseases ?</a:t>
            </a:r>
          </a:p>
          <a:p>
            <a:pPr algn="ctr"/>
            <a:endParaRPr lang="en-US" sz="3200" dirty="0"/>
          </a:p>
          <a:p>
            <a:pPr marL="0" indent="0" algn="ctr">
              <a:buNone/>
            </a:pPr>
            <a:r>
              <a:rPr lang="en-US" sz="3200" dirty="0"/>
              <a:t>Where you can apply screening &amp; </a:t>
            </a:r>
          </a:p>
          <a:p>
            <a:pPr marL="0" indent="0" algn="ctr">
              <a:buNone/>
            </a:pPr>
            <a:r>
              <a:rPr lang="en-US" sz="3200" dirty="0"/>
              <a:t>Preventive ?</a:t>
            </a:r>
          </a:p>
          <a:p>
            <a:pPr algn="ctr"/>
            <a:endParaRPr lang="en-GB" sz="3200" dirty="0"/>
          </a:p>
        </p:txBody>
      </p:sp>
    </p:spTree>
    <p:extLst>
      <p:ext uri="{BB962C8B-B14F-4D97-AF65-F5344CB8AC3E}">
        <p14:creationId xmlns:p14="http://schemas.microsoft.com/office/powerpoint/2010/main" val="3260717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97ABF-1FEC-4E00-8D6D-00147004C9CE}"/>
              </a:ext>
            </a:extLst>
          </p:cNvPr>
          <p:cNvSpPr>
            <a:spLocks noGrp="1"/>
          </p:cNvSpPr>
          <p:nvPr>
            <p:ph type="title"/>
          </p:nvPr>
        </p:nvSpPr>
        <p:spPr/>
        <p:txBody>
          <a:bodyPr>
            <a:normAutofit/>
          </a:bodyPr>
          <a:lstStyle/>
          <a:p>
            <a:r>
              <a:rPr lang="en-US" sz="3200" dirty="0"/>
              <a:t>Common Screening Conditions: </a:t>
            </a:r>
            <a:endParaRPr lang="en-GB" sz="3200" dirty="0"/>
          </a:p>
        </p:txBody>
      </p:sp>
      <p:sp>
        <p:nvSpPr>
          <p:cNvPr id="3" name="Content Placeholder 2">
            <a:extLst>
              <a:ext uri="{FF2B5EF4-FFF2-40B4-BE49-F238E27FC236}">
                <a16:creationId xmlns:a16="http://schemas.microsoft.com/office/drawing/2014/main" id="{9B7889C8-1D8D-4249-B227-0EA0DF7959DD}"/>
              </a:ext>
            </a:extLst>
          </p:cNvPr>
          <p:cNvSpPr>
            <a:spLocks noGrp="1"/>
          </p:cNvSpPr>
          <p:nvPr>
            <p:ph idx="1"/>
          </p:nvPr>
        </p:nvSpPr>
        <p:spPr/>
        <p:txBody>
          <a:bodyPr/>
          <a:lstStyle/>
          <a:p>
            <a:pPr>
              <a:buFont typeface="Wingdings" panose="05000000000000000000" pitchFamily="2" charset="2"/>
              <a:buChar char="q"/>
            </a:pPr>
            <a:r>
              <a:rPr lang="en-US" dirty="0"/>
              <a:t>Hypertension  Screening , detection and follow-up.</a:t>
            </a:r>
          </a:p>
          <a:p>
            <a:pPr>
              <a:buFont typeface="Wingdings" panose="05000000000000000000" pitchFamily="2" charset="2"/>
              <a:buChar char="q"/>
            </a:pPr>
            <a:r>
              <a:rPr lang="en-US" dirty="0"/>
              <a:t>Cervical Cytology </a:t>
            </a:r>
          </a:p>
          <a:p>
            <a:pPr>
              <a:buFont typeface="Wingdings" panose="05000000000000000000" pitchFamily="2" charset="2"/>
              <a:buChar char="q"/>
            </a:pPr>
            <a:r>
              <a:rPr lang="en-US" dirty="0"/>
              <a:t>Developmental surveillance.</a:t>
            </a:r>
          </a:p>
          <a:p>
            <a:pPr>
              <a:buFont typeface="Wingdings" panose="05000000000000000000" pitchFamily="2" charset="2"/>
              <a:buChar char="q"/>
            </a:pPr>
            <a:r>
              <a:rPr lang="en-US" dirty="0"/>
              <a:t>Well woman &amp; well man clinic.</a:t>
            </a:r>
          </a:p>
          <a:p>
            <a:pPr>
              <a:buFont typeface="Wingdings" panose="05000000000000000000" pitchFamily="2" charset="2"/>
              <a:buChar char="q"/>
            </a:pPr>
            <a:r>
              <a:rPr lang="en-US" dirty="0"/>
              <a:t>Visiting elderly people at home.</a:t>
            </a:r>
          </a:p>
          <a:p>
            <a:pPr>
              <a:buFont typeface="Wingdings" panose="05000000000000000000" pitchFamily="2" charset="2"/>
              <a:buChar char="q"/>
            </a:pPr>
            <a:r>
              <a:rPr lang="en-US" dirty="0"/>
              <a:t>Mammography .</a:t>
            </a:r>
          </a:p>
          <a:p>
            <a:pPr>
              <a:buFont typeface="Wingdings" panose="05000000000000000000" pitchFamily="2" charset="2"/>
              <a:buChar char="q"/>
            </a:pPr>
            <a:r>
              <a:rPr lang="en-US" dirty="0"/>
              <a:t>Serum lipid estimation.</a:t>
            </a:r>
          </a:p>
          <a:p>
            <a:pPr>
              <a:buFont typeface="Wingdings" panose="05000000000000000000" pitchFamily="2" charset="2"/>
              <a:buChar char="q"/>
            </a:pPr>
            <a:r>
              <a:rPr lang="en-US" dirty="0"/>
              <a:t>Screening psychiatric illness.</a:t>
            </a:r>
          </a:p>
          <a:p>
            <a:pPr>
              <a:buFont typeface="Wingdings" panose="05000000000000000000" pitchFamily="2" charset="2"/>
              <a:buChar char="q"/>
            </a:pPr>
            <a:r>
              <a:rPr lang="en-US" dirty="0"/>
              <a:t>Prostate Cancer screening </a:t>
            </a:r>
          </a:p>
          <a:p>
            <a:endParaRPr lang="en-GB" dirty="0"/>
          </a:p>
        </p:txBody>
      </p:sp>
    </p:spTree>
    <p:extLst>
      <p:ext uri="{BB962C8B-B14F-4D97-AF65-F5344CB8AC3E}">
        <p14:creationId xmlns:p14="http://schemas.microsoft.com/office/powerpoint/2010/main" val="1849546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1B835-135E-429B-AEF3-110FD48B1C30}"/>
              </a:ext>
            </a:extLst>
          </p:cNvPr>
          <p:cNvSpPr>
            <a:spLocks noGrp="1"/>
          </p:cNvSpPr>
          <p:nvPr>
            <p:ph type="title"/>
          </p:nvPr>
        </p:nvSpPr>
        <p:spPr/>
        <p:txBody>
          <a:bodyPr>
            <a:normAutofit/>
          </a:bodyPr>
          <a:lstStyle/>
          <a:p>
            <a:r>
              <a:rPr lang="en-US" sz="3200" dirty="0"/>
              <a:t>Common Preventive Interventions:</a:t>
            </a:r>
            <a:endParaRPr lang="en-GB" sz="3200" dirty="0"/>
          </a:p>
        </p:txBody>
      </p:sp>
      <p:sp>
        <p:nvSpPr>
          <p:cNvPr id="3" name="Content Placeholder 2">
            <a:extLst>
              <a:ext uri="{FF2B5EF4-FFF2-40B4-BE49-F238E27FC236}">
                <a16:creationId xmlns:a16="http://schemas.microsoft.com/office/drawing/2014/main" id="{910DC39C-EF05-41A9-8E8D-E842F797C2A1}"/>
              </a:ext>
            </a:extLst>
          </p:cNvPr>
          <p:cNvSpPr>
            <a:spLocks noGrp="1"/>
          </p:cNvSpPr>
          <p:nvPr>
            <p:ph idx="1"/>
          </p:nvPr>
        </p:nvSpPr>
        <p:spPr/>
        <p:txBody>
          <a:bodyPr/>
          <a:lstStyle/>
          <a:p>
            <a:pPr>
              <a:buFont typeface="Wingdings" panose="05000000000000000000" pitchFamily="2" charset="2"/>
              <a:buChar char="q"/>
            </a:pPr>
            <a:r>
              <a:rPr lang="en-US" dirty="0"/>
              <a:t>Immunization /Vaccinations.</a:t>
            </a:r>
          </a:p>
          <a:p>
            <a:pPr>
              <a:buFont typeface="Wingdings" panose="05000000000000000000" pitchFamily="2" charset="2"/>
              <a:buChar char="q"/>
            </a:pPr>
            <a:r>
              <a:rPr lang="en-US" dirty="0"/>
              <a:t>Postmenopausal hormonal  Replacement .</a:t>
            </a:r>
          </a:p>
          <a:p>
            <a:pPr>
              <a:buFont typeface="Wingdings" panose="05000000000000000000" pitchFamily="2" charset="2"/>
              <a:buChar char="q"/>
            </a:pPr>
            <a:r>
              <a:rPr lang="en-US" dirty="0"/>
              <a:t>Life style Counselling .</a:t>
            </a:r>
          </a:p>
          <a:p>
            <a:pPr>
              <a:buFont typeface="Wingdings" panose="05000000000000000000" pitchFamily="2" charset="2"/>
              <a:buChar char="q"/>
            </a:pPr>
            <a:r>
              <a:rPr lang="en-US" dirty="0"/>
              <a:t>Advice on Smoking.</a:t>
            </a:r>
          </a:p>
          <a:p>
            <a:pPr>
              <a:buFont typeface="Wingdings" panose="05000000000000000000" pitchFamily="2" charset="2"/>
              <a:buChar char="q"/>
            </a:pPr>
            <a:r>
              <a:rPr lang="en-US" dirty="0"/>
              <a:t>Weight –watching .</a:t>
            </a:r>
          </a:p>
          <a:p>
            <a:pPr>
              <a:buFont typeface="Wingdings" panose="05000000000000000000" pitchFamily="2" charset="2"/>
              <a:buChar char="q"/>
            </a:pPr>
            <a:r>
              <a:rPr lang="en-US" dirty="0"/>
              <a:t>Keeping fit and aerobic programs </a:t>
            </a:r>
          </a:p>
          <a:p>
            <a:endParaRPr lang="en-GB" dirty="0"/>
          </a:p>
        </p:txBody>
      </p:sp>
    </p:spTree>
    <p:extLst>
      <p:ext uri="{BB962C8B-B14F-4D97-AF65-F5344CB8AC3E}">
        <p14:creationId xmlns:p14="http://schemas.microsoft.com/office/powerpoint/2010/main" val="187812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29088-7350-49C0-BCE3-87069EDF524C}"/>
              </a:ext>
            </a:extLst>
          </p:cNvPr>
          <p:cNvSpPr>
            <a:spLocks noGrp="1"/>
          </p:cNvSpPr>
          <p:nvPr>
            <p:ph type="title"/>
          </p:nvPr>
        </p:nvSpPr>
        <p:spPr/>
        <p:txBody>
          <a:bodyPr>
            <a:normAutofit/>
          </a:bodyPr>
          <a:lstStyle/>
          <a:p>
            <a:r>
              <a:rPr lang="en-US" sz="3200" dirty="0"/>
              <a:t>Common Cancers  screening tests in Family Practice Clinic:</a:t>
            </a:r>
            <a:endParaRPr lang="en-GB" sz="3200" dirty="0"/>
          </a:p>
        </p:txBody>
      </p:sp>
      <p:sp>
        <p:nvSpPr>
          <p:cNvPr id="3" name="Content Placeholder 2">
            <a:extLst>
              <a:ext uri="{FF2B5EF4-FFF2-40B4-BE49-F238E27FC236}">
                <a16:creationId xmlns:a16="http://schemas.microsoft.com/office/drawing/2014/main" id="{02CF99CB-91C6-4BF9-90D4-B66BC5697711}"/>
              </a:ext>
            </a:extLst>
          </p:cNvPr>
          <p:cNvSpPr>
            <a:spLocks noGrp="1"/>
          </p:cNvSpPr>
          <p:nvPr>
            <p:ph idx="1"/>
          </p:nvPr>
        </p:nvSpPr>
        <p:spPr/>
        <p:txBody>
          <a:bodyPr/>
          <a:lstStyle/>
          <a:p>
            <a:pPr>
              <a:buFont typeface="Wingdings" panose="05000000000000000000" pitchFamily="2" charset="2"/>
              <a:buChar char="q"/>
            </a:pPr>
            <a:endParaRPr lang="en-US" sz="1800" dirty="0"/>
          </a:p>
          <a:p>
            <a:pPr>
              <a:buFont typeface="Wingdings" panose="05000000000000000000" pitchFamily="2" charset="2"/>
              <a:buChar char="q"/>
            </a:pPr>
            <a:r>
              <a:rPr lang="en-US" sz="1800" dirty="0"/>
              <a:t>Cervical cytology .</a:t>
            </a:r>
          </a:p>
          <a:p>
            <a:pPr>
              <a:buFont typeface="Wingdings" panose="05000000000000000000" pitchFamily="2" charset="2"/>
              <a:buChar char="q"/>
            </a:pPr>
            <a:r>
              <a:rPr lang="en-US" sz="1800" dirty="0"/>
              <a:t>Mammography.</a:t>
            </a:r>
          </a:p>
          <a:p>
            <a:pPr>
              <a:buFont typeface="Wingdings" panose="05000000000000000000" pitchFamily="2" charset="2"/>
              <a:buChar char="q"/>
            </a:pPr>
            <a:r>
              <a:rPr lang="en-US" sz="1800" dirty="0"/>
              <a:t>Fecal occult blood.</a:t>
            </a:r>
          </a:p>
          <a:p>
            <a:pPr>
              <a:buFont typeface="Wingdings" panose="05000000000000000000" pitchFamily="2" charset="2"/>
              <a:buChar char="q"/>
            </a:pPr>
            <a:r>
              <a:rPr lang="en-US" sz="1800" dirty="0"/>
              <a:t>Prostate Specific Antigen.</a:t>
            </a:r>
          </a:p>
          <a:p>
            <a:endParaRPr lang="en-GB" dirty="0"/>
          </a:p>
        </p:txBody>
      </p:sp>
    </p:spTree>
    <p:extLst>
      <p:ext uri="{BB962C8B-B14F-4D97-AF65-F5344CB8AC3E}">
        <p14:creationId xmlns:p14="http://schemas.microsoft.com/office/powerpoint/2010/main" val="134839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6EB3D-54E2-491E-BA29-83E9997C637C}"/>
              </a:ext>
            </a:extLst>
          </p:cNvPr>
          <p:cNvSpPr>
            <a:spLocks noGrp="1"/>
          </p:cNvSpPr>
          <p:nvPr>
            <p:ph idx="1"/>
          </p:nvPr>
        </p:nvSpPr>
        <p:spPr/>
        <p:txBody>
          <a:bodyPr>
            <a:normAutofit/>
          </a:bodyPr>
          <a:lstStyle/>
          <a:p>
            <a:pPr marL="0" indent="0" algn="ctr">
              <a:buNone/>
            </a:pPr>
            <a:endParaRPr lang="en-US" sz="3200" b="1" dirty="0"/>
          </a:p>
          <a:p>
            <a:pPr marL="0" indent="0" algn="ctr">
              <a:buNone/>
            </a:pPr>
            <a:r>
              <a:rPr lang="en-US" sz="3200" b="1" dirty="0"/>
              <a:t>Some practical examples of prevention &amp; Screening and how to approach</a:t>
            </a:r>
            <a:endParaRPr lang="en-GB" sz="3200" b="1" dirty="0"/>
          </a:p>
        </p:txBody>
      </p:sp>
    </p:spTree>
    <p:extLst>
      <p:ext uri="{BB962C8B-B14F-4D97-AF65-F5344CB8AC3E}">
        <p14:creationId xmlns:p14="http://schemas.microsoft.com/office/powerpoint/2010/main" val="3602750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4D09-0E9C-4041-8551-D9EDB57873F6}"/>
              </a:ext>
            </a:extLst>
          </p:cNvPr>
          <p:cNvSpPr>
            <a:spLocks noGrp="1"/>
          </p:cNvSpPr>
          <p:nvPr>
            <p:ph type="title"/>
          </p:nvPr>
        </p:nvSpPr>
        <p:spPr/>
        <p:txBody>
          <a:bodyPr>
            <a:normAutofit/>
          </a:bodyPr>
          <a:lstStyle/>
          <a:p>
            <a:pPr algn="ctr"/>
            <a:r>
              <a:rPr lang="en-US" sz="3200" dirty="0"/>
              <a:t>Prevention &amp; screening in </a:t>
            </a:r>
            <a:r>
              <a:rPr lang="en-US" sz="3200" b="1" dirty="0">
                <a:solidFill>
                  <a:srgbClr val="FF0000"/>
                </a:solidFill>
              </a:rPr>
              <a:t>Elderly people </a:t>
            </a:r>
            <a:endParaRPr lang="en-GB" sz="3200" dirty="0"/>
          </a:p>
        </p:txBody>
      </p:sp>
      <p:sp>
        <p:nvSpPr>
          <p:cNvPr id="3" name="Content Placeholder 2">
            <a:extLst>
              <a:ext uri="{FF2B5EF4-FFF2-40B4-BE49-F238E27FC236}">
                <a16:creationId xmlns:a16="http://schemas.microsoft.com/office/drawing/2014/main" id="{1AACFF5C-7038-4E3B-8B02-77A6EB7534A5}"/>
              </a:ext>
            </a:extLst>
          </p:cNvPr>
          <p:cNvSpPr>
            <a:spLocks noGrp="1"/>
          </p:cNvSpPr>
          <p:nvPr>
            <p:ph idx="1"/>
          </p:nvPr>
        </p:nvSpPr>
        <p:spPr/>
        <p:txBody>
          <a:bodyPr/>
          <a:lstStyle/>
          <a:p>
            <a:pPr marL="0" indent="0" algn="ctr">
              <a:buNone/>
            </a:pPr>
            <a:r>
              <a:rPr lang="en-US" b="1" dirty="0"/>
              <a:t>Preventive Measures </a:t>
            </a:r>
          </a:p>
          <a:p>
            <a:pPr marL="0" indent="0">
              <a:buNone/>
            </a:pPr>
            <a:r>
              <a:rPr lang="en-US" b="1" dirty="0"/>
              <a:t>1. Falls Prevention  like ;</a:t>
            </a:r>
          </a:p>
          <a:p>
            <a:pPr>
              <a:buFont typeface="Wingdings" panose="05000000000000000000" pitchFamily="2" charset="2"/>
              <a:buChar char="q"/>
            </a:pPr>
            <a:r>
              <a:rPr lang="en-US" dirty="0"/>
              <a:t>     Asses gait  &amp; balance training .</a:t>
            </a:r>
          </a:p>
          <a:p>
            <a:pPr>
              <a:buFont typeface="Wingdings" panose="05000000000000000000" pitchFamily="2" charset="2"/>
              <a:buChar char="q"/>
            </a:pPr>
            <a:r>
              <a:rPr lang="en-US" dirty="0"/>
              <a:t>     Home hazard intervention and follow-up.</a:t>
            </a:r>
          </a:p>
          <a:p>
            <a:pPr>
              <a:buFont typeface="Wingdings" panose="05000000000000000000" pitchFamily="2" charset="2"/>
              <a:buChar char="q"/>
            </a:pPr>
            <a:r>
              <a:rPr lang="en-US" dirty="0"/>
              <a:t>     Medication review /withdrawal (especially hypnotics , anti depressants).</a:t>
            </a:r>
          </a:p>
          <a:p>
            <a:pPr>
              <a:buFont typeface="Wingdings" panose="05000000000000000000" pitchFamily="2" charset="2"/>
              <a:buChar char="q"/>
            </a:pPr>
            <a:r>
              <a:rPr lang="en-US" dirty="0"/>
              <a:t>     Osteoporosis risks assessment .</a:t>
            </a:r>
          </a:p>
          <a:p>
            <a:pPr>
              <a:buFont typeface="Wingdings" panose="05000000000000000000" pitchFamily="2" charset="2"/>
              <a:buChar char="q"/>
            </a:pPr>
            <a:r>
              <a:rPr lang="en-US" dirty="0"/>
              <a:t>     Assessing auditory &amp; visual impairments .</a:t>
            </a:r>
          </a:p>
          <a:p>
            <a:pPr marL="0" indent="0">
              <a:buNone/>
            </a:pPr>
            <a:endParaRPr lang="en-GB" dirty="0"/>
          </a:p>
        </p:txBody>
      </p:sp>
    </p:spTree>
    <p:extLst>
      <p:ext uri="{BB962C8B-B14F-4D97-AF65-F5344CB8AC3E}">
        <p14:creationId xmlns:p14="http://schemas.microsoft.com/office/powerpoint/2010/main" val="709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DF445F-C948-4AF0-98D9-5C4C15D72416}"/>
              </a:ext>
            </a:extLst>
          </p:cNvPr>
          <p:cNvSpPr>
            <a:spLocks noGrp="1"/>
          </p:cNvSpPr>
          <p:nvPr>
            <p:ph idx="1"/>
          </p:nvPr>
        </p:nvSpPr>
        <p:spPr>
          <a:xfrm>
            <a:off x="1066800" y="802204"/>
            <a:ext cx="10058400" cy="5232836"/>
          </a:xfrm>
        </p:spPr>
        <p:txBody>
          <a:bodyPr/>
          <a:lstStyle/>
          <a:p>
            <a:pPr marL="0" indent="0">
              <a:buNone/>
            </a:pPr>
            <a:endParaRPr lang="en-US" dirty="0"/>
          </a:p>
          <a:p>
            <a:pPr marL="0" indent="0">
              <a:buNone/>
            </a:pPr>
            <a:endParaRPr lang="en-US" dirty="0"/>
          </a:p>
          <a:p>
            <a:pPr marL="0" indent="0">
              <a:buNone/>
            </a:pPr>
            <a:r>
              <a:rPr lang="en-US" dirty="0"/>
              <a:t>2. </a:t>
            </a:r>
            <a:r>
              <a:rPr lang="en-US" b="1" dirty="0"/>
              <a:t>Mental health screening in older people </a:t>
            </a:r>
            <a:r>
              <a:rPr lang="en-US" dirty="0"/>
              <a:t>.</a:t>
            </a:r>
          </a:p>
          <a:p>
            <a:pPr>
              <a:buFont typeface="Wingdings" panose="05000000000000000000" pitchFamily="2" charset="2"/>
              <a:buChar char="q"/>
            </a:pPr>
            <a:r>
              <a:rPr lang="en-US" dirty="0"/>
              <a:t>    Assessing for depression .</a:t>
            </a:r>
          </a:p>
          <a:p>
            <a:pPr>
              <a:buFont typeface="Wingdings" panose="05000000000000000000" pitchFamily="2" charset="2"/>
              <a:buChar char="q"/>
            </a:pPr>
            <a:r>
              <a:rPr lang="en-US" dirty="0"/>
              <a:t>    Assessing living conditions and Social isolation .</a:t>
            </a:r>
          </a:p>
          <a:p>
            <a:pPr>
              <a:buFont typeface="Wingdings" panose="05000000000000000000" pitchFamily="2" charset="2"/>
              <a:buChar char="q"/>
            </a:pPr>
            <a:r>
              <a:rPr lang="en-US" dirty="0"/>
              <a:t>     Assessing Medications causing depression like Beta –    Blockers , statins , calcium channel blockers. </a:t>
            </a:r>
          </a:p>
          <a:p>
            <a:pPr marL="0" indent="0">
              <a:buNone/>
            </a:pPr>
            <a:endParaRPr lang="en-US" dirty="0"/>
          </a:p>
          <a:p>
            <a:pPr marL="0" indent="0">
              <a:buNone/>
            </a:pPr>
            <a:r>
              <a:rPr lang="en-US" dirty="0"/>
              <a:t>3. </a:t>
            </a:r>
            <a:r>
              <a:rPr lang="en-US" b="1" dirty="0"/>
              <a:t>Life style advice </a:t>
            </a:r>
            <a:r>
              <a:rPr lang="en-US" dirty="0"/>
              <a:t>.</a:t>
            </a:r>
          </a:p>
          <a:p>
            <a:pPr marL="0" indent="0">
              <a:buNone/>
            </a:pPr>
            <a:r>
              <a:rPr lang="en-US" dirty="0"/>
              <a:t>4. </a:t>
            </a:r>
            <a:r>
              <a:rPr lang="en-US" b="1" dirty="0"/>
              <a:t>Stroke  prevention </a:t>
            </a:r>
          </a:p>
          <a:p>
            <a:pPr marL="0" indent="0">
              <a:buNone/>
            </a:pPr>
            <a:endParaRPr lang="en-GB" dirty="0"/>
          </a:p>
        </p:txBody>
      </p:sp>
    </p:spTree>
    <p:extLst>
      <p:ext uri="{BB962C8B-B14F-4D97-AF65-F5344CB8AC3E}">
        <p14:creationId xmlns:p14="http://schemas.microsoft.com/office/powerpoint/2010/main" val="452685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81B9-E82E-4360-952E-B1996ABB9681}"/>
              </a:ext>
            </a:extLst>
          </p:cNvPr>
          <p:cNvSpPr>
            <a:spLocks noGrp="1"/>
          </p:cNvSpPr>
          <p:nvPr>
            <p:ph type="title"/>
          </p:nvPr>
        </p:nvSpPr>
        <p:spPr/>
        <p:txBody>
          <a:bodyPr>
            <a:normAutofit/>
          </a:bodyPr>
          <a:lstStyle/>
          <a:p>
            <a:r>
              <a:rPr lang="en-US" sz="3200" dirty="0"/>
              <a:t>Osteoporosis Screening &amp; Prevention:</a:t>
            </a:r>
            <a:endParaRPr lang="en-GB" sz="3200" dirty="0"/>
          </a:p>
        </p:txBody>
      </p:sp>
      <p:sp>
        <p:nvSpPr>
          <p:cNvPr id="3" name="Content Placeholder 2">
            <a:extLst>
              <a:ext uri="{FF2B5EF4-FFF2-40B4-BE49-F238E27FC236}">
                <a16:creationId xmlns:a16="http://schemas.microsoft.com/office/drawing/2014/main" id="{5B1E1F76-EC26-434F-AC0F-F38E603E154D}"/>
              </a:ext>
            </a:extLst>
          </p:cNvPr>
          <p:cNvSpPr>
            <a:spLocks noGrp="1"/>
          </p:cNvSpPr>
          <p:nvPr>
            <p:ph idx="1"/>
          </p:nvPr>
        </p:nvSpPr>
        <p:spPr/>
        <p:txBody>
          <a:bodyPr>
            <a:normAutofit fontScale="92500" lnSpcReduction="20000"/>
          </a:bodyPr>
          <a:lstStyle/>
          <a:p>
            <a:pPr marL="0" indent="0">
              <a:buNone/>
            </a:pPr>
            <a:endParaRPr lang="en-GB" dirty="0"/>
          </a:p>
          <a:p>
            <a:pPr marL="0" indent="0">
              <a:buNone/>
            </a:pPr>
            <a:r>
              <a:rPr lang="en-US" sz="1900" b="1" dirty="0"/>
              <a:t>Why to screen ?</a:t>
            </a:r>
            <a:endParaRPr lang="en-US" sz="1900" dirty="0"/>
          </a:p>
          <a:p>
            <a:r>
              <a:rPr lang="en-US" sz="1900" dirty="0"/>
              <a:t>The BMD remains constant in women until menopause when it falls sharply for 5-10 years (estrogen withdrawal bone loss) , and more slowly there after (age –related bone loss)</a:t>
            </a:r>
          </a:p>
          <a:p>
            <a:pPr marL="0" indent="0">
              <a:buNone/>
            </a:pPr>
            <a:endParaRPr lang="en-US" sz="1900" dirty="0"/>
          </a:p>
          <a:p>
            <a:pPr marL="0" indent="0">
              <a:buNone/>
            </a:pPr>
            <a:r>
              <a:rPr lang="en-US" sz="1900" b="1" dirty="0"/>
              <a:t>Preventive Strategies</a:t>
            </a:r>
            <a:r>
              <a:rPr lang="en-GB" sz="1900" b="1" dirty="0"/>
              <a:t>:</a:t>
            </a:r>
          </a:p>
          <a:p>
            <a:r>
              <a:rPr lang="en-US" sz="1900" dirty="0"/>
              <a:t>Encouraging new bone formation .</a:t>
            </a:r>
          </a:p>
          <a:p>
            <a:r>
              <a:rPr lang="en-US" sz="1900" dirty="0"/>
              <a:t>Discouraging Bone Resorption </a:t>
            </a:r>
          </a:p>
          <a:p>
            <a:r>
              <a:rPr lang="en-US" sz="1900" dirty="0"/>
              <a:t>Achieving a high BMD .</a:t>
            </a:r>
          </a:p>
          <a:p>
            <a:pPr marL="0" indent="0" algn="ctr">
              <a:buNone/>
            </a:pPr>
            <a:r>
              <a:rPr lang="en-US" sz="5400" dirty="0">
                <a:solidFill>
                  <a:srgbClr val="FF0000"/>
                </a:solidFill>
              </a:rPr>
              <a:t>BUT HOW </a:t>
            </a:r>
          </a:p>
          <a:p>
            <a:pPr marL="0" indent="0">
              <a:buNone/>
            </a:pPr>
            <a:endParaRPr lang="en-GB" dirty="0"/>
          </a:p>
        </p:txBody>
      </p:sp>
    </p:spTree>
    <p:extLst>
      <p:ext uri="{BB962C8B-B14F-4D97-AF65-F5344CB8AC3E}">
        <p14:creationId xmlns:p14="http://schemas.microsoft.com/office/powerpoint/2010/main" val="145019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093CBCA8-0EC1-4106-8596-A8B9ACDEC9DD}"/>
              </a:ext>
            </a:extLst>
          </p:cNvPr>
          <p:cNvSpPr>
            <a:spLocks noGrp="1"/>
          </p:cNvSpPr>
          <p:nvPr>
            <p:ph type="title"/>
          </p:nvPr>
        </p:nvSpPr>
        <p:spPr>
          <a:xfrm>
            <a:off x="573409" y="559477"/>
            <a:ext cx="3765200" cy="5709931"/>
          </a:xfrm>
        </p:spPr>
        <p:txBody>
          <a:bodyPr>
            <a:normAutofit/>
          </a:bodyPr>
          <a:lstStyle/>
          <a:p>
            <a:pPr algn="ctr"/>
            <a:r>
              <a:rPr lang="en-US" sz="4400"/>
              <a:t>Objectives:</a:t>
            </a:r>
            <a:endParaRPr lang="en-GB" sz="4400"/>
          </a:p>
        </p:txBody>
      </p:sp>
      <p:sp>
        <p:nvSpPr>
          <p:cNvPr id="3" name="Content Placeholder 2">
            <a:extLst>
              <a:ext uri="{FF2B5EF4-FFF2-40B4-BE49-F238E27FC236}">
                <a16:creationId xmlns:a16="http://schemas.microsoft.com/office/drawing/2014/main" id="{EC5E2D30-DBF7-4F27-997E-0BC0055FC6D1}"/>
              </a:ext>
            </a:extLst>
          </p:cNvPr>
          <p:cNvSpPr>
            <a:spLocks noGrp="1"/>
          </p:cNvSpPr>
          <p:nvPr>
            <p:ph idx="1"/>
          </p:nvPr>
        </p:nvSpPr>
        <p:spPr>
          <a:xfrm>
            <a:off x="5478124" y="559477"/>
            <a:ext cx="5647076" cy="5475563"/>
          </a:xfrm>
        </p:spPr>
        <p:txBody>
          <a:bodyPr anchor="ctr">
            <a:normAutofit/>
          </a:bodyPr>
          <a:lstStyle/>
          <a:p>
            <a:pPr>
              <a:buFont typeface="Wingdings" pitchFamily="2" charset="2"/>
              <a:buChar char="q"/>
            </a:pPr>
            <a:r>
              <a:rPr lang="en-US"/>
              <a:t>Definition of screening / prevention  and its uses in family practice</a:t>
            </a:r>
          </a:p>
          <a:p>
            <a:pPr>
              <a:buFont typeface="Wingdings" pitchFamily="2" charset="2"/>
              <a:buChar char="q"/>
            </a:pPr>
            <a:r>
              <a:rPr lang="en-US"/>
              <a:t>To identify prevention types and targeted people for each type with examples.</a:t>
            </a:r>
          </a:p>
          <a:p>
            <a:pPr>
              <a:buFont typeface="Wingdings" pitchFamily="2" charset="2"/>
              <a:buChar char="q"/>
            </a:pPr>
            <a:r>
              <a:rPr lang="en-US"/>
              <a:t>To identify appropriate approaches for prevention and screening of common problems in primary care .</a:t>
            </a:r>
          </a:p>
          <a:p>
            <a:pPr>
              <a:buFont typeface="Wingdings" pitchFamily="2" charset="2"/>
              <a:buChar char="q"/>
            </a:pPr>
            <a:r>
              <a:rPr lang="en-US"/>
              <a:t>To explain pros and cons of screening .</a:t>
            </a:r>
          </a:p>
          <a:p>
            <a:pPr>
              <a:buFont typeface="Wingdings" pitchFamily="2" charset="2"/>
              <a:buChar char="q"/>
            </a:pPr>
            <a:r>
              <a:rPr lang="en-US"/>
              <a:t>To justify the rational for selection of a screening test with practical  examples .</a:t>
            </a:r>
          </a:p>
          <a:p>
            <a:pPr>
              <a:buFont typeface="Wingdings" pitchFamily="2" charset="2"/>
              <a:buChar char="q"/>
            </a:pPr>
            <a:r>
              <a:rPr lang="en-US"/>
              <a:t>To explain the benefits of a good screening program .</a:t>
            </a:r>
          </a:p>
          <a:p>
            <a:endParaRPr lang="en-GB" dirty="0"/>
          </a:p>
        </p:txBody>
      </p:sp>
    </p:spTree>
    <p:extLst>
      <p:ext uri="{BB962C8B-B14F-4D97-AF65-F5344CB8AC3E}">
        <p14:creationId xmlns:p14="http://schemas.microsoft.com/office/powerpoint/2010/main" val="855046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D3BC-857F-419E-8C3F-402BB86C3E8D}"/>
              </a:ext>
            </a:extLst>
          </p:cNvPr>
          <p:cNvSpPr>
            <a:spLocks noGrp="1"/>
          </p:cNvSpPr>
          <p:nvPr>
            <p:ph type="title"/>
          </p:nvPr>
        </p:nvSpPr>
        <p:spPr/>
        <p:txBody>
          <a:bodyPr>
            <a:normAutofit/>
          </a:bodyPr>
          <a:lstStyle/>
          <a:p>
            <a:r>
              <a:rPr lang="en-US" sz="3200" b="1" dirty="0"/>
              <a:t>Osteoporosis –</a:t>
            </a:r>
            <a:r>
              <a:rPr lang="en-US" sz="3200" dirty="0">
                <a:solidFill>
                  <a:srgbClr val="FF0000"/>
                </a:solidFill>
              </a:rPr>
              <a:t>Prevention  Strategies</a:t>
            </a:r>
            <a:endParaRPr lang="en-GB" sz="3200" dirty="0">
              <a:solidFill>
                <a:srgbClr val="FF0000"/>
              </a:solidFill>
            </a:endParaRPr>
          </a:p>
        </p:txBody>
      </p:sp>
      <p:sp>
        <p:nvSpPr>
          <p:cNvPr id="3" name="Content Placeholder 2">
            <a:extLst>
              <a:ext uri="{FF2B5EF4-FFF2-40B4-BE49-F238E27FC236}">
                <a16:creationId xmlns:a16="http://schemas.microsoft.com/office/drawing/2014/main" id="{89D3331E-9D01-4BF6-9B3C-1557AE3F6B8E}"/>
              </a:ext>
            </a:extLst>
          </p:cNvPr>
          <p:cNvSpPr>
            <a:spLocks noGrp="1"/>
          </p:cNvSpPr>
          <p:nvPr>
            <p:ph idx="1"/>
          </p:nvPr>
        </p:nvSpPr>
        <p:spPr/>
        <p:txBody>
          <a:bodyPr/>
          <a:lstStyle/>
          <a:p>
            <a:pPr>
              <a:buFont typeface="Wingdings" panose="05000000000000000000" pitchFamily="2" charset="2"/>
              <a:buChar char="q"/>
            </a:pPr>
            <a:r>
              <a:rPr lang="en-US" sz="1800" dirty="0"/>
              <a:t>Regular weight bearing exercises .</a:t>
            </a:r>
          </a:p>
          <a:p>
            <a:pPr>
              <a:buFont typeface="Wingdings" panose="05000000000000000000" pitchFamily="2" charset="2"/>
              <a:buChar char="q"/>
            </a:pPr>
            <a:r>
              <a:rPr lang="en-US" sz="1800" dirty="0"/>
              <a:t>Avoidance of Smoking </a:t>
            </a:r>
          </a:p>
          <a:p>
            <a:pPr>
              <a:buFont typeface="Wingdings" panose="05000000000000000000" pitchFamily="2" charset="2"/>
              <a:buChar char="q"/>
            </a:pPr>
            <a:r>
              <a:rPr lang="en-US" sz="1800" dirty="0"/>
              <a:t>A calcium rich diet .</a:t>
            </a:r>
          </a:p>
          <a:p>
            <a:pPr>
              <a:buFont typeface="Wingdings" panose="05000000000000000000" pitchFamily="2" charset="2"/>
              <a:buChar char="q"/>
            </a:pPr>
            <a:r>
              <a:rPr lang="en-US" sz="1800" dirty="0"/>
              <a:t>Calcium &amp;  Vit D supplementation (those find deficient).</a:t>
            </a:r>
          </a:p>
          <a:p>
            <a:pPr>
              <a:buFont typeface="Wingdings" panose="05000000000000000000" pitchFamily="2" charset="2"/>
              <a:buChar char="q"/>
            </a:pPr>
            <a:r>
              <a:rPr lang="en-US" sz="1800" dirty="0"/>
              <a:t>Measures at home to prevent falls.</a:t>
            </a:r>
          </a:p>
          <a:p>
            <a:endParaRPr lang="en-GB" dirty="0"/>
          </a:p>
        </p:txBody>
      </p:sp>
    </p:spTree>
    <p:extLst>
      <p:ext uri="{BB962C8B-B14F-4D97-AF65-F5344CB8AC3E}">
        <p14:creationId xmlns:p14="http://schemas.microsoft.com/office/powerpoint/2010/main" val="92277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9F293-96A4-47FF-9104-04EB7B6846E6}"/>
              </a:ext>
            </a:extLst>
          </p:cNvPr>
          <p:cNvSpPr>
            <a:spLocks noGrp="1"/>
          </p:cNvSpPr>
          <p:nvPr>
            <p:ph type="title"/>
          </p:nvPr>
        </p:nvSpPr>
        <p:spPr>
          <a:xfrm>
            <a:off x="7064082" y="642594"/>
            <a:ext cx="4472921" cy="1371600"/>
          </a:xfrm>
        </p:spPr>
        <p:txBody>
          <a:bodyPr>
            <a:normAutofit/>
          </a:bodyPr>
          <a:lstStyle/>
          <a:p>
            <a:r>
              <a:rPr lang="en-US" sz="3600" b="1" dirty="0"/>
              <a:t>SCREENING FOR  BREAST CANCER</a:t>
            </a:r>
            <a:r>
              <a:rPr lang="en-US" sz="3600" dirty="0"/>
              <a:t>:</a:t>
            </a:r>
            <a:endParaRPr lang="en-GB" sz="3600" dirty="0"/>
          </a:p>
        </p:txBody>
      </p:sp>
      <p:sp>
        <p:nvSpPr>
          <p:cNvPr id="16" name="Rectangle 15">
            <a:extLst>
              <a:ext uri="{FF2B5EF4-FFF2-40B4-BE49-F238E27FC236}">
                <a16:creationId xmlns:a16="http://schemas.microsoft.com/office/drawing/2014/main" id="{6F9E9273-EC39-4D91-81D2-9E2DC0258B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C:\Users\adaso.RC-8117\Desktop\2016-12-29 = Preventive Measure\Pix\dt_150728_breast_cancer_tumor_800x600.jpg">
            <a:extLst>
              <a:ext uri="{FF2B5EF4-FFF2-40B4-BE49-F238E27FC236}">
                <a16:creationId xmlns:a16="http://schemas.microsoft.com/office/drawing/2014/main" id="{EBBDB883-9341-45A6-AB9A-4D0052B261C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75" r="20796" b="1"/>
          <a:stretch/>
        </p:blipFill>
        <p:spPr bwMode="auto">
          <a:xfrm>
            <a:off x="727654" y="727628"/>
            <a:ext cx="5367165" cy="541555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25A3FE4-4EB1-4897-9363-11C14184D509}"/>
              </a:ext>
            </a:extLst>
          </p:cNvPr>
          <p:cNvSpPr>
            <a:spLocks noGrp="1"/>
          </p:cNvSpPr>
          <p:nvPr>
            <p:ph idx="1"/>
          </p:nvPr>
        </p:nvSpPr>
        <p:spPr>
          <a:xfrm>
            <a:off x="7064082" y="2103120"/>
            <a:ext cx="4472922" cy="3931920"/>
          </a:xfrm>
        </p:spPr>
        <p:txBody>
          <a:bodyPr>
            <a:normAutofit/>
          </a:bodyPr>
          <a:lstStyle/>
          <a:p>
            <a:pPr rtl="0"/>
            <a:endParaRPr lang="en-US" sz="2000" dirty="0"/>
          </a:p>
          <a:p>
            <a:pPr rtl="0"/>
            <a:r>
              <a:rPr lang="en-US" sz="2000" dirty="0"/>
              <a:t>From age 50-74 with mammography every 2 year . 	</a:t>
            </a:r>
            <a:r>
              <a:rPr lang="en-US" sz="2000" dirty="0">
                <a:solidFill>
                  <a:srgbClr val="FF0000"/>
                </a:solidFill>
                <a:effectLst>
                  <a:outerShdw blurRad="38100" dist="38100" dir="2700000" algn="tl">
                    <a:srgbClr val="000000">
                      <a:alpha val="43137"/>
                    </a:srgbClr>
                  </a:outerShdw>
                </a:effectLst>
              </a:rPr>
              <a:t>Recommendation B</a:t>
            </a:r>
          </a:p>
          <a:p>
            <a:pPr rtl="0"/>
            <a:r>
              <a:rPr lang="en-US" sz="2000" dirty="0"/>
              <a:t>From age 40 to 49 . 		</a:t>
            </a:r>
            <a:r>
              <a:rPr lang="en-US" sz="2000" dirty="0">
                <a:solidFill>
                  <a:srgbClr val="FF0000"/>
                </a:solidFill>
                <a:effectLst>
                  <a:outerShdw blurRad="38100" dist="38100" dir="2700000" algn="tl">
                    <a:srgbClr val="000000">
                      <a:alpha val="43137"/>
                    </a:srgbClr>
                  </a:outerShdw>
                </a:effectLst>
              </a:rPr>
              <a:t>Recommendation C</a:t>
            </a:r>
          </a:p>
          <a:p>
            <a:pPr rtl="0"/>
            <a:r>
              <a:rPr lang="en-US" sz="2000" dirty="0"/>
              <a:t>More than 75. 			</a:t>
            </a:r>
            <a:r>
              <a:rPr lang="en-US" sz="2000" dirty="0">
                <a:solidFill>
                  <a:srgbClr val="FF0000"/>
                </a:solidFill>
                <a:effectLst>
                  <a:outerShdw blurRad="38100" dist="38100" dir="2700000" algn="tl">
                    <a:srgbClr val="000000">
                      <a:alpha val="43137"/>
                    </a:srgbClr>
                  </a:outerShdw>
                </a:effectLst>
              </a:rPr>
              <a:t>Recommendation I</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59206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F07C-A139-460A-9DDA-DB55279531CD}"/>
              </a:ext>
            </a:extLst>
          </p:cNvPr>
          <p:cNvSpPr>
            <a:spLocks noGrp="1"/>
          </p:cNvSpPr>
          <p:nvPr>
            <p:ph type="title"/>
          </p:nvPr>
        </p:nvSpPr>
        <p:spPr/>
        <p:txBody>
          <a:bodyPr>
            <a:normAutofit/>
          </a:bodyPr>
          <a:lstStyle/>
          <a:p>
            <a:r>
              <a:rPr lang="en-US" sz="3200" b="1" dirty="0"/>
              <a:t>CERVICAL SCREENING:</a:t>
            </a:r>
            <a:endParaRPr lang="en-GB" sz="3200" dirty="0"/>
          </a:p>
        </p:txBody>
      </p:sp>
      <p:sp>
        <p:nvSpPr>
          <p:cNvPr id="3" name="Content Placeholder 2">
            <a:extLst>
              <a:ext uri="{FF2B5EF4-FFF2-40B4-BE49-F238E27FC236}">
                <a16:creationId xmlns:a16="http://schemas.microsoft.com/office/drawing/2014/main" id="{F63489CC-D00B-4F7B-A7BE-BC55CCA12B3B}"/>
              </a:ext>
            </a:extLst>
          </p:cNvPr>
          <p:cNvSpPr>
            <a:spLocks noGrp="1"/>
          </p:cNvSpPr>
          <p:nvPr>
            <p:ph idx="1"/>
          </p:nvPr>
        </p:nvSpPr>
        <p:spPr/>
        <p:txBody>
          <a:bodyPr/>
          <a:lstStyle/>
          <a:p>
            <a:pPr marL="0" indent="0" algn="l">
              <a:buNone/>
            </a:pPr>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USPSTF recommends screening for cervical cancer in women ages </a:t>
            </a:r>
            <a:r>
              <a:rPr lang="en-GB" sz="1800" b="0" i="0" u="none" strike="noStrike" baseline="0" dirty="0">
                <a:solidFill>
                  <a:srgbClr val="FF0000"/>
                </a:solidFill>
                <a:latin typeface="Arial" panose="020B0604020202020204" pitchFamily="34" charset="0"/>
              </a:rPr>
              <a:t>21 to 65 </a:t>
            </a:r>
            <a:r>
              <a:rPr lang="en-GB" sz="1800" b="0" i="0" u="none" strike="noStrike" baseline="0" dirty="0">
                <a:solidFill>
                  <a:srgbClr val="000000"/>
                </a:solidFill>
                <a:latin typeface="Arial" panose="020B0604020202020204" pitchFamily="34" charset="0"/>
              </a:rPr>
              <a:t>years </a:t>
            </a:r>
            <a:r>
              <a:rPr lang="en-GB" sz="1800" b="0" i="0" u="none" strike="noStrike" baseline="0" dirty="0">
                <a:solidFill>
                  <a:srgbClr val="FF0000"/>
                </a:solidFill>
                <a:latin typeface="Arial" panose="020B0604020202020204" pitchFamily="34" charset="0"/>
              </a:rPr>
              <a:t>with </a:t>
            </a:r>
            <a:r>
              <a:rPr lang="en-GB" sz="1800" b="0" i="0" u="none" strike="noStrike" baseline="0" dirty="0">
                <a:solidFill>
                  <a:srgbClr val="000000"/>
                </a:solidFill>
                <a:latin typeface="Arial" panose="020B0604020202020204" pitchFamily="34" charset="0"/>
              </a:rPr>
              <a:t>cytology (Pap smear) </a:t>
            </a:r>
            <a:r>
              <a:rPr lang="en-GB" sz="1800" b="0" i="0" u="none" strike="noStrike" baseline="0" dirty="0">
                <a:solidFill>
                  <a:srgbClr val="FF0000"/>
                </a:solidFill>
                <a:latin typeface="Arial" panose="020B0604020202020204" pitchFamily="34" charset="0"/>
              </a:rPr>
              <a:t>every</a:t>
            </a:r>
            <a:r>
              <a:rPr lang="en-GB" sz="1800" b="0" i="0" u="none" strike="noStrike" baseline="0" dirty="0">
                <a:solidFill>
                  <a:srgbClr val="000000"/>
                </a:solidFill>
                <a:latin typeface="Arial" panose="020B0604020202020204" pitchFamily="34" charset="0"/>
              </a:rPr>
              <a:t> 3 years. </a:t>
            </a:r>
            <a:r>
              <a:rPr lang="en-GB" sz="1800" b="0" i="0" u="none" strike="noStrike" baseline="0" dirty="0">
                <a:solidFill>
                  <a:srgbClr val="FF0000"/>
                </a:solidFill>
                <a:latin typeface="Arial" panose="020B0604020202020204" pitchFamily="34" charset="0"/>
              </a:rPr>
              <a:t>Grade : A Recommendation </a:t>
            </a:r>
          </a:p>
          <a:p>
            <a:r>
              <a:rPr lang="en-GB" sz="1800" b="0" i="0" u="none" strike="noStrike" baseline="0" dirty="0">
                <a:solidFill>
                  <a:srgbClr val="000000"/>
                </a:solidFill>
                <a:latin typeface="Arial" panose="020B0604020202020204" pitchFamily="34" charset="0"/>
              </a:rPr>
              <a:t>• women ages </a:t>
            </a:r>
            <a:r>
              <a:rPr lang="en-GB" sz="1800" b="0" i="0" u="none" strike="noStrike" baseline="0" dirty="0">
                <a:solidFill>
                  <a:srgbClr val="FF0000"/>
                </a:solidFill>
                <a:latin typeface="Arial" panose="020B0604020202020204" pitchFamily="34" charset="0"/>
              </a:rPr>
              <a:t>30 to 65 </a:t>
            </a:r>
            <a:r>
              <a:rPr lang="en-GB" sz="1800" b="0" i="0" u="none" strike="noStrike" baseline="0" dirty="0">
                <a:solidFill>
                  <a:srgbClr val="000000"/>
                </a:solidFill>
                <a:latin typeface="Arial" panose="020B0604020202020204" pitchFamily="34" charset="0"/>
              </a:rPr>
              <a:t>years who want to lengthen the screening interval, screening with a combination of cytology</a:t>
            </a:r>
            <a:r>
              <a:rPr lang="en-GB" sz="1800" b="0" i="0" u="none" strike="noStrike" baseline="0" dirty="0">
                <a:solidFill>
                  <a:srgbClr val="FF0000"/>
                </a:solidFill>
                <a:latin typeface="Arial" panose="020B0604020202020204" pitchFamily="34" charset="0"/>
              </a:rPr>
              <a:t> and </a:t>
            </a:r>
            <a:r>
              <a:rPr lang="en-GB" sz="1800" b="0" i="0" u="none" strike="noStrike" baseline="0" dirty="0">
                <a:solidFill>
                  <a:srgbClr val="000000"/>
                </a:solidFill>
                <a:latin typeface="Arial" panose="020B0604020202020204" pitchFamily="34" charset="0"/>
              </a:rPr>
              <a:t>human papillomavirus (HPV) testing</a:t>
            </a:r>
            <a:r>
              <a:rPr lang="en-GB" sz="1800" b="0" i="0" u="none" strike="noStrike" baseline="0" dirty="0">
                <a:solidFill>
                  <a:srgbClr val="FF0000"/>
                </a:solidFill>
                <a:latin typeface="Arial" panose="020B0604020202020204" pitchFamily="34" charset="0"/>
              </a:rPr>
              <a:t> every </a:t>
            </a:r>
            <a:r>
              <a:rPr lang="en-GB" sz="1800" b="0" i="0" u="none" strike="noStrike" baseline="0" dirty="0">
                <a:solidFill>
                  <a:srgbClr val="000000"/>
                </a:solidFill>
                <a:latin typeface="Arial" panose="020B0604020202020204" pitchFamily="34" charset="0"/>
              </a:rPr>
              <a:t>5 years. </a:t>
            </a:r>
          </a:p>
          <a:p>
            <a:r>
              <a:rPr lang="en-GB" sz="1800" b="0" i="0" u="none" strike="noStrike" baseline="0" dirty="0">
                <a:solidFill>
                  <a:srgbClr val="000000"/>
                </a:solidFill>
                <a:latin typeface="Arial" panose="020B0604020202020204" pitchFamily="34" charset="0"/>
              </a:rPr>
              <a:t>• The USPSTF recommends </a:t>
            </a:r>
            <a:r>
              <a:rPr lang="en-GB" sz="1800" b="0" i="0" u="none" strike="noStrike" baseline="0" dirty="0">
                <a:solidFill>
                  <a:srgbClr val="FF0000"/>
                </a:solidFill>
                <a:latin typeface="Arial" panose="020B0604020202020204" pitchFamily="34" charset="0"/>
              </a:rPr>
              <a:t>against</a:t>
            </a:r>
            <a:r>
              <a:rPr lang="en-GB" sz="1800" b="0" i="0" u="none" strike="noStrike" baseline="0" dirty="0">
                <a:solidFill>
                  <a:srgbClr val="000000"/>
                </a:solidFill>
                <a:latin typeface="Arial" panose="020B0604020202020204" pitchFamily="34" charset="0"/>
              </a:rPr>
              <a:t> routinely screening women older than age 65 for cervical cancer if they have had adequate recent screening with normal Pap smears and are not otherwise at high risk for cervical cancer (go to Clinical Considerations). Grade: D Recommendation. </a:t>
            </a:r>
          </a:p>
          <a:p>
            <a:r>
              <a:rPr lang="en-GB" sz="1800" b="0" i="0" u="none" strike="noStrike" baseline="0" dirty="0">
                <a:solidFill>
                  <a:srgbClr val="000000"/>
                </a:solidFill>
                <a:latin typeface="Arial" panose="020B0604020202020204" pitchFamily="34" charset="0"/>
              </a:rPr>
              <a:t>• The USPSTF recommends </a:t>
            </a:r>
            <a:r>
              <a:rPr lang="en-GB" sz="1800" b="0" i="0" u="none" strike="noStrike" baseline="0" dirty="0">
                <a:solidFill>
                  <a:srgbClr val="FF0000"/>
                </a:solidFill>
                <a:latin typeface="Arial" panose="020B0604020202020204" pitchFamily="34" charset="0"/>
              </a:rPr>
              <a:t>against</a:t>
            </a:r>
            <a:r>
              <a:rPr lang="en-GB" sz="1800" b="0" i="0" u="none" strike="noStrike" baseline="0" dirty="0">
                <a:solidFill>
                  <a:srgbClr val="000000"/>
                </a:solidFill>
                <a:latin typeface="Arial" panose="020B0604020202020204" pitchFamily="34" charset="0"/>
              </a:rPr>
              <a:t> routine Pap smear screening in women who have had a total hysterectomy for benign disease. Grade: D Recommendation. </a:t>
            </a:r>
          </a:p>
          <a:p>
            <a:endParaRPr lang="en-GB" dirty="0"/>
          </a:p>
        </p:txBody>
      </p:sp>
    </p:spTree>
    <p:extLst>
      <p:ext uri="{BB962C8B-B14F-4D97-AF65-F5344CB8AC3E}">
        <p14:creationId xmlns:p14="http://schemas.microsoft.com/office/powerpoint/2010/main" val="363037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58FD-7039-4B88-BAAF-734F1EB6878A}"/>
              </a:ext>
            </a:extLst>
          </p:cNvPr>
          <p:cNvSpPr>
            <a:spLocks noGrp="1"/>
          </p:cNvSpPr>
          <p:nvPr>
            <p:ph type="title"/>
          </p:nvPr>
        </p:nvSpPr>
        <p:spPr/>
        <p:txBody>
          <a:bodyPr>
            <a:normAutofit/>
          </a:bodyPr>
          <a:lstStyle/>
          <a:p>
            <a:r>
              <a:rPr lang="en-US" sz="2800" b="1" dirty="0"/>
              <a:t>Human </a:t>
            </a:r>
            <a:r>
              <a:rPr lang="en-US" sz="2800" b="1" dirty="0" err="1"/>
              <a:t>Pappiloma</a:t>
            </a:r>
            <a:r>
              <a:rPr lang="en-US" sz="2800" b="1" dirty="0"/>
              <a:t> Virus Immunization &amp; Future of</a:t>
            </a:r>
            <a:br>
              <a:rPr lang="en-US" sz="2800" b="1" dirty="0"/>
            </a:br>
            <a:r>
              <a:rPr lang="en-US" sz="2800" b="1" dirty="0"/>
              <a:t> Cervical Screening: </a:t>
            </a:r>
            <a:endParaRPr lang="en-GB" sz="2800" dirty="0"/>
          </a:p>
        </p:txBody>
      </p:sp>
      <p:sp>
        <p:nvSpPr>
          <p:cNvPr id="3" name="Content Placeholder 2">
            <a:extLst>
              <a:ext uri="{FF2B5EF4-FFF2-40B4-BE49-F238E27FC236}">
                <a16:creationId xmlns:a16="http://schemas.microsoft.com/office/drawing/2014/main" id="{8F8B9352-7FA7-42F1-9C22-D4BB7C51EE80}"/>
              </a:ext>
            </a:extLst>
          </p:cNvPr>
          <p:cNvSpPr>
            <a:spLocks noGrp="1"/>
          </p:cNvSpPr>
          <p:nvPr>
            <p:ph idx="1"/>
          </p:nvPr>
        </p:nvSpPr>
        <p:spPr/>
        <p:txBody>
          <a:bodyPr/>
          <a:lstStyle/>
          <a:p>
            <a:r>
              <a:rPr lang="en-US" sz="1800" dirty="0"/>
              <a:t>HPV Type 16 and 18 – the most carcinogenic of the </a:t>
            </a:r>
            <a:r>
              <a:rPr lang="en-US" sz="1800" dirty="0" err="1"/>
              <a:t>pappiloma</a:t>
            </a:r>
            <a:r>
              <a:rPr lang="en-US" sz="1800" dirty="0"/>
              <a:t> viruses.</a:t>
            </a:r>
          </a:p>
          <a:p>
            <a:r>
              <a:rPr lang="en-US" sz="1800" dirty="0"/>
              <a:t>They causes 70 % of cervical cancers worldwide.</a:t>
            </a:r>
          </a:p>
          <a:p>
            <a:r>
              <a:rPr lang="en-US" sz="1800" dirty="0"/>
              <a:t>Two vaccines types has been licensed for protection.</a:t>
            </a:r>
          </a:p>
          <a:p>
            <a:pPr>
              <a:buNone/>
            </a:pPr>
            <a:endParaRPr lang="en-US" sz="1800" dirty="0"/>
          </a:p>
          <a:p>
            <a:pPr>
              <a:buNone/>
            </a:pPr>
            <a:r>
              <a:rPr lang="en-US" sz="1800" b="1" dirty="0"/>
              <a:t>Advantages of Vaccines :</a:t>
            </a:r>
          </a:p>
          <a:p>
            <a:r>
              <a:rPr lang="en-US" sz="1800" dirty="0"/>
              <a:t>Offer high level of protection .</a:t>
            </a:r>
          </a:p>
          <a:p>
            <a:r>
              <a:rPr lang="en-US" sz="1800" dirty="0"/>
              <a:t>98% seropositivity at 4.5 years follow-up.</a:t>
            </a:r>
          </a:p>
          <a:p>
            <a:r>
              <a:rPr lang="en-US" sz="1800" dirty="0"/>
              <a:t>A significant reduction in the number of pre-cancerous changes in immunized individuals.</a:t>
            </a:r>
          </a:p>
          <a:p>
            <a:r>
              <a:rPr lang="en-US" sz="1800" dirty="0"/>
              <a:t>Vaccine also protects genital warts.</a:t>
            </a:r>
          </a:p>
          <a:p>
            <a:endParaRPr lang="en-GB" dirty="0"/>
          </a:p>
        </p:txBody>
      </p:sp>
    </p:spTree>
    <p:extLst>
      <p:ext uri="{BB962C8B-B14F-4D97-AF65-F5344CB8AC3E}">
        <p14:creationId xmlns:p14="http://schemas.microsoft.com/office/powerpoint/2010/main" val="2020829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F70F-C348-45D8-874F-985500BA78AF}"/>
              </a:ext>
            </a:extLst>
          </p:cNvPr>
          <p:cNvSpPr>
            <a:spLocks noGrp="1"/>
          </p:cNvSpPr>
          <p:nvPr>
            <p:ph type="title"/>
          </p:nvPr>
        </p:nvSpPr>
        <p:spPr/>
        <p:txBody>
          <a:bodyPr/>
          <a:lstStyle/>
          <a:p>
            <a:r>
              <a:rPr lang="en-GB" sz="3200" b="1" dirty="0"/>
              <a:t>Screening for Colorectal Cancer: </a:t>
            </a:r>
          </a:p>
        </p:txBody>
      </p:sp>
      <p:sp>
        <p:nvSpPr>
          <p:cNvPr id="3" name="Content Placeholder 2">
            <a:extLst>
              <a:ext uri="{FF2B5EF4-FFF2-40B4-BE49-F238E27FC236}">
                <a16:creationId xmlns:a16="http://schemas.microsoft.com/office/drawing/2014/main" id="{82B63630-E676-493D-AEC1-28511ABB2186}"/>
              </a:ext>
            </a:extLst>
          </p:cNvPr>
          <p:cNvSpPr>
            <a:spLocks noGrp="1"/>
          </p:cNvSpPr>
          <p:nvPr>
            <p:ph idx="1"/>
          </p:nvPr>
        </p:nvSpPr>
        <p:spPr/>
        <p:txBody>
          <a:bodyPr>
            <a:normAutofit lnSpcReduction="10000"/>
          </a:bodyPr>
          <a:lstStyle/>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USPSTF recommends screening for colorectal cancer (CRC) using </a:t>
            </a:r>
            <a:r>
              <a:rPr lang="en-GB" sz="1800" b="0" i="0" u="none" strike="noStrike" baseline="0" dirty="0" err="1">
                <a:solidFill>
                  <a:srgbClr val="000000"/>
                </a:solidFill>
                <a:latin typeface="Arial" panose="020B0604020202020204" pitchFamily="34" charset="0"/>
              </a:rPr>
              <a:t>fecal</a:t>
            </a:r>
            <a:r>
              <a:rPr lang="en-GB" sz="1800" b="0" i="0" u="none" strike="noStrike" baseline="0" dirty="0">
                <a:solidFill>
                  <a:srgbClr val="000000"/>
                </a:solidFill>
                <a:latin typeface="Arial" panose="020B0604020202020204" pitchFamily="34" charset="0"/>
              </a:rPr>
              <a:t> occult blood testing, sigmoidoscopy, or colonoscopy, in adults, beginning at age 50 years and continuing until age 75 years. The risks and benefits of these screening methods vary. </a:t>
            </a:r>
            <a:r>
              <a:rPr lang="en-GB" sz="1800" b="0" i="0" u="none" strike="noStrike" baseline="0" dirty="0">
                <a:solidFill>
                  <a:srgbClr val="FF0000"/>
                </a:solidFill>
                <a:latin typeface="Arial" panose="020B0604020202020204" pitchFamily="34" charset="0"/>
              </a:rPr>
              <a:t>Grade: A Recommendation.</a:t>
            </a:r>
          </a:p>
          <a:p>
            <a:pPr algn="l" rtl="0">
              <a:lnSpc>
                <a:spcPct val="150000"/>
              </a:lnSpc>
            </a:pPr>
            <a:r>
              <a:rPr lang="en-US" dirty="0">
                <a:solidFill>
                  <a:srgbClr val="000000"/>
                </a:solidFill>
                <a:latin typeface="Arial" panose="020B0604020202020204" pitchFamily="34" charset="0"/>
              </a:rPr>
              <a:t>FOB (yearly)</a:t>
            </a:r>
          </a:p>
          <a:p>
            <a:pPr algn="l" rtl="0">
              <a:lnSpc>
                <a:spcPct val="150000"/>
              </a:lnSpc>
            </a:pPr>
            <a:r>
              <a:rPr lang="en-US" dirty="0">
                <a:solidFill>
                  <a:srgbClr val="000000"/>
                </a:solidFill>
                <a:latin typeface="Arial" panose="020B0604020202020204" pitchFamily="34" charset="0"/>
              </a:rPr>
              <a:t>COLONOSCOPY (every 10 year)</a:t>
            </a:r>
          </a:p>
          <a:p>
            <a:pPr algn="l" rtl="0">
              <a:lnSpc>
                <a:spcPct val="150000"/>
              </a:lnSpc>
            </a:pPr>
            <a:r>
              <a:rPr lang="en-US" dirty="0">
                <a:solidFill>
                  <a:srgbClr val="000000"/>
                </a:solidFill>
                <a:latin typeface="Arial" panose="020B0604020202020204" pitchFamily="34" charset="0"/>
              </a:rPr>
              <a:t>CT COLONOGRAPHY (every 5 years)</a:t>
            </a:r>
          </a:p>
          <a:p>
            <a:pPr>
              <a:lnSpc>
                <a:spcPct val="150000"/>
              </a:lnSpc>
            </a:pPr>
            <a:r>
              <a:rPr lang="en-US" dirty="0">
                <a:solidFill>
                  <a:srgbClr val="000000"/>
                </a:solidFill>
                <a:latin typeface="Arial" panose="020B0604020202020204" pitchFamily="34" charset="0"/>
              </a:rPr>
              <a:t>Flexible </a:t>
            </a:r>
            <a:r>
              <a:rPr lang="en-GB" sz="1800" b="0" i="0" u="none" strike="noStrike" baseline="0" dirty="0">
                <a:solidFill>
                  <a:srgbClr val="000000"/>
                </a:solidFill>
                <a:latin typeface="Arial" panose="020B0604020202020204" pitchFamily="34" charset="0"/>
              </a:rPr>
              <a:t>sigmoidoscopy </a:t>
            </a:r>
            <a:r>
              <a:rPr lang="en-US" dirty="0">
                <a:solidFill>
                  <a:srgbClr val="000000"/>
                </a:solidFill>
                <a:latin typeface="Arial" panose="020B0604020202020204" pitchFamily="34" charset="0"/>
              </a:rPr>
              <a:t>(every 5 years)</a:t>
            </a:r>
          </a:p>
          <a:p>
            <a:pPr marL="0" indent="0" algn="l" rtl="0">
              <a:lnSpc>
                <a:spcPct val="150000"/>
              </a:lnSpc>
              <a:buNone/>
            </a:pPr>
            <a:r>
              <a:rPr lang="en-GB" sz="1800" b="0" i="0" u="none" strike="noStrike" baseline="0" dirty="0">
                <a:solidFill>
                  <a:srgbClr val="000000"/>
                </a:solidFill>
                <a:latin typeface="Arial" panose="020B0604020202020204" pitchFamily="34" charset="0"/>
              </a:rPr>
              <a:t> </a:t>
            </a: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663534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EA6E0-7180-4041-A2BB-9DF2763CF36D}"/>
              </a:ext>
            </a:extLst>
          </p:cNvPr>
          <p:cNvSpPr>
            <a:spLocks noGrp="1"/>
          </p:cNvSpPr>
          <p:nvPr>
            <p:ph type="title"/>
          </p:nvPr>
        </p:nvSpPr>
        <p:spPr/>
        <p:txBody>
          <a:bodyPr>
            <a:normAutofit/>
          </a:bodyPr>
          <a:lstStyle/>
          <a:p>
            <a:r>
              <a:rPr lang="en-US" sz="3200" b="1" dirty="0"/>
              <a:t>SCREENING FOR PROSTATE CANCER:</a:t>
            </a:r>
            <a:endParaRPr lang="en-GB" sz="3200" dirty="0"/>
          </a:p>
        </p:txBody>
      </p:sp>
      <p:sp>
        <p:nvSpPr>
          <p:cNvPr id="3" name="Content Placeholder 2">
            <a:extLst>
              <a:ext uri="{FF2B5EF4-FFF2-40B4-BE49-F238E27FC236}">
                <a16:creationId xmlns:a16="http://schemas.microsoft.com/office/drawing/2014/main" id="{891EC45B-F0C1-45BF-AC69-3EC338CB7289}"/>
              </a:ext>
            </a:extLst>
          </p:cNvPr>
          <p:cNvSpPr>
            <a:spLocks noGrp="1"/>
          </p:cNvSpPr>
          <p:nvPr>
            <p:ph idx="1"/>
          </p:nvPr>
        </p:nvSpPr>
        <p:spPr/>
        <p:txBody>
          <a:bodyPr/>
          <a:lstStyle/>
          <a:p>
            <a:pPr lvl="0"/>
            <a:r>
              <a:rPr lang="en-US" sz="1800" dirty="0"/>
              <a:t>75% of men with raised </a:t>
            </a:r>
            <a:r>
              <a:rPr lang="en-US" sz="1800" b="1" dirty="0"/>
              <a:t>PSA</a:t>
            </a:r>
            <a:r>
              <a:rPr lang="en-US" sz="1800" dirty="0"/>
              <a:t>  had No prostate Cancer on Biopsy.</a:t>
            </a:r>
          </a:p>
          <a:p>
            <a:pPr lvl="0"/>
            <a:r>
              <a:rPr lang="en-US" sz="1800" dirty="0"/>
              <a:t>More than 50% of patients with raised </a:t>
            </a:r>
            <a:r>
              <a:rPr lang="en-US" sz="1800" b="1" dirty="0"/>
              <a:t>PSA</a:t>
            </a:r>
            <a:r>
              <a:rPr lang="en-US" sz="1800" dirty="0"/>
              <a:t>  will become Normal when repeated 6 weeks later.</a:t>
            </a:r>
          </a:p>
          <a:p>
            <a:pPr lvl="0"/>
            <a:r>
              <a:rPr lang="en-US" sz="1800" b="1" dirty="0"/>
              <a:t>PSA</a:t>
            </a:r>
            <a:r>
              <a:rPr lang="en-US" sz="1800" dirty="0"/>
              <a:t> is raised by UTI ,BPH , recent ejaculation ,vigorous exercise , prostatitis.</a:t>
            </a:r>
          </a:p>
          <a:p>
            <a:pPr lvl="0"/>
            <a:r>
              <a:rPr lang="en-US" sz="1800" b="1" dirty="0"/>
              <a:t>PSA  </a:t>
            </a:r>
            <a:r>
              <a:rPr lang="en-US" sz="1800" dirty="0"/>
              <a:t>cannot differentiate aggressive from Indolent cancer.</a:t>
            </a:r>
          </a:p>
          <a:p>
            <a:pPr algn="l"/>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USPSTF recommends against screening for prostate cancer in men age 75 years or older. </a:t>
            </a:r>
          </a:p>
          <a:p>
            <a:r>
              <a:rPr lang="en-GB" dirty="0"/>
              <a:t>Men aged 55-69 the decision to undergo periodic PSA should be an individual one.</a:t>
            </a:r>
          </a:p>
        </p:txBody>
      </p:sp>
    </p:spTree>
    <p:extLst>
      <p:ext uri="{BB962C8B-B14F-4D97-AF65-F5344CB8AC3E}">
        <p14:creationId xmlns:p14="http://schemas.microsoft.com/office/powerpoint/2010/main" val="3456380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D9F6F-3946-401A-BA83-710147D5C44E}"/>
              </a:ext>
            </a:extLst>
          </p:cNvPr>
          <p:cNvSpPr>
            <a:spLocks noGrp="1"/>
          </p:cNvSpPr>
          <p:nvPr>
            <p:ph type="title"/>
          </p:nvPr>
        </p:nvSpPr>
        <p:spPr>
          <a:xfrm>
            <a:off x="7182416" y="2538919"/>
            <a:ext cx="4602152" cy="1718225"/>
          </a:xfrm>
        </p:spPr>
        <p:txBody>
          <a:bodyPr>
            <a:normAutofit/>
          </a:bodyPr>
          <a:lstStyle/>
          <a:p>
            <a:r>
              <a:rPr lang="en-GB" dirty="0"/>
              <a:t>Vaccination</a:t>
            </a:r>
          </a:p>
        </p:txBody>
      </p:sp>
      <p:sp>
        <p:nvSpPr>
          <p:cNvPr id="31" name="Rectangle 30">
            <a:extLst>
              <a:ext uri="{FF2B5EF4-FFF2-40B4-BE49-F238E27FC236}">
                <a16:creationId xmlns:a16="http://schemas.microsoft.com/office/drawing/2014/main" id="{43047B46-4F2F-4746-8B82-B30EAAAE0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63443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A54E8A8E-D194-4D55-92A3-6B0799722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3024" y="253548"/>
            <a:ext cx="5851795" cy="6384816"/>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24" name="Content Placeholder 23" descr="Table&#10;&#10;Description automatically generated">
            <a:extLst>
              <a:ext uri="{FF2B5EF4-FFF2-40B4-BE49-F238E27FC236}">
                <a16:creationId xmlns:a16="http://schemas.microsoft.com/office/drawing/2014/main" id="{EB1A5323-4B8E-4BCC-8B6F-836EAE54DAD8}"/>
              </a:ext>
            </a:extLst>
          </p:cNvPr>
          <p:cNvPicPr>
            <a:picLocks noChangeAspect="1"/>
          </p:cNvPicPr>
          <p:nvPr/>
        </p:nvPicPr>
        <p:blipFill rotWithShape="1">
          <a:blip r:embed="rId2"/>
          <a:srcRect t="13561" r="2" b="24789"/>
          <a:stretch/>
        </p:blipFill>
        <p:spPr>
          <a:xfrm>
            <a:off x="407432" y="419292"/>
            <a:ext cx="5522976" cy="6053328"/>
          </a:xfrm>
          <a:prstGeom prst="rect">
            <a:avLst/>
          </a:prstGeom>
        </p:spPr>
      </p:pic>
      <p:sp>
        <p:nvSpPr>
          <p:cNvPr id="28" name="Content Placeholder 27">
            <a:extLst>
              <a:ext uri="{FF2B5EF4-FFF2-40B4-BE49-F238E27FC236}">
                <a16:creationId xmlns:a16="http://schemas.microsoft.com/office/drawing/2014/main" id="{80478AD1-6B37-4FC2-8F41-78140203784D}"/>
              </a:ext>
            </a:extLst>
          </p:cNvPr>
          <p:cNvSpPr>
            <a:spLocks noGrp="1"/>
          </p:cNvSpPr>
          <p:nvPr>
            <p:ph idx="1"/>
          </p:nvPr>
        </p:nvSpPr>
        <p:spPr>
          <a:xfrm>
            <a:off x="6846137" y="2538919"/>
            <a:ext cx="4602152" cy="3596880"/>
          </a:xfrm>
        </p:spPr>
        <p:txBody>
          <a:bodyPr>
            <a:normAutofit/>
          </a:bodyPr>
          <a:lstStyle/>
          <a:p>
            <a:endParaRPr lang="en-US" dirty="0"/>
          </a:p>
        </p:txBody>
      </p:sp>
    </p:spTree>
    <p:extLst>
      <p:ext uri="{BB962C8B-B14F-4D97-AF65-F5344CB8AC3E}">
        <p14:creationId xmlns:p14="http://schemas.microsoft.com/office/powerpoint/2010/main" val="1491164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A7F3-09F8-4D29-8026-64A3E7919181}"/>
              </a:ext>
            </a:extLst>
          </p:cNvPr>
          <p:cNvSpPr>
            <a:spLocks noGrp="1"/>
          </p:cNvSpPr>
          <p:nvPr>
            <p:ph type="title"/>
          </p:nvPr>
        </p:nvSpPr>
        <p:spPr/>
        <p:txBody>
          <a:bodyPr/>
          <a:lstStyle/>
          <a:p>
            <a:endParaRPr lang="en-GB"/>
          </a:p>
        </p:txBody>
      </p:sp>
      <p:pic>
        <p:nvPicPr>
          <p:cNvPr id="5" name="Content Placeholder 4" descr="A picture containing text, stationary, writing implement, pen&#10;&#10;Description automatically generated">
            <a:extLst>
              <a:ext uri="{FF2B5EF4-FFF2-40B4-BE49-F238E27FC236}">
                <a16:creationId xmlns:a16="http://schemas.microsoft.com/office/drawing/2014/main" id="{AB04962D-21E7-4EEE-B22F-21152AD6E165}"/>
              </a:ext>
            </a:extLst>
          </p:cNvPr>
          <p:cNvPicPr>
            <a:picLocks noGrp="1" noChangeAspect="1"/>
          </p:cNvPicPr>
          <p:nvPr>
            <p:ph idx="1"/>
          </p:nvPr>
        </p:nvPicPr>
        <p:blipFill>
          <a:blip r:embed="rId2"/>
          <a:stretch>
            <a:fillRect/>
          </a:stretch>
        </p:blipFill>
        <p:spPr>
          <a:xfrm>
            <a:off x="3248025" y="2343150"/>
            <a:ext cx="5774531" cy="2419350"/>
          </a:xfrm>
        </p:spPr>
      </p:pic>
    </p:spTree>
    <p:extLst>
      <p:ext uri="{BB962C8B-B14F-4D97-AF65-F5344CB8AC3E}">
        <p14:creationId xmlns:p14="http://schemas.microsoft.com/office/powerpoint/2010/main" val="374887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90DCC-3C52-4B9B-80E4-701CC9081C4F}"/>
              </a:ext>
            </a:extLst>
          </p:cNvPr>
          <p:cNvSpPr>
            <a:spLocks noGrp="1"/>
          </p:cNvSpPr>
          <p:nvPr>
            <p:ph type="title"/>
          </p:nvPr>
        </p:nvSpPr>
        <p:spPr/>
        <p:txBody>
          <a:bodyPr>
            <a:normAutofit/>
          </a:bodyPr>
          <a:lstStyle/>
          <a:p>
            <a:r>
              <a:rPr lang="en-US" altLang="en-US" sz="3200" b="1" spc="-50" dirty="0">
                <a:solidFill>
                  <a:schemeClr val="tx1">
                    <a:lumMod val="75000"/>
                    <a:lumOff val="25000"/>
                  </a:schemeClr>
                </a:solidFill>
                <a:ea typeface="+mj-ea"/>
                <a:cs typeface="+mj-cs"/>
              </a:rPr>
              <a:t>Clinical Prevention, what is it?</a:t>
            </a:r>
            <a:endParaRPr lang="en-GB" sz="3200" b="1" spc="-50" dirty="0">
              <a:solidFill>
                <a:schemeClr val="tx1">
                  <a:lumMod val="75000"/>
                  <a:lumOff val="25000"/>
                </a:schemeClr>
              </a:solidFill>
              <a:ea typeface="+mj-ea"/>
              <a:cs typeface="+mj-cs"/>
            </a:endParaRPr>
          </a:p>
        </p:txBody>
      </p:sp>
      <p:sp>
        <p:nvSpPr>
          <p:cNvPr id="3" name="Content Placeholder 2">
            <a:extLst>
              <a:ext uri="{FF2B5EF4-FFF2-40B4-BE49-F238E27FC236}">
                <a16:creationId xmlns:a16="http://schemas.microsoft.com/office/drawing/2014/main" id="{D7BF189F-7EB4-4D78-BB18-B18D404DA534}"/>
              </a:ext>
            </a:extLst>
          </p:cNvPr>
          <p:cNvSpPr>
            <a:spLocks noGrp="1"/>
          </p:cNvSpPr>
          <p:nvPr>
            <p:ph idx="1"/>
          </p:nvPr>
        </p:nvSpPr>
        <p:spPr/>
        <p:txBody>
          <a:bodyPr/>
          <a:lstStyle/>
          <a:p>
            <a:endParaRPr lang="en-GB" dirty="0"/>
          </a:p>
          <a:p>
            <a:r>
              <a:rPr lang="en-US" sz="2400" dirty="0">
                <a:cs typeface="Miriam Fixed" pitchFamily="49" charset="-79"/>
              </a:rPr>
              <a:t>It is the </a:t>
            </a:r>
            <a:r>
              <a:rPr lang="en-US" sz="2400" dirty="0">
                <a:solidFill>
                  <a:schemeClr val="accent2"/>
                </a:solidFill>
                <a:cs typeface="Miriam Fixed" pitchFamily="49" charset="-79"/>
              </a:rPr>
              <a:t>proactive clinical approach </a:t>
            </a:r>
            <a:r>
              <a:rPr lang="en-US" sz="2400" dirty="0">
                <a:cs typeface="Miriam Fixed" pitchFamily="49" charset="-79"/>
              </a:rPr>
              <a:t>to maintain and improve health status of patients so that diseases can be avoided, diagnosed early and complications averted.</a:t>
            </a:r>
          </a:p>
          <a:p>
            <a:pPr marL="0" indent="0">
              <a:buNone/>
            </a:pPr>
            <a:endParaRPr lang="en-GB" dirty="0"/>
          </a:p>
        </p:txBody>
      </p:sp>
    </p:spTree>
    <p:extLst>
      <p:ext uri="{BB962C8B-B14F-4D97-AF65-F5344CB8AC3E}">
        <p14:creationId xmlns:p14="http://schemas.microsoft.com/office/powerpoint/2010/main" val="7244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7DC82-BB55-4F5A-97F7-8B2897C5DBED}"/>
              </a:ext>
            </a:extLst>
          </p:cNvPr>
          <p:cNvSpPr>
            <a:spLocks noGrp="1"/>
          </p:cNvSpPr>
          <p:nvPr>
            <p:ph type="title"/>
          </p:nvPr>
        </p:nvSpPr>
        <p:spPr>
          <a:xfrm>
            <a:off x="1066800" y="2542831"/>
            <a:ext cx="10058400" cy="1371600"/>
          </a:xfrm>
        </p:spPr>
        <p:txBody>
          <a:bodyPr>
            <a:normAutofit/>
          </a:bodyPr>
          <a:lstStyle/>
          <a:p>
            <a:pPr algn="ctr"/>
            <a:r>
              <a:rPr lang="en-US" sz="3200" b="1" dirty="0"/>
              <a:t>PREVENTION TYPES ?</a:t>
            </a:r>
            <a:endParaRPr lang="en-GB" sz="3200" dirty="0"/>
          </a:p>
        </p:txBody>
      </p:sp>
    </p:spTree>
    <p:extLst>
      <p:ext uri="{BB962C8B-B14F-4D97-AF65-F5344CB8AC3E}">
        <p14:creationId xmlns:p14="http://schemas.microsoft.com/office/powerpoint/2010/main" val="902861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2"/>
          </a:solidFill>
          <a:ln w="6350" cap="flat" cmpd="sng" algn="ctr">
            <a:noFill/>
            <a:prstDash val="solid"/>
          </a:ln>
          <a:effectLst>
            <a:softEdge rad="0"/>
          </a:effectLst>
        </p:spPr>
      </p:sp>
      <p:sp>
        <p:nvSpPr>
          <p:cNvPr id="2" name="Title 1">
            <a:extLst>
              <a:ext uri="{FF2B5EF4-FFF2-40B4-BE49-F238E27FC236}">
                <a16:creationId xmlns:a16="http://schemas.microsoft.com/office/drawing/2014/main" id="{57CA56F0-DAAE-43D7-83DC-465903F7767A}"/>
              </a:ext>
            </a:extLst>
          </p:cNvPr>
          <p:cNvSpPr>
            <a:spLocks noGrp="1"/>
          </p:cNvSpPr>
          <p:nvPr>
            <p:ph type="title"/>
          </p:nvPr>
        </p:nvSpPr>
        <p:spPr>
          <a:xfrm>
            <a:off x="573409" y="559477"/>
            <a:ext cx="3765200" cy="5709931"/>
          </a:xfrm>
        </p:spPr>
        <p:txBody>
          <a:bodyPr>
            <a:normAutofit/>
          </a:bodyPr>
          <a:lstStyle/>
          <a:p>
            <a:pPr algn="ctr"/>
            <a:r>
              <a:rPr lang="en-US" sz="4000" dirty="0"/>
              <a:t>Types of Preventions: </a:t>
            </a:r>
            <a:endParaRPr lang="en-GB" sz="4000" dirty="0"/>
          </a:p>
        </p:txBody>
      </p:sp>
      <p:sp>
        <p:nvSpPr>
          <p:cNvPr id="3" name="Content Placeholder 2">
            <a:extLst>
              <a:ext uri="{FF2B5EF4-FFF2-40B4-BE49-F238E27FC236}">
                <a16:creationId xmlns:a16="http://schemas.microsoft.com/office/drawing/2014/main" id="{4584AFE1-C2D5-439B-A849-7D6D12C37746}"/>
              </a:ext>
            </a:extLst>
          </p:cNvPr>
          <p:cNvSpPr>
            <a:spLocks noGrp="1"/>
          </p:cNvSpPr>
          <p:nvPr>
            <p:ph idx="1"/>
          </p:nvPr>
        </p:nvSpPr>
        <p:spPr>
          <a:xfrm>
            <a:off x="5478124" y="559477"/>
            <a:ext cx="5647076" cy="5475563"/>
          </a:xfrm>
        </p:spPr>
        <p:txBody>
          <a:bodyPr anchor="ctr">
            <a:normAutofit/>
          </a:bodyPr>
          <a:lstStyle/>
          <a:p>
            <a:r>
              <a:rPr lang="en-US" sz="2000" b="1" dirty="0"/>
              <a:t>Researchers and health experts talk about three categories of prevention:</a:t>
            </a:r>
          </a:p>
          <a:p>
            <a:pPr>
              <a:buFont typeface="Wingdings" pitchFamily="2" charset="2"/>
              <a:buChar char="q"/>
            </a:pPr>
            <a:r>
              <a:rPr lang="en-US" sz="2000" dirty="0"/>
              <a:t> Primary .</a:t>
            </a:r>
          </a:p>
          <a:p>
            <a:pPr>
              <a:buFont typeface="Wingdings" pitchFamily="2" charset="2"/>
              <a:buChar char="q"/>
            </a:pPr>
            <a:r>
              <a:rPr lang="en-US" sz="2000" dirty="0"/>
              <a:t> Secondary .</a:t>
            </a:r>
          </a:p>
          <a:p>
            <a:pPr>
              <a:buFont typeface="Wingdings" pitchFamily="2" charset="2"/>
              <a:buChar char="q"/>
            </a:pPr>
            <a:r>
              <a:rPr lang="en-US" sz="2000" dirty="0"/>
              <a:t> Tertiary. </a:t>
            </a:r>
          </a:p>
          <a:p>
            <a:pPr marL="0" indent="0">
              <a:buNone/>
            </a:pPr>
            <a:r>
              <a:rPr lang="en-US" dirty="0"/>
              <a:t>            </a:t>
            </a:r>
            <a:r>
              <a:rPr lang="en-US" b="1" dirty="0"/>
              <a:t>( What do they mean by these terms ? )</a:t>
            </a:r>
          </a:p>
          <a:p>
            <a:endParaRPr lang="en-GB" dirty="0"/>
          </a:p>
        </p:txBody>
      </p:sp>
    </p:spTree>
    <p:extLst>
      <p:ext uri="{BB962C8B-B14F-4D97-AF65-F5344CB8AC3E}">
        <p14:creationId xmlns:p14="http://schemas.microsoft.com/office/powerpoint/2010/main" val="2780230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C98032-1C8D-42A6-B48A-E5843F509F57}"/>
              </a:ext>
            </a:extLst>
          </p:cNvPr>
          <p:cNvSpPr>
            <a:spLocks noGrp="1"/>
          </p:cNvSpPr>
          <p:nvPr>
            <p:ph idx="1"/>
          </p:nvPr>
        </p:nvSpPr>
        <p:spPr>
          <a:xfrm>
            <a:off x="1066800" y="1323917"/>
            <a:ext cx="10058400" cy="4711123"/>
          </a:xfrm>
        </p:spPr>
        <p:txBody>
          <a:bodyPr>
            <a:normAutofit fontScale="92500" lnSpcReduction="10000"/>
          </a:bodyPr>
          <a:lstStyle/>
          <a:p>
            <a:pPr lvl="1" algn="l" rtl="0"/>
            <a:endParaRPr lang="en-US" sz="1800" dirty="0"/>
          </a:p>
          <a:p>
            <a:pPr algn="l" rtl="0"/>
            <a:r>
              <a:rPr lang="en-US" sz="2800" b="1" dirty="0"/>
              <a:t>Primary prevention</a:t>
            </a:r>
            <a:endParaRPr lang="en-US" sz="2800" dirty="0"/>
          </a:p>
          <a:p>
            <a:pPr lvl="1" algn="l" rtl="0"/>
            <a:r>
              <a:rPr lang="en-US" sz="2400" dirty="0"/>
              <a:t>Preventing illnesses before it happened </a:t>
            </a:r>
          </a:p>
          <a:p>
            <a:pPr lvl="1" algn="l" rtl="0"/>
            <a:r>
              <a:rPr lang="en-US" sz="2400" dirty="0"/>
              <a:t>Examples: immunization .healthy lifestyle</a:t>
            </a:r>
          </a:p>
          <a:p>
            <a:pPr algn="l" rtl="0"/>
            <a:endParaRPr lang="en-US" sz="2000" b="1" dirty="0"/>
          </a:p>
          <a:p>
            <a:pPr algn="l" rtl="0"/>
            <a:r>
              <a:rPr lang="en-US" sz="2800" b="1" dirty="0"/>
              <a:t>Secondary prevention</a:t>
            </a:r>
            <a:endParaRPr lang="en-US" sz="2800" dirty="0"/>
          </a:p>
          <a:p>
            <a:pPr lvl="1" algn="l" rtl="0"/>
            <a:r>
              <a:rPr lang="en-US" sz="2400" dirty="0"/>
              <a:t>Detecting diseases at early asymptomatic stage</a:t>
            </a:r>
          </a:p>
          <a:p>
            <a:pPr lvl="1" algn="l" rtl="0"/>
            <a:r>
              <a:rPr lang="en-US" sz="2400" dirty="0"/>
              <a:t>Examples: screening (HTN), mammograms. </a:t>
            </a:r>
          </a:p>
          <a:p>
            <a:pPr algn="l" rtl="0"/>
            <a:endParaRPr lang="en-US" sz="2000" dirty="0"/>
          </a:p>
          <a:p>
            <a:pPr algn="l" rtl="0"/>
            <a:r>
              <a:rPr lang="en-US" sz="2800" dirty="0"/>
              <a:t>T</a:t>
            </a:r>
            <a:r>
              <a:rPr lang="en-US" sz="2800" b="1" dirty="0"/>
              <a:t>ertiary prevention</a:t>
            </a:r>
            <a:endParaRPr lang="en-US" sz="2800" dirty="0"/>
          </a:p>
          <a:p>
            <a:pPr lvl="1" algn="l" rtl="0"/>
            <a:r>
              <a:rPr lang="en-US" sz="2400" dirty="0"/>
              <a:t>Preventing complications of diseases.</a:t>
            </a:r>
          </a:p>
          <a:p>
            <a:pPr lvl="1" algn="l" rtl="0"/>
            <a:r>
              <a:rPr lang="en-US" sz="2400" dirty="0"/>
              <a:t> Examples: rehabilitation.</a:t>
            </a:r>
          </a:p>
          <a:p>
            <a:pPr marL="0" indent="0">
              <a:buNone/>
            </a:pPr>
            <a:endParaRPr lang="en-US" dirty="0"/>
          </a:p>
        </p:txBody>
      </p:sp>
    </p:spTree>
    <p:extLst>
      <p:ext uri="{BB962C8B-B14F-4D97-AF65-F5344CB8AC3E}">
        <p14:creationId xmlns:p14="http://schemas.microsoft.com/office/powerpoint/2010/main" val="11537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E7332-84E4-4A0E-8149-AB517F32D80A}"/>
              </a:ext>
            </a:extLst>
          </p:cNvPr>
          <p:cNvSpPr>
            <a:spLocks noGrp="1"/>
          </p:cNvSpPr>
          <p:nvPr>
            <p:ph type="title"/>
          </p:nvPr>
        </p:nvSpPr>
        <p:spPr/>
        <p:txBody>
          <a:bodyPr>
            <a:normAutofit/>
          </a:bodyPr>
          <a:lstStyle/>
          <a:p>
            <a:r>
              <a:rPr lang="en-US" sz="2800" b="1" spc="-50" dirty="0">
                <a:solidFill>
                  <a:srgbClr val="FF0000"/>
                </a:solidFill>
                <a:ea typeface="+mj-ea"/>
                <a:cs typeface="+mj-cs"/>
              </a:rPr>
              <a:t>Screening</a:t>
            </a:r>
            <a:r>
              <a:rPr lang="en-US" sz="2800" b="1" spc="-50" dirty="0">
                <a:solidFill>
                  <a:schemeClr val="tx1">
                    <a:lumMod val="75000"/>
                    <a:lumOff val="25000"/>
                  </a:schemeClr>
                </a:solidFill>
                <a:ea typeface="+mj-ea"/>
                <a:cs typeface="+mj-cs"/>
              </a:rPr>
              <a:t> – </a:t>
            </a:r>
            <a:r>
              <a:rPr lang="en-US" sz="2400" b="1" spc="-50" dirty="0">
                <a:solidFill>
                  <a:schemeClr val="tx1">
                    <a:lumMod val="75000"/>
                    <a:lumOff val="25000"/>
                  </a:schemeClr>
                </a:solidFill>
                <a:ea typeface="+mj-ea"/>
                <a:cs typeface="+mj-cs"/>
              </a:rPr>
              <a:t>an early disease detection </a:t>
            </a:r>
            <a:r>
              <a:rPr lang="en-US" sz="2400" b="1" spc="-50" dirty="0">
                <a:solidFill>
                  <a:srgbClr val="FF0000"/>
                </a:solidFill>
                <a:ea typeface="+mj-ea"/>
                <a:cs typeface="+mj-cs"/>
              </a:rPr>
              <a:t>OR</a:t>
            </a:r>
            <a:r>
              <a:rPr lang="en-US" sz="2400" b="1" spc="-50" dirty="0">
                <a:solidFill>
                  <a:schemeClr val="tx1">
                    <a:lumMod val="75000"/>
                    <a:lumOff val="25000"/>
                  </a:schemeClr>
                </a:solidFill>
                <a:ea typeface="+mj-ea"/>
                <a:cs typeface="+mj-cs"/>
              </a:rPr>
              <a:t>  secondary prevention: </a:t>
            </a:r>
            <a:endParaRPr lang="en-GB" sz="2400" b="1" spc="-50" dirty="0">
              <a:solidFill>
                <a:schemeClr val="tx1">
                  <a:lumMod val="75000"/>
                  <a:lumOff val="25000"/>
                </a:schemeClr>
              </a:solidFill>
              <a:ea typeface="+mj-ea"/>
              <a:cs typeface="+mj-cs"/>
            </a:endParaRPr>
          </a:p>
        </p:txBody>
      </p:sp>
      <p:sp>
        <p:nvSpPr>
          <p:cNvPr id="3" name="Content Placeholder 2">
            <a:extLst>
              <a:ext uri="{FF2B5EF4-FFF2-40B4-BE49-F238E27FC236}">
                <a16:creationId xmlns:a16="http://schemas.microsoft.com/office/drawing/2014/main" id="{DF992413-597F-4038-8558-3C7C6C0982AE}"/>
              </a:ext>
            </a:extLst>
          </p:cNvPr>
          <p:cNvSpPr>
            <a:spLocks noGrp="1"/>
          </p:cNvSpPr>
          <p:nvPr>
            <p:ph idx="1"/>
          </p:nvPr>
        </p:nvSpPr>
        <p:spPr/>
        <p:txBody>
          <a:bodyPr/>
          <a:lstStyle/>
          <a:p>
            <a:pPr>
              <a:buFont typeface="Wingdings" pitchFamily="2" charset="2"/>
              <a:buChar char="q"/>
            </a:pPr>
            <a:r>
              <a:rPr lang="en-US" dirty="0"/>
              <a:t>The presumptive </a:t>
            </a:r>
            <a:r>
              <a:rPr lang="en-US" b="1" u="sng" dirty="0">
                <a:solidFill>
                  <a:srgbClr val="FF0000"/>
                </a:solidFill>
              </a:rPr>
              <a:t>identification of unrecognized disease or defect </a:t>
            </a:r>
            <a:r>
              <a:rPr lang="en-US" dirty="0"/>
              <a:t>by the application of tests, examinations, or other procedures which can be applied rapidly</a:t>
            </a:r>
          </a:p>
          <a:p>
            <a:pPr>
              <a:buFont typeface="Wingdings" pitchFamily="2" charset="2"/>
              <a:buChar char="q"/>
            </a:pPr>
            <a:endParaRPr lang="en-US" dirty="0"/>
          </a:p>
          <a:p>
            <a:pPr>
              <a:buFont typeface="Wingdings" pitchFamily="2" charset="2"/>
              <a:buChar char="q"/>
            </a:pPr>
            <a:r>
              <a:rPr lang="en-US" dirty="0"/>
              <a:t>Screening is  </a:t>
            </a:r>
            <a:r>
              <a:rPr lang="en-US" b="1" u="sng" dirty="0">
                <a:solidFill>
                  <a:srgbClr val="FF0000"/>
                </a:solidFill>
              </a:rPr>
              <a:t>applied to well persons </a:t>
            </a:r>
            <a:r>
              <a:rPr lang="en-US" dirty="0"/>
              <a:t>who probably have a disease from those who probably do not</a:t>
            </a:r>
          </a:p>
          <a:p>
            <a:pPr>
              <a:buFont typeface="Wingdings" pitchFamily="2" charset="2"/>
              <a:buChar char="q"/>
            </a:pPr>
            <a:endParaRPr lang="en-US" dirty="0"/>
          </a:p>
          <a:p>
            <a:pPr>
              <a:buFont typeface="Wingdings" pitchFamily="2" charset="2"/>
              <a:buChar char="q"/>
            </a:pPr>
            <a:r>
              <a:rPr lang="en-US" dirty="0"/>
              <a:t>A screening  is </a:t>
            </a:r>
            <a:r>
              <a:rPr lang="en-US" b="1" u="sng" dirty="0">
                <a:solidFill>
                  <a:srgbClr val="FF0000"/>
                </a:solidFill>
              </a:rPr>
              <a:t>not intended </a:t>
            </a:r>
            <a:r>
              <a:rPr lang="en-US" dirty="0"/>
              <a:t>to be diagnostic</a:t>
            </a:r>
          </a:p>
          <a:p>
            <a:pPr>
              <a:buFont typeface="Wingdings" pitchFamily="2" charset="2"/>
              <a:buChar char="q"/>
            </a:pPr>
            <a:r>
              <a:rPr lang="en-US" dirty="0"/>
              <a:t>Persons with </a:t>
            </a:r>
            <a:r>
              <a:rPr lang="en-US" b="1" u="sng" dirty="0">
                <a:solidFill>
                  <a:srgbClr val="FF0000"/>
                </a:solidFill>
              </a:rPr>
              <a:t>positive or suspicious findings </a:t>
            </a:r>
            <a:r>
              <a:rPr lang="en-US" dirty="0"/>
              <a:t>must be referred to their physicians for diagnosis and necessary treatment</a:t>
            </a:r>
          </a:p>
          <a:p>
            <a:pPr marL="0" indent="0">
              <a:buNone/>
            </a:pPr>
            <a:endParaRPr lang="en-GB" dirty="0"/>
          </a:p>
        </p:txBody>
      </p:sp>
    </p:spTree>
    <p:extLst>
      <p:ext uri="{BB962C8B-B14F-4D97-AF65-F5344CB8AC3E}">
        <p14:creationId xmlns:p14="http://schemas.microsoft.com/office/powerpoint/2010/main" val="323238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F330-7F5F-4A1A-8B88-3FFB3AC757EC}"/>
              </a:ext>
            </a:extLst>
          </p:cNvPr>
          <p:cNvSpPr>
            <a:spLocks noGrp="1"/>
          </p:cNvSpPr>
          <p:nvPr>
            <p:ph type="title"/>
          </p:nvPr>
        </p:nvSpPr>
        <p:spPr>
          <a:xfrm>
            <a:off x="1066800" y="642594"/>
            <a:ext cx="10058400" cy="1371600"/>
          </a:xfrm>
        </p:spPr>
        <p:txBody>
          <a:bodyPr>
            <a:normAutofit/>
          </a:bodyPr>
          <a:lstStyle/>
          <a:p>
            <a:pPr algn="ctr"/>
            <a:r>
              <a:rPr lang="en-US"/>
              <a:t>Purpose of Screening: </a:t>
            </a:r>
            <a:endParaRPr lang="en-GB"/>
          </a:p>
        </p:txBody>
      </p:sp>
      <p:graphicFrame>
        <p:nvGraphicFramePr>
          <p:cNvPr id="5" name="Content Placeholder 2">
            <a:extLst>
              <a:ext uri="{FF2B5EF4-FFF2-40B4-BE49-F238E27FC236}">
                <a16:creationId xmlns:a16="http://schemas.microsoft.com/office/drawing/2014/main" id="{2B245EF2-CF8F-4C99-8EDD-D9963650927B}"/>
              </a:ext>
            </a:extLst>
          </p:cNvPr>
          <p:cNvGraphicFramePr>
            <a:graphicFrameLocks noGrp="1"/>
          </p:cNvGraphicFramePr>
          <p:nvPr>
            <p:ph idx="1"/>
            <p:extLst>
              <p:ext uri="{D42A27DB-BD31-4B8C-83A1-F6EECF244321}">
                <p14:modId xmlns:p14="http://schemas.microsoft.com/office/powerpoint/2010/main" val="3215296332"/>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005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0EB3A-EE46-4B10-AF21-067997F7FAD8}"/>
              </a:ext>
            </a:extLst>
          </p:cNvPr>
          <p:cNvSpPr>
            <a:spLocks noGrp="1"/>
          </p:cNvSpPr>
          <p:nvPr>
            <p:ph type="title"/>
          </p:nvPr>
        </p:nvSpPr>
        <p:spPr>
          <a:xfrm>
            <a:off x="1066800" y="642594"/>
            <a:ext cx="10058400" cy="1371600"/>
          </a:xfrm>
        </p:spPr>
        <p:txBody>
          <a:bodyPr>
            <a:normAutofit/>
          </a:bodyPr>
          <a:lstStyle/>
          <a:p>
            <a:pPr algn="ctr"/>
            <a:r>
              <a:rPr lang="en-US"/>
              <a:t>What is Screening – recap </a:t>
            </a:r>
            <a:endParaRPr lang="en-GB"/>
          </a:p>
        </p:txBody>
      </p:sp>
      <p:graphicFrame>
        <p:nvGraphicFramePr>
          <p:cNvPr id="5" name="Content Placeholder 2">
            <a:extLst>
              <a:ext uri="{FF2B5EF4-FFF2-40B4-BE49-F238E27FC236}">
                <a16:creationId xmlns:a16="http://schemas.microsoft.com/office/drawing/2014/main" id="{4CE68060-6730-44C0-8156-106D32CFC70F}"/>
              </a:ext>
            </a:extLst>
          </p:cNvPr>
          <p:cNvGraphicFramePr>
            <a:graphicFrameLocks noGrp="1"/>
          </p:cNvGraphicFramePr>
          <p:nvPr>
            <p:ph idx="1"/>
            <p:extLst>
              <p:ext uri="{D42A27DB-BD31-4B8C-83A1-F6EECF244321}">
                <p14:modId xmlns:p14="http://schemas.microsoft.com/office/powerpoint/2010/main" val="2080270393"/>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4401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50</TotalTime>
  <Words>1275</Words>
  <Application>Microsoft Office PowerPoint</Application>
  <PresentationFormat>Widescreen</PresentationFormat>
  <Paragraphs>166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Century Gothic</vt:lpstr>
      <vt:lpstr>Garamond</vt:lpstr>
      <vt:lpstr>Wingdings</vt:lpstr>
      <vt:lpstr>Savon</vt:lpstr>
      <vt:lpstr>  PREVENTION &amp;SCREENING IN  FAMILY PRACTICE  Dr. Joud Almutairi. Demonstrator Dept. of Family &amp; Community Medicine   King Saud University   </vt:lpstr>
      <vt:lpstr>Objectives:</vt:lpstr>
      <vt:lpstr>Clinical Prevention, what is it?</vt:lpstr>
      <vt:lpstr>PREVENTION TYPES ?</vt:lpstr>
      <vt:lpstr>Types of Preventions: </vt:lpstr>
      <vt:lpstr>PowerPoint Presentation</vt:lpstr>
      <vt:lpstr>Screening – an early disease detection OR  secondary prevention: </vt:lpstr>
      <vt:lpstr>Purpose of Screening: </vt:lpstr>
      <vt:lpstr>What is Screening – recap </vt:lpstr>
      <vt:lpstr>Requirements of a good screening Program (Wilsons criteria):</vt:lpstr>
      <vt:lpstr>What is Family Physicians Role in Screening:</vt:lpstr>
      <vt:lpstr>PowerPoint Presentation</vt:lpstr>
      <vt:lpstr>Common Screening Conditions: </vt:lpstr>
      <vt:lpstr>Common Preventive Interventions:</vt:lpstr>
      <vt:lpstr>Common Cancers  screening tests in Family Practice Clinic:</vt:lpstr>
      <vt:lpstr>PowerPoint Presentation</vt:lpstr>
      <vt:lpstr>Prevention &amp; screening in Elderly people </vt:lpstr>
      <vt:lpstr>PowerPoint Presentation</vt:lpstr>
      <vt:lpstr>Osteoporosis Screening &amp; Prevention:</vt:lpstr>
      <vt:lpstr>Osteoporosis –Prevention  Strategies</vt:lpstr>
      <vt:lpstr>SCREENING FOR  BREAST CANCER:</vt:lpstr>
      <vt:lpstr>CERVICAL SCREENING:</vt:lpstr>
      <vt:lpstr>Human Pappiloma Virus Immunization &amp; Future of  Cervical Screening: </vt:lpstr>
      <vt:lpstr>Screening for Colorectal Cancer: </vt:lpstr>
      <vt:lpstr>SCREENING FOR PROSTATE CANCER:</vt:lpstr>
      <vt:lpstr>Vaccination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PREVENTION &amp;SCREENING IN  FAMILY PRACTICE  Dr. Joud Almutairi. Demonstrator Dept. of Family &amp; Community Medicine   King Saud University   </dc:title>
  <dc:creator>Joud Al-Ruhaimi</dc:creator>
  <cp:lastModifiedBy>Joud Al-Ruhaimi</cp:lastModifiedBy>
  <cp:revision>7</cp:revision>
  <dcterms:created xsi:type="dcterms:W3CDTF">2021-02-14T18:11:44Z</dcterms:created>
  <dcterms:modified xsi:type="dcterms:W3CDTF">2021-02-14T19:09:45Z</dcterms:modified>
</cp:coreProperties>
</file>