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79"/>
  </p:notesMasterIdLst>
  <p:handoutMasterIdLst>
    <p:handoutMasterId r:id="rId80"/>
  </p:handoutMasterIdLst>
  <p:sldIdLst>
    <p:sldId id="353" r:id="rId2"/>
    <p:sldId id="354" r:id="rId3"/>
    <p:sldId id="351" r:id="rId4"/>
    <p:sldId id="350" r:id="rId5"/>
    <p:sldId id="265" r:id="rId6"/>
    <p:sldId id="355" r:id="rId7"/>
    <p:sldId id="262" r:id="rId8"/>
    <p:sldId id="305" r:id="rId9"/>
    <p:sldId id="290" r:id="rId10"/>
    <p:sldId id="340" r:id="rId11"/>
    <p:sldId id="292" r:id="rId12"/>
    <p:sldId id="291" r:id="rId13"/>
    <p:sldId id="264" r:id="rId14"/>
    <p:sldId id="261" r:id="rId15"/>
    <p:sldId id="295" r:id="rId16"/>
    <p:sldId id="337" r:id="rId17"/>
    <p:sldId id="263" r:id="rId18"/>
    <p:sldId id="299" r:id="rId19"/>
    <p:sldId id="277" r:id="rId20"/>
    <p:sldId id="269" r:id="rId21"/>
    <p:sldId id="275" r:id="rId22"/>
    <p:sldId id="296" r:id="rId23"/>
    <p:sldId id="266" r:id="rId24"/>
    <p:sldId id="294" r:id="rId25"/>
    <p:sldId id="306" r:id="rId26"/>
    <p:sldId id="289" r:id="rId27"/>
    <p:sldId id="258" r:id="rId28"/>
    <p:sldId id="297" r:id="rId29"/>
    <p:sldId id="308" r:id="rId30"/>
    <p:sldId id="279" r:id="rId31"/>
    <p:sldId id="278" r:id="rId32"/>
    <p:sldId id="307" r:id="rId33"/>
    <p:sldId id="348" r:id="rId34"/>
    <p:sldId id="323" r:id="rId35"/>
    <p:sldId id="309" r:id="rId36"/>
    <p:sldId id="326" r:id="rId37"/>
    <p:sldId id="313" r:id="rId38"/>
    <p:sldId id="280" r:id="rId39"/>
    <p:sldId id="281" r:id="rId40"/>
    <p:sldId id="276" r:id="rId41"/>
    <p:sldId id="260" r:id="rId42"/>
    <p:sldId id="300" r:id="rId43"/>
    <p:sldId id="288" r:id="rId44"/>
    <p:sldId id="257" r:id="rId45"/>
    <p:sldId id="282" r:id="rId46"/>
    <p:sldId id="303" r:id="rId47"/>
    <p:sldId id="341" r:id="rId48"/>
    <p:sldId id="344" r:id="rId49"/>
    <p:sldId id="345" r:id="rId50"/>
    <p:sldId id="302" r:id="rId51"/>
    <p:sldId id="342" r:id="rId52"/>
    <p:sldId id="301" r:id="rId53"/>
    <p:sldId id="283" r:id="rId54"/>
    <p:sldId id="284" r:id="rId55"/>
    <p:sldId id="285" r:id="rId56"/>
    <p:sldId id="286" r:id="rId57"/>
    <p:sldId id="287" r:id="rId58"/>
    <p:sldId id="346" r:id="rId59"/>
    <p:sldId id="325" r:id="rId60"/>
    <p:sldId id="273" r:id="rId61"/>
    <p:sldId id="327" r:id="rId62"/>
    <p:sldId id="274" r:id="rId63"/>
    <p:sldId id="339" r:id="rId64"/>
    <p:sldId id="324" r:id="rId65"/>
    <p:sldId id="335" r:id="rId66"/>
    <p:sldId id="334" r:id="rId67"/>
    <p:sldId id="347" r:id="rId68"/>
    <p:sldId id="321" r:id="rId69"/>
    <p:sldId id="270" r:id="rId70"/>
    <p:sldId id="331" r:id="rId71"/>
    <p:sldId id="338" r:id="rId72"/>
    <p:sldId id="268" r:id="rId73"/>
    <p:sldId id="271" r:id="rId74"/>
    <p:sldId id="272" r:id="rId75"/>
    <p:sldId id="311" r:id="rId76"/>
    <p:sldId id="329" r:id="rId77"/>
    <p:sldId id="336" r:id="rId78"/>
  </p:sldIdLst>
  <p:sldSz cx="9144000" cy="6858000" type="screen4x3"/>
  <p:notesSz cx="6858000" cy="9144000"/>
  <p:defaultTextStyle>
    <a:defPPr>
      <a:defRPr lang="x-non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804" autoAdjust="0"/>
    <p:restoredTop sz="94649"/>
  </p:normalViewPr>
  <p:slideViewPr>
    <p:cSldViewPr>
      <p:cViewPr varScale="1">
        <p:scale>
          <a:sx n="102" d="100"/>
          <a:sy n="102" d="100"/>
        </p:scale>
        <p:origin x="864" y="1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1DE821-87E6-5448-82E9-E2A259D08A8F}" type="doc">
      <dgm:prSet loTypeId="urn:microsoft.com/office/officeart/2005/8/layout/radial3" loCatId="" qsTypeId="urn:microsoft.com/office/officeart/2005/8/quickstyle/simple4" qsCatId="simple" csTypeId="urn:microsoft.com/office/officeart/2005/8/colors/accent1_2" csCatId="accent1" phldr="1"/>
      <dgm:spPr/>
      <dgm:t>
        <a:bodyPr/>
        <a:lstStyle/>
        <a:p>
          <a:endParaRPr lang="en-US"/>
        </a:p>
      </dgm:t>
    </dgm:pt>
    <dgm:pt modelId="{3B19E897-7911-714C-A251-F5CAE23DE7E7}">
      <dgm:prSet phldrT="[Text]"/>
      <dgm:spPr/>
      <dgm:t>
        <a:bodyPr/>
        <a:lstStyle/>
        <a:p>
          <a:r>
            <a:rPr 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Falls</a:t>
          </a:r>
        </a:p>
      </dgm:t>
    </dgm:pt>
    <dgm:pt modelId="{A6AF0C0E-EF47-8D41-9CF9-336F717DD45E}" type="parTrans" cxnId="{74221C56-1694-7E45-986E-D73FD888B678}">
      <dgm:prSet/>
      <dgm:spPr/>
      <dgm:t>
        <a:bodyPr/>
        <a:lstStyle/>
        <a:p>
          <a:endParaRPr lang="en-US"/>
        </a:p>
      </dgm:t>
    </dgm:pt>
    <dgm:pt modelId="{44521748-3A0B-DE4C-B702-E6A33E427300}" type="sibTrans" cxnId="{74221C56-1694-7E45-986E-D73FD888B678}">
      <dgm:prSet/>
      <dgm:spPr/>
      <dgm:t>
        <a:bodyPr/>
        <a:lstStyle/>
        <a:p>
          <a:endParaRPr lang="en-US"/>
        </a:p>
      </dgm:t>
    </dgm:pt>
    <dgm:pt modelId="{3DED566B-7D85-664C-BFB4-449385A82C9F}">
      <dgm:prSet phldrT="[Text]"/>
      <dgm:spPr/>
      <dgm:t>
        <a:bodyPr/>
        <a:lstStyle/>
        <a:p>
          <a:r>
            <a:rPr lang="en-US" b="1" i="1"/>
            <a:t>Physiological Changes with aging</a:t>
          </a:r>
        </a:p>
      </dgm:t>
    </dgm:pt>
    <dgm:pt modelId="{5B646FC9-8322-CD4E-BB02-6B1F5A79A693}" type="parTrans" cxnId="{6618657E-2D0D-3B4B-8384-4CECFE2BA181}">
      <dgm:prSet/>
      <dgm:spPr/>
      <dgm:t>
        <a:bodyPr/>
        <a:lstStyle/>
        <a:p>
          <a:endParaRPr lang="en-US"/>
        </a:p>
      </dgm:t>
    </dgm:pt>
    <dgm:pt modelId="{0E3A9877-54A1-5947-BD05-8DA10A768AB9}" type="sibTrans" cxnId="{6618657E-2D0D-3B4B-8384-4CECFE2BA181}">
      <dgm:prSet/>
      <dgm:spPr/>
      <dgm:t>
        <a:bodyPr/>
        <a:lstStyle/>
        <a:p>
          <a:endParaRPr lang="en-US"/>
        </a:p>
      </dgm:t>
    </dgm:pt>
    <dgm:pt modelId="{C86543B3-CA6E-3042-A9F8-1E9FE215AC01}">
      <dgm:prSet phldrT="[Text]"/>
      <dgm:spPr/>
      <dgm:t>
        <a:bodyPr/>
        <a:lstStyle/>
        <a:p>
          <a:r>
            <a:rPr lang="en-US" b="1" i="1"/>
            <a:t>Medication side effects</a:t>
          </a:r>
        </a:p>
      </dgm:t>
    </dgm:pt>
    <dgm:pt modelId="{DD843C37-20C3-9044-9324-82136C2A2BC4}" type="parTrans" cxnId="{68C91649-0251-444B-A85C-7974882BE2C1}">
      <dgm:prSet/>
      <dgm:spPr/>
      <dgm:t>
        <a:bodyPr/>
        <a:lstStyle/>
        <a:p>
          <a:endParaRPr lang="en-US"/>
        </a:p>
      </dgm:t>
    </dgm:pt>
    <dgm:pt modelId="{1E3DE133-807A-3143-BB1A-AA7A525382A9}" type="sibTrans" cxnId="{68C91649-0251-444B-A85C-7974882BE2C1}">
      <dgm:prSet/>
      <dgm:spPr/>
      <dgm:t>
        <a:bodyPr/>
        <a:lstStyle/>
        <a:p>
          <a:endParaRPr lang="en-US"/>
        </a:p>
      </dgm:t>
    </dgm:pt>
    <dgm:pt modelId="{67FE417D-BD49-6D40-B426-42D2B2D1D77C}">
      <dgm:prSet phldrT="[Text]"/>
      <dgm:spPr/>
      <dgm:t>
        <a:bodyPr/>
        <a:lstStyle/>
        <a:p>
          <a:r>
            <a:rPr lang="en-US" b="1" i="1"/>
            <a:t>Environmental factors</a:t>
          </a:r>
        </a:p>
      </dgm:t>
    </dgm:pt>
    <dgm:pt modelId="{92B02526-17C6-7C4A-A49B-00387A924050}" type="parTrans" cxnId="{F9BD3482-D1A8-964D-B53F-4E328ECAED37}">
      <dgm:prSet/>
      <dgm:spPr/>
      <dgm:t>
        <a:bodyPr/>
        <a:lstStyle/>
        <a:p>
          <a:endParaRPr lang="en-US"/>
        </a:p>
      </dgm:t>
    </dgm:pt>
    <dgm:pt modelId="{0FB7FC48-5010-6D42-B24C-EA7DCD16CE8D}" type="sibTrans" cxnId="{F9BD3482-D1A8-964D-B53F-4E328ECAED37}">
      <dgm:prSet/>
      <dgm:spPr/>
      <dgm:t>
        <a:bodyPr/>
        <a:lstStyle/>
        <a:p>
          <a:endParaRPr lang="en-US"/>
        </a:p>
      </dgm:t>
    </dgm:pt>
    <dgm:pt modelId="{7EAC4DF4-B3C7-2840-91F4-AF8CEA2814AB}">
      <dgm:prSet phldrT="[Text]"/>
      <dgm:spPr/>
      <dgm:t>
        <a:bodyPr/>
        <a:lstStyle/>
        <a:p>
          <a:r>
            <a:rPr lang="en-US" b="1" i="1"/>
            <a:t>Underlying illness</a:t>
          </a:r>
        </a:p>
      </dgm:t>
    </dgm:pt>
    <dgm:pt modelId="{B388DFA2-77E8-D44D-9EBD-D915750D1A30}" type="parTrans" cxnId="{19D6655C-F837-AD4B-88C9-30A009EA5523}">
      <dgm:prSet/>
      <dgm:spPr/>
      <dgm:t>
        <a:bodyPr/>
        <a:lstStyle/>
        <a:p>
          <a:endParaRPr lang="en-US"/>
        </a:p>
      </dgm:t>
    </dgm:pt>
    <dgm:pt modelId="{59443A04-FE37-2D4A-936C-ABD487D80134}" type="sibTrans" cxnId="{19D6655C-F837-AD4B-88C9-30A009EA5523}">
      <dgm:prSet/>
      <dgm:spPr/>
      <dgm:t>
        <a:bodyPr/>
        <a:lstStyle/>
        <a:p>
          <a:endParaRPr lang="en-US"/>
        </a:p>
      </dgm:t>
    </dgm:pt>
    <dgm:pt modelId="{70DF9852-EF70-234D-A387-D4060F410CF7}" type="pres">
      <dgm:prSet presAssocID="{DA1DE821-87E6-5448-82E9-E2A259D08A8F}" presName="composite" presStyleCnt="0">
        <dgm:presLayoutVars>
          <dgm:chMax val="1"/>
          <dgm:dir/>
          <dgm:resizeHandles val="exact"/>
        </dgm:presLayoutVars>
      </dgm:prSet>
      <dgm:spPr/>
    </dgm:pt>
    <dgm:pt modelId="{0A7B4DCF-768D-174F-861C-C6ED50E6B35F}" type="pres">
      <dgm:prSet presAssocID="{DA1DE821-87E6-5448-82E9-E2A259D08A8F}" presName="radial" presStyleCnt="0">
        <dgm:presLayoutVars>
          <dgm:animLvl val="ctr"/>
        </dgm:presLayoutVars>
      </dgm:prSet>
      <dgm:spPr/>
    </dgm:pt>
    <dgm:pt modelId="{37967AA5-3A48-B343-9F9C-3DED31065E3F}" type="pres">
      <dgm:prSet presAssocID="{3B19E897-7911-714C-A251-F5CAE23DE7E7}" presName="centerShape" presStyleLbl="vennNode1" presStyleIdx="0" presStyleCnt="5" custScaleX="136696" custScaleY="82965"/>
      <dgm:spPr/>
    </dgm:pt>
    <dgm:pt modelId="{FF854582-1C57-754D-B2B5-86207D92988D}" type="pres">
      <dgm:prSet presAssocID="{3DED566B-7D85-664C-BFB4-449385A82C9F}" presName="node" presStyleLbl="vennNode1" presStyleIdx="1" presStyleCnt="5" custScaleX="186448" custScaleY="106398">
        <dgm:presLayoutVars>
          <dgm:bulletEnabled val="1"/>
        </dgm:presLayoutVars>
      </dgm:prSet>
      <dgm:spPr/>
    </dgm:pt>
    <dgm:pt modelId="{1516074A-C427-174B-8756-EFF85FCD4619}" type="pres">
      <dgm:prSet presAssocID="{C86543B3-CA6E-3042-A9F8-1E9FE215AC01}" presName="node" presStyleLbl="vennNode1" presStyleIdx="2" presStyleCnt="5" custScaleX="128294" custScaleY="172673">
        <dgm:presLayoutVars>
          <dgm:bulletEnabled val="1"/>
        </dgm:presLayoutVars>
      </dgm:prSet>
      <dgm:spPr/>
    </dgm:pt>
    <dgm:pt modelId="{1AAFED2F-2DC1-AC4E-BFE7-6E335993C44B}" type="pres">
      <dgm:prSet presAssocID="{67FE417D-BD49-6D40-B426-42D2B2D1D77C}" presName="node" presStyleLbl="vennNode1" presStyleIdx="3" presStyleCnt="5" custScaleX="206544" custScaleY="119473">
        <dgm:presLayoutVars>
          <dgm:bulletEnabled val="1"/>
        </dgm:presLayoutVars>
      </dgm:prSet>
      <dgm:spPr/>
    </dgm:pt>
    <dgm:pt modelId="{278BA5CD-BCFD-C841-884B-AD7F9EE10F5E}" type="pres">
      <dgm:prSet presAssocID="{7EAC4DF4-B3C7-2840-91F4-AF8CEA2814AB}" presName="node" presStyleLbl="vennNode1" presStyleIdx="4" presStyleCnt="5" custScaleX="127166" custScaleY="166424" custRadScaleRad="88204" custRadScaleInc="-917">
        <dgm:presLayoutVars>
          <dgm:bulletEnabled val="1"/>
        </dgm:presLayoutVars>
      </dgm:prSet>
      <dgm:spPr/>
    </dgm:pt>
  </dgm:ptLst>
  <dgm:cxnLst>
    <dgm:cxn modelId="{68C91649-0251-444B-A85C-7974882BE2C1}" srcId="{3B19E897-7911-714C-A251-F5CAE23DE7E7}" destId="{C86543B3-CA6E-3042-A9F8-1E9FE215AC01}" srcOrd="1" destOrd="0" parTransId="{DD843C37-20C3-9044-9324-82136C2A2BC4}" sibTransId="{1E3DE133-807A-3143-BB1A-AA7A525382A9}"/>
    <dgm:cxn modelId="{74221C56-1694-7E45-986E-D73FD888B678}" srcId="{DA1DE821-87E6-5448-82E9-E2A259D08A8F}" destId="{3B19E897-7911-714C-A251-F5CAE23DE7E7}" srcOrd="0" destOrd="0" parTransId="{A6AF0C0E-EF47-8D41-9CF9-336F717DD45E}" sibTransId="{44521748-3A0B-DE4C-B702-E6A33E427300}"/>
    <dgm:cxn modelId="{19D6655C-F837-AD4B-88C9-30A009EA5523}" srcId="{3B19E897-7911-714C-A251-F5CAE23DE7E7}" destId="{7EAC4DF4-B3C7-2840-91F4-AF8CEA2814AB}" srcOrd="3" destOrd="0" parTransId="{B388DFA2-77E8-D44D-9EBD-D915750D1A30}" sibTransId="{59443A04-FE37-2D4A-936C-ABD487D80134}"/>
    <dgm:cxn modelId="{7D208B62-5C5D-1049-B050-CE5D2A91C9D3}" type="presOf" srcId="{67FE417D-BD49-6D40-B426-42D2B2D1D77C}" destId="{1AAFED2F-2DC1-AC4E-BFE7-6E335993C44B}" srcOrd="0" destOrd="0" presId="urn:microsoft.com/office/officeart/2005/8/layout/radial3"/>
    <dgm:cxn modelId="{1D84EB7A-AD15-DB4A-A358-82538183CF55}" type="presOf" srcId="{3DED566B-7D85-664C-BFB4-449385A82C9F}" destId="{FF854582-1C57-754D-B2B5-86207D92988D}" srcOrd="0" destOrd="0" presId="urn:microsoft.com/office/officeart/2005/8/layout/radial3"/>
    <dgm:cxn modelId="{6618657E-2D0D-3B4B-8384-4CECFE2BA181}" srcId="{3B19E897-7911-714C-A251-F5CAE23DE7E7}" destId="{3DED566B-7D85-664C-BFB4-449385A82C9F}" srcOrd="0" destOrd="0" parTransId="{5B646FC9-8322-CD4E-BB02-6B1F5A79A693}" sibTransId="{0E3A9877-54A1-5947-BD05-8DA10A768AB9}"/>
    <dgm:cxn modelId="{F9BD3482-D1A8-964D-B53F-4E328ECAED37}" srcId="{3B19E897-7911-714C-A251-F5CAE23DE7E7}" destId="{67FE417D-BD49-6D40-B426-42D2B2D1D77C}" srcOrd="2" destOrd="0" parTransId="{92B02526-17C6-7C4A-A49B-00387A924050}" sibTransId="{0FB7FC48-5010-6D42-B24C-EA7DCD16CE8D}"/>
    <dgm:cxn modelId="{732DA88B-8F3E-DA4C-A2FA-07C2CEB2FF29}" type="presOf" srcId="{3B19E897-7911-714C-A251-F5CAE23DE7E7}" destId="{37967AA5-3A48-B343-9F9C-3DED31065E3F}" srcOrd="0" destOrd="0" presId="urn:microsoft.com/office/officeart/2005/8/layout/radial3"/>
    <dgm:cxn modelId="{F3559697-2A76-EA43-87AF-F52E2082E1F1}" type="presOf" srcId="{DA1DE821-87E6-5448-82E9-E2A259D08A8F}" destId="{70DF9852-EF70-234D-A387-D4060F410CF7}" srcOrd="0" destOrd="0" presId="urn:microsoft.com/office/officeart/2005/8/layout/radial3"/>
    <dgm:cxn modelId="{1C63DCDC-984A-A541-A424-C1EA4AE0E98D}" type="presOf" srcId="{C86543B3-CA6E-3042-A9F8-1E9FE215AC01}" destId="{1516074A-C427-174B-8756-EFF85FCD4619}" srcOrd="0" destOrd="0" presId="urn:microsoft.com/office/officeart/2005/8/layout/radial3"/>
    <dgm:cxn modelId="{D6BE47FB-033C-674C-856E-96AD65FF57A7}" type="presOf" srcId="{7EAC4DF4-B3C7-2840-91F4-AF8CEA2814AB}" destId="{278BA5CD-BCFD-C841-884B-AD7F9EE10F5E}" srcOrd="0" destOrd="0" presId="urn:microsoft.com/office/officeart/2005/8/layout/radial3"/>
    <dgm:cxn modelId="{977136E2-E377-F546-A9B4-970D04EBDFE2}" type="presParOf" srcId="{70DF9852-EF70-234D-A387-D4060F410CF7}" destId="{0A7B4DCF-768D-174F-861C-C6ED50E6B35F}" srcOrd="0" destOrd="0" presId="urn:microsoft.com/office/officeart/2005/8/layout/radial3"/>
    <dgm:cxn modelId="{5573B4D8-E689-4F42-890E-5CC2FE5E0336}" type="presParOf" srcId="{0A7B4DCF-768D-174F-861C-C6ED50E6B35F}" destId="{37967AA5-3A48-B343-9F9C-3DED31065E3F}" srcOrd="0" destOrd="0" presId="urn:microsoft.com/office/officeart/2005/8/layout/radial3"/>
    <dgm:cxn modelId="{ADBB0FF6-9D5F-544A-A137-831AC2AD4FD3}" type="presParOf" srcId="{0A7B4DCF-768D-174F-861C-C6ED50E6B35F}" destId="{FF854582-1C57-754D-B2B5-86207D92988D}" srcOrd="1" destOrd="0" presId="urn:microsoft.com/office/officeart/2005/8/layout/radial3"/>
    <dgm:cxn modelId="{7E360608-52C2-D140-B019-5835B2E0FB74}" type="presParOf" srcId="{0A7B4DCF-768D-174F-861C-C6ED50E6B35F}" destId="{1516074A-C427-174B-8756-EFF85FCD4619}" srcOrd="2" destOrd="0" presId="urn:microsoft.com/office/officeart/2005/8/layout/radial3"/>
    <dgm:cxn modelId="{62F77A72-4CC8-D440-9396-F391041B4E4C}" type="presParOf" srcId="{0A7B4DCF-768D-174F-861C-C6ED50E6B35F}" destId="{1AAFED2F-2DC1-AC4E-BFE7-6E335993C44B}" srcOrd="3" destOrd="0" presId="urn:microsoft.com/office/officeart/2005/8/layout/radial3"/>
    <dgm:cxn modelId="{69E00A19-FF59-754B-B924-4C0709A32E62}" type="presParOf" srcId="{0A7B4DCF-768D-174F-861C-C6ED50E6B35F}" destId="{278BA5CD-BCFD-C841-884B-AD7F9EE10F5E}" srcOrd="4"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967AA5-3A48-B343-9F9C-3DED31065E3F}">
      <dsp:nvSpPr>
        <dsp:cNvPr id="0" name=""/>
        <dsp:cNvSpPr/>
      </dsp:nvSpPr>
      <dsp:spPr>
        <a:xfrm>
          <a:off x="2106149" y="1347974"/>
          <a:ext cx="3918485" cy="2378249"/>
        </a:xfrm>
        <a:prstGeom prst="ellipse">
          <a:avLst/>
        </a:prstGeom>
        <a:gradFill rotWithShape="0">
          <a:gsLst>
            <a:gs pos="0">
              <a:schemeClr val="accent1">
                <a:alpha val="50000"/>
                <a:hueOff val="0"/>
                <a:satOff val="0"/>
                <a:lumOff val="0"/>
                <a:alphaOff val="0"/>
                <a:shade val="51000"/>
                <a:satMod val="130000"/>
              </a:schemeClr>
            </a:gs>
            <a:gs pos="80000">
              <a:schemeClr val="accent1">
                <a:alpha val="50000"/>
                <a:hueOff val="0"/>
                <a:satOff val="0"/>
                <a:lumOff val="0"/>
                <a:alphaOff val="0"/>
                <a:shade val="93000"/>
                <a:satMod val="130000"/>
              </a:schemeClr>
            </a:gs>
            <a:gs pos="100000">
              <a:schemeClr val="accent1">
                <a:alpha val="50000"/>
                <a:hueOff val="0"/>
                <a:satOff val="0"/>
                <a:lumOff val="0"/>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b="1" kern="1200"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Falls</a:t>
          </a:r>
        </a:p>
      </dsp:txBody>
      <dsp:txXfrm>
        <a:off x="2679998" y="1696261"/>
        <a:ext cx="2770787" cy="1681675"/>
      </dsp:txXfrm>
    </dsp:sp>
    <dsp:sp modelId="{FF854582-1C57-754D-B2B5-86207D92988D}">
      <dsp:nvSpPr>
        <dsp:cNvPr id="0" name=""/>
        <dsp:cNvSpPr/>
      </dsp:nvSpPr>
      <dsp:spPr>
        <a:xfrm>
          <a:off x="2729227" y="-92189"/>
          <a:ext cx="2672330" cy="1524986"/>
        </a:xfrm>
        <a:prstGeom prst="ellipse">
          <a:avLst/>
        </a:prstGeom>
        <a:gradFill rotWithShape="0">
          <a:gsLst>
            <a:gs pos="0">
              <a:schemeClr val="accent1">
                <a:alpha val="50000"/>
                <a:hueOff val="0"/>
                <a:satOff val="0"/>
                <a:lumOff val="0"/>
                <a:alphaOff val="0"/>
                <a:shade val="51000"/>
                <a:satMod val="130000"/>
              </a:schemeClr>
            </a:gs>
            <a:gs pos="80000">
              <a:schemeClr val="accent1">
                <a:alpha val="50000"/>
                <a:hueOff val="0"/>
                <a:satOff val="0"/>
                <a:lumOff val="0"/>
                <a:alphaOff val="0"/>
                <a:shade val="93000"/>
                <a:satMod val="130000"/>
              </a:schemeClr>
            </a:gs>
            <a:gs pos="100000">
              <a:schemeClr val="accent1">
                <a:alpha val="50000"/>
                <a:hueOff val="0"/>
                <a:satOff val="0"/>
                <a:lumOff val="0"/>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i="1" kern="1200" dirty="0"/>
            <a:t>Physiological Changes with aging</a:t>
          </a:r>
        </a:p>
      </dsp:txBody>
      <dsp:txXfrm>
        <a:off x="3120581" y="131140"/>
        <a:ext cx="1889622" cy="1078328"/>
      </dsp:txXfrm>
    </dsp:sp>
    <dsp:sp modelId="{1516074A-C427-174B-8756-EFF85FCD4619}">
      <dsp:nvSpPr>
        <dsp:cNvPr id="0" name=""/>
        <dsp:cNvSpPr/>
      </dsp:nvSpPr>
      <dsp:spPr>
        <a:xfrm>
          <a:off x="5012779" y="1299651"/>
          <a:ext cx="1838818" cy="2474895"/>
        </a:xfrm>
        <a:prstGeom prst="ellipse">
          <a:avLst/>
        </a:prstGeom>
        <a:gradFill rotWithShape="0">
          <a:gsLst>
            <a:gs pos="0">
              <a:schemeClr val="accent1">
                <a:alpha val="50000"/>
                <a:hueOff val="0"/>
                <a:satOff val="0"/>
                <a:lumOff val="0"/>
                <a:alphaOff val="0"/>
                <a:shade val="51000"/>
                <a:satMod val="130000"/>
              </a:schemeClr>
            </a:gs>
            <a:gs pos="80000">
              <a:schemeClr val="accent1">
                <a:alpha val="50000"/>
                <a:hueOff val="0"/>
                <a:satOff val="0"/>
                <a:lumOff val="0"/>
                <a:alphaOff val="0"/>
                <a:shade val="93000"/>
                <a:satMod val="130000"/>
              </a:schemeClr>
            </a:gs>
            <a:gs pos="100000">
              <a:schemeClr val="accent1">
                <a:alpha val="50000"/>
                <a:hueOff val="0"/>
                <a:satOff val="0"/>
                <a:lumOff val="0"/>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i="1" kern="1200" dirty="0"/>
            <a:t>Medication side effects</a:t>
          </a:r>
        </a:p>
      </dsp:txBody>
      <dsp:txXfrm>
        <a:off x="5282068" y="1662091"/>
        <a:ext cx="1300240" cy="1750015"/>
      </dsp:txXfrm>
    </dsp:sp>
    <dsp:sp modelId="{1AAFED2F-2DC1-AC4E-BFE7-6E335993C44B}">
      <dsp:nvSpPr>
        <dsp:cNvPr id="0" name=""/>
        <dsp:cNvSpPr/>
      </dsp:nvSpPr>
      <dsp:spPr>
        <a:xfrm>
          <a:off x="2585210" y="3547701"/>
          <a:ext cx="2960363" cy="1712388"/>
        </a:xfrm>
        <a:prstGeom prst="ellipse">
          <a:avLst/>
        </a:prstGeom>
        <a:gradFill rotWithShape="0">
          <a:gsLst>
            <a:gs pos="0">
              <a:schemeClr val="accent1">
                <a:alpha val="50000"/>
                <a:hueOff val="0"/>
                <a:satOff val="0"/>
                <a:lumOff val="0"/>
                <a:alphaOff val="0"/>
                <a:shade val="51000"/>
                <a:satMod val="130000"/>
              </a:schemeClr>
            </a:gs>
            <a:gs pos="80000">
              <a:schemeClr val="accent1">
                <a:alpha val="50000"/>
                <a:hueOff val="0"/>
                <a:satOff val="0"/>
                <a:lumOff val="0"/>
                <a:alphaOff val="0"/>
                <a:shade val="93000"/>
                <a:satMod val="130000"/>
              </a:schemeClr>
            </a:gs>
            <a:gs pos="100000">
              <a:schemeClr val="accent1">
                <a:alpha val="50000"/>
                <a:hueOff val="0"/>
                <a:satOff val="0"/>
                <a:lumOff val="0"/>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i="1" kern="1200" dirty="0"/>
            <a:t>Environmental factors</a:t>
          </a:r>
        </a:p>
      </dsp:txBody>
      <dsp:txXfrm>
        <a:off x="3018745" y="3798474"/>
        <a:ext cx="2093293" cy="1210842"/>
      </dsp:txXfrm>
    </dsp:sp>
    <dsp:sp modelId="{278BA5CD-BCFD-C841-884B-AD7F9EE10F5E}">
      <dsp:nvSpPr>
        <dsp:cNvPr id="0" name=""/>
        <dsp:cNvSpPr/>
      </dsp:nvSpPr>
      <dsp:spPr>
        <a:xfrm>
          <a:off x="1507649" y="1368151"/>
          <a:ext cx="1822650" cy="2385329"/>
        </a:xfrm>
        <a:prstGeom prst="ellipse">
          <a:avLst/>
        </a:prstGeom>
        <a:gradFill rotWithShape="0">
          <a:gsLst>
            <a:gs pos="0">
              <a:schemeClr val="accent1">
                <a:alpha val="50000"/>
                <a:hueOff val="0"/>
                <a:satOff val="0"/>
                <a:lumOff val="0"/>
                <a:alphaOff val="0"/>
                <a:shade val="51000"/>
                <a:satMod val="130000"/>
              </a:schemeClr>
            </a:gs>
            <a:gs pos="80000">
              <a:schemeClr val="accent1">
                <a:alpha val="50000"/>
                <a:hueOff val="0"/>
                <a:satOff val="0"/>
                <a:lumOff val="0"/>
                <a:alphaOff val="0"/>
                <a:shade val="93000"/>
                <a:satMod val="130000"/>
              </a:schemeClr>
            </a:gs>
            <a:gs pos="100000">
              <a:schemeClr val="accent1">
                <a:alpha val="50000"/>
                <a:hueOff val="0"/>
                <a:satOff val="0"/>
                <a:lumOff val="0"/>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i="1" kern="1200" dirty="0"/>
            <a:t>Underlying illness</a:t>
          </a:r>
        </a:p>
      </dsp:txBody>
      <dsp:txXfrm>
        <a:off x="1774570" y="1717474"/>
        <a:ext cx="1288808" cy="1686683"/>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159EE20-ADAD-7D48-B3E6-FF83D1DDB9CE}" type="datetimeFigureOut">
              <a:rPr lang="en-US" smtClean="0"/>
              <a:t>9/20/21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2A76BB9-7017-2C48-A19C-17DACA73D793}" type="slidenum">
              <a:rPr lang="en-US" smtClean="0"/>
              <a:t>‹#›</a:t>
            </a:fld>
            <a:endParaRPr lang="en-US"/>
          </a:p>
        </p:txBody>
      </p:sp>
    </p:spTree>
    <p:extLst>
      <p:ext uri="{BB962C8B-B14F-4D97-AF65-F5344CB8AC3E}">
        <p14:creationId xmlns:p14="http://schemas.microsoft.com/office/powerpoint/2010/main" val="15426193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396375E-B089-424D-BFCD-B7156E9BEBB4}" type="datetimeFigureOut">
              <a:rPr lang="en-US" smtClean="0"/>
              <a:t>9/19/21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D65283F-6869-C847-A728-EE29740A972F}" type="slidenum">
              <a:rPr lang="en-US" smtClean="0"/>
              <a:t>‹#›</a:t>
            </a:fld>
            <a:endParaRPr lang="en-US"/>
          </a:p>
        </p:txBody>
      </p:sp>
    </p:spTree>
    <p:extLst>
      <p:ext uri="{BB962C8B-B14F-4D97-AF65-F5344CB8AC3E}">
        <p14:creationId xmlns:p14="http://schemas.microsoft.com/office/powerpoint/2010/main" val="282576290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1143000" y="685800"/>
            <a:ext cx="4572000" cy="3429000"/>
          </a:xfrm>
        </p:spPr>
      </p:sp>
      <p:sp>
        <p:nvSpPr>
          <p:cNvPr id="3" name="Rectangle 2"/>
          <p:cNvSpPr>
            <a:spLocks noGrp="1"/>
          </p:cNvSpPr>
          <p:nvPr>
            <p:ph type="body" idx="1"/>
          </p:nvPr>
        </p:nvSpPr>
        <p:spPr/>
        <p:txBody>
          <a:bodyPr/>
          <a:lstStyle/>
          <a:p>
            <a:endParaRPr lang="en-US" dirty="0"/>
          </a:p>
        </p:txBody>
      </p:sp>
      <p:sp>
        <p:nvSpPr>
          <p:cNvPr id="4" name="Rectangle 3"/>
          <p:cNvSpPr>
            <a:spLocks noGrp="1"/>
          </p:cNvSpPr>
          <p:nvPr>
            <p:ph type="sldNum" sz="quarter" idx="10"/>
          </p:nvPr>
        </p:nvSpPr>
        <p:spPr/>
        <p:txBody>
          <a:bodyPr/>
          <a:lstStyle/>
          <a:p>
            <a:fld id="{CA5D3BF3-D352-46FC-8343-31F56E6730EA}" type="slidenum">
              <a:rPr lang="en-US" smtClean="0"/>
              <a:pPr/>
              <a:t>1</a:t>
            </a:fld>
            <a:endParaRPr lang="en-US" dirty="0"/>
          </a:p>
        </p:txBody>
      </p:sp>
    </p:spTree>
    <p:extLst>
      <p:ext uri="{BB962C8B-B14F-4D97-AF65-F5344CB8AC3E}">
        <p14:creationId xmlns:p14="http://schemas.microsoft.com/office/powerpoint/2010/main" val="780976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65283F-6869-C847-A728-EE29740A972F}" type="slidenum">
              <a:rPr lang="en-US" smtClean="0"/>
              <a:t>10</a:t>
            </a:fld>
            <a:endParaRPr lang="en-US" dirty="0"/>
          </a:p>
        </p:txBody>
      </p:sp>
    </p:spTree>
    <p:extLst>
      <p:ext uri="{BB962C8B-B14F-4D97-AF65-F5344CB8AC3E}">
        <p14:creationId xmlns:p14="http://schemas.microsoft.com/office/powerpoint/2010/main" val="409399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you can see that unintentional falls</a:t>
            </a:r>
            <a:r>
              <a:rPr lang="en-US" baseline="0"/>
              <a:t> leads to increase death rates each year</a:t>
            </a:r>
            <a:endParaRPr lang="en-US"/>
          </a:p>
        </p:txBody>
      </p:sp>
      <p:sp>
        <p:nvSpPr>
          <p:cNvPr id="4" name="Slide Number Placeholder 3"/>
          <p:cNvSpPr>
            <a:spLocks noGrp="1"/>
          </p:cNvSpPr>
          <p:nvPr>
            <p:ph type="sldNum" sz="quarter" idx="10"/>
          </p:nvPr>
        </p:nvSpPr>
        <p:spPr/>
        <p:txBody>
          <a:bodyPr/>
          <a:lstStyle/>
          <a:p>
            <a:fld id="{AD65283F-6869-C847-A728-EE29740A972F}" type="slidenum">
              <a:rPr lang="en-US" smtClean="0"/>
              <a:t>16</a:t>
            </a:fld>
            <a:endParaRPr lang="en-US"/>
          </a:p>
        </p:txBody>
      </p:sp>
    </p:spTree>
    <p:extLst>
      <p:ext uri="{BB962C8B-B14F-4D97-AF65-F5344CB8AC3E}">
        <p14:creationId xmlns:p14="http://schemas.microsoft.com/office/powerpoint/2010/main" val="742277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60%</a:t>
            </a:r>
            <a:r>
              <a:rPr lang="en-US" baseline="0"/>
              <a:t> of head injuries caused by falls </a:t>
            </a:r>
          </a:p>
          <a:p>
            <a:r>
              <a:rPr lang="en-US" baseline="0"/>
              <a:t>hip #.....</a:t>
            </a:r>
          </a:p>
          <a:p>
            <a:endParaRPr lang="en-US" baseline="0"/>
          </a:p>
        </p:txBody>
      </p:sp>
      <p:sp>
        <p:nvSpPr>
          <p:cNvPr id="4" name="Slide Number Placeholder 3"/>
          <p:cNvSpPr>
            <a:spLocks noGrp="1"/>
          </p:cNvSpPr>
          <p:nvPr>
            <p:ph type="sldNum" sz="quarter" idx="10"/>
          </p:nvPr>
        </p:nvSpPr>
        <p:spPr/>
        <p:txBody>
          <a:bodyPr/>
          <a:lstStyle/>
          <a:p>
            <a:fld id="{AD65283F-6869-C847-A728-EE29740A972F}" type="slidenum">
              <a:rPr lang="en-US" smtClean="0"/>
              <a:t>20</a:t>
            </a:fld>
            <a:endParaRPr lang="en-US"/>
          </a:p>
        </p:txBody>
      </p:sp>
    </p:spTree>
    <p:extLst>
      <p:ext uri="{BB962C8B-B14F-4D97-AF65-F5344CB8AC3E}">
        <p14:creationId xmlns:p14="http://schemas.microsoft.com/office/powerpoint/2010/main" val="1516237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D65283F-6869-C847-A728-EE29740A972F}" type="slidenum">
              <a:rPr lang="en-US" smtClean="0"/>
              <a:t>25</a:t>
            </a:fld>
            <a:endParaRPr lang="en-US"/>
          </a:p>
        </p:txBody>
      </p:sp>
    </p:spTree>
    <p:extLst>
      <p:ext uri="{BB962C8B-B14F-4D97-AF65-F5344CB8AC3E}">
        <p14:creationId xmlns:p14="http://schemas.microsoft.com/office/powerpoint/2010/main" val="4258209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 during</a:t>
            </a:r>
            <a:r>
              <a:rPr lang="en-US" baseline="0"/>
              <a:t> and after</a:t>
            </a:r>
            <a:endParaRPr lang="en-US"/>
          </a:p>
        </p:txBody>
      </p:sp>
      <p:sp>
        <p:nvSpPr>
          <p:cNvPr id="4" name="Slide Number Placeholder 3"/>
          <p:cNvSpPr>
            <a:spLocks noGrp="1"/>
          </p:cNvSpPr>
          <p:nvPr>
            <p:ph type="sldNum" sz="quarter" idx="10"/>
          </p:nvPr>
        </p:nvSpPr>
        <p:spPr/>
        <p:txBody>
          <a:bodyPr/>
          <a:lstStyle/>
          <a:p>
            <a:fld id="{AD65283F-6869-C847-A728-EE29740A972F}" type="slidenum">
              <a:rPr lang="en-US" smtClean="0"/>
              <a:t>38</a:t>
            </a:fld>
            <a:endParaRPr lang="en-US"/>
          </a:p>
        </p:txBody>
      </p:sp>
    </p:spTree>
    <p:extLst>
      <p:ext uri="{BB962C8B-B14F-4D97-AF65-F5344CB8AC3E}">
        <p14:creationId xmlns:p14="http://schemas.microsoft.com/office/powerpoint/2010/main" val="1899241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youtu.be</a:t>
            </a:r>
            <a:r>
              <a:rPr lang="en-US"/>
              <a:t>/BA7Y_oLElGY</a:t>
            </a:r>
          </a:p>
        </p:txBody>
      </p:sp>
      <p:sp>
        <p:nvSpPr>
          <p:cNvPr id="4" name="Slide Number Placeholder 3"/>
          <p:cNvSpPr>
            <a:spLocks noGrp="1"/>
          </p:cNvSpPr>
          <p:nvPr>
            <p:ph type="sldNum" sz="quarter" idx="10"/>
          </p:nvPr>
        </p:nvSpPr>
        <p:spPr/>
        <p:txBody>
          <a:bodyPr/>
          <a:lstStyle/>
          <a:p>
            <a:fld id="{AD65283F-6869-C847-A728-EE29740A972F}" type="slidenum">
              <a:rPr lang="en-US" smtClean="0"/>
              <a:t>46</a:t>
            </a:fld>
            <a:endParaRPr lang="en-US"/>
          </a:p>
        </p:txBody>
      </p:sp>
    </p:spTree>
    <p:extLst>
      <p:ext uri="{BB962C8B-B14F-4D97-AF65-F5344CB8AC3E}">
        <p14:creationId xmlns:p14="http://schemas.microsoft.com/office/powerpoint/2010/main" val="1742866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youtu.be</a:t>
            </a:r>
            <a:r>
              <a:rPr lang="en-US"/>
              <a:t>/BA7Y_oLElGY</a:t>
            </a:r>
          </a:p>
        </p:txBody>
      </p:sp>
      <p:sp>
        <p:nvSpPr>
          <p:cNvPr id="4" name="Slide Number Placeholder 3"/>
          <p:cNvSpPr>
            <a:spLocks noGrp="1"/>
          </p:cNvSpPr>
          <p:nvPr>
            <p:ph type="sldNum" sz="quarter" idx="10"/>
          </p:nvPr>
        </p:nvSpPr>
        <p:spPr/>
        <p:txBody>
          <a:bodyPr/>
          <a:lstStyle/>
          <a:p>
            <a:fld id="{AD65283F-6869-C847-A728-EE29740A972F}" type="slidenum">
              <a:rPr lang="en-US" smtClean="0"/>
              <a:t>47</a:t>
            </a:fld>
            <a:endParaRPr lang="en-US"/>
          </a:p>
        </p:txBody>
      </p:sp>
    </p:spTree>
    <p:extLst>
      <p:ext uri="{BB962C8B-B14F-4D97-AF65-F5344CB8AC3E}">
        <p14:creationId xmlns:p14="http://schemas.microsoft.com/office/powerpoint/2010/main" val="482575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youtu.be</a:t>
            </a:r>
            <a:r>
              <a:rPr lang="en-US"/>
              <a:t>/3HvMLLIGY6c</a:t>
            </a:r>
          </a:p>
        </p:txBody>
      </p:sp>
      <p:sp>
        <p:nvSpPr>
          <p:cNvPr id="4" name="Slide Number Placeholder 3"/>
          <p:cNvSpPr>
            <a:spLocks noGrp="1"/>
          </p:cNvSpPr>
          <p:nvPr>
            <p:ph type="sldNum" sz="quarter" idx="10"/>
          </p:nvPr>
        </p:nvSpPr>
        <p:spPr/>
        <p:txBody>
          <a:bodyPr/>
          <a:lstStyle/>
          <a:p>
            <a:fld id="{AD65283F-6869-C847-A728-EE29740A972F}" type="slidenum">
              <a:rPr lang="en-US" smtClean="0"/>
              <a:t>52</a:t>
            </a:fld>
            <a:endParaRPr lang="en-US"/>
          </a:p>
        </p:txBody>
      </p:sp>
    </p:spTree>
    <p:extLst>
      <p:ext uri="{BB962C8B-B14F-4D97-AF65-F5344CB8AC3E}">
        <p14:creationId xmlns:p14="http://schemas.microsoft.com/office/powerpoint/2010/main" val="678908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x-none"/>
              <a:t>انقر لتحرير نمط العنوان الرئيسي</a:t>
            </a:r>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a:t>انقر لتحرير نمط العنوان الثانوي الرئيسي</a:t>
            </a:r>
          </a:p>
        </p:txBody>
      </p:sp>
      <p:sp>
        <p:nvSpPr>
          <p:cNvPr id="4" name="عنصر نائب للتاريخ 3"/>
          <p:cNvSpPr>
            <a:spLocks noGrp="1"/>
          </p:cNvSpPr>
          <p:nvPr>
            <p:ph type="dt" sz="half" idx="10"/>
          </p:nvPr>
        </p:nvSpPr>
        <p:spPr/>
        <p:txBody>
          <a:bodyPr/>
          <a:lstStyle/>
          <a:p>
            <a:fld id="{1B8ABB09-4A1D-463E-8065-109CC2B7EFAA}" type="datetimeFigureOut">
              <a:rPr lang="x-none" smtClean="0"/>
              <a:t>19/09/2021 R</a:t>
            </a:fld>
            <a:endParaRPr lang="x-none"/>
          </a:p>
        </p:txBody>
      </p:sp>
      <p:sp>
        <p:nvSpPr>
          <p:cNvPr id="5" name="عنصر نائب للتذييل 4"/>
          <p:cNvSpPr>
            <a:spLocks noGrp="1"/>
          </p:cNvSpPr>
          <p:nvPr>
            <p:ph type="ftr" sz="quarter" idx="11"/>
          </p:nvPr>
        </p:nvSpPr>
        <p:spPr/>
        <p:txBody>
          <a:bodyPr/>
          <a:lstStyle/>
          <a:p>
            <a:endParaRPr lang="x-none"/>
          </a:p>
        </p:txBody>
      </p:sp>
      <p:sp>
        <p:nvSpPr>
          <p:cNvPr id="6" name="عنصر نائب لرقم الشريحة 5"/>
          <p:cNvSpPr>
            <a:spLocks noGrp="1"/>
          </p:cNvSpPr>
          <p:nvPr>
            <p:ph type="sldNum" sz="quarter" idx="12"/>
          </p:nvPr>
        </p:nvSpPr>
        <p:spPr/>
        <p:txBody>
          <a:bodyPr/>
          <a:lstStyle/>
          <a:p>
            <a:fld id="{0B34F065-1154-456A-91E3-76DE8E75E17B}" type="slidenum">
              <a:rPr lang="x-none" smtClean="0"/>
              <a:t>‹#›</a:t>
            </a:fld>
            <a:endParaRPr lang="x-non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x-none"/>
              <a:t>انقر لتحرير نمط العنوان الرئيسي</a:t>
            </a:r>
          </a:p>
        </p:txBody>
      </p:sp>
      <p:sp>
        <p:nvSpPr>
          <p:cNvPr id="3" name="عنصر نائب للعنوان العمودي 2"/>
          <p:cNvSpPr>
            <a:spLocks noGrp="1"/>
          </p:cNvSpPr>
          <p:nvPr>
            <p:ph type="body" orient="vert" idx="1"/>
          </p:nvPr>
        </p:nvSpPr>
        <p:spPr/>
        <p:txBody>
          <a:bodyPr vert="eaVert"/>
          <a:lstStyle/>
          <a:p>
            <a:pPr lvl="0"/>
            <a:r>
              <a:rPr lang="x-none"/>
              <a:t>انقر لتحرير أنماط النص الرئيسي</a:t>
            </a:r>
          </a:p>
          <a:p>
            <a:pPr lvl="1"/>
            <a:r>
              <a:rPr lang="x-none"/>
              <a:t>المستوى الثاني</a:t>
            </a:r>
          </a:p>
          <a:p>
            <a:pPr lvl="2"/>
            <a:r>
              <a:rPr lang="x-none"/>
              <a:t>المستوى الثالث</a:t>
            </a:r>
          </a:p>
          <a:p>
            <a:pPr lvl="3"/>
            <a:r>
              <a:rPr lang="x-none"/>
              <a:t>المستوى الرابع</a:t>
            </a:r>
          </a:p>
          <a:p>
            <a:pPr lvl="4"/>
            <a:r>
              <a:rPr lang="x-none"/>
              <a:t>المستوى الخامس</a:t>
            </a:r>
          </a:p>
        </p:txBody>
      </p:sp>
      <p:sp>
        <p:nvSpPr>
          <p:cNvPr id="4" name="عنصر نائب للتاريخ 3"/>
          <p:cNvSpPr>
            <a:spLocks noGrp="1"/>
          </p:cNvSpPr>
          <p:nvPr>
            <p:ph type="dt" sz="half" idx="10"/>
          </p:nvPr>
        </p:nvSpPr>
        <p:spPr/>
        <p:txBody>
          <a:bodyPr/>
          <a:lstStyle/>
          <a:p>
            <a:fld id="{1B8ABB09-4A1D-463E-8065-109CC2B7EFAA}" type="datetimeFigureOut">
              <a:rPr lang="x-none" smtClean="0"/>
              <a:t>19/09/2021 R</a:t>
            </a:fld>
            <a:endParaRPr lang="x-none"/>
          </a:p>
        </p:txBody>
      </p:sp>
      <p:sp>
        <p:nvSpPr>
          <p:cNvPr id="5" name="عنصر نائب للتذييل 4"/>
          <p:cNvSpPr>
            <a:spLocks noGrp="1"/>
          </p:cNvSpPr>
          <p:nvPr>
            <p:ph type="ftr" sz="quarter" idx="11"/>
          </p:nvPr>
        </p:nvSpPr>
        <p:spPr/>
        <p:txBody>
          <a:bodyPr/>
          <a:lstStyle/>
          <a:p>
            <a:endParaRPr lang="x-none"/>
          </a:p>
        </p:txBody>
      </p:sp>
      <p:sp>
        <p:nvSpPr>
          <p:cNvPr id="6" name="عنصر نائب لرقم الشريحة 5"/>
          <p:cNvSpPr>
            <a:spLocks noGrp="1"/>
          </p:cNvSpPr>
          <p:nvPr>
            <p:ph type="sldNum" sz="quarter" idx="12"/>
          </p:nvPr>
        </p:nvSpPr>
        <p:spPr/>
        <p:txBody>
          <a:bodyPr/>
          <a:lstStyle/>
          <a:p>
            <a:fld id="{0B34F065-1154-456A-91E3-76DE8E75E17B}" type="slidenum">
              <a:rPr lang="x-none" smtClean="0"/>
              <a:t>‹#›</a:t>
            </a:fld>
            <a:endParaRPr lang="x-non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x-none"/>
              <a:t>انقر لتحرير نمط العنوان الرئيسي</a:t>
            </a:r>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x-none"/>
              <a:t>انقر لتحرير أنماط النص الرئيسي</a:t>
            </a:r>
          </a:p>
          <a:p>
            <a:pPr lvl="1"/>
            <a:r>
              <a:rPr lang="x-none"/>
              <a:t>المستوى الثاني</a:t>
            </a:r>
          </a:p>
          <a:p>
            <a:pPr lvl="2"/>
            <a:r>
              <a:rPr lang="x-none"/>
              <a:t>المستوى الثالث</a:t>
            </a:r>
          </a:p>
          <a:p>
            <a:pPr lvl="3"/>
            <a:r>
              <a:rPr lang="x-none"/>
              <a:t>المستوى الرابع</a:t>
            </a:r>
          </a:p>
          <a:p>
            <a:pPr lvl="4"/>
            <a:r>
              <a:rPr lang="x-none"/>
              <a:t>المستوى الخامس</a:t>
            </a:r>
          </a:p>
        </p:txBody>
      </p:sp>
      <p:sp>
        <p:nvSpPr>
          <p:cNvPr id="4" name="عنصر نائب للتاريخ 3"/>
          <p:cNvSpPr>
            <a:spLocks noGrp="1"/>
          </p:cNvSpPr>
          <p:nvPr>
            <p:ph type="dt" sz="half" idx="10"/>
          </p:nvPr>
        </p:nvSpPr>
        <p:spPr/>
        <p:txBody>
          <a:bodyPr/>
          <a:lstStyle/>
          <a:p>
            <a:fld id="{1B8ABB09-4A1D-463E-8065-109CC2B7EFAA}" type="datetimeFigureOut">
              <a:rPr lang="x-none" smtClean="0"/>
              <a:t>19/09/2021 R</a:t>
            </a:fld>
            <a:endParaRPr lang="x-none"/>
          </a:p>
        </p:txBody>
      </p:sp>
      <p:sp>
        <p:nvSpPr>
          <p:cNvPr id="5" name="عنصر نائب للتذييل 4"/>
          <p:cNvSpPr>
            <a:spLocks noGrp="1"/>
          </p:cNvSpPr>
          <p:nvPr>
            <p:ph type="ftr" sz="quarter" idx="11"/>
          </p:nvPr>
        </p:nvSpPr>
        <p:spPr/>
        <p:txBody>
          <a:bodyPr/>
          <a:lstStyle/>
          <a:p>
            <a:endParaRPr lang="x-none"/>
          </a:p>
        </p:txBody>
      </p:sp>
      <p:sp>
        <p:nvSpPr>
          <p:cNvPr id="6" name="عنصر نائب لرقم الشريحة 5"/>
          <p:cNvSpPr>
            <a:spLocks noGrp="1"/>
          </p:cNvSpPr>
          <p:nvPr>
            <p:ph type="sldNum" sz="quarter" idx="12"/>
          </p:nvPr>
        </p:nvSpPr>
        <p:spPr/>
        <p:txBody>
          <a:bodyPr/>
          <a:lstStyle/>
          <a:p>
            <a:fld id="{0B34F065-1154-456A-91E3-76DE8E75E17B}" type="slidenum">
              <a:rPr lang="x-none" smtClean="0"/>
              <a:t>‹#›</a:t>
            </a:fld>
            <a:endParaRPr lang="x-non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Title Slide">
    <p:spTree>
      <p:nvGrpSpPr>
        <p:cNvPr id="1" name=""/>
        <p:cNvGrpSpPr/>
        <p:nvPr/>
      </p:nvGrpSpPr>
      <p:grpSpPr>
        <a:xfrm>
          <a:off x="0" y="0"/>
          <a:ext cx="0" cy="0"/>
          <a:chOff x="0" y="0"/>
          <a:chExt cx="0" cy="0"/>
        </a:xfrm>
      </p:grpSpPr>
      <p:sp>
        <p:nvSpPr>
          <p:cNvPr id="7" name="Rectangle 6"/>
          <p:cNvSpPr/>
          <p:nvPr/>
        </p:nvSpPr>
        <p:spPr>
          <a:xfrm>
            <a:off x="0" y="5562600"/>
            <a:ext cx="9144000" cy="12954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p>
        </p:txBody>
      </p:sp>
      <p:sp>
        <p:nvSpPr>
          <p:cNvPr id="11" name="Rectangle 10"/>
          <p:cNvSpPr/>
          <p:nvPr/>
        </p:nvSpPr>
        <p:spPr>
          <a:xfrm>
            <a:off x="26657" y="5679024"/>
            <a:ext cx="6784848" cy="1110356"/>
          </a:xfrm>
          <a:prstGeom prst="rect">
            <a:avLst/>
          </a:prstGeom>
          <a:solidFill>
            <a:srgbClr val="0084BD"/>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p>
        </p:txBody>
      </p:sp>
      <p:sp>
        <p:nvSpPr>
          <p:cNvPr id="9" name="Subtitle 8"/>
          <p:cNvSpPr>
            <a:spLocks noGrp="1"/>
          </p:cNvSpPr>
          <p:nvPr>
            <p:ph type="subTitle" idx="1"/>
          </p:nvPr>
        </p:nvSpPr>
        <p:spPr>
          <a:xfrm>
            <a:off x="38101" y="5697356"/>
            <a:ext cx="6515100" cy="1038484"/>
          </a:xfrm>
        </p:spPr>
        <p:txBody>
          <a:bodyPr anchor="ctr"/>
          <a:lstStyle>
            <a:lvl1pPr marL="0" indent="0" algn="l">
              <a:buNone/>
              <a:defRPr sz="2100">
                <a:solidFill>
                  <a:srgbClr val="FFFFFF"/>
                </a:solidFill>
              </a:defRPr>
            </a:lvl1pPr>
            <a:lvl2pPr marL="342904" indent="0" algn="ctr">
              <a:buNone/>
            </a:lvl2pPr>
            <a:lvl3pPr marL="685809" indent="0" algn="ctr">
              <a:buNone/>
            </a:lvl3pPr>
            <a:lvl4pPr marL="1028713" indent="0" algn="ctr">
              <a:buNone/>
            </a:lvl4pPr>
            <a:lvl5pPr marL="1371617" indent="0" algn="ctr">
              <a:buNone/>
            </a:lvl5pPr>
            <a:lvl6pPr marL="1714521" indent="0" algn="ctr">
              <a:buNone/>
            </a:lvl6pPr>
            <a:lvl7pPr marL="2057426" indent="0" algn="ctr">
              <a:buNone/>
            </a:lvl7pPr>
            <a:lvl8pPr marL="2400330" indent="0" algn="ctr">
              <a:buNone/>
            </a:lvl8pPr>
            <a:lvl9pPr marL="2743234" indent="0" algn="ctr">
              <a:buNone/>
            </a:lvl9pPr>
            <a:extLst/>
          </a:lstStyle>
          <a:p>
            <a:r>
              <a:rPr lang="en-US"/>
              <a:t>Click to edit Master subtitle style</a:t>
            </a:r>
            <a:endParaRPr lang="en-US" dirty="0"/>
          </a:p>
        </p:txBody>
      </p:sp>
      <p:sp>
        <p:nvSpPr>
          <p:cNvPr id="17" name="Footer Placeholder 16"/>
          <p:cNvSpPr>
            <a:spLocks noGrp="1"/>
          </p:cNvSpPr>
          <p:nvPr>
            <p:ph type="ftr" sz="quarter" idx="11"/>
          </p:nvPr>
        </p:nvSpPr>
        <p:spPr>
          <a:xfrm>
            <a:off x="2085393" y="236539"/>
            <a:ext cx="5867400" cy="365126"/>
          </a:xfrm>
        </p:spPr>
        <p:txBody>
          <a:bodyPr/>
          <a:lstStyle>
            <a:lvl1pPr algn="r">
              <a:defRPr>
                <a:solidFill>
                  <a:schemeClr val="tx2"/>
                </a:solidFill>
              </a:defRPr>
            </a:lvl1pPr>
            <a:extLst/>
          </a:lstStyle>
          <a:p>
            <a:pPr algn="r"/>
            <a:endParaRPr lang="en-US">
              <a:solidFill>
                <a:schemeClr val="tx2"/>
              </a:solidFill>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extLst/>
          </a:lstStyle>
          <a:p>
            <a:fld id="{8F82E0A0-C266-4798-8C8F-B9F91E9DA37E}" type="slidenum">
              <a:rPr lang="en-US" smtClean="0">
                <a:solidFill>
                  <a:schemeClr val="tx2"/>
                </a:solidFill>
              </a:rPr>
              <a:pPr/>
              <a:t>‹#›</a:t>
            </a:fld>
            <a:endParaRPr lang="en-US">
              <a:solidFill>
                <a:schemeClr val="tx2"/>
              </a:solidFill>
            </a:endParaRPr>
          </a:p>
        </p:txBody>
      </p:sp>
      <p:sp>
        <p:nvSpPr>
          <p:cNvPr id="12" name="Rectangle 11"/>
          <p:cNvSpPr>
            <a:spLocks noGrp="1"/>
          </p:cNvSpPr>
          <p:nvPr>
            <p:ph type="title"/>
          </p:nvPr>
        </p:nvSpPr>
        <p:spPr>
          <a:xfrm>
            <a:off x="76200" y="2413000"/>
            <a:ext cx="6477000" cy="3048000"/>
          </a:xfrm>
        </p:spPr>
        <p:txBody>
          <a:bodyPr rtlCol="0" anchor="b"/>
          <a:lstStyle>
            <a:lvl1pPr>
              <a:defRPr cap="all" baseline="0">
                <a:solidFill>
                  <a:srgbClr val="008DC2"/>
                </a:solidFill>
              </a:defRPr>
            </a:lvl1pPr>
            <a:extLst/>
          </a:lstStyle>
          <a:p>
            <a:r>
              <a:rPr lang="en-US"/>
              <a:t>Click to edit Master title style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8001" y="5647062"/>
            <a:ext cx="2160857" cy="1142318"/>
          </a:xfrm>
          <a:prstGeom prst="rect">
            <a:avLst/>
          </a:prstGeom>
        </p:spPr>
      </p:pic>
    </p:spTree>
    <p:extLst>
      <p:ext uri="{BB962C8B-B14F-4D97-AF65-F5344CB8AC3E}">
        <p14:creationId xmlns:p14="http://schemas.microsoft.com/office/powerpoint/2010/main" val="30494052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a:t>Click to edit Master title style</a:t>
            </a:r>
            <a:endParaRPr lang="en-US" dirty="0"/>
          </a:p>
        </p:txBody>
      </p:sp>
      <p:sp>
        <p:nvSpPr>
          <p:cNvPr id="3" name="Rectangle 2"/>
          <p:cNvSpPr>
            <a:spLocks noGrp="1"/>
          </p:cNvSpPr>
          <p:nvPr>
            <p:ph type="dt" sz="half" idx="10"/>
          </p:nvPr>
        </p:nvSpPr>
        <p:spPr/>
        <p:txBody>
          <a:bodyPr/>
          <a:lstStyle/>
          <a:p>
            <a:fld id="{E4606EA6-EFEA-4C30-9264-4F9291A5780D}" type="datetime1">
              <a:rPr lang="en-US" smtClean="0"/>
              <a:pPr/>
              <a:t>9/19/21</a:t>
            </a:fld>
            <a:endParaRPr lang="en-US"/>
          </a:p>
        </p:txBody>
      </p:sp>
      <p:sp>
        <p:nvSpPr>
          <p:cNvPr id="4" name="Rectangle 3"/>
          <p:cNvSpPr>
            <a:spLocks noGrp="1"/>
          </p:cNvSpPr>
          <p:nvPr>
            <p:ph type="ftr" sz="quarter" idx="11"/>
          </p:nvPr>
        </p:nvSpPr>
        <p:spPr/>
        <p:txBody>
          <a:bodyPr/>
          <a:lstStyle/>
          <a:p>
            <a:endParaRPr lang="en-US"/>
          </a:p>
        </p:txBody>
      </p:sp>
      <p:sp>
        <p:nvSpPr>
          <p:cNvPr id="5" name="Rectangle 4"/>
          <p:cNvSpPr>
            <a:spLocks noGrp="1"/>
          </p:cNvSpPr>
          <p:nvPr>
            <p:ph type="sldNum" sz="quarter" idx="12"/>
          </p:nvPr>
        </p:nvSpPr>
        <p:spPr/>
        <p:txBody>
          <a:bodyPr/>
          <a:lstStyle/>
          <a:p>
            <a:pPr algn="ctr"/>
            <a:fld id="{8F82E0A0-C266-4798-8C8F-B9F91E9DA37E}" type="slidenum">
              <a:rPr lang="en-US" sz="1050" b="1" smtClean="0">
                <a:solidFill>
                  <a:srgbClr val="FFFFFF"/>
                </a:solidFill>
              </a:rPr>
              <a:pPr algn="ctr"/>
              <a:t>‹#›</a:t>
            </a:fld>
            <a:endParaRPr lang="en-US"/>
          </a:p>
        </p:txBody>
      </p:sp>
      <p:sp>
        <p:nvSpPr>
          <p:cNvPr id="7" name="Rectangle 6"/>
          <p:cNvSpPr>
            <a:spLocks noGrp="1"/>
          </p:cNvSpPr>
          <p:nvPr>
            <p:ph sz="quarter" idx="13"/>
          </p:nvPr>
        </p:nvSpPr>
        <p:spPr>
          <a:xfrm>
            <a:off x="609600" y="1803400"/>
            <a:ext cx="8153400" cy="436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3380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x-none"/>
              <a:t>انقر لتحرير نمط العنوان الرئيسي</a:t>
            </a:r>
          </a:p>
        </p:txBody>
      </p:sp>
      <p:sp>
        <p:nvSpPr>
          <p:cNvPr id="3" name="عنصر نائب للمحتوى 2"/>
          <p:cNvSpPr>
            <a:spLocks noGrp="1"/>
          </p:cNvSpPr>
          <p:nvPr>
            <p:ph idx="1"/>
          </p:nvPr>
        </p:nvSpPr>
        <p:spPr/>
        <p:txBody>
          <a:bodyPr/>
          <a:lstStyle/>
          <a:p>
            <a:pPr lvl="0"/>
            <a:r>
              <a:rPr lang="x-none"/>
              <a:t>انقر لتحرير أنماط النص الرئيسي</a:t>
            </a:r>
          </a:p>
          <a:p>
            <a:pPr lvl="1"/>
            <a:r>
              <a:rPr lang="x-none"/>
              <a:t>المستوى الثاني</a:t>
            </a:r>
          </a:p>
          <a:p>
            <a:pPr lvl="2"/>
            <a:r>
              <a:rPr lang="x-none"/>
              <a:t>المستوى الثالث</a:t>
            </a:r>
          </a:p>
          <a:p>
            <a:pPr lvl="3"/>
            <a:r>
              <a:rPr lang="x-none"/>
              <a:t>المستوى الرابع</a:t>
            </a:r>
          </a:p>
          <a:p>
            <a:pPr lvl="4"/>
            <a:r>
              <a:rPr lang="x-none"/>
              <a:t>المستوى الخامس</a:t>
            </a:r>
          </a:p>
        </p:txBody>
      </p:sp>
      <p:sp>
        <p:nvSpPr>
          <p:cNvPr id="4" name="عنصر نائب للتاريخ 3"/>
          <p:cNvSpPr>
            <a:spLocks noGrp="1"/>
          </p:cNvSpPr>
          <p:nvPr>
            <p:ph type="dt" sz="half" idx="10"/>
          </p:nvPr>
        </p:nvSpPr>
        <p:spPr/>
        <p:txBody>
          <a:bodyPr/>
          <a:lstStyle/>
          <a:p>
            <a:fld id="{1B8ABB09-4A1D-463E-8065-109CC2B7EFAA}" type="datetimeFigureOut">
              <a:rPr lang="x-none" smtClean="0"/>
              <a:t>19/09/2021 R</a:t>
            </a:fld>
            <a:endParaRPr lang="x-none"/>
          </a:p>
        </p:txBody>
      </p:sp>
      <p:sp>
        <p:nvSpPr>
          <p:cNvPr id="5" name="عنصر نائب للتذييل 4"/>
          <p:cNvSpPr>
            <a:spLocks noGrp="1"/>
          </p:cNvSpPr>
          <p:nvPr>
            <p:ph type="ftr" sz="quarter" idx="11"/>
          </p:nvPr>
        </p:nvSpPr>
        <p:spPr/>
        <p:txBody>
          <a:bodyPr/>
          <a:lstStyle/>
          <a:p>
            <a:endParaRPr lang="x-none"/>
          </a:p>
        </p:txBody>
      </p:sp>
      <p:sp>
        <p:nvSpPr>
          <p:cNvPr id="6" name="عنصر نائب لرقم الشريحة 5"/>
          <p:cNvSpPr>
            <a:spLocks noGrp="1"/>
          </p:cNvSpPr>
          <p:nvPr>
            <p:ph type="sldNum" sz="quarter" idx="12"/>
          </p:nvPr>
        </p:nvSpPr>
        <p:spPr/>
        <p:txBody>
          <a:bodyPr/>
          <a:lstStyle/>
          <a:p>
            <a:fld id="{0B34F065-1154-456A-91E3-76DE8E75E17B}" type="slidenum">
              <a:rPr lang="x-none" smtClean="0"/>
              <a:t>‹#›</a:t>
            </a:fld>
            <a:endParaRPr lang="x-non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x-none"/>
              <a:t>انقر لتحرير نمط العنوان الرئيسي</a:t>
            </a:r>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a:t>انقر لتحرير أنماط النص الرئيسي</a:t>
            </a:r>
          </a:p>
        </p:txBody>
      </p:sp>
      <p:sp>
        <p:nvSpPr>
          <p:cNvPr id="4" name="عنصر نائب للتاريخ 3"/>
          <p:cNvSpPr>
            <a:spLocks noGrp="1"/>
          </p:cNvSpPr>
          <p:nvPr>
            <p:ph type="dt" sz="half" idx="10"/>
          </p:nvPr>
        </p:nvSpPr>
        <p:spPr/>
        <p:txBody>
          <a:bodyPr/>
          <a:lstStyle/>
          <a:p>
            <a:fld id="{1B8ABB09-4A1D-463E-8065-109CC2B7EFAA}" type="datetimeFigureOut">
              <a:rPr lang="x-none" smtClean="0"/>
              <a:t>19/09/2021 R</a:t>
            </a:fld>
            <a:endParaRPr lang="x-none"/>
          </a:p>
        </p:txBody>
      </p:sp>
      <p:sp>
        <p:nvSpPr>
          <p:cNvPr id="5" name="عنصر نائب للتذييل 4"/>
          <p:cNvSpPr>
            <a:spLocks noGrp="1"/>
          </p:cNvSpPr>
          <p:nvPr>
            <p:ph type="ftr" sz="quarter" idx="11"/>
          </p:nvPr>
        </p:nvSpPr>
        <p:spPr/>
        <p:txBody>
          <a:bodyPr/>
          <a:lstStyle/>
          <a:p>
            <a:endParaRPr lang="x-none"/>
          </a:p>
        </p:txBody>
      </p:sp>
      <p:sp>
        <p:nvSpPr>
          <p:cNvPr id="6" name="عنصر نائب لرقم الشريحة 5"/>
          <p:cNvSpPr>
            <a:spLocks noGrp="1"/>
          </p:cNvSpPr>
          <p:nvPr>
            <p:ph type="sldNum" sz="quarter" idx="12"/>
          </p:nvPr>
        </p:nvSpPr>
        <p:spPr/>
        <p:txBody>
          <a:bodyPr/>
          <a:lstStyle/>
          <a:p>
            <a:fld id="{0B34F065-1154-456A-91E3-76DE8E75E17B}" type="slidenum">
              <a:rPr lang="x-none" smtClean="0"/>
              <a:t>‹#›</a:t>
            </a:fld>
            <a:endParaRPr lang="x-non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x-none"/>
              <a:t>انقر لتحرير نمط العنوان الرئيسي</a:t>
            </a:r>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انقر لتحرير أنماط النص الرئيسي</a:t>
            </a:r>
          </a:p>
          <a:p>
            <a:pPr lvl="1"/>
            <a:r>
              <a:rPr lang="x-none"/>
              <a:t>المستوى الثاني</a:t>
            </a:r>
          </a:p>
          <a:p>
            <a:pPr lvl="2"/>
            <a:r>
              <a:rPr lang="x-none"/>
              <a:t>المستوى الثالث</a:t>
            </a:r>
          </a:p>
          <a:p>
            <a:pPr lvl="3"/>
            <a:r>
              <a:rPr lang="x-none"/>
              <a:t>المستوى الرابع</a:t>
            </a:r>
          </a:p>
          <a:p>
            <a:pPr lvl="4"/>
            <a:r>
              <a:rPr lang="x-none"/>
              <a:t>المستوى الخامس</a:t>
            </a:r>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انقر لتحرير أنماط النص الرئيسي</a:t>
            </a:r>
          </a:p>
          <a:p>
            <a:pPr lvl="1"/>
            <a:r>
              <a:rPr lang="x-none"/>
              <a:t>المستوى الثاني</a:t>
            </a:r>
          </a:p>
          <a:p>
            <a:pPr lvl="2"/>
            <a:r>
              <a:rPr lang="x-none"/>
              <a:t>المستوى الثالث</a:t>
            </a:r>
          </a:p>
          <a:p>
            <a:pPr lvl="3"/>
            <a:r>
              <a:rPr lang="x-none"/>
              <a:t>المستوى الرابع</a:t>
            </a:r>
          </a:p>
          <a:p>
            <a:pPr lvl="4"/>
            <a:r>
              <a:rPr lang="x-none"/>
              <a:t>المستوى الخامس</a:t>
            </a:r>
          </a:p>
        </p:txBody>
      </p:sp>
      <p:sp>
        <p:nvSpPr>
          <p:cNvPr id="5" name="عنصر نائب للتاريخ 4"/>
          <p:cNvSpPr>
            <a:spLocks noGrp="1"/>
          </p:cNvSpPr>
          <p:nvPr>
            <p:ph type="dt" sz="half" idx="10"/>
          </p:nvPr>
        </p:nvSpPr>
        <p:spPr/>
        <p:txBody>
          <a:bodyPr/>
          <a:lstStyle/>
          <a:p>
            <a:fld id="{1B8ABB09-4A1D-463E-8065-109CC2B7EFAA}" type="datetimeFigureOut">
              <a:rPr lang="x-none" smtClean="0"/>
              <a:t>19/09/2021 R</a:t>
            </a:fld>
            <a:endParaRPr lang="x-none"/>
          </a:p>
        </p:txBody>
      </p:sp>
      <p:sp>
        <p:nvSpPr>
          <p:cNvPr id="6" name="عنصر نائب للتذييل 5"/>
          <p:cNvSpPr>
            <a:spLocks noGrp="1"/>
          </p:cNvSpPr>
          <p:nvPr>
            <p:ph type="ftr" sz="quarter" idx="11"/>
          </p:nvPr>
        </p:nvSpPr>
        <p:spPr/>
        <p:txBody>
          <a:bodyPr/>
          <a:lstStyle/>
          <a:p>
            <a:endParaRPr lang="x-none"/>
          </a:p>
        </p:txBody>
      </p:sp>
      <p:sp>
        <p:nvSpPr>
          <p:cNvPr id="7" name="عنصر نائب لرقم الشريحة 6"/>
          <p:cNvSpPr>
            <a:spLocks noGrp="1"/>
          </p:cNvSpPr>
          <p:nvPr>
            <p:ph type="sldNum" sz="quarter" idx="12"/>
          </p:nvPr>
        </p:nvSpPr>
        <p:spPr/>
        <p:txBody>
          <a:bodyPr/>
          <a:lstStyle/>
          <a:p>
            <a:fld id="{0B34F065-1154-456A-91E3-76DE8E75E17B}" type="slidenum">
              <a:rPr lang="x-none" smtClean="0"/>
              <a:t>‹#›</a:t>
            </a:fld>
            <a:endParaRPr lang="x-non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x-none"/>
              <a:t>انقر لتحرير نمط العنوان الرئيسي</a:t>
            </a:r>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انقر لتحرير أنماط النص الرئيسي</a:t>
            </a:r>
          </a:p>
          <a:p>
            <a:pPr lvl="1"/>
            <a:r>
              <a:rPr lang="x-none"/>
              <a:t>المستوى الثاني</a:t>
            </a:r>
          </a:p>
          <a:p>
            <a:pPr lvl="2"/>
            <a:r>
              <a:rPr lang="x-none"/>
              <a:t>المستوى الثالث</a:t>
            </a:r>
          </a:p>
          <a:p>
            <a:pPr lvl="3"/>
            <a:r>
              <a:rPr lang="x-none"/>
              <a:t>المستوى الرابع</a:t>
            </a:r>
          </a:p>
          <a:p>
            <a:pPr lvl="4"/>
            <a:r>
              <a:rPr lang="x-none"/>
              <a:t>المستوى الخامس</a:t>
            </a:r>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انقر لتحرير أنماط النص الرئيسي</a:t>
            </a:r>
          </a:p>
          <a:p>
            <a:pPr lvl="1"/>
            <a:r>
              <a:rPr lang="x-none"/>
              <a:t>المستوى الثاني</a:t>
            </a:r>
          </a:p>
          <a:p>
            <a:pPr lvl="2"/>
            <a:r>
              <a:rPr lang="x-none"/>
              <a:t>المستوى الثالث</a:t>
            </a:r>
          </a:p>
          <a:p>
            <a:pPr lvl="3"/>
            <a:r>
              <a:rPr lang="x-none"/>
              <a:t>المستوى الرابع</a:t>
            </a:r>
          </a:p>
          <a:p>
            <a:pPr lvl="4"/>
            <a:r>
              <a:rPr lang="x-none"/>
              <a:t>المستوى الخامس</a:t>
            </a:r>
          </a:p>
        </p:txBody>
      </p:sp>
      <p:sp>
        <p:nvSpPr>
          <p:cNvPr id="7" name="عنصر نائب للتاريخ 6"/>
          <p:cNvSpPr>
            <a:spLocks noGrp="1"/>
          </p:cNvSpPr>
          <p:nvPr>
            <p:ph type="dt" sz="half" idx="10"/>
          </p:nvPr>
        </p:nvSpPr>
        <p:spPr/>
        <p:txBody>
          <a:bodyPr/>
          <a:lstStyle/>
          <a:p>
            <a:fld id="{1B8ABB09-4A1D-463E-8065-109CC2B7EFAA}" type="datetimeFigureOut">
              <a:rPr lang="x-none" smtClean="0"/>
              <a:t>19/09/2021 R</a:t>
            </a:fld>
            <a:endParaRPr lang="x-none"/>
          </a:p>
        </p:txBody>
      </p:sp>
      <p:sp>
        <p:nvSpPr>
          <p:cNvPr id="8" name="عنصر نائب للتذييل 7"/>
          <p:cNvSpPr>
            <a:spLocks noGrp="1"/>
          </p:cNvSpPr>
          <p:nvPr>
            <p:ph type="ftr" sz="quarter" idx="11"/>
          </p:nvPr>
        </p:nvSpPr>
        <p:spPr/>
        <p:txBody>
          <a:bodyPr/>
          <a:lstStyle/>
          <a:p>
            <a:endParaRPr lang="x-none"/>
          </a:p>
        </p:txBody>
      </p:sp>
      <p:sp>
        <p:nvSpPr>
          <p:cNvPr id="9" name="عنصر نائب لرقم الشريحة 8"/>
          <p:cNvSpPr>
            <a:spLocks noGrp="1"/>
          </p:cNvSpPr>
          <p:nvPr>
            <p:ph type="sldNum" sz="quarter" idx="12"/>
          </p:nvPr>
        </p:nvSpPr>
        <p:spPr/>
        <p:txBody>
          <a:bodyPr/>
          <a:lstStyle/>
          <a:p>
            <a:fld id="{0B34F065-1154-456A-91E3-76DE8E75E17B}" type="slidenum">
              <a:rPr lang="x-none" smtClean="0"/>
              <a:t>‹#›</a:t>
            </a:fld>
            <a:endParaRPr lang="x-non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x-none"/>
              <a:t>انقر لتحرير نمط العنوان الرئيسي</a:t>
            </a:r>
          </a:p>
        </p:txBody>
      </p:sp>
      <p:sp>
        <p:nvSpPr>
          <p:cNvPr id="3" name="عنصر نائب للتاريخ 2"/>
          <p:cNvSpPr>
            <a:spLocks noGrp="1"/>
          </p:cNvSpPr>
          <p:nvPr>
            <p:ph type="dt" sz="half" idx="10"/>
          </p:nvPr>
        </p:nvSpPr>
        <p:spPr/>
        <p:txBody>
          <a:bodyPr/>
          <a:lstStyle/>
          <a:p>
            <a:fld id="{1B8ABB09-4A1D-463E-8065-109CC2B7EFAA}" type="datetimeFigureOut">
              <a:rPr lang="x-none" smtClean="0"/>
              <a:t>19/09/2021 R</a:t>
            </a:fld>
            <a:endParaRPr lang="x-none"/>
          </a:p>
        </p:txBody>
      </p:sp>
      <p:sp>
        <p:nvSpPr>
          <p:cNvPr id="4" name="عنصر نائب للتذييل 3"/>
          <p:cNvSpPr>
            <a:spLocks noGrp="1"/>
          </p:cNvSpPr>
          <p:nvPr>
            <p:ph type="ftr" sz="quarter" idx="11"/>
          </p:nvPr>
        </p:nvSpPr>
        <p:spPr/>
        <p:txBody>
          <a:bodyPr/>
          <a:lstStyle/>
          <a:p>
            <a:endParaRPr lang="x-none"/>
          </a:p>
        </p:txBody>
      </p:sp>
      <p:sp>
        <p:nvSpPr>
          <p:cNvPr id="5" name="عنصر نائب لرقم الشريحة 4"/>
          <p:cNvSpPr>
            <a:spLocks noGrp="1"/>
          </p:cNvSpPr>
          <p:nvPr>
            <p:ph type="sldNum" sz="quarter" idx="12"/>
          </p:nvPr>
        </p:nvSpPr>
        <p:spPr/>
        <p:txBody>
          <a:bodyPr/>
          <a:lstStyle/>
          <a:p>
            <a:fld id="{0B34F065-1154-456A-91E3-76DE8E75E17B}" type="slidenum">
              <a:rPr lang="x-none" smtClean="0"/>
              <a:t>‹#›</a:t>
            </a:fld>
            <a:endParaRPr lang="x-non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1B8ABB09-4A1D-463E-8065-109CC2B7EFAA}" type="datetimeFigureOut">
              <a:rPr lang="x-none" smtClean="0"/>
              <a:t>19/09/2021 R</a:t>
            </a:fld>
            <a:endParaRPr lang="x-none"/>
          </a:p>
        </p:txBody>
      </p:sp>
      <p:sp>
        <p:nvSpPr>
          <p:cNvPr id="3" name="عنصر نائب للتذييل 2"/>
          <p:cNvSpPr>
            <a:spLocks noGrp="1"/>
          </p:cNvSpPr>
          <p:nvPr>
            <p:ph type="ftr" sz="quarter" idx="11"/>
          </p:nvPr>
        </p:nvSpPr>
        <p:spPr/>
        <p:txBody>
          <a:bodyPr/>
          <a:lstStyle/>
          <a:p>
            <a:endParaRPr lang="x-none"/>
          </a:p>
        </p:txBody>
      </p:sp>
      <p:sp>
        <p:nvSpPr>
          <p:cNvPr id="4" name="عنصر نائب لرقم الشريحة 3"/>
          <p:cNvSpPr>
            <a:spLocks noGrp="1"/>
          </p:cNvSpPr>
          <p:nvPr>
            <p:ph type="sldNum" sz="quarter" idx="12"/>
          </p:nvPr>
        </p:nvSpPr>
        <p:spPr/>
        <p:txBody>
          <a:bodyPr/>
          <a:lstStyle/>
          <a:p>
            <a:fld id="{0B34F065-1154-456A-91E3-76DE8E75E17B}" type="slidenum">
              <a:rPr lang="x-none" smtClean="0"/>
              <a:t>‹#›</a:t>
            </a:fld>
            <a:endParaRPr lang="x-non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x-none"/>
              <a:t>انقر لتحرير نمط العنوان الرئيسي</a:t>
            </a:r>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a:t>انقر لتحرير أنماط النص الرئيسي</a:t>
            </a:r>
          </a:p>
          <a:p>
            <a:pPr lvl="1"/>
            <a:r>
              <a:rPr lang="x-none"/>
              <a:t>المستوى الثاني</a:t>
            </a:r>
          </a:p>
          <a:p>
            <a:pPr lvl="2"/>
            <a:r>
              <a:rPr lang="x-none"/>
              <a:t>المستوى الثالث</a:t>
            </a:r>
          </a:p>
          <a:p>
            <a:pPr lvl="3"/>
            <a:r>
              <a:rPr lang="x-none"/>
              <a:t>المستوى الرابع</a:t>
            </a:r>
          </a:p>
          <a:p>
            <a:pPr lvl="4"/>
            <a:r>
              <a:rPr lang="x-none"/>
              <a:t>المستوى الخامس</a:t>
            </a:r>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انقر لتحرير أنماط النص الرئيسي</a:t>
            </a:r>
          </a:p>
        </p:txBody>
      </p:sp>
      <p:sp>
        <p:nvSpPr>
          <p:cNvPr id="5" name="عنصر نائب للتاريخ 4"/>
          <p:cNvSpPr>
            <a:spLocks noGrp="1"/>
          </p:cNvSpPr>
          <p:nvPr>
            <p:ph type="dt" sz="half" idx="10"/>
          </p:nvPr>
        </p:nvSpPr>
        <p:spPr/>
        <p:txBody>
          <a:bodyPr/>
          <a:lstStyle/>
          <a:p>
            <a:fld id="{1B8ABB09-4A1D-463E-8065-109CC2B7EFAA}" type="datetimeFigureOut">
              <a:rPr lang="x-none" smtClean="0"/>
              <a:t>19/09/2021 R</a:t>
            </a:fld>
            <a:endParaRPr lang="x-none"/>
          </a:p>
        </p:txBody>
      </p:sp>
      <p:sp>
        <p:nvSpPr>
          <p:cNvPr id="6" name="عنصر نائب للتذييل 5"/>
          <p:cNvSpPr>
            <a:spLocks noGrp="1"/>
          </p:cNvSpPr>
          <p:nvPr>
            <p:ph type="ftr" sz="quarter" idx="11"/>
          </p:nvPr>
        </p:nvSpPr>
        <p:spPr/>
        <p:txBody>
          <a:bodyPr/>
          <a:lstStyle/>
          <a:p>
            <a:endParaRPr lang="x-none"/>
          </a:p>
        </p:txBody>
      </p:sp>
      <p:sp>
        <p:nvSpPr>
          <p:cNvPr id="7" name="عنصر نائب لرقم الشريحة 6"/>
          <p:cNvSpPr>
            <a:spLocks noGrp="1"/>
          </p:cNvSpPr>
          <p:nvPr>
            <p:ph type="sldNum" sz="quarter" idx="12"/>
          </p:nvPr>
        </p:nvSpPr>
        <p:spPr/>
        <p:txBody>
          <a:bodyPr/>
          <a:lstStyle/>
          <a:p>
            <a:fld id="{0B34F065-1154-456A-91E3-76DE8E75E17B}" type="slidenum">
              <a:rPr lang="x-none" smtClean="0"/>
              <a:t>‹#›</a:t>
            </a:fld>
            <a:endParaRPr lang="x-non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x-none"/>
              <a:t>انقر لتحرير نمط العنوان الرئيسي</a:t>
            </a:r>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انقر لتحرير أنماط النص الرئيسي</a:t>
            </a:r>
          </a:p>
        </p:txBody>
      </p:sp>
      <p:sp>
        <p:nvSpPr>
          <p:cNvPr id="5" name="عنصر نائب للتاريخ 4"/>
          <p:cNvSpPr>
            <a:spLocks noGrp="1"/>
          </p:cNvSpPr>
          <p:nvPr>
            <p:ph type="dt" sz="half" idx="10"/>
          </p:nvPr>
        </p:nvSpPr>
        <p:spPr/>
        <p:txBody>
          <a:bodyPr/>
          <a:lstStyle/>
          <a:p>
            <a:fld id="{1B8ABB09-4A1D-463E-8065-109CC2B7EFAA}" type="datetimeFigureOut">
              <a:rPr lang="x-none" smtClean="0"/>
              <a:t>19/09/2021 R</a:t>
            </a:fld>
            <a:endParaRPr lang="x-none"/>
          </a:p>
        </p:txBody>
      </p:sp>
      <p:sp>
        <p:nvSpPr>
          <p:cNvPr id="6" name="عنصر نائب للتذييل 5"/>
          <p:cNvSpPr>
            <a:spLocks noGrp="1"/>
          </p:cNvSpPr>
          <p:nvPr>
            <p:ph type="ftr" sz="quarter" idx="11"/>
          </p:nvPr>
        </p:nvSpPr>
        <p:spPr/>
        <p:txBody>
          <a:bodyPr/>
          <a:lstStyle/>
          <a:p>
            <a:endParaRPr lang="x-none"/>
          </a:p>
        </p:txBody>
      </p:sp>
      <p:sp>
        <p:nvSpPr>
          <p:cNvPr id="7" name="عنصر نائب لرقم الشريحة 6"/>
          <p:cNvSpPr>
            <a:spLocks noGrp="1"/>
          </p:cNvSpPr>
          <p:nvPr>
            <p:ph type="sldNum" sz="quarter" idx="12"/>
          </p:nvPr>
        </p:nvSpPr>
        <p:spPr/>
        <p:txBody>
          <a:bodyPr/>
          <a:lstStyle/>
          <a:p>
            <a:fld id="{0B34F065-1154-456A-91E3-76DE8E75E17B}" type="slidenum">
              <a:rPr lang="x-none" smtClean="0"/>
              <a:t>‹#›</a:t>
            </a:fld>
            <a:endParaRPr lang="x-non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x-none"/>
              <a:t>انقر لتحرير نمط العنوان الرئيسي</a:t>
            </a:r>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x-none"/>
              <a:t>انقر لتحرير أنماط النص الرئيسي</a:t>
            </a:r>
          </a:p>
          <a:p>
            <a:pPr lvl="1"/>
            <a:r>
              <a:rPr lang="x-none"/>
              <a:t>المستوى الثاني</a:t>
            </a:r>
          </a:p>
          <a:p>
            <a:pPr lvl="2"/>
            <a:r>
              <a:rPr lang="x-none"/>
              <a:t>المستوى الثالث</a:t>
            </a:r>
          </a:p>
          <a:p>
            <a:pPr lvl="3"/>
            <a:r>
              <a:rPr lang="x-none"/>
              <a:t>المستوى الرابع</a:t>
            </a:r>
          </a:p>
          <a:p>
            <a:pPr lvl="4"/>
            <a:r>
              <a:rPr lang="x-none"/>
              <a:t>المستوى الخامس</a:t>
            </a:r>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1B8ABB09-4A1D-463E-8065-109CC2B7EFAA}" type="datetimeFigureOut">
              <a:rPr lang="x-none" smtClean="0"/>
              <a:t>19/09/2021 R</a:t>
            </a:fld>
            <a:endParaRPr lang="x-none"/>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x-none"/>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0B34F065-1154-456A-91E3-76DE8E75E17B}" type="slidenum">
              <a:rPr lang="x-none" smtClean="0"/>
              <a:t>‹#›</a:t>
            </a:fld>
            <a:endParaRPr lang="x-non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x-non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9.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youtu.be/BA7Y_oLElGY"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hyperlink" Target="https://youtu.be/BA7Y_oLElGY"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6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6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Grp="1"/>
          </p:cNvSpPr>
          <p:nvPr>
            <p:ph type="subTitle" idx="1"/>
          </p:nvPr>
        </p:nvSpPr>
        <p:spPr/>
        <p:txBody>
          <a:bodyPr>
            <a:normAutofit/>
          </a:bodyPr>
          <a:lstStyle/>
          <a:p>
            <a:pPr algn="ctr"/>
            <a:r>
              <a:rPr lang="en-US" i="1" dirty="0"/>
              <a:t>FMD 421 course (4</a:t>
            </a:r>
            <a:r>
              <a:rPr lang="en-US" i="1" baseline="30000" dirty="0"/>
              <a:t>th</a:t>
            </a:r>
            <a:r>
              <a:rPr lang="en-US" i="1" dirty="0"/>
              <a:t> year) 1442</a:t>
            </a:r>
          </a:p>
        </p:txBody>
      </p:sp>
      <p:sp>
        <p:nvSpPr>
          <p:cNvPr id="3" name="Title 2">
            <a:extLst>
              <a:ext uri="{FF2B5EF4-FFF2-40B4-BE49-F238E27FC236}">
                <a16:creationId xmlns:a16="http://schemas.microsoft.com/office/drawing/2014/main" id="{EC3B5A4B-110B-664C-A4FC-0E3337BFB253}"/>
              </a:ext>
            </a:extLst>
          </p:cNvPr>
          <p:cNvSpPr>
            <a:spLocks noGrp="1"/>
          </p:cNvSpPr>
          <p:nvPr>
            <p:ph type="title"/>
          </p:nvPr>
        </p:nvSpPr>
        <p:spPr>
          <a:xfrm>
            <a:off x="76200" y="1894974"/>
            <a:ext cx="8839200" cy="1236245"/>
          </a:xfrm>
        </p:spPr>
        <p:txBody>
          <a:bodyPr>
            <a:noAutofit/>
          </a:bodyPr>
          <a:lstStyle/>
          <a:p>
            <a:pPr algn="ctr"/>
            <a:r>
              <a:rPr lang="en-US" sz="4800" b="1" cap="none" dirty="0">
                <a:latin typeface="+mn-lt"/>
                <a:ea typeface="Apple Color Emoji" pitchFamily="2" charset="0"/>
                <a:cs typeface="Centaur" panose="020F0502020204030204" pitchFamily="34" charset="0"/>
              </a:rPr>
              <a:t>Falls in the Elderly</a:t>
            </a:r>
            <a:endParaRPr lang="en-US" sz="4800" cap="none" dirty="0">
              <a:solidFill>
                <a:schemeClr val="tx1"/>
              </a:solidFill>
              <a:latin typeface="+mn-lt"/>
              <a:ea typeface="Apple Color Emoji" pitchFamily="2" charset="0"/>
              <a:cs typeface="Centaur" panose="020F0502020204030204" pitchFamily="34" charset="0"/>
            </a:endParaRPr>
          </a:p>
        </p:txBody>
      </p:sp>
      <p:sp>
        <p:nvSpPr>
          <p:cNvPr id="2" name="Rectangle 1">
            <a:extLst>
              <a:ext uri="{FF2B5EF4-FFF2-40B4-BE49-F238E27FC236}">
                <a16:creationId xmlns:a16="http://schemas.microsoft.com/office/drawing/2014/main" id="{20E1CC0A-A395-A247-A938-CA667D144498}"/>
              </a:ext>
            </a:extLst>
          </p:cNvPr>
          <p:cNvSpPr/>
          <p:nvPr/>
        </p:nvSpPr>
        <p:spPr>
          <a:xfrm>
            <a:off x="1443789" y="4056896"/>
            <a:ext cx="6072940" cy="1077218"/>
          </a:xfrm>
          <a:prstGeom prst="rect">
            <a:avLst/>
          </a:prstGeom>
        </p:spPr>
        <p:txBody>
          <a:bodyPr wrap="square">
            <a:spAutoFit/>
          </a:bodyPr>
          <a:lstStyle/>
          <a:p>
            <a:pPr algn="l" rtl="0"/>
            <a:r>
              <a:rPr lang="en-US" sz="1600" dirty="0">
                <a:ea typeface="Calibri" charset="0"/>
                <a:cs typeface="Calibri" charset="0"/>
              </a:rPr>
              <a:t>Dr. Saad Mohammad Alsaad, MBBS, SBFM, ABFM, CFGM</a:t>
            </a:r>
            <a:br>
              <a:rPr lang="en-US" sz="1600" dirty="0">
                <a:ea typeface="Calibri" charset="0"/>
                <a:cs typeface="Calibri" charset="0"/>
              </a:rPr>
            </a:br>
            <a:r>
              <a:rPr lang="en-US" sz="1600" dirty="0">
                <a:ea typeface="Calibri" charset="0"/>
                <a:cs typeface="Calibri" charset="0"/>
              </a:rPr>
              <a:t>Assistant Professor &amp; Consultant Family medicine, Geriatrics</a:t>
            </a:r>
            <a:br>
              <a:rPr lang="en-US" sz="1600" dirty="0">
                <a:ea typeface="Calibri" charset="0"/>
                <a:cs typeface="Calibri" charset="0"/>
              </a:rPr>
            </a:br>
            <a:r>
              <a:rPr lang="en-US" sz="1600" dirty="0">
                <a:ea typeface="Calibri" charset="0"/>
                <a:cs typeface="Calibri" charset="0"/>
              </a:rPr>
              <a:t>Department of Family and Community Medicine</a:t>
            </a:r>
            <a:br>
              <a:rPr lang="en-US" sz="1600" dirty="0">
                <a:ea typeface="Calibri" charset="0"/>
                <a:cs typeface="Calibri" charset="0"/>
              </a:rPr>
            </a:br>
            <a:r>
              <a:rPr lang="en-US" sz="1600" dirty="0">
                <a:ea typeface="Calibri" charset="0"/>
                <a:cs typeface="Calibri" charset="0"/>
              </a:rPr>
              <a:t>College of medicine, King Saud University </a:t>
            </a:r>
            <a:endParaRPr lang="en-SA" sz="1600"/>
          </a:p>
        </p:txBody>
      </p:sp>
      <p:pic>
        <p:nvPicPr>
          <p:cNvPr id="6" name="Picture 2">
            <a:extLst>
              <a:ext uri="{FF2B5EF4-FFF2-40B4-BE49-F238E27FC236}">
                <a16:creationId xmlns:a16="http://schemas.microsoft.com/office/drawing/2014/main" id="{D343B03B-A5F2-A347-B791-47CC548B1A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1011" y="164551"/>
            <a:ext cx="2414389" cy="20265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30861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6779096" cy="1162050"/>
          </a:xfrm>
        </p:spPr>
        <p:txBody>
          <a:bodyPr anchor="ctr"/>
          <a:lstStyle/>
          <a:p>
            <a:pPr algn="ctr"/>
            <a:r>
              <a:rPr lang="en-US" b="1" dirty="0">
                <a:solidFill>
                  <a:srgbClr val="0070C0"/>
                </a:solidFill>
              </a:rPr>
              <a:t>Prevalence in Saudi Arabia</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788024" y="1774946"/>
            <a:ext cx="3898776" cy="4136144"/>
          </a:xfrm>
        </p:spPr>
      </p:pic>
      <p:sp>
        <p:nvSpPr>
          <p:cNvPr id="5" name="Text Placeholder 4"/>
          <p:cNvSpPr>
            <a:spLocks noGrp="1"/>
          </p:cNvSpPr>
          <p:nvPr>
            <p:ph type="body" sz="half" idx="2"/>
          </p:nvPr>
        </p:nvSpPr>
        <p:spPr>
          <a:xfrm>
            <a:off x="457200" y="1435100"/>
            <a:ext cx="3898776" cy="4691063"/>
          </a:xfrm>
        </p:spPr>
        <p:txBody>
          <a:bodyPr>
            <a:normAutofit/>
          </a:bodyPr>
          <a:lstStyle/>
          <a:p>
            <a:pPr marL="285750" indent="-285750" algn="l" rtl="0">
              <a:buFont typeface="Arial" charset="0"/>
              <a:buChar char="•"/>
            </a:pPr>
            <a:r>
              <a:rPr lang="en-US" sz="1800" dirty="0"/>
              <a:t>The 1-year prevalence of falling among old Saudis (&gt;=60 years) was </a:t>
            </a:r>
            <a:r>
              <a:rPr lang="en-US" sz="1800" b="1" dirty="0">
                <a:solidFill>
                  <a:srgbClr val="0070C0"/>
                </a:solidFill>
              </a:rPr>
              <a:t>49.9</a:t>
            </a:r>
            <a:r>
              <a:rPr lang="en-US" sz="1800" dirty="0"/>
              <a:t>%. </a:t>
            </a:r>
          </a:p>
          <a:p>
            <a:pPr marL="285750" indent="-285750" algn="l" rtl="0">
              <a:buFont typeface="Arial" charset="0"/>
              <a:buChar char="•"/>
            </a:pPr>
            <a:endParaRPr lang="en-US" sz="1800" dirty="0"/>
          </a:p>
          <a:p>
            <a:pPr marL="285750" indent="-285750" algn="l" rtl="0">
              <a:buFont typeface="Arial" charset="0"/>
              <a:buChar char="•"/>
            </a:pPr>
            <a:r>
              <a:rPr lang="en-US" sz="1800" b="1" dirty="0">
                <a:solidFill>
                  <a:srgbClr val="0070C0"/>
                </a:solidFill>
              </a:rPr>
              <a:t>74%</a:t>
            </a:r>
            <a:r>
              <a:rPr lang="en-US" sz="1800" dirty="0"/>
              <a:t> of the participants who experienced falls had post fall injuries.</a:t>
            </a:r>
          </a:p>
          <a:p>
            <a:pPr marL="285750" indent="-285750" algn="l" defTabSz="914400" rtl="0" eaLnBrk="1" latinLnBrk="0" hangingPunct="1">
              <a:spcBef>
                <a:spcPct val="20000"/>
              </a:spcBef>
              <a:buFont typeface="Arial" charset="0"/>
              <a:buChar char="•"/>
            </a:pPr>
            <a:endParaRPr lang="en-US" sz="1800" dirty="0"/>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720" y="6189444"/>
            <a:ext cx="6120680" cy="2802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37641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70C0"/>
                </a:solidFill>
              </a:rPr>
              <a:t>Recurrent Falls</a:t>
            </a:r>
          </a:p>
        </p:txBody>
      </p:sp>
      <p:sp>
        <p:nvSpPr>
          <p:cNvPr id="3" name="Content Placeholder 2"/>
          <p:cNvSpPr>
            <a:spLocks noGrp="1"/>
          </p:cNvSpPr>
          <p:nvPr>
            <p:ph idx="1"/>
          </p:nvPr>
        </p:nvSpPr>
        <p:spPr>
          <a:xfrm>
            <a:off x="457200" y="1952625"/>
            <a:ext cx="8229600" cy="4173538"/>
          </a:xfrm>
        </p:spPr>
        <p:txBody>
          <a:bodyPr/>
          <a:lstStyle/>
          <a:p>
            <a:pPr algn="l" rtl="0"/>
            <a:r>
              <a:rPr lang="en-US" sz="4800" b="1" u="sng" dirty="0">
                <a:solidFill>
                  <a:srgbClr val="0070C0"/>
                </a:solidFill>
              </a:rPr>
              <a:t>60 %</a:t>
            </a:r>
            <a:r>
              <a:rPr lang="en-US" dirty="0"/>
              <a:t> of those with a history of a fall in the previous year will have a subsequent fall. </a:t>
            </a:r>
          </a:p>
          <a:p>
            <a:pPr algn="l" rtl="0"/>
            <a:endParaRPr lang="en-US" dirty="0"/>
          </a:p>
          <a:p>
            <a:pPr algn="l" rtl="0"/>
            <a:r>
              <a:rPr lang="en-US" b="1" dirty="0"/>
              <a:t>No1</a:t>
            </a:r>
            <a:r>
              <a:rPr lang="en-US" dirty="0"/>
              <a:t> risk factor of a fall is </a:t>
            </a:r>
            <a:r>
              <a:rPr lang="en-US" b="1" u="sng" dirty="0">
                <a:solidFill>
                  <a:srgbClr val="0070C0"/>
                </a:solidFill>
              </a:rPr>
              <a:t>a previous fall.</a:t>
            </a:r>
          </a:p>
          <a:p>
            <a:pPr marL="0" indent="0" algn="l" rtl="0">
              <a:buNone/>
            </a:pPr>
            <a:endParaRPr lang="en-US" dirty="0"/>
          </a:p>
          <a:p>
            <a:pPr marL="0" indent="0" algn="l" rtl="0">
              <a:buNone/>
            </a:pPr>
            <a:endParaRPr lang="en-US" dirty="0"/>
          </a:p>
        </p:txBody>
      </p:sp>
      <p:sp>
        <p:nvSpPr>
          <p:cNvPr id="4" name="Rectangle 3"/>
          <p:cNvSpPr/>
          <p:nvPr/>
        </p:nvSpPr>
        <p:spPr>
          <a:xfrm>
            <a:off x="1763688" y="4398496"/>
            <a:ext cx="6768752" cy="1754326"/>
          </a:xfrm>
          <a:prstGeom prst="rect">
            <a:avLst/>
          </a:prstGeom>
        </p:spPr>
        <p:txBody>
          <a:bodyPr wrap="square">
            <a:spAutoFit/>
          </a:bodyPr>
          <a:lstStyle/>
          <a:p>
            <a:endParaRPr lang="pt-BR" dirty="0"/>
          </a:p>
          <a:p>
            <a:endParaRPr lang="pt-BR" dirty="0"/>
          </a:p>
          <a:p>
            <a:endParaRPr lang="pt-BR" dirty="0"/>
          </a:p>
          <a:p>
            <a:endParaRPr lang="pt-BR" dirty="0"/>
          </a:p>
          <a:p>
            <a:endParaRPr lang="pt-BR" dirty="0"/>
          </a:p>
          <a:p>
            <a:r>
              <a:rPr lang="pt-BR" dirty="0" err="1"/>
              <a:t>Nevitt</a:t>
            </a:r>
            <a:r>
              <a:rPr lang="pt-BR" dirty="0"/>
              <a:t> MC, </a:t>
            </a:r>
            <a:r>
              <a:rPr lang="pt-BR" dirty="0" err="1"/>
              <a:t>Cummings</a:t>
            </a:r>
            <a:r>
              <a:rPr lang="pt-BR" dirty="0"/>
              <a:t> SR, </a:t>
            </a:r>
            <a:r>
              <a:rPr lang="pt-BR" dirty="0" err="1"/>
              <a:t>Hudes</a:t>
            </a:r>
            <a:r>
              <a:rPr lang="pt-BR" dirty="0"/>
              <a:t> ESSOJ </a:t>
            </a:r>
            <a:r>
              <a:rPr lang="pt-BR" dirty="0" err="1"/>
              <a:t>Gerontol</a:t>
            </a:r>
            <a:r>
              <a:rPr lang="pt-BR" dirty="0"/>
              <a:t>. 1991;46(5):M164.</a:t>
            </a:r>
            <a:endParaRPr lang="en-US" dirty="0"/>
          </a:p>
        </p:txBody>
      </p:sp>
    </p:spTree>
    <p:extLst>
      <p:ext uri="{BB962C8B-B14F-4D97-AF65-F5344CB8AC3E}">
        <p14:creationId xmlns:p14="http://schemas.microsoft.com/office/powerpoint/2010/main" val="2734119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solidFill>
                  <a:srgbClr val="0070C0"/>
                </a:solidFill>
              </a:rPr>
              <a:t>Gender</a:t>
            </a:r>
          </a:p>
        </p:txBody>
      </p:sp>
      <p:sp>
        <p:nvSpPr>
          <p:cNvPr id="3" name="Content Placeholder 2"/>
          <p:cNvSpPr>
            <a:spLocks noGrp="1"/>
          </p:cNvSpPr>
          <p:nvPr>
            <p:ph idx="1"/>
          </p:nvPr>
        </p:nvSpPr>
        <p:spPr>
          <a:xfrm>
            <a:off x="457200" y="1600201"/>
            <a:ext cx="8229600" cy="3629000"/>
          </a:xfrm>
        </p:spPr>
        <p:txBody>
          <a:bodyPr/>
          <a:lstStyle/>
          <a:p>
            <a:pPr algn="l" rtl="0"/>
            <a:r>
              <a:rPr lang="en-US"/>
              <a:t> female </a:t>
            </a:r>
            <a:r>
              <a:rPr lang="en-US">
                <a:sym typeface="Symbol"/>
              </a:rPr>
              <a:t> male.</a:t>
            </a:r>
          </a:p>
          <a:p>
            <a:pPr marL="0" indent="0" algn="l" rtl="0">
              <a:buNone/>
            </a:pPr>
            <a:endParaRPr lang="en-US"/>
          </a:p>
          <a:p>
            <a:pPr algn="l" rtl="0"/>
            <a:r>
              <a:rPr lang="en-US"/>
              <a:t>Falls are more likely to result in injury in women. </a:t>
            </a:r>
          </a:p>
        </p:txBody>
      </p:sp>
    </p:spTree>
    <p:extLst>
      <p:ext uri="{BB962C8B-B14F-4D97-AF65-F5344CB8AC3E}">
        <p14:creationId xmlns:p14="http://schemas.microsoft.com/office/powerpoint/2010/main" val="3995833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a:solidFill>
                  <a:srgbClr val="0070C0"/>
                </a:solidFill>
              </a:rPr>
              <a:t>When do falls occur?</a:t>
            </a:r>
            <a:br>
              <a:rPr lang="en-US" b="1">
                <a:solidFill>
                  <a:srgbClr val="0070C0"/>
                </a:solidFill>
              </a:rPr>
            </a:br>
            <a:endParaRPr lang="en-US" b="1">
              <a:solidFill>
                <a:srgbClr val="0070C0"/>
              </a:solidFill>
            </a:endParaRPr>
          </a:p>
        </p:txBody>
      </p:sp>
      <p:sp>
        <p:nvSpPr>
          <p:cNvPr id="3" name="Content Placeholder 2"/>
          <p:cNvSpPr>
            <a:spLocks noGrp="1"/>
          </p:cNvSpPr>
          <p:nvPr>
            <p:ph idx="1"/>
          </p:nvPr>
        </p:nvSpPr>
        <p:spPr/>
        <p:txBody>
          <a:bodyPr/>
          <a:lstStyle/>
          <a:p>
            <a:pPr algn="l" rtl="0"/>
            <a:r>
              <a:rPr lang="en-US"/>
              <a:t>Statistics show that most falls occur in </a:t>
            </a:r>
            <a:r>
              <a:rPr lang="en-US" b="1">
                <a:solidFill>
                  <a:srgbClr val="0070C0"/>
                </a:solidFill>
              </a:rPr>
              <a:t>the daytime</a:t>
            </a:r>
            <a:r>
              <a:rPr lang="en-US"/>
              <a:t> when people are more active.</a:t>
            </a:r>
          </a:p>
          <a:p>
            <a:pPr marL="0" indent="0" algn="l" rtl="0">
              <a:buNone/>
            </a:pPr>
            <a:endParaRPr lang="en-US"/>
          </a:p>
          <a:p>
            <a:pPr algn="l" rtl="0"/>
            <a:r>
              <a:rPr lang="en-US"/>
              <a:t>around 11am and between 4pm and 6pm.</a:t>
            </a:r>
          </a:p>
        </p:txBody>
      </p:sp>
    </p:spTree>
    <p:extLst>
      <p:ext uri="{BB962C8B-B14F-4D97-AF65-F5344CB8AC3E}">
        <p14:creationId xmlns:p14="http://schemas.microsoft.com/office/powerpoint/2010/main" val="340114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solidFill>
                  <a:srgbClr val="0070C0"/>
                </a:solidFill>
              </a:rPr>
              <a:t>Where do they fall?</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628800"/>
            <a:ext cx="7737463" cy="36724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5974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a:solidFill>
                  <a:srgbClr val="0070C0"/>
                </a:solidFill>
              </a:rPr>
              <a:t>Consequences of falls</a:t>
            </a:r>
            <a:br>
              <a:rPr lang="en-US" b="1">
                <a:solidFill>
                  <a:srgbClr val="0070C0"/>
                </a:solidFill>
              </a:rPr>
            </a:br>
            <a:endParaRPr lang="en-US" b="1">
              <a:solidFill>
                <a:srgbClr val="0070C0"/>
              </a:solidFill>
            </a:endParaRPr>
          </a:p>
        </p:txBody>
      </p:sp>
      <p:sp>
        <p:nvSpPr>
          <p:cNvPr id="3" name="Content Placeholder 2"/>
          <p:cNvSpPr>
            <a:spLocks noGrp="1"/>
          </p:cNvSpPr>
          <p:nvPr>
            <p:ph idx="1"/>
          </p:nvPr>
        </p:nvSpPr>
        <p:spPr/>
        <p:txBody>
          <a:bodyPr>
            <a:normAutofit/>
          </a:bodyPr>
          <a:lstStyle/>
          <a:p>
            <a:pPr algn="l" rtl="0"/>
            <a:r>
              <a:rPr lang="en-US"/>
              <a:t>Significant </a:t>
            </a:r>
            <a:r>
              <a:rPr lang="en-US" b="1">
                <a:solidFill>
                  <a:srgbClr val="0070C0"/>
                </a:solidFill>
              </a:rPr>
              <a:t>morbidity and mortality </a:t>
            </a:r>
            <a:r>
              <a:rPr lang="en-US"/>
              <a:t>may result from falls in older individuals. </a:t>
            </a:r>
          </a:p>
          <a:p>
            <a:pPr marL="0" indent="0" algn="l" rtl="0">
              <a:buNone/>
            </a:pPr>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7388" y="4005064"/>
            <a:ext cx="1822450" cy="1543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76675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543" y="692696"/>
            <a:ext cx="6219805" cy="52246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00937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a:solidFill>
                  <a:srgbClr val="0070C0"/>
                </a:solidFill>
              </a:rPr>
              <a:t>Consequences of falls</a:t>
            </a:r>
            <a:br>
              <a:rPr lang="en-US" b="1">
                <a:solidFill>
                  <a:srgbClr val="0070C0"/>
                </a:solidFill>
              </a:rPr>
            </a:br>
            <a:endParaRPr lang="en-US" b="1">
              <a:solidFill>
                <a:srgbClr val="0070C0"/>
              </a:solidFill>
            </a:endParaRPr>
          </a:p>
        </p:txBody>
      </p:sp>
      <p:sp>
        <p:nvSpPr>
          <p:cNvPr id="3" name="Content Placeholder 2"/>
          <p:cNvSpPr>
            <a:spLocks noGrp="1"/>
          </p:cNvSpPr>
          <p:nvPr>
            <p:ph idx="1"/>
          </p:nvPr>
        </p:nvSpPr>
        <p:spPr/>
        <p:txBody>
          <a:bodyPr>
            <a:normAutofit/>
          </a:bodyPr>
          <a:lstStyle/>
          <a:p>
            <a:pPr algn="l" rtl="0"/>
            <a:r>
              <a:rPr lang="en-US"/>
              <a:t>Physical injury</a:t>
            </a:r>
          </a:p>
          <a:p>
            <a:pPr algn="l" rtl="0"/>
            <a:r>
              <a:rPr lang="en-US"/>
              <a:t>Emotional trauma</a:t>
            </a:r>
          </a:p>
          <a:p>
            <a:pPr algn="l" rtl="0"/>
            <a:r>
              <a:rPr lang="en-US"/>
              <a:t>Psychological problems</a:t>
            </a:r>
          </a:p>
          <a:p>
            <a:pPr algn="l" rtl="0"/>
            <a:r>
              <a:rPr lang="en-US"/>
              <a:t>Social consequences</a:t>
            </a:r>
          </a:p>
          <a:p>
            <a:pPr algn="l" rtl="0"/>
            <a:r>
              <a:rPr lang="en-US"/>
              <a:t>Financial impact</a:t>
            </a:r>
          </a:p>
        </p:txBody>
      </p:sp>
    </p:spTree>
    <p:extLst>
      <p:ext uri="{BB962C8B-B14F-4D97-AF65-F5344CB8AC3E}">
        <p14:creationId xmlns:p14="http://schemas.microsoft.com/office/powerpoint/2010/main" val="2703200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672"/>
            <a:ext cx="8229600" cy="940966"/>
          </a:xfrm>
        </p:spPr>
        <p:txBody>
          <a:bodyPr>
            <a:normAutofit fontScale="90000"/>
          </a:bodyPr>
          <a:lstStyle/>
          <a:p>
            <a:r>
              <a:rPr lang="en-US" b="1">
                <a:solidFill>
                  <a:srgbClr val="0070C0"/>
                </a:solidFill>
              </a:rPr>
              <a:t>Consequences of falls</a:t>
            </a:r>
            <a:br>
              <a:rPr lang="en-US" b="1">
                <a:solidFill>
                  <a:srgbClr val="0070C0"/>
                </a:solidFill>
              </a:rPr>
            </a:br>
            <a:endParaRPr lang="en-US" b="1">
              <a:solidFill>
                <a:srgbClr val="0070C0"/>
              </a:solidFill>
            </a:endParaRPr>
          </a:p>
        </p:txBody>
      </p:sp>
      <p:sp>
        <p:nvSpPr>
          <p:cNvPr id="3" name="Content Placeholder 2"/>
          <p:cNvSpPr>
            <a:spLocks noGrp="1"/>
          </p:cNvSpPr>
          <p:nvPr>
            <p:ph idx="1"/>
          </p:nvPr>
        </p:nvSpPr>
        <p:spPr>
          <a:xfrm>
            <a:off x="323528" y="1600200"/>
            <a:ext cx="8363272" cy="4525963"/>
          </a:xfrm>
        </p:spPr>
        <p:txBody>
          <a:bodyPr>
            <a:normAutofit/>
          </a:bodyPr>
          <a:lstStyle/>
          <a:p>
            <a:pPr algn="l" rtl="0"/>
            <a:r>
              <a:rPr lang="en-US" sz="4000" b="1">
                <a:solidFill>
                  <a:srgbClr val="0070C0"/>
                </a:solidFill>
              </a:rPr>
              <a:t>½</a:t>
            </a:r>
            <a:r>
              <a:rPr lang="en-US"/>
              <a:t> falls result in injury (10-15% in fractures).</a:t>
            </a:r>
          </a:p>
          <a:p>
            <a:pPr marL="0" indent="0" algn="l" rtl="0">
              <a:buNone/>
            </a:pPr>
            <a:endParaRPr lang="en-US"/>
          </a:p>
          <a:p>
            <a:pPr algn="l" rtl="0"/>
            <a:r>
              <a:rPr lang="en-US" sz="3600" b="1">
                <a:solidFill>
                  <a:srgbClr val="0070C0"/>
                </a:solidFill>
              </a:rPr>
              <a:t>¼</a:t>
            </a:r>
            <a:r>
              <a:rPr lang="en-US" b="1">
                <a:solidFill>
                  <a:srgbClr val="0070C0"/>
                </a:solidFill>
              </a:rPr>
              <a:t> </a:t>
            </a:r>
            <a:r>
              <a:rPr lang="en-US"/>
              <a:t>of all fallers limit their activities and lifestyle due to </a:t>
            </a:r>
            <a:r>
              <a:rPr lang="en-US" b="1">
                <a:solidFill>
                  <a:srgbClr val="0070C0"/>
                </a:solidFill>
              </a:rPr>
              <a:t>fear of falling.</a:t>
            </a:r>
          </a:p>
          <a:p>
            <a:pPr marL="0" indent="0" algn="l" rtl="0">
              <a:buNone/>
            </a:pPr>
            <a:endParaRPr lang="en-US"/>
          </a:p>
          <a:p>
            <a:pPr marL="0" indent="0" algn="l" rtl="0">
              <a:buNone/>
            </a:pPr>
            <a:endParaRPr lang="en-US"/>
          </a:p>
          <a:p>
            <a:pPr marL="0" indent="0" algn="l" rtl="0">
              <a:buNone/>
            </a:pPr>
            <a:r>
              <a:rPr lang="en-US" sz="1300" err="1"/>
              <a:t>Nevitt</a:t>
            </a:r>
            <a:r>
              <a:rPr lang="en-US" sz="1300"/>
              <a:t>, MC et al.  J </a:t>
            </a:r>
            <a:r>
              <a:rPr lang="en-US" sz="1300" err="1"/>
              <a:t>Gerontol</a:t>
            </a:r>
            <a:r>
              <a:rPr lang="en-US" sz="1300"/>
              <a:t> 1991; 46:M164.  </a:t>
            </a:r>
          </a:p>
          <a:p>
            <a:pPr marL="0" indent="0" algn="l" rtl="0">
              <a:buNone/>
            </a:pPr>
            <a:r>
              <a:rPr lang="en-US" sz="1300"/>
              <a:t> </a:t>
            </a:r>
            <a:r>
              <a:rPr lang="en-US" sz="1300" err="1"/>
              <a:t>Tinetti</a:t>
            </a:r>
            <a:r>
              <a:rPr lang="en-US" sz="1300"/>
              <a:t> et al.  J of </a:t>
            </a:r>
            <a:r>
              <a:rPr lang="en-US" sz="1300" err="1"/>
              <a:t>Gerontol</a:t>
            </a:r>
            <a:r>
              <a:rPr lang="en-US" sz="1300"/>
              <a:t> A bio </a:t>
            </a:r>
            <a:r>
              <a:rPr lang="en-US" sz="1300" err="1"/>
              <a:t>Sci</a:t>
            </a:r>
            <a:r>
              <a:rPr lang="en-US" sz="1300"/>
              <a:t> Med </a:t>
            </a:r>
            <a:r>
              <a:rPr lang="en-US" sz="1300" err="1"/>
              <a:t>Sci</a:t>
            </a:r>
            <a:r>
              <a:rPr lang="en-US" sz="1300"/>
              <a:t> .1998; 53: M 112. </a:t>
            </a:r>
          </a:p>
          <a:p>
            <a:pPr marL="0" indent="0" algn="l" rtl="0">
              <a:buNone/>
            </a:pPr>
            <a:endParaRPr lang="en-US"/>
          </a:p>
        </p:txBody>
      </p:sp>
    </p:spTree>
    <p:extLst>
      <p:ext uri="{BB962C8B-B14F-4D97-AF65-F5344CB8AC3E}">
        <p14:creationId xmlns:p14="http://schemas.microsoft.com/office/powerpoint/2010/main" val="38807952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a:solidFill>
                  <a:srgbClr val="0070C0"/>
                </a:solidFill>
              </a:rPr>
              <a:t>Fall Severity Index</a:t>
            </a:r>
            <a:br>
              <a:rPr lang="en-US" b="1">
                <a:solidFill>
                  <a:srgbClr val="0070C0"/>
                </a:solidFill>
              </a:rPr>
            </a:br>
            <a:endParaRPr lang="en-US" b="1">
              <a:solidFill>
                <a:srgbClr val="0070C0"/>
              </a:solidFill>
            </a:endParaRPr>
          </a:p>
        </p:txBody>
      </p:sp>
      <p:sp>
        <p:nvSpPr>
          <p:cNvPr id="3" name="Content Placeholder 2"/>
          <p:cNvSpPr>
            <a:spLocks noGrp="1"/>
          </p:cNvSpPr>
          <p:nvPr>
            <p:ph idx="1"/>
          </p:nvPr>
        </p:nvSpPr>
        <p:spPr>
          <a:xfrm>
            <a:off x="457200" y="548680"/>
            <a:ext cx="8229600" cy="5904656"/>
          </a:xfrm>
        </p:spPr>
        <p:txBody>
          <a:bodyPr>
            <a:normAutofit fontScale="55000" lnSpcReduction="20000"/>
          </a:bodyPr>
          <a:lstStyle/>
          <a:p>
            <a:pPr algn="l" rtl="0"/>
            <a:endParaRPr lang="en-US"/>
          </a:p>
          <a:p>
            <a:pPr marL="0" indent="0" algn="l" rtl="0">
              <a:buNone/>
            </a:pPr>
            <a:r>
              <a:rPr lang="en-US"/>
              <a:t> </a:t>
            </a:r>
          </a:p>
          <a:p>
            <a:pPr marL="0" indent="0" algn="l" rtl="0">
              <a:buNone/>
            </a:pPr>
            <a:endParaRPr lang="en-US" sz="4200"/>
          </a:p>
          <a:p>
            <a:pPr marL="0" indent="0" algn="l" rtl="0">
              <a:buNone/>
            </a:pPr>
            <a:r>
              <a:rPr lang="en-US" sz="4200"/>
              <a:t>1.  </a:t>
            </a:r>
            <a:r>
              <a:rPr lang="en-US" sz="4200" b="1">
                <a:solidFill>
                  <a:srgbClr val="0070C0"/>
                </a:solidFill>
              </a:rPr>
              <a:t>None</a:t>
            </a:r>
            <a:r>
              <a:rPr lang="en-US" sz="4200"/>
              <a:t> means no injury or disability</a:t>
            </a:r>
          </a:p>
          <a:p>
            <a:pPr marL="0" indent="0" algn="l" rtl="0">
              <a:buNone/>
            </a:pPr>
            <a:endParaRPr lang="en-US" sz="4200"/>
          </a:p>
          <a:p>
            <a:pPr marL="0" indent="0" algn="l" rtl="0">
              <a:buNone/>
            </a:pPr>
            <a:r>
              <a:rPr lang="en-US" sz="4200"/>
              <a:t>2. </a:t>
            </a:r>
            <a:r>
              <a:rPr lang="en-US" sz="4200" b="1">
                <a:solidFill>
                  <a:srgbClr val="0070C0"/>
                </a:solidFill>
              </a:rPr>
              <a:t>Minor Injury </a:t>
            </a:r>
            <a:r>
              <a:rPr lang="en-US" sz="4200"/>
              <a:t>means injuries, which are minor in nature. For example, abrasion, bruise, minor laceration and hematomas. </a:t>
            </a:r>
          </a:p>
          <a:p>
            <a:pPr marL="0" indent="0" algn="l" rtl="0">
              <a:buNone/>
            </a:pPr>
            <a:endParaRPr lang="en-US" sz="4200"/>
          </a:p>
          <a:p>
            <a:pPr marL="0" indent="0" algn="l" rtl="0">
              <a:buNone/>
            </a:pPr>
            <a:r>
              <a:rPr lang="en-US" sz="4200"/>
              <a:t>3-</a:t>
            </a:r>
            <a:r>
              <a:rPr lang="en-US" sz="4200" b="1">
                <a:solidFill>
                  <a:srgbClr val="0070C0"/>
                </a:solidFill>
              </a:rPr>
              <a:t>Major Injury </a:t>
            </a:r>
            <a:r>
              <a:rPr lang="en-US" sz="4200"/>
              <a:t>means injuries that require medical or surgical intervention, increased hospital stays, or are disabling and/or disfiguring to a degree that the patient will have any degree of permanent lessened function or require surgical repair. For example, </a:t>
            </a:r>
            <a:r>
              <a:rPr lang="en-US" sz="4200" u="sng"/>
              <a:t>hip fracture, head trauma and arm fracture</a:t>
            </a:r>
            <a:r>
              <a:rPr lang="en-US" sz="4200"/>
              <a:t>.</a:t>
            </a:r>
          </a:p>
          <a:p>
            <a:pPr marL="0" indent="0" algn="l" rtl="0">
              <a:buNone/>
            </a:pPr>
            <a:endParaRPr lang="en-US" sz="4200"/>
          </a:p>
          <a:p>
            <a:pPr marL="0" indent="0" algn="l" rtl="0">
              <a:buNone/>
            </a:pPr>
            <a:r>
              <a:rPr lang="en-US" sz="4200"/>
              <a:t>4-</a:t>
            </a:r>
            <a:r>
              <a:rPr lang="en-US" sz="4200" b="1">
                <a:solidFill>
                  <a:srgbClr val="0070C0"/>
                </a:solidFill>
              </a:rPr>
              <a:t>Death</a:t>
            </a:r>
            <a:r>
              <a:rPr lang="en-US" sz="4200"/>
              <a:t> means fall related death.</a:t>
            </a:r>
          </a:p>
          <a:p>
            <a:pPr marL="0" indent="0" algn="l" rtl="0">
              <a:buNone/>
            </a:pPr>
            <a:endParaRPr lang="en-US" sz="3400"/>
          </a:p>
          <a:p>
            <a:pPr marL="0" indent="0" algn="l" rtl="0">
              <a:buNone/>
            </a:pPr>
            <a:endParaRPr lang="en-US" sz="3400"/>
          </a:p>
          <a:p>
            <a:pPr algn="l" rtl="0"/>
            <a:endParaRPr lang="en-US"/>
          </a:p>
        </p:txBody>
      </p:sp>
    </p:spTree>
    <p:extLst>
      <p:ext uri="{BB962C8B-B14F-4D97-AF65-F5344CB8AC3E}">
        <p14:creationId xmlns:p14="http://schemas.microsoft.com/office/powerpoint/2010/main" val="34709581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151D52D-8360-7B44-B796-292F603F28A0}"/>
              </a:ext>
            </a:extLst>
          </p:cNvPr>
          <p:cNvSpPr>
            <a:spLocks noGrp="1"/>
          </p:cNvSpPr>
          <p:nvPr>
            <p:ph type="subTitle" idx="1"/>
          </p:nvPr>
        </p:nvSpPr>
        <p:spPr/>
        <p:txBody>
          <a:bodyPr/>
          <a:lstStyle/>
          <a:p>
            <a:pPr marL="0" indent="0" algn="l" defTabSz="914400" rtl="0" eaLnBrk="1" latinLnBrk="0" hangingPunct="1">
              <a:spcBef>
                <a:spcPct val="20000"/>
              </a:spcBef>
              <a:buFont typeface="Arial" pitchFamily="34" charset="0"/>
              <a:buNone/>
            </a:pPr>
            <a:endParaRPr lang="en-SA"/>
          </a:p>
        </p:txBody>
      </p:sp>
      <p:pic>
        <p:nvPicPr>
          <p:cNvPr id="4" name="Picture 3">
            <a:extLst>
              <a:ext uri="{FF2B5EF4-FFF2-40B4-BE49-F238E27FC236}">
                <a16:creationId xmlns:a16="http://schemas.microsoft.com/office/drawing/2014/main" id="{E8F7545D-D85E-E846-A4CF-8D41A02B8C26}"/>
              </a:ext>
            </a:extLst>
          </p:cNvPr>
          <p:cNvPicPr>
            <a:picLocks noChangeAspect="1"/>
          </p:cNvPicPr>
          <p:nvPr/>
        </p:nvPicPr>
        <p:blipFill rotWithShape="1">
          <a:blip r:embed="rId2">
            <a:duotone>
              <a:schemeClr val="accent2">
                <a:shade val="45000"/>
                <a:satMod val="135000"/>
              </a:schemeClr>
              <a:prstClr val="white"/>
            </a:duotone>
          </a:blip>
          <a:srcRect/>
          <a:stretch/>
        </p:blipFill>
        <p:spPr>
          <a:xfrm>
            <a:off x="1754387" y="2209800"/>
            <a:ext cx="5519057" cy="3104469"/>
          </a:xfrm>
          <a:prstGeom prst="rect">
            <a:avLst/>
          </a:prstGeom>
        </p:spPr>
      </p:pic>
    </p:spTree>
    <p:extLst>
      <p:ext uri="{BB962C8B-B14F-4D97-AF65-F5344CB8AC3E}">
        <p14:creationId xmlns:p14="http://schemas.microsoft.com/office/powerpoint/2010/main" val="4146703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3525" y="1081088"/>
            <a:ext cx="6076950" cy="4695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91892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solidFill>
                  <a:srgbClr val="0070C0"/>
                </a:solidFill>
              </a:rPr>
              <a:t>Hip #</a:t>
            </a:r>
          </a:p>
        </p:txBody>
      </p:sp>
      <p:sp>
        <p:nvSpPr>
          <p:cNvPr id="3" name="Content Placeholder 2"/>
          <p:cNvSpPr>
            <a:spLocks noGrp="1"/>
          </p:cNvSpPr>
          <p:nvPr>
            <p:ph idx="1"/>
          </p:nvPr>
        </p:nvSpPr>
        <p:spPr/>
        <p:txBody>
          <a:bodyPr/>
          <a:lstStyle/>
          <a:p>
            <a:pPr algn="l" rtl="0"/>
            <a:r>
              <a:rPr lang="en-US" b="1">
                <a:solidFill>
                  <a:srgbClr val="0070C0"/>
                </a:solidFill>
              </a:rPr>
              <a:t>1-2%</a:t>
            </a:r>
            <a:r>
              <a:rPr lang="en-US"/>
              <a:t> of falls result in a fractured hip.</a:t>
            </a:r>
          </a:p>
          <a:p>
            <a:pPr algn="l" rtl="0"/>
            <a:r>
              <a:rPr lang="en-US" b="1">
                <a:solidFill>
                  <a:srgbClr val="0070C0"/>
                </a:solidFill>
              </a:rPr>
              <a:t>50% </a:t>
            </a:r>
            <a:r>
              <a:rPr lang="en-US"/>
              <a:t>Of those who suffer fractured femurs will not fully recover. </a:t>
            </a:r>
          </a:p>
          <a:p>
            <a:pPr algn="l" rtl="0"/>
            <a:r>
              <a:rPr lang="en-US" b="1">
                <a:solidFill>
                  <a:srgbClr val="0070C0"/>
                </a:solidFill>
              </a:rPr>
              <a:t>25%</a:t>
            </a:r>
            <a:r>
              <a:rPr lang="en-US"/>
              <a:t>  will die within 12 months.</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4221087"/>
            <a:ext cx="3562842" cy="20511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91638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solidFill>
                  <a:srgbClr val="0070C0"/>
                </a:solidFill>
              </a:rPr>
              <a:t>Hip #</a:t>
            </a:r>
          </a:p>
        </p:txBody>
      </p:sp>
      <p:sp>
        <p:nvSpPr>
          <p:cNvPr id="3" name="Content Placeholder 2"/>
          <p:cNvSpPr>
            <a:spLocks noGrp="1"/>
          </p:cNvSpPr>
          <p:nvPr>
            <p:ph idx="1"/>
          </p:nvPr>
        </p:nvSpPr>
        <p:spPr/>
        <p:txBody>
          <a:bodyPr>
            <a:normAutofit/>
          </a:bodyPr>
          <a:lstStyle/>
          <a:p>
            <a:pPr algn="l" rtl="0"/>
            <a:r>
              <a:rPr lang="en-US" i="1"/>
              <a:t>‘’80 % of older women preferred </a:t>
            </a:r>
            <a:r>
              <a:rPr lang="en-US" i="1" u="sng"/>
              <a:t>death</a:t>
            </a:r>
            <a:r>
              <a:rPr lang="en-US" i="1"/>
              <a:t> to a "bad" hip fracture that would result in nursing home admission ‘’.</a:t>
            </a:r>
          </a:p>
          <a:p>
            <a:pPr marL="0" indent="0" algn="l" rtl="0">
              <a:buNone/>
            </a:pPr>
            <a:endParaRPr lang="en-US"/>
          </a:p>
          <a:p>
            <a:pPr algn="l" rtl="0"/>
            <a:endParaRPr lang="en-US"/>
          </a:p>
          <a:p>
            <a:pPr algn="l" rtl="0"/>
            <a:endParaRPr lang="en-US"/>
          </a:p>
          <a:p>
            <a:pPr marL="0" indent="0" algn="l" rtl="0">
              <a:buNone/>
            </a:pPr>
            <a:endParaRPr lang="en-US"/>
          </a:p>
          <a:p>
            <a:pPr marL="0" indent="0" algn="l" rtl="0">
              <a:buNone/>
            </a:pPr>
            <a:r>
              <a:rPr lang="en-US" sz="1500" i="1" err="1"/>
              <a:t>Salkeld</a:t>
            </a:r>
            <a:r>
              <a:rPr lang="en-US" sz="1500" i="1"/>
              <a:t> </a:t>
            </a:r>
            <a:r>
              <a:rPr lang="en-US" sz="1500" i="1" err="1"/>
              <a:t>G,et</a:t>
            </a:r>
            <a:r>
              <a:rPr lang="en-US" sz="1500" i="1"/>
              <a:t> al.BMJ.2000;320(7231):341.</a:t>
            </a:r>
          </a:p>
          <a:p>
            <a:pPr algn="l" rtl="0"/>
            <a:endParaRPr lang="en-US"/>
          </a:p>
        </p:txBody>
      </p:sp>
    </p:spTree>
    <p:extLst>
      <p:ext uri="{BB962C8B-B14F-4D97-AF65-F5344CB8AC3E}">
        <p14:creationId xmlns:p14="http://schemas.microsoft.com/office/powerpoint/2010/main" val="12500390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04664"/>
            <a:ext cx="8822083" cy="57606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33923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solidFill>
                  <a:srgbClr val="0070C0"/>
                </a:solidFill>
              </a:rPr>
              <a:t>Costs of Fall</a:t>
            </a:r>
          </a:p>
        </p:txBody>
      </p:sp>
      <p:sp>
        <p:nvSpPr>
          <p:cNvPr id="3" name="Content Placeholder 2"/>
          <p:cNvSpPr>
            <a:spLocks noGrp="1"/>
          </p:cNvSpPr>
          <p:nvPr>
            <p:ph idx="1"/>
          </p:nvPr>
        </p:nvSpPr>
        <p:spPr>
          <a:xfrm>
            <a:off x="179512" y="1600200"/>
            <a:ext cx="8784976" cy="4525963"/>
          </a:xfrm>
        </p:spPr>
        <p:txBody>
          <a:bodyPr/>
          <a:lstStyle/>
          <a:p>
            <a:pPr algn="l" rtl="0"/>
            <a:r>
              <a:rPr lang="en-US"/>
              <a:t>In US alone, the total cost of fall injuries for people 65 and older was </a:t>
            </a:r>
            <a:r>
              <a:rPr lang="en-US" b="1">
                <a:solidFill>
                  <a:srgbClr val="0070C0"/>
                </a:solidFill>
              </a:rPr>
              <a:t>$30 billion </a:t>
            </a:r>
            <a:r>
              <a:rPr lang="en-US"/>
              <a:t>in 2012. </a:t>
            </a:r>
          </a:p>
          <a:p>
            <a:pPr marL="0" indent="0" algn="l" rtl="0">
              <a:buNone/>
            </a:pPr>
            <a:endParaRPr lang="en-US"/>
          </a:p>
          <a:p>
            <a:pPr algn="l" rtl="0"/>
            <a:r>
              <a:rPr lang="en-US"/>
              <a:t>(The cost covered 2.4 millions </a:t>
            </a:r>
            <a:r>
              <a:rPr lang="en-US" u="sng">
                <a:solidFill>
                  <a:srgbClr val="0070C0"/>
                </a:solidFill>
              </a:rPr>
              <a:t>ER visits </a:t>
            </a:r>
            <a:r>
              <a:rPr lang="en-US"/>
              <a:t>for non fatal injuries and more than 722,000 </a:t>
            </a:r>
            <a:r>
              <a:rPr lang="en-US" u="sng">
                <a:solidFill>
                  <a:srgbClr val="0070C0"/>
                </a:solidFill>
              </a:rPr>
              <a:t>hospitalizations</a:t>
            </a:r>
            <a:r>
              <a:rPr lang="en-US">
                <a:solidFill>
                  <a:srgbClr val="0070C0"/>
                </a:solidFill>
              </a:rPr>
              <a:t>.) </a:t>
            </a:r>
          </a:p>
        </p:txBody>
      </p:sp>
    </p:spTree>
    <p:extLst>
      <p:ext uri="{BB962C8B-B14F-4D97-AF65-F5344CB8AC3E}">
        <p14:creationId xmlns:p14="http://schemas.microsoft.com/office/powerpoint/2010/main" val="38608471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solidFill>
                  <a:srgbClr val="0070C0"/>
                </a:solidFill>
              </a:rPr>
              <a:t>Indirect Cost</a:t>
            </a:r>
          </a:p>
        </p:txBody>
      </p:sp>
      <p:sp>
        <p:nvSpPr>
          <p:cNvPr id="3" name="Content Placeholder 2"/>
          <p:cNvSpPr>
            <a:spLocks noGrp="1"/>
          </p:cNvSpPr>
          <p:nvPr>
            <p:ph idx="1"/>
          </p:nvPr>
        </p:nvSpPr>
        <p:spPr/>
        <p:txBody>
          <a:bodyPr>
            <a:normAutofit/>
          </a:bodyPr>
          <a:lstStyle/>
          <a:p>
            <a:pPr algn="l" rtl="0"/>
            <a:r>
              <a:rPr lang="en-US"/>
              <a:t>Quality of life.</a:t>
            </a:r>
          </a:p>
          <a:p>
            <a:pPr marL="0" indent="0" algn="l" rtl="0">
              <a:buNone/>
            </a:pPr>
            <a:endParaRPr lang="en-US"/>
          </a:p>
          <a:p>
            <a:pPr algn="l" rtl="0"/>
            <a:r>
              <a:rPr lang="en-US"/>
              <a:t>Loss of independence.</a:t>
            </a:r>
          </a:p>
          <a:p>
            <a:pPr algn="l" rtl="0"/>
            <a:endParaRPr lang="en-US"/>
          </a:p>
          <a:p>
            <a:pPr algn="l" rtl="0"/>
            <a:r>
              <a:rPr lang="en-US"/>
              <a:t>Caregiving requirements. </a:t>
            </a:r>
          </a:p>
        </p:txBody>
      </p:sp>
      <p:pic>
        <p:nvPicPr>
          <p:cNvPr id="4" name="Picture 3"/>
          <p:cNvPicPr>
            <a:picLocks noChangeAspect="1"/>
          </p:cNvPicPr>
          <p:nvPr/>
        </p:nvPicPr>
        <p:blipFill>
          <a:blip r:embed="rId3"/>
          <a:stretch>
            <a:fillRect/>
          </a:stretch>
        </p:blipFill>
        <p:spPr>
          <a:xfrm>
            <a:off x="6804248" y="3662238"/>
            <a:ext cx="1368152" cy="1744018"/>
          </a:xfrm>
          <a:prstGeom prst="rect">
            <a:avLst/>
          </a:prstGeom>
        </p:spPr>
      </p:pic>
    </p:spTree>
    <p:extLst>
      <p:ext uri="{BB962C8B-B14F-4D97-AF65-F5344CB8AC3E}">
        <p14:creationId xmlns:p14="http://schemas.microsoft.com/office/powerpoint/2010/main" val="7835595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b="1">
                <a:solidFill>
                  <a:srgbClr val="0070C0"/>
                </a:solidFill>
              </a:rPr>
              <a:t>Falls often go without clinical attention</a:t>
            </a:r>
          </a:p>
        </p:txBody>
      </p:sp>
      <p:sp>
        <p:nvSpPr>
          <p:cNvPr id="5" name="Subtitle 4"/>
          <p:cNvSpPr>
            <a:spLocks noGrp="1"/>
          </p:cNvSpPr>
          <p:nvPr>
            <p:ph type="subTitle" idx="1"/>
          </p:nvPr>
        </p:nvSpPr>
        <p:spPr/>
        <p:txBody>
          <a:bodyPr/>
          <a:lstStyle/>
          <a:p>
            <a:pPr marL="0" indent="0" algn="ctr" defTabSz="914400" rtl="0" eaLnBrk="1" latinLnBrk="0" hangingPunct="1">
              <a:spcBef>
                <a:spcPct val="20000"/>
              </a:spcBef>
              <a:buFont typeface="Arial" pitchFamily="34" charset="0"/>
              <a:buNone/>
            </a:pPr>
            <a:r>
              <a:rPr lang="en-US"/>
              <a:t>WHY?</a:t>
            </a:r>
          </a:p>
        </p:txBody>
      </p:sp>
    </p:spTree>
    <p:extLst>
      <p:ext uri="{BB962C8B-B14F-4D97-AF65-F5344CB8AC3E}">
        <p14:creationId xmlns:p14="http://schemas.microsoft.com/office/powerpoint/2010/main" val="40863593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60648"/>
            <a:ext cx="8712968" cy="1156990"/>
          </a:xfrm>
        </p:spPr>
        <p:txBody>
          <a:bodyPr>
            <a:normAutofit fontScale="90000"/>
          </a:bodyPr>
          <a:lstStyle/>
          <a:p>
            <a:r>
              <a:rPr lang="en-US" b="1">
                <a:solidFill>
                  <a:srgbClr val="0070C0"/>
                </a:solidFill>
              </a:rPr>
              <a:t>for a variety of reasons: </a:t>
            </a:r>
            <a:br>
              <a:rPr lang="en-US" b="1">
                <a:solidFill>
                  <a:srgbClr val="0070C0"/>
                </a:solidFill>
              </a:rPr>
            </a:br>
            <a:endParaRPr lang="en-US" b="1">
              <a:solidFill>
                <a:srgbClr val="0070C0"/>
              </a:solidFill>
            </a:endParaRPr>
          </a:p>
        </p:txBody>
      </p:sp>
      <p:sp>
        <p:nvSpPr>
          <p:cNvPr id="3" name="Content Placeholder 2"/>
          <p:cNvSpPr>
            <a:spLocks noGrp="1"/>
          </p:cNvSpPr>
          <p:nvPr>
            <p:ph idx="1"/>
          </p:nvPr>
        </p:nvSpPr>
        <p:spPr>
          <a:xfrm>
            <a:off x="179512" y="1412776"/>
            <a:ext cx="8507288" cy="5256584"/>
          </a:xfrm>
        </p:spPr>
        <p:txBody>
          <a:bodyPr>
            <a:normAutofit/>
          </a:bodyPr>
          <a:lstStyle/>
          <a:p>
            <a:pPr algn="l" rtl="0"/>
            <a:r>
              <a:rPr lang="en-US"/>
              <a:t>the patient never mentions falls.</a:t>
            </a:r>
          </a:p>
          <a:p>
            <a:pPr algn="l" rtl="0"/>
            <a:r>
              <a:rPr lang="en-US"/>
              <a:t> there is no injury at the time of the fall.</a:t>
            </a:r>
          </a:p>
          <a:p>
            <a:pPr algn="l" rtl="0"/>
            <a:r>
              <a:rPr lang="en-US"/>
              <a:t>the provider fails to ask the patient about a history of falls.</a:t>
            </a:r>
          </a:p>
          <a:p>
            <a:pPr algn="l" rtl="0"/>
            <a:r>
              <a:rPr lang="en-US"/>
              <a:t>believes that falls are an inevitable part of the aging process. </a:t>
            </a:r>
          </a:p>
          <a:p>
            <a:pPr algn="l" rtl="0"/>
            <a:r>
              <a:rPr lang="en-US"/>
              <a:t>treatment of injuries resulting from a fall does not include investigation of the cause of the fall.</a:t>
            </a:r>
          </a:p>
          <a:p>
            <a:pPr algn="l" rtl="0"/>
            <a:endParaRPr lang="en-US"/>
          </a:p>
          <a:p>
            <a:pPr algn="l" rtl="0"/>
            <a:endParaRPr lang="en-US"/>
          </a:p>
        </p:txBody>
      </p:sp>
    </p:spTree>
    <p:extLst>
      <p:ext uri="{BB962C8B-B14F-4D97-AF65-F5344CB8AC3E}">
        <p14:creationId xmlns:p14="http://schemas.microsoft.com/office/powerpoint/2010/main" val="38284099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764704"/>
            <a:ext cx="8003232" cy="1512168"/>
          </a:xfrm>
        </p:spPr>
        <p:txBody>
          <a:bodyPr/>
          <a:lstStyle/>
          <a:p>
            <a:r>
              <a:rPr lang="en-US" b="1">
                <a:solidFill>
                  <a:srgbClr val="0070C0"/>
                </a:solidFill>
              </a:rPr>
              <a:t>Causes of Falls</a:t>
            </a:r>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508104" y="3861048"/>
            <a:ext cx="2828919" cy="20263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43625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solidFill>
                  <a:srgbClr val="0070C0"/>
                </a:solidFill>
              </a:rPr>
              <a:t>Causes Of Falls</a:t>
            </a:r>
          </a:p>
        </p:txBody>
      </p:sp>
      <p:sp>
        <p:nvSpPr>
          <p:cNvPr id="3" name="Content Placeholder 2"/>
          <p:cNvSpPr>
            <a:spLocks noGrp="1"/>
          </p:cNvSpPr>
          <p:nvPr>
            <p:ph idx="1"/>
          </p:nvPr>
        </p:nvSpPr>
        <p:spPr/>
        <p:txBody>
          <a:bodyPr/>
          <a:lstStyle/>
          <a:p>
            <a:pPr marL="0" indent="0" algn="ctr">
              <a:buNone/>
            </a:pPr>
            <a:r>
              <a:rPr lang="en-US"/>
              <a:t>A fall in a geriatric patient should be perceived as </a:t>
            </a:r>
            <a:r>
              <a:rPr lang="en-US" b="1">
                <a:solidFill>
                  <a:srgbClr val="0070C0"/>
                </a:solidFill>
              </a:rPr>
              <a:t>a symptom </a:t>
            </a:r>
            <a:r>
              <a:rPr lang="en-US"/>
              <a:t>of a disease, to be investigated like any other serious symptom.</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9962" y="3645024"/>
            <a:ext cx="2124075" cy="2152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45541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418BF0-57FD-264B-B72E-8F72F6FBCAAD}"/>
              </a:ext>
            </a:extLst>
          </p:cNvPr>
          <p:cNvSpPr>
            <a:spLocks noGrp="1"/>
          </p:cNvSpPr>
          <p:nvPr>
            <p:ph type="title"/>
          </p:nvPr>
        </p:nvSpPr>
        <p:spPr/>
        <p:txBody>
          <a:bodyPr/>
          <a:lstStyle/>
          <a:p>
            <a:r>
              <a:rPr lang="en-US" dirty="0"/>
              <a:t>Disclosure of no conflict of interest</a:t>
            </a:r>
          </a:p>
        </p:txBody>
      </p:sp>
      <p:sp>
        <p:nvSpPr>
          <p:cNvPr id="5" name="Content Placeholder 4">
            <a:extLst>
              <a:ext uri="{FF2B5EF4-FFF2-40B4-BE49-F238E27FC236}">
                <a16:creationId xmlns:a16="http://schemas.microsoft.com/office/drawing/2014/main" id="{A488A4FA-7153-4145-B512-E387B3CC5E68}"/>
              </a:ext>
            </a:extLst>
          </p:cNvPr>
          <p:cNvSpPr>
            <a:spLocks noGrp="1"/>
          </p:cNvSpPr>
          <p:nvPr>
            <p:ph sz="quarter" idx="13"/>
          </p:nvPr>
        </p:nvSpPr>
        <p:spPr/>
        <p:txBody>
          <a:bodyPr/>
          <a:lstStyle/>
          <a:p>
            <a:pPr algn="l" rtl="0"/>
            <a:r>
              <a:rPr lang="en-US" altLang="ja-JP" sz="2250" dirty="0">
                <a:latin typeface="Century Gothic" charset="0"/>
                <a:ea typeface="Century Gothic" charset="0"/>
                <a:cs typeface="Century Gothic" charset="0"/>
              </a:rPr>
              <a:t>I have no </a:t>
            </a:r>
            <a:r>
              <a:rPr lang="ja-JP" altLang="en-US" sz="2250">
                <a:latin typeface="Century Gothic" charset="0"/>
                <a:ea typeface="Century Gothic" charset="0"/>
                <a:cs typeface="Century Gothic" charset="0"/>
              </a:rPr>
              <a:t>personal or financial interests to declare</a:t>
            </a:r>
            <a:r>
              <a:rPr lang="en-US" altLang="ja-JP" sz="2250" dirty="0">
                <a:latin typeface="Century Gothic" charset="0"/>
                <a:ea typeface="Century Gothic" charset="0"/>
                <a:cs typeface="Century Gothic" charset="0"/>
              </a:rPr>
              <a:t>.  </a:t>
            </a:r>
          </a:p>
          <a:p>
            <a:pPr algn="l" rtl="0"/>
            <a:r>
              <a:rPr lang="en-US" altLang="ja-JP" sz="2250" dirty="0">
                <a:latin typeface="Century Gothic" charset="0"/>
                <a:ea typeface="Century Gothic" charset="0"/>
                <a:cs typeface="Century Gothic" charset="0"/>
              </a:rPr>
              <a:t>I have no financial support for the current presentation.</a:t>
            </a:r>
            <a:endParaRPr lang="en-US" altLang="ja-JP" dirty="0">
              <a:latin typeface="Century Gothic" charset="0"/>
              <a:ea typeface="Century Gothic" charset="0"/>
              <a:cs typeface="Century Gothic" charset="0"/>
            </a:endParaRPr>
          </a:p>
          <a:p>
            <a:pPr algn="l" rtl="0"/>
            <a:endParaRPr lang="en-US" dirty="0">
              <a:latin typeface="Century Gothic" charset="0"/>
              <a:ea typeface="Century Gothic" charset="0"/>
              <a:cs typeface="Century Gothic" charset="0"/>
            </a:endParaRPr>
          </a:p>
          <a:p>
            <a:pPr algn="l" rtl="0"/>
            <a:endParaRPr lang="en-US" dirty="0"/>
          </a:p>
        </p:txBody>
      </p:sp>
    </p:spTree>
    <p:extLst>
      <p:ext uri="{BB962C8B-B14F-4D97-AF65-F5344CB8AC3E}">
        <p14:creationId xmlns:p14="http://schemas.microsoft.com/office/powerpoint/2010/main" val="35324893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solidFill>
                  <a:srgbClr val="0070C0"/>
                </a:solidFill>
              </a:rPr>
              <a:t>Theory of Why People Fall </a:t>
            </a:r>
          </a:p>
        </p:txBody>
      </p:sp>
      <p:sp>
        <p:nvSpPr>
          <p:cNvPr id="3" name="Content Placeholder 2"/>
          <p:cNvSpPr>
            <a:spLocks noGrp="1"/>
          </p:cNvSpPr>
          <p:nvPr>
            <p:ph idx="1"/>
          </p:nvPr>
        </p:nvSpPr>
        <p:spPr>
          <a:xfrm>
            <a:off x="179512" y="1556792"/>
            <a:ext cx="8856984" cy="4569371"/>
          </a:xfrm>
        </p:spPr>
        <p:txBody>
          <a:bodyPr/>
          <a:lstStyle/>
          <a:p>
            <a:pPr algn="l" rtl="0"/>
            <a:r>
              <a:rPr lang="en-US"/>
              <a:t>Falls occur when:</a:t>
            </a:r>
          </a:p>
          <a:p>
            <a:pPr algn="l" rtl="0"/>
            <a:endParaRPr lang="en-US"/>
          </a:p>
          <a:p>
            <a:pPr algn="l" rtl="0"/>
            <a:r>
              <a:rPr lang="en-US"/>
              <a:t>Older adults who are predisposed because of accumulated effect of diseases / impairments </a:t>
            </a:r>
            <a:r>
              <a:rPr lang="en-US" b="1">
                <a:solidFill>
                  <a:srgbClr val="0070C0"/>
                </a:solidFill>
              </a:rPr>
              <a:t>(intrinsic)</a:t>
            </a:r>
          </a:p>
          <a:p>
            <a:pPr marL="0" indent="0" algn="l" rtl="0">
              <a:buNone/>
            </a:pPr>
            <a:endParaRPr lang="en-US"/>
          </a:p>
          <a:p>
            <a:pPr algn="l" rtl="0"/>
            <a:r>
              <a:rPr lang="en-US"/>
              <a:t>Are exposed to precipitating challenges </a:t>
            </a:r>
            <a:r>
              <a:rPr lang="en-US" b="1">
                <a:solidFill>
                  <a:srgbClr val="0070C0"/>
                </a:solidFill>
              </a:rPr>
              <a:t>(extrinsic)</a:t>
            </a:r>
          </a:p>
          <a:p>
            <a:pPr algn="l" rtl="0"/>
            <a:endParaRPr lang="en-US"/>
          </a:p>
        </p:txBody>
      </p:sp>
    </p:spTree>
    <p:extLst>
      <p:ext uri="{BB962C8B-B14F-4D97-AF65-F5344CB8AC3E}">
        <p14:creationId xmlns:p14="http://schemas.microsoft.com/office/powerpoint/2010/main" val="32453986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5" y="260647"/>
            <a:ext cx="8510320" cy="60625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ounded Rectangle 3"/>
          <p:cNvSpPr/>
          <p:nvPr/>
        </p:nvSpPr>
        <p:spPr>
          <a:xfrm>
            <a:off x="2339752" y="980728"/>
            <a:ext cx="2376264" cy="338437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5" name="Rounded Rectangle 4"/>
          <p:cNvSpPr/>
          <p:nvPr/>
        </p:nvSpPr>
        <p:spPr>
          <a:xfrm>
            <a:off x="2339752" y="4941168"/>
            <a:ext cx="2160240" cy="86409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588952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39625035"/>
              </p:ext>
            </p:extLst>
          </p:nvPr>
        </p:nvGraphicFramePr>
        <p:xfrm>
          <a:off x="537587" y="620689"/>
          <a:ext cx="8138869" cy="5167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349164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1213246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764704"/>
            <a:ext cx="8199024" cy="52565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5220511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149_tab2.jpg"/>
          <p:cNvPicPr>
            <a:picLocks noGrp="1" noChangeAspect="1"/>
          </p:cNvPicPr>
          <p:nvPr>
            <p:ph sz="half" idx="4294967295"/>
          </p:nvPr>
        </p:nvPicPr>
        <p:blipFill>
          <a:blip r:embed="rId2">
            <a:extLst>
              <a:ext uri="{28A0092B-C50C-407E-A947-70E740481C1C}">
                <a14:useLocalDpi xmlns:a14="http://schemas.microsoft.com/office/drawing/2010/main" val="0"/>
              </a:ext>
            </a:extLst>
          </a:blip>
          <a:srcRect t="-15848" b="-15848"/>
          <a:stretch>
            <a:fillRect/>
          </a:stretch>
        </p:blipFill>
        <p:spPr>
          <a:xfrm>
            <a:off x="0" y="1125538"/>
            <a:ext cx="9083675" cy="5543550"/>
          </a:xfrm>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3199" y="116632"/>
            <a:ext cx="2466975" cy="1847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05747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03238" y="2133600"/>
            <a:ext cx="8640762" cy="4535488"/>
          </a:xfrm>
        </p:spPr>
        <p:txBody>
          <a:bodyPr/>
          <a:lstStyle/>
          <a:p>
            <a:pPr marL="0" indent="0" algn="l">
              <a:buNone/>
            </a:pPr>
            <a:r>
              <a:rPr lang="en-US"/>
              <a:t>This study found that the three main factors that affect older persons’ likelihood of falling are:</a:t>
            </a:r>
          </a:p>
          <a:p>
            <a:pPr marL="0" indent="0" algn="l">
              <a:buNone/>
            </a:pPr>
            <a:r>
              <a:rPr lang="en-US"/>
              <a:t> 1-number of medications taken per day.</a:t>
            </a:r>
          </a:p>
          <a:p>
            <a:pPr marL="0" indent="0" algn="l">
              <a:buNone/>
            </a:pPr>
            <a:r>
              <a:rPr lang="en-US"/>
              <a:t> 2-sedentary lifestyle.</a:t>
            </a:r>
          </a:p>
          <a:p>
            <a:pPr marL="0" indent="0" algn="l">
              <a:buNone/>
            </a:pPr>
            <a:r>
              <a:rPr lang="en-US"/>
              <a:t>3- use of assistive devices.</a:t>
            </a:r>
          </a:p>
        </p:txBody>
      </p:sp>
      <p:pic>
        <p:nvPicPr>
          <p:cNvPr id="4" name="Picture 3"/>
          <p:cNvPicPr>
            <a:picLocks noChangeAspect="1"/>
          </p:cNvPicPr>
          <p:nvPr/>
        </p:nvPicPr>
        <p:blipFill>
          <a:blip r:embed="rId2"/>
          <a:stretch>
            <a:fillRect/>
          </a:stretch>
        </p:blipFill>
        <p:spPr>
          <a:xfrm>
            <a:off x="0" y="116632"/>
            <a:ext cx="9144000" cy="1643449"/>
          </a:xfrm>
          <a:prstGeom prst="rect">
            <a:avLst/>
          </a:prstGeom>
        </p:spPr>
      </p:pic>
    </p:spTree>
    <p:extLst>
      <p:ext uri="{BB962C8B-B14F-4D97-AF65-F5344CB8AC3E}">
        <p14:creationId xmlns:p14="http://schemas.microsoft.com/office/powerpoint/2010/main" val="31905184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1862" r="-31862"/>
          <a:stretch>
            <a:fillRect/>
          </a:stretch>
        </p:blipFill>
        <p:spPr bwMode="auto">
          <a:xfrm>
            <a:off x="-328397" y="260648"/>
            <a:ext cx="10010656" cy="6408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88673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solidFill>
                  <a:srgbClr val="0070C0"/>
                </a:solidFill>
              </a:rPr>
              <a:t>Case</a:t>
            </a:r>
          </a:p>
        </p:txBody>
      </p:sp>
      <p:sp>
        <p:nvSpPr>
          <p:cNvPr id="3" name="Content Placeholder 2"/>
          <p:cNvSpPr>
            <a:spLocks noGrp="1"/>
          </p:cNvSpPr>
          <p:nvPr>
            <p:ph idx="1"/>
          </p:nvPr>
        </p:nvSpPr>
        <p:spPr/>
        <p:txBody>
          <a:bodyPr/>
          <a:lstStyle/>
          <a:p>
            <a:pPr algn="l" rtl="0"/>
            <a:r>
              <a:rPr lang="en-US" err="1"/>
              <a:t>Mrs.Fatmah</a:t>
            </a:r>
            <a:r>
              <a:rPr lang="en-US"/>
              <a:t> is a 75year old lady was brought by her daughter. The daughter tells you her mother had a fall last week.</a:t>
            </a:r>
          </a:p>
          <a:p>
            <a:pPr algn="l" rtl="0"/>
            <a:endParaRPr lang="en-US"/>
          </a:p>
          <a:p>
            <a:pPr algn="l" rtl="0"/>
            <a:r>
              <a:rPr lang="en-US"/>
              <a:t>What questions do you want to ask about the fall? </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4509120"/>
            <a:ext cx="2333625" cy="1905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85220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en-US" b="1">
                <a:solidFill>
                  <a:srgbClr val="0070C0"/>
                </a:solidFill>
              </a:rPr>
              <a:t>History </a:t>
            </a:r>
          </a:p>
        </p:txBody>
      </p:sp>
      <p:sp>
        <p:nvSpPr>
          <p:cNvPr id="3" name="Content Placeholder 2"/>
          <p:cNvSpPr>
            <a:spLocks noGrp="1"/>
          </p:cNvSpPr>
          <p:nvPr>
            <p:ph idx="1"/>
          </p:nvPr>
        </p:nvSpPr>
        <p:spPr>
          <a:xfrm>
            <a:off x="457200" y="1600200"/>
            <a:ext cx="8229600" cy="4997152"/>
          </a:xfrm>
        </p:spPr>
        <p:txBody>
          <a:bodyPr/>
          <a:lstStyle/>
          <a:p>
            <a:pPr algn="l" rtl="0"/>
            <a:endParaRPr lang="en-US"/>
          </a:p>
          <a:p>
            <a:pPr algn="l" rtl="0"/>
            <a:r>
              <a:rPr lang="en-US"/>
              <a:t>Describe the  fall</a:t>
            </a:r>
          </a:p>
          <a:p>
            <a:pPr algn="l" rtl="0"/>
            <a:endParaRPr lang="en-US"/>
          </a:p>
          <a:p>
            <a:pPr algn="l" rtl="0"/>
            <a:r>
              <a:rPr lang="en-US"/>
              <a:t>Ask questions to R/O syncope , pre fall symptoms .</a:t>
            </a:r>
          </a:p>
          <a:p>
            <a:pPr algn="l" rtl="0"/>
            <a:endParaRPr lang="en-US"/>
          </a:p>
          <a:p>
            <a:pPr algn="l" rtl="0"/>
            <a:r>
              <a:rPr lang="en-US"/>
              <a:t>Use systematic method to look into etiology of falls	</a:t>
            </a:r>
          </a:p>
          <a:p>
            <a:pPr algn="l" rtl="0"/>
            <a:endParaRPr lang="en-US"/>
          </a:p>
        </p:txBody>
      </p:sp>
    </p:spTree>
    <p:extLst>
      <p:ext uri="{BB962C8B-B14F-4D97-AF65-F5344CB8AC3E}">
        <p14:creationId xmlns:p14="http://schemas.microsoft.com/office/powerpoint/2010/main" val="23061617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C12D5-051F-F44E-8168-A7A4763F1203}"/>
              </a:ext>
            </a:extLst>
          </p:cNvPr>
          <p:cNvSpPr>
            <a:spLocks noGrp="1"/>
          </p:cNvSpPr>
          <p:nvPr>
            <p:ph type="title"/>
          </p:nvPr>
        </p:nvSpPr>
        <p:spPr>
          <a:xfrm>
            <a:off x="457200" y="332656"/>
            <a:ext cx="8229600" cy="1143000"/>
          </a:xfrm>
        </p:spPr>
        <p:txBody>
          <a:bodyPr>
            <a:noAutofit/>
          </a:bodyPr>
          <a:lstStyle/>
          <a:p>
            <a:pPr algn="l" rtl="0"/>
            <a:r>
              <a:rPr lang="en-US" sz="3200" b="1" dirty="0">
                <a:solidFill>
                  <a:srgbClr val="0070C0"/>
                </a:solidFill>
              </a:rPr>
              <a:t>By the end of session students will be able to: </a:t>
            </a:r>
            <a:endParaRPr lang="en-SA" sz="3200">
              <a:solidFill>
                <a:srgbClr val="0070C0"/>
              </a:solidFill>
            </a:endParaRPr>
          </a:p>
        </p:txBody>
      </p:sp>
      <p:sp>
        <p:nvSpPr>
          <p:cNvPr id="3" name="Content Placeholder 2">
            <a:extLst>
              <a:ext uri="{FF2B5EF4-FFF2-40B4-BE49-F238E27FC236}">
                <a16:creationId xmlns:a16="http://schemas.microsoft.com/office/drawing/2014/main" id="{8B304094-9C3B-9048-8E91-85F9A2C51FC7}"/>
              </a:ext>
            </a:extLst>
          </p:cNvPr>
          <p:cNvSpPr>
            <a:spLocks noGrp="1"/>
          </p:cNvSpPr>
          <p:nvPr>
            <p:ph idx="1"/>
          </p:nvPr>
        </p:nvSpPr>
        <p:spPr/>
        <p:txBody>
          <a:bodyPr>
            <a:normAutofit fontScale="55000" lnSpcReduction="20000"/>
          </a:bodyPr>
          <a:lstStyle/>
          <a:p>
            <a:pPr lvl="0" algn="l" rtl="0">
              <a:lnSpc>
                <a:spcPct val="170000"/>
              </a:lnSpc>
            </a:pPr>
            <a:r>
              <a:rPr lang="en-US" dirty="0"/>
              <a:t>Define falls and the mechanism of falls (mechanical vs. nonmechanical) </a:t>
            </a:r>
            <a:endParaRPr lang="en-SA"/>
          </a:p>
          <a:p>
            <a:pPr lvl="0" algn="l" rtl="0">
              <a:lnSpc>
                <a:spcPct val="170000"/>
              </a:lnSpc>
            </a:pPr>
            <a:r>
              <a:rPr lang="en-US" dirty="0"/>
              <a:t>Discuss the prevalence (local studies vs. international) </a:t>
            </a:r>
            <a:endParaRPr lang="en-SA"/>
          </a:p>
          <a:p>
            <a:pPr lvl="0" algn="l" rtl="0">
              <a:lnSpc>
                <a:spcPct val="170000"/>
              </a:lnSpc>
            </a:pPr>
            <a:r>
              <a:rPr lang="en-US" dirty="0"/>
              <a:t>Explain falls risk factors (both intrinsic such as gait and extrinsic such as environmental hazards)</a:t>
            </a:r>
          </a:p>
          <a:p>
            <a:pPr algn="l" rtl="0">
              <a:lnSpc>
                <a:spcPct val="170000"/>
              </a:lnSpc>
            </a:pPr>
            <a:r>
              <a:rPr lang="en-US" dirty="0"/>
              <a:t>Recognize the tools for Osteoporosis screening and risk calculation </a:t>
            </a:r>
            <a:endParaRPr lang="en-SA"/>
          </a:p>
          <a:p>
            <a:pPr lvl="0" algn="l" rtl="0">
              <a:lnSpc>
                <a:spcPct val="170000"/>
              </a:lnSpc>
            </a:pPr>
            <a:r>
              <a:rPr lang="en-US" dirty="0"/>
              <a:t>Discuss the consequence of falls such as hip fractures, lacerations, wounds, bleeding</a:t>
            </a:r>
            <a:endParaRPr lang="en-SA"/>
          </a:p>
          <a:p>
            <a:pPr lvl="0" algn="l" rtl="0">
              <a:lnSpc>
                <a:spcPct val="170000"/>
              </a:lnSpc>
            </a:pPr>
            <a:r>
              <a:rPr lang="en-US" dirty="0"/>
              <a:t>Demonstrate the ability to identify falls and recurrent falls (Falls risk assessment) i.e. history and physical examination</a:t>
            </a:r>
            <a:endParaRPr lang="en-SA"/>
          </a:p>
          <a:p>
            <a:pPr lvl="0" algn="l" rtl="0">
              <a:lnSpc>
                <a:spcPct val="170000"/>
              </a:lnSpc>
            </a:pPr>
            <a:r>
              <a:rPr lang="en-US" dirty="0"/>
              <a:t>Falls prevention and management in community dwelling elderly.</a:t>
            </a:r>
            <a:endParaRPr lang="en-SA"/>
          </a:p>
        </p:txBody>
      </p:sp>
    </p:spTree>
    <p:extLst>
      <p:ext uri="{BB962C8B-B14F-4D97-AF65-F5344CB8AC3E}">
        <p14:creationId xmlns:p14="http://schemas.microsoft.com/office/powerpoint/2010/main" val="5174479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a:solidFill>
                  <a:srgbClr val="0070C0"/>
                </a:solidFill>
              </a:rPr>
              <a:t>Describe the fall</a:t>
            </a:r>
            <a:br>
              <a:rPr lang="en-US" b="1">
                <a:solidFill>
                  <a:srgbClr val="0070C0"/>
                </a:solidFill>
              </a:rPr>
            </a:br>
            <a:endParaRPr lang="en-US" b="1">
              <a:solidFill>
                <a:srgbClr val="0070C0"/>
              </a:solidFill>
            </a:endParaRPr>
          </a:p>
        </p:txBody>
      </p:sp>
      <p:sp>
        <p:nvSpPr>
          <p:cNvPr id="3" name="Content Placeholder 2"/>
          <p:cNvSpPr>
            <a:spLocks noGrp="1"/>
          </p:cNvSpPr>
          <p:nvPr>
            <p:ph idx="1"/>
          </p:nvPr>
        </p:nvSpPr>
        <p:spPr>
          <a:xfrm>
            <a:off x="251520" y="1196752"/>
            <a:ext cx="8568952" cy="4929411"/>
          </a:xfrm>
        </p:spPr>
        <p:txBody>
          <a:bodyPr>
            <a:normAutofit fontScale="70000" lnSpcReduction="20000"/>
          </a:bodyPr>
          <a:lstStyle/>
          <a:p>
            <a:pPr algn="l" rtl="0"/>
            <a:r>
              <a:rPr lang="en-US" b="1">
                <a:solidFill>
                  <a:srgbClr val="0070C0"/>
                </a:solidFill>
              </a:rPr>
              <a:t>Accidental Fall </a:t>
            </a:r>
            <a:r>
              <a:rPr lang="en-US"/>
              <a:t>occurs when a patient is oriented but rolls out of bed or trips / slips due to environmental risk factors, or an infant is dropped by a parent or caregiver.</a:t>
            </a:r>
          </a:p>
          <a:p>
            <a:pPr marL="0" indent="0" algn="l" rtl="0">
              <a:buNone/>
            </a:pPr>
            <a:endParaRPr lang="en-US"/>
          </a:p>
          <a:p>
            <a:pPr algn="l" rtl="0"/>
            <a:r>
              <a:rPr lang="en-US" b="1">
                <a:solidFill>
                  <a:srgbClr val="0070C0"/>
                </a:solidFill>
              </a:rPr>
              <a:t>Assisted Fall</a:t>
            </a:r>
            <a:r>
              <a:rPr lang="en-US" b="1"/>
              <a:t> </a:t>
            </a:r>
            <a:r>
              <a:rPr lang="en-US"/>
              <a:t>means that the patient was being assisted when the fall took place. While any fall is bad, assisted falls generally result in less injury than do unassisted falls. </a:t>
            </a:r>
          </a:p>
          <a:p>
            <a:pPr marL="0" indent="0" algn="l" rtl="0">
              <a:buNone/>
            </a:pPr>
            <a:endParaRPr lang="en-US"/>
          </a:p>
          <a:p>
            <a:pPr algn="l" rtl="0"/>
            <a:r>
              <a:rPr lang="en-US" b="1">
                <a:solidFill>
                  <a:srgbClr val="0070C0"/>
                </a:solidFill>
              </a:rPr>
              <a:t>Near Fall </a:t>
            </a:r>
            <a:r>
              <a:rPr lang="en-US"/>
              <a:t>describes a sudden loss of balance that does not result in a fall or other injury. This can include a person who slips, stumbles or trips but who is able to regain balance; a near miss.</a:t>
            </a:r>
          </a:p>
          <a:p>
            <a:pPr marL="0" indent="0" algn="l" rtl="0">
              <a:buNone/>
            </a:pPr>
            <a:endParaRPr lang="en-US"/>
          </a:p>
          <a:p>
            <a:pPr algn="l" rtl="0"/>
            <a:r>
              <a:rPr lang="en-US" b="1">
                <a:solidFill>
                  <a:srgbClr val="0070C0"/>
                </a:solidFill>
              </a:rPr>
              <a:t>Unwitnessed Fall </a:t>
            </a:r>
            <a:r>
              <a:rPr lang="en-US"/>
              <a:t>describes the event when a patient is found on the floor and neither the patient nor anyone else knows how he / she got there.</a:t>
            </a:r>
          </a:p>
          <a:p>
            <a:pPr algn="l" rtl="0"/>
            <a:endParaRPr lang="en-US"/>
          </a:p>
          <a:p>
            <a:pPr marL="0" indent="0" algn="l" rtl="0">
              <a:buNone/>
            </a:pPr>
            <a:endParaRPr lang="en-US"/>
          </a:p>
          <a:p>
            <a:pPr algn="l" rtl="0"/>
            <a:endParaRPr lang="en-US"/>
          </a:p>
          <a:p>
            <a:pPr algn="l" rtl="0"/>
            <a:endParaRPr lang="en-US"/>
          </a:p>
        </p:txBody>
      </p:sp>
    </p:spTree>
    <p:extLst>
      <p:ext uri="{BB962C8B-B14F-4D97-AF65-F5344CB8AC3E}">
        <p14:creationId xmlns:p14="http://schemas.microsoft.com/office/powerpoint/2010/main" val="40282847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solidFill>
                  <a:srgbClr val="0070C0"/>
                </a:solidFill>
              </a:rPr>
              <a:t>Mechanism of Falls</a:t>
            </a:r>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1700808"/>
            <a:ext cx="4824536" cy="41451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78427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solidFill>
                  <a:srgbClr val="0070C0"/>
                </a:solidFill>
              </a:rPr>
              <a:t>Case</a:t>
            </a:r>
          </a:p>
        </p:txBody>
      </p:sp>
      <p:sp>
        <p:nvSpPr>
          <p:cNvPr id="3" name="Content Placeholder 2"/>
          <p:cNvSpPr>
            <a:spLocks noGrp="1"/>
          </p:cNvSpPr>
          <p:nvPr>
            <p:ph idx="1"/>
          </p:nvPr>
        </p:nvSpPr>
        <p:spPr>
          <a:xfrm>
            <a:off x="251520" y="1600200"/>
            <a:ext cx="8568952" cy="4525963"/>
          </a:xfrm>
        </p:spPr>
        <p:txBody>
          <a:bodyPr>
            <a:normAutofit fontScale="77500" lnSpcReduction="20000"/>
          </a:bodyPr>
          <a:lstStyle/>
          <a:p>
            <a:pPr algn="l" rtl="0"/>
            <a:r>
              <a:rPr lang="en-US"/>
              <a:t>lives alone in her 2 story house</a:t>
            </a:r>
          </a:p>
          <a:p>
            <a:pPr algn="l" rtl="0"/>
            <a:endParaRPr lang="en-US"/>
          </a:p>
          <a:p>
            <a:pPr algn="l" rtl="0"/>
            <a:r>
              <a:rPr lang="en-US"/>
              <a:t>Patient fell 2 days earlier while rushing to answer the phone as she was putting away the groceries.</a:t>
            </a:r>
          </a:p>
          <a:p>
            <a:pPr algn="l" rtl="0"/>
            <a:endParaRPr lang="en-US"/>
          </a:p>
          <a:p>
            <a:pPr algn="l" rtl="0"/>
            <a:r>
              <a:rPr lang="en-US"/>
              <a:t>Felt unsteady just prior to the fall as she tripped on kitchen mat.  Was wearing shoes. Adequate lighting.  Was able to get up right way.  Uses no assistive walking devices at baseline</a:t>
            </a:r>
          </a:p>
          <a:p>
            <a:pPr algn="l" rtl="0"/>
            <a:endParaRPr lang="en-US"/>
          </a:p>
          <a:p>
            <a:pPr algn="l" rtl="0"/>
            <a:r>
              <a:rPr lang="en-US"/>
              <a:t>Reports new left arm pain immediately after the fall.  Scattered bruising and swelling of Left forearm.  </a:t>
            </a:r>
          </a:p>
        </p:txBody>
      </p:sp>
    </p:spTree>
    <p:extLst>
      <p:ext uri="{BB962C8B-B14F-4D97-AF65-F5344CB8AC3E}">
        <p14:creationId xmlns:p14="http://schemas.microsoft.com/office/powerpoint/2010/main" val="20864767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err="1">
                <a:solidFill>
                  <a:srgbClr val="0070C0"/>
                </a:solidFill>
              </a:rPr>
              <a:t>Hx</a:t>
            </a:r>
            <a:endParaRPr lang="en-US" b="1">
              <a:solidFill>
                <a:srgbClr val="0070C0"/>
              </a:solidFill>
            </a:endParaRPr>
          </a:p>
        </p:txBody>
      </p:sp>
      <p:sp>
        <p:nvSpPr>
          <p:cNvPr id="3" name="Content Placeholder 2"/>
          <p:cNvSpPr>
            <a:spLocks noGrp="1"/>
          </p:cNvSpPr>
          <p:nvPr>
            <p:ph idx="1"/>
          </p:nvPr>
        </p:nvSpPr>
        <p:spPr/>
        <p:txBody>
          <a:bodyPr>
            <a:normAutofit fontScale="92500" lnSpcReduction="20000"/>
          </a:bodyPr>
          <a:lstStyle/>
          <a:p>
            <a:pPr algn="l" rtl="0"/>
            <a:r>
              <a:rPr lang="en-US"/>
              <a:t>No Head trauma, LOC, syncope or </a:t>
            </a:r>
            <a:r>
              <a:rPr lang="en-US" err="1"/>
              <a:t>presyncope</a:t>
            </a:r>
            <a:r>
              <a:rPr lang="en-US"/>
              <a:t>, vertigo, visual changes, bowel or bladder incontinence, eating and drinking as usual, no medication changes.</a:t>
            </a:r>
          </a:p>
          <a:p>
            <a:pPr algn="l" rtl="0"/>
            <a:endParaRPr lang="en-US"/>
          </a:p>
          <a:p>
            <a:pPr algn="l" rtl="0"/>
            <a:r>
              <a:rPr lang="en-US"/>
              <a:t>Prior fall was 1 year ago while rushing down the stairs.  No injury was incurred.</a:t>
            </a:r>
          </a:p>
          <a:p>
            <a:pPr algn="l" rtl="0"/>
            <a:endParaRPr lang="en-US"/>
          </a:p>
          <a:p>
            <a:pPr algn="l" rtl="0"/>
            <a:r>
              <a:rPr lang="en-US"/>
              <a:t>Had many near falls while running barefooted on waxed, wooden floors. </a:t>
            </a:r>
          </a:p>
          <a:p>
            <a:pPr algn="l" rtl="0"/>
            <a:endParaRPr lang="en-US"/>
          </a:p>
        </p:txBody>
      </p:sp>
    </p:spTree>
    <p:extLst>
      <p:ext uri="{BB962C8B-B14F-4D97-AF65-F5344CB8AC3E}">
        <p14:creationId xmlns:p14="http://schemas.microsoft.com/office/powerpoint/2010/main" val="30905672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err="1">
                <a:solidFill>
                  <a:srgbClr val="0070C0"/>
                </a:solidFill>
              </a:rPr>
              <a:t>PMHx</a:t>
            </a:r>
            <a:endParaRPr lang="en-US" b="1">
              <a:solidFill>
                <a:srgbClr val="0070C0"/>
              </a:solidFill>
            </a:endParaRPr>
          </a:p>
        </p:txBody>
      </p:sp>
      <p:sp>
        <p:nvSpPr>
          <p:cNvPr id="3" name="Content Placeholder 2"/>
          <p:cNvSpPr>
            <a:spLocks noGrp="1"/>
          </p:cNvSpPr>
          <p:nvPr>
            <p:ph sz="half" idx="1"/>
          </p:nvPr>
        </p:nvSpPr>
        <p:spPr/>
        <p:txBody>
          <a:bodyPr/>
          <a:lstStyle/>
          <a:p>
            <a:pPr algn="l" rtl="0"/>
            <a:r>
              <a:rPr lang="en-US"/>
              <a:t>DM</a:t>
            </a:r>
          </a:p>
          <a:p>
            <a:pPr algn="l" rtl="0"/>
            <a:r>
              <a:rPr lang="en-US"/>
              <a:t>HTN</a:t>
            </a:r>
          </a:p>
          <a:p>
            <a:pPr algn="l" rtl="0"/>
            <a:r>
              <a:rPr lang="en-US"/>
              <a:t>Atrial fibrillation.</a:t>
            </a:r>
          </a:p>
          <a:p>
            <a:pPr algn="l" rtl="0"/>
            <a:r>
              <a:rPr lang="en-US"/>
              <a:t>Lt hip osteoarthritis</a:t>
            </a:r>
          </a:p>
          <a:p>
            <a:pPr algn="l" rtl="0"/>
            <a:r>
              <a:rPr lang="en-US"/>
              <a:t>Depression</a:t>
            </a:r>
          </a:p>
          <a:p>
            <a:pPr algn="l" rtl="0"/>
            <a:r>
              <a:rPr lang="en-US"/>
              <a:t>Insomnia</a:t>
            </a:r>
          </a:p>
          <a:p>
            <a:pPr marL="0" indent="0" algn="l" rtl="0">
              <a:buNone/>
            </a:pPr>
            <a:endParaRPr lang="en-US"/>
          </a:p>
          <a:p>
            <a:pPr algn="l" rtl="0"/>
            <a:endParaRPr lang="en-US"/>
          </a:p>
        </p:txBody>
      </p:sp>
      <p:sp>
        <p:nvSpPr>
          <p:cNvPr id="4" name="Content Placeholder 3"/>
          <p:cNvSpPr>
            <a:spLocks noGrp="1"/>
          </p:cNvSpPr>
          <p:nvPr>
            <p:ph sz="half" idx="2"/>
          </p:nvPr>
        </p:nvSpPr>
        <p:spPr/>
        <p:txBody>
          <a:bodyPr/>
          <a:lstStyle/>
          <a:p>
            <a:pPr algn="l" rtl="0"/>
            <a:r>
              <a:rPr lang="en-US"/>
              <a:t>Insulin</a:t>
            </a:r>
          </a:p>
          <a:p>
            <a:pPr algn="l" rtl="0"/>
            <a:r>
              <a:rPr lang="en-US"/>
              <a:t>Lisinopril+ Amlodipine.</a:t>
            </a:r>
          </a:p>
          <a:p>
            <a:pPr algn="l" rtl="0"/>
            <a:r>
              <a:rPr lang="en-US"/>
              <a:t>Warfarin + digoxin</a:t>
            </a:r>
          </a:p>
          <a:p>
            <a:pPr algn="l" rtl="0"/>
            <a:r>
              <a:rPr lang="en-US"/>
              <a:t>Tylenol regular+ Tylenol #3 PRN</a:t>
            </a:r>
          </a:p>
          <a:p>
            <a:pPr algn="l" rtl="0"/>
            <a:r>
              <a:rPr lang="en-US"/>
              <a:t>Citalopram</a:t>
            </a:r>
          </a:p>
          <a:p>
            <a:pPr algn="l" rtl="0"/>
            <a:r>
              <a:rPr lang="en-US" err="1"/>
              <a:t>Zolpedem</a:t>
            </a:r>
            <a:r>
              <a:rPr lang="en-US"/>
              <a:t> Q HS </a:t>
            </a:r>
          </a:p>
          <a:p>
            <a:pPr marL="0" indent="0" algn="l" rtl="0">
              <a:buNone/>
            </a:pPr>
            <a:endParaRPr lang="en-US"/>
          </a:p>
        </p:txBody>
      </p:sp>
    </p:spTree>
    <p:extLst>
      <p:ext uri="{BB962C8B-B14F-4D97-AF65-F5344CB8AC3E}">
        <p14:creationId xmlns:p14="http://schemas.microsoft.com/office/powerpoint/2010/main" val="42525675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solidFill>
                  <a:srgbClr val="0070C0"/>
                </a:solidFill>
              </a:rPr>
              <a:t>P/E</a:t>
            </a:r>
          </a:p>
        </p:txBody>
      </p:sp>
      <p:sp>
        <p:nvSpPr>
          <p:cNvPr id="3" name="Content Placeholder 2"/>
          <p:cNvSpPr>
            <a:spLocks noGrp="1"/>
          </p:cNvSpPr>
          <p:nvPr>
            <p:ph idx="1"/>
          </p:nvPr>
        </p:nvSpPr>
        <p:spPr/>
        <p:txBody>
          <a:bodyPr/>
          <a:lstStyle/>
          <a:p>
            <a:pPr algn="l" rtl="0"/>
            <a:r>
              <a:rPr lang="en-US"/>
              <a:t>Check orthostatic</a:t>
            </a:r>
          </a:p>
          <a:p>
            <a:pPr algn="l" rtl="0"/>
            <a:r>
              <a:rPr lang="en-US"/>
              <a:t>Perform a visual exam </a:t>
            </a:r>
          </a:p>
          <a:p>
            <a:pPr algn="l" rtl="0"/>
            <a:r>
              <a:rPr lang="en-US"/>
              <a:t>Evaluate cognition ,NEUROLOGICAL EXAM.</a:t>
            </a:r>
          </a:p>
          <a:p>
            <a:pPr algn="l" rtl="0"/>
            <a:r>
              <a:rPr lang="en-US"/>
              <a:t>Gait Assessment:</a:t>
            </a:r>
          </a:p>
          <a:p>
            <a:pPr algn="l" rtl="0"/>
            <a:r>
              <a:rPr lang="en-US"/>
              <a:t>Motor + Balance + Coordination</a:t>
            </a:r>
          </a:p>
          <a:p>
            <a:pPr algn="l" rtl="0"/>
            <a:endParaRPr lang="en-US"/>
          </a:p>
        </p:txBody>
      </p:sp>
    </p:spTree>
    <p:extLst>
      <p:ext uri="{BB962C8B-B14F-4D97-AF65-F5344CB8AC3E}">
        <p14:creationId xmlns:p14="http://schemas.microsoft.com/office/powerpoint/2010/main" val="39462965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63272" cy="1570186"/>
          </a:xfrm>
        </p:spPr>
        <p:txBody>
          <a:bodyPr>
            <a:normAutofit/>
          </a:bodyPr>
          <a:lstStyle/>
          <a:p>
            <a:r>
              <a:rPr lang="en-US" b="1">
                <a:solidFill>
                  <a:srgbClr val="0070C0"/>
                </a:solidFill>
              </a:rPr>
              <a:t>Timed up &amp; Go test</a:t>
            </a:r>
            <a:br>
              <a:rPr lang="en-US" b="1">
                <a:solidFill>
                  <a:srgbClr val="0070C0"/>
                </a:solidFill>
              </a:rPr>
            </a:br>
            <a:r>
              <a:rPr lang="en-US" b="1">
                <a:solidFill>
                  <a:srgbClr val="0070C0"/>
                </a:solidFill>
              </a:rPr>
              <a:t>(&gt;12 Seconds)</a:t>
            </a:r>
          </a:p>
        </p:txBody>
      </p:sp>
      <p:pic>
        <p:nvPicPr>
          <p:cNvPr id="5" name="Content Placeholder 4" descr="Unknown.jpg"/>
          <p:cNvPicPr>
            <a:picLocks noGrp="1" noChangeAspect="1"/>
          </p:cNvPicPr>
          <p:nvPr>
            <p:ph idx="1"/>
          </p:nvPr>
        </p:nvPicPr>
        <p:blipFill>
          <a:blip r:embed="rId3">
            <a:extLst>
              <a:ext uri="{28A0092B-C50C-407E-A947-70E740481C1C}">
                <a14:useLocalDpi xmlns:a14="http://schemas.microsoft.com/office/drawing/2010/main" val="0"/>
              </a:ext>
            </a:extLst>
          </a:blip>
          <a:srcRect t="-35742" b="-35742"/>
          <a:stretch>
            <a:fillRect/>
          </a:stretch>
        </p:blipFill>
        <p:spPr>
          <a:xfrm>
            <a:off x="457200" y="1556792"/>
            <a:ext cx="8363272" cy="4569371"/>
          </a:xfrm>
        </p:spPr>
      </p:pic>
    </p:spTree>
    <p:extLst>
      <p:ext uri="{BB962C8B-B14F-4D97-AF65-F5344CB8AC3E}">
        <p14:creationId xmlns:p14="http://schemas.microsoft.com/office/powerpoint/2010/main" val="19431691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a:solidFill>
                  <a:srgbClr val="0070C0"/>
                </a:solidFill>
              </a:rPr>
              <a:t>TUG</a:t>
            </a:r>
          </a:p>
        </p:txBody>
      </p:sp>
      <p:sp>
        <p:nvSpPr>
          <p:cNvPr id="3" name="Content Placeholder 2"/>
          <p:cNvSpPr>
            <a:spLocks noGrp="1"/>
          </p:cNvSpPr>
          <p:nvPr>
            <p:ph idx="1"/>
          </p:nvPr>
        </p:nvSpPr>
        <p:spPr/>
        <p:txBody>
          <a:bodyPr/>
          <a:lstStyle/>
          <a:p>
            <a:pPr algn="l" rtl="0"/>
            <a:r>
              <a:rPr lang="en-US" err="1">
                <a:hlinkClick r:id="rId3"/>
              </a:rPr>
              <a:t>youtube</a:t>
            </a:r>
            <a:endParaRPr lang="en-US"/>
          </a:p>
        </p:txBody>
      </p:sp>
    </p:spTree>
    <p:extLst>
      <p:ext uri="{BB962C8B-B14F-4D97-AF65-F5344CB8AC3E}">
        <p14:creationId xmlns:p14="http://schemas.microsoft.com/office/powerpoint/2010/main" val="18622782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9560268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en-US" b="1">
                <a:solidFill>
                  <a:srgbClr val="0070C0"/>
                </a:solidFill>
              </a:rPr>
              <a:t>functional reach test</a:t>
            </a:r>
            <a:endParaRPr lang="en-US">
              <a:solidFill>
                <a:srgbClr val="0070C0"/>
              </a:solidFill>
            </a:endParaRPr>
          </a:p>
        </p:txBody>
      </p:sp>
      <p:pic>
        <p:nvPicPr>
          <p:cNvPr id="5" name="Content Placeholder 4"/>
          <p:cNvPicPr>
            <a:picLocks noGrp="1" noChangeAspect="1"/>
          </p:cNvPicPr>
          <p:nvPr>
            <p:ph idx="1"/>
          </p:nvPr>
        </p:nvPicPr>
        <p:blipFill>
          <a:blip r:embed="rId2"/>
          <a:stretch>
            <a:fillRect/>
          </a:stretch>
        </p:blipFill>
        <p:spPr>
          <a:xfrm>
            <a:off x="971601" y="1162882"/>
            <a:ext cx="7416824" cy="5562618"/>
          </a:xfrm>
          <a:prstGeom prst="rect">
            <a:avLst/>
          </a:prstGeom>
        </p:spPr>
      </p:pic>
    </p:spTree>
    <p:extLst>
      <p:ext uri="{BB962C8B-B14F-4D97-AF65-F5344CB8AC3E}">
        <p14:creationId xmlns:p14="http://schemas.microsoft.com/office/powerpoint/2010/main" val="4434138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b="1" dirty="0">
                <a:solidFill>
                  <a:srgbClr val="0070C0"/>
                </a:solidFill>
              </a:rPr>
              <a:t>session outline:</a:t>
            </a:r>
          </a:p>
        </p:txBody>
      </p:sp>
      <p:sp>
        <p:nvSpPr>
          <p:cNvPr id="3" name="Content Placeholder 2"/>
          <p:cNvSpPr>
            <a:spLocks noGrp="1"/>
          </p:cNvSpPr>
          <p:nvPr>
            <p:ph idx="1"/>
          </p:nvPr>
        </p:nvSpPr>
        <p:spPr>
          <a:xfrm>
            <a:off x="463496" y="1417638"/>
            <a:ext cx="8229600" cy="4896544"/>
          </a:xfrm>
        </p:spPr>
        <p:txBody>
          <a:bodyPr>
            <a:normAutofit/>
          </a:bodyPr>
          <a:lstStyle/>
          <a:p>
            <a:pPr marL="514350" indent="-514350" algn="l" rtl="0">
              <a:buFont typeface="+mj-lt"/>
              <a:buAutoNum type="arabicPeriod"/>
            </a:pPr>
            <a:r>
              <a:rPr lang="en-SA" dirty="0">
                <a:solidFill>
                  <a:srgbClr val="00B0F0"/>
                </a:solidFill>
              </a:rPr>
              <a:t>Pre-session preparation</a:t>
            </a:r>
          </a:p>
          <a:p>
            <a:pPr algn="l" rtl="0"/>
            <a:r>
              <a:rPr lang="en-US" dirty="0"/>
              <a:t>r</a:t>
            </a:r>
            <a:r>
              <a:rPr lang="en-SA"/>
              <a:t>eading materials!</a:t>
            </a:r>
            <a:endParaRPr lang="en-SA" dirty="0"/>
          </a:p>
          <a:p>
            <a:pPr marL="514350" indent="-514350" algn="l" rtl="0">
              <a:buFont typeface="+mj-lt"/>
              <a:buAutoNum type="arabicPeriod" startAt="2"/>
            </a:pPr>
            <a:r>
              <a:rPr lang="en-SA" dirty="0">
                <a:solidFill>
                  <a:srgbClr val="00B0F0"/>
                </a:solidFill>
              </a:rPr>
              <a:t>Readiness Assurance Test (RAT)</a:t>
            </a:r>
          </a:p>
          <a:p>
            <a:pPr algn="l" rtl="0"/>
            <a:r>
              <a:rPr lang="en-US" dirty="0"/>
              <a:t>Pre-test (10 minutes)</a:t>
            </a:r>
            <a:r>
              <a:rPr lang="en-SA" dirty="0"/>
              <a:t> </a:t>
            </a:r>
          </a:p>
          <a:p>
            <a:pPr marL="514350" indent="-514350" algn="l" rtl="0">
              <a:buFont typeface="+mj-lt"/>
              <a:buAutoNum type="arabicPeriod" startAt="3"/>
            </a:pPr>
            <a:r>
              <a:rPr lang="en-SA" dirty="0">
                <a:solidFill>
                  <a:srgbClr val="00B0F0"/>
                </a:solidFill>
              </a:rPr>
              <a:t>Team based case discussion </a:t>
            </a:r>
          </a:p>
          <a:p>
            <a:pPr marL="514350" indent="-514350" algn="l" rtl="0">
              <a:buFont typeface="+mj-lt"/>
              <a:buAutoNum type="arabicPeriod" startAt="3"/>
            </a:pPr>
            <a:r>
              <a:rPr lang="en-SA" dirty="0">
                <a:solidFill>
                  <a:srgbClr val="00B0F0"/>
                </a:solidFill>
              </a:rPr>
              <a:t>Presenation to highlights important points and take home messages  </a:t>
            </a:r>
          </a:p>
        </p:txBody>
      </p:sp>
    </p:spTree>
    <p:extLst>
      <p:ext uri="{BB962C8B-B14F-4D97-AF65-F5344CB8AC3E}">
        <p14:creationId xmlns:p14="http://schemas.microsoft.com/office/powerpoint/2010/main" val="15797555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a:solidFill>
                  <a:srgbClr val="0070C0"/>
                </a:solidFill>
              </a:rPr>
              <a:t>Coordination Assessment:</a:t>
            </a:r>
            <a:br>
              <a:rPr lang="en-US" b="1">
                <a:solidFill>
                  <a:srgbClr val="0070C0"/>
                </a:solidFill>
              </a:rPr>
            </a:br>
            <a:endParaRPr lang="en-US" b="1">
              <a:solidFill>
                <a:srgbClr val="0070C0"/>
              </a:solidFill>
            </a:endParaRPr>
          </a:p>
        </p:txBody>
      </p:sp>
      <p:sp>
        <p:nvSpPr>
          <p:cNvPr id="3" name="Content Placeholder 2"/>
          <p:cNvSpPr>
            <a:spLocks noGrp="1"/>
          </p:cNvSpPr>
          <p:nvPr>
            <p:ph idx="1"/>
          </p:nvPr>
        </p:nvSpPr>
        <p:spPr>
          <a:xfrm>
            <a:off x="457200" y="908720"/>
            <a:ext cx="8229600" cy="5217443"/>
          </a:xfrm>
        </p:spPr>
        <p:txBody>
          <a:bodyPr/>
          <a:lstStyle/>
          <a:p>
            <a:pPr algn="l" rtl="0"/>
            <a:r>
              <a:rPr lang="en-US"/>
              <a:t>Coordination Assessment:</a:t>
            </a:r>
          </a:p>
          <a:p>
            <a:pPr algn="l" rtl="0"/>
            <a:r>
              <a:rPr lang="en-US"/>
              <a:t>Abnormal if:	</a:t>
            </a:r>
          </a:p>
          <a:p>
            <a:pPr algn="l" rtl="0"/>
            <a:r>
              <a:rPr lang="en-US"/>
              <a:t>	Hesitant start		</a:t>
            </a:r>
          </a:p>
          <a:p>
            <a:pPr algn="l" rtl="0"/>
            <a:r>
              <a:rPr lang="en-US"/>
              <a:t>	Broad-based gait</a:t>
            </a:r>
          </a:p>
          <a:p>
            <a:pPr algn="l" rtl="0"/>
            <a:r>
              <a:rPr lang="en-US"/>
              <a:t>	Path deviates 	</a:t>
            </a:r>
          </a:p>
          <a:p>
            <a:pPr algn="l" rtl="0"/>
            <a:r>
              <a:rPr lang="en-US"/>
              <a:t>	Heels do not clear toes of other foot</a:t>
            </a:r>
          </a:p>
          <a:p>
            <a:pPr algn="l" rtl="0"/>
            <a:r>
              <a:rPr lang="en-US"/>
              <a:t>	Extended arms			 </a:t>
            </a:r>
          </a:p>
          <a:p>
            <a:pPr algn="l" rtl="0"/>
            <a:endParaRPr lang="en-US"/>
          </a:p>
        </p:txBody>
      </p:sp>
    </p:spTree>
    <p:extLst>
      <p:ext uri="{BB962C8B-B14F-4D97-AF65-F5344CB8AC3E}">
        <p14:creationId xmlns:p14="http://schemas.microsoft.com/office/powerpoint/2010/main" val="17854542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solidFill>
                  <a:srgbClr val="0070C0"/>
                </a:solidFill>
              </a:rPr>
              <a:t>30-Second Chair Stand Test</a:t>
            </a:r>
            <a:endParaRPr lang="en-US">
              <a:solidFill>
                <a:srgbClr val="0070C0"/>
              </a:solidFill>
            </a:endParaRPr>
          </a:p>
        </p:txBody>
      </p:sp>
      <p:sp>
        <p:nvSpPr>
          <p:cNvPr id="3" name="Content Placeholder 2"/>
          <p:cNvSpPr>
            <a:spLocks noGrp="1"/>
          </p:cNvSpPr>
          <p:nvPr>
            <p:ph idx="1"/>
          </p:nvPr>
        </p:nvSpPr>
        <p:spPr/>
        <p:txBody>
          <a:bodyPr/>
          <a:lstStyle/>
          <a:p>
            <a:pPr algn="l" rtl="0"/>
            <a:r>
              <a:rPr lang="en-US">
                <a:hlinkClick r:id="rId2"/>
              </a:rPr>
              <a:t>link </a:t>
            </a:r>
            <a:endParaRPr lang="en-US"/>
          </a:p>
        </p:txBody>
      </p:sp>
    </p:spTree>
    <p:extLst>
      <p:ext uri="{BB962C8B-B14F-4D97-AF65-F5344CB8AC3E}">
        <p14:creationId xmlns:p14="http://schemas.microsoft.com/office/powerpoint/2010/main" val="41251789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en-US" b="1">
                <a:solidFill>
                  <a:srgbClr val="0070C0"/>
                </a:solidFill>
              </a:rPr>
              <a:t>4-Stage Balance Test</a:t>
            </a:r>
            <a:endParaRPr lang="en-US"/>
          </a:p>
        </p:txBody>
      </p:sp>
      <p:pic>
        <p:nvPicPr>
          <p:cNvPr id="921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49098" y="1440762"/>
            <a:ext cx="5703221" cy="479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99493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solidFill>
                  <a:srgbClr val="0070C0"/>
                </a:solidFill>
              </a:rPr>
              <a:t>P/E</a:t>
            </a:r>
          </a:p>
        </p:txBody>
      </p:sp>
      <p:sp>
        <p:nvSpPr>
          <p:cNvPr id="3" name="Content Placeholder 2"/>
          <p:cNvSpPr>
            <a:spLocks noGrp="1"/>
          </p:cNvSpPr>
          <p:nvPr>
            <p:ph idx="1"/>
          </p:nvPr>
        </p:nvSpPr>
        <p:spPr/>
        <p:txBody>
          <a:bodyPr>
            <a:normAutofit fontScale="70000" lnSpcReduction="20000"/>
          </a:bodyPr>
          <a:lstStyle/>
          <a:p>
            <a:pPr algn="l" rtl="0"/>
            <a:r>
              <a:rPr lang="en-US"/>
              <a:t>Orthostatic:  135/70 88 sitting. Standing 120/65  100</a:t>
            </a:r>
          </a:p>
          <a:p>
            <a:pPr algn="l" rtl="0"/>
            <a:r>
              <a:rPr lang="en-US"/>
              <a:t>Eye:  +cataract. visual acuity: 20/40 L and 20/80 R.  Corrected with bifocals</a:t>
            </a:r>
          </a:p>
          <a:p>
            <a:pPr algn="l" rtl="0"/>
            <a:r>
              <a:rPr lang="en-US"/>
              <a:t>Gait: 	</a:t>
            </a:r>
          </a:p>
          <a:p>
            <a:pPr algn="l" rtl="0"/>
            <a:r>
              <a:rPr lang="en-US"/>
              <a:t>-Motor: Bilateral Quad weakness+, decrease sensation in her feet.</a:t>
            </a:r>
          </a:p>
          <a:p>
            <a:pPr algn="l" rtl="0"/>
            <a:r>
              <a:rPr lang="en-US"/>
              <a:t>TUG test :18 Sec</a:t>
            </a:r>
          </a:p>
          <a:p>
            <a:pPr algn="l" rtl="0"/>
            <a:r>
              <a:rPr lang="en-US"/>
              <a:t>-Balance:  semi tandem and tandem stances &lt;10 sec, one leg stand&lt; 10 </a:t>
            </a:r>
            <a:r>
              <a:rPr lang="en-US" err="1"/>
              <a:t>secs</a:t>
            </a:r>
            <a:endParaRPr lang="en-US"/>
          </a:p>
          <a:p>
            <a:pPr algn="l" rtl="0"/>
            <a:r>
              <a:rPr lang="en-US"/>
              <a:t>-Gait:  Hesitant at start but walks with normal path, walks with extended arms, no wide based gait, no foot drop, heel clears toes of other foot.  Slow turn with outstretched hands</a:t>
            </a:r>
          </a:p>
          <a:p>
            <a:pPr algn="l" rtl="0"/>
            <a:r>
              <a:rPr lang="en-US"/>
              <a:t>Cognition:  1/3 on 3 item recall</a:t>
            </a:r>
          </a:p>
          <a:p>
            <a:pPr algn="l" rtl="0"/>
            <a:r>
              <a:rPr lang="en-US"/>
              <a:t>Neuro:  No </a:t>
            </a:r>
            <a:r>
              <a:rPr lang="en-US" err="1"/>
              <a:t>Parkinsonian</a:t>
            </a:r>
            <a:r>
              <a:rPr lang="en-US"/>
              <a:t> features or focal weakness </a:t>
            </a:r>
          </a:p>
          <a:p>
            <a:pPr algn="l" rtl="0"/>
            <a:endParaRPr lang="en-US"/>
          </a:p>
        </p:txBody>
      </p:sp>
    </p:spTree>
    <p:extLst>
      <p:ext uri="{BB962C8B-B14F-4D97-AF65-F5344CB8AC3E}">
        <p14:creationId xmlns:p14="http://schemas.microsoft.com/office/powerpoint/2010/main" val="35054241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b="1">
                <a:solidFill>
                  <a:srgbClr val="0070C0"/>
                </a:solidFill>
              </a:rPr>
              <a:t>Case</a:t>
            </a:r>
          </a:p>
        </p:txBody>
      </p:sp>
      <p:sp>
        <p:nvSpPr>
          <p:cNvPr id="3" name="Content Placeholder 2"/>
          <p:cNvSpPr>
            <a:spLocks noGrp="1"/>
          </p:cNvSpPr>
          <p:nvPr>
            <p:ph idx="1"/>
          </p:nvPr>
        </p:nvSpPr>
        <p:spPr/>
        <p:txBody>
          <a:bodyPr/>
          <a:lstStyle/>
          <a:p>
            <a:pPr algn="l" rtl="0"/>
            <a:r>
              <a:rPr lang="en-US"/>
              <a:t> What are the possible predisposing ‘intrinsic’ risk factors and ‘extrinsic’ precipitants of  her fall? 	</a:t>
            </a:r>
          </a:p>
        </p:txBody>
      </p:sp>
    </p:spTree>
    <p:extLst>
      <p:ext uri="{BB962C8B-B14F-4D97-AF65-F5344CB8AC3E}">
        <p14:creationId xmlns:p14="http://schemas.microsoft.com/office/powerpoint/2010/main" val="32644009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l" rtl="0"/>
            <a:r>
              <a:rPr lang="en-US" sz="4400" b="1">
                <a:solidFill>
                  <a:srgbClr val="0070C0"/>
                </a:solidFill>
              </a:rPr>
              <a:t>Multi-factorial </a:t>
            </a:r>
          </a:p>
          <a:p>
            <a:pPr algn="l" rtl="0"/>
            <a:endParaRPr lang="en-US"/>
          </a:p>
          <a:p>
            <a:pPr algn="l" rtl="0"/>
            <a:r>
              <a:rPr lang="en-US"/>
              <a:t>Unmodifiable predisposing factors:  </a:t>
            </a:r>
          </a:p>
          <a:p>
            <a:pPr algn="l" rtl="0"/>
            <a:r>
              <a:rPr lang="en-US"/>
              <a:t>	Age, female and prior history of falls</a:t>
            </a:r>
          </a:p>
          <a:p>
            <a:pPr algn="l" rtl="0"/>
            <a:endParaRPr lang="en-US"/>
          </a:p>
          <a:p>
            <a:pPr algn="l" rtl="0"/>
            <a:r>
              <a:rPr lang="en-US"/>
              <a:t>Modifiable predisposing and precipitating factors</a:t>
            </a:r>
          </a:p>
          <a:p>
            <a:pPr algn="l" rtl="0"/>
            <a:endParaRPr lang="en-US"/>
          </a:p>
        </p:txBody>
      </p:sp>
    </p:spTree>
    <p:extLst>
      <p:ext uri="{BB962C8B-B14F-4D97-AF65-F5344CB8AC3E}">
        <p14:creationId xmlns:p14="http://schemas.microsoft.com/office/powerpoint/2010/main" val="8110088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672"/>
            <a:ext cx="8964488" cy="1296144"/>
          </a:xfrm>
        </p:spPr>
        <p:txBody>
          <a:bodyPr>
            <a:normAutofit fontScale="90000"/>
          </a:bodyPr>
          <a:lstStyle/>
          <a:p>
            <a:r>
              <a:rPr lang="en-US" b="1">
                <a:solidFill>
                  <a:srgbClr val="0070C0"/>
                </a:solidFill>
              </a:rPr>
              <a:t>Modifiable predisposing and precipitating factors</a:t>
            </a:r>
            <a:br>
              <a:rPr lang="en-US" b="1">
                <a:solidFill>
                  <a:srgbClr val="0070C0"/>
                </a:solidFill>
              </a:rPr>
            </a:br>
            <a:endParaRPr lang="en-US" b="1">
              <a:solidFill>
                <a:srgbClr val="0070C0"/>
              </a:solidFill>
            </a:endParaRPr>
          </a:p>
        </p:txBody>
      </p:sp>
      <p:sp>
        <p:nvSpPr>
          <p:cNvPr id="3" name="Content Placeholder 2"/>
          <p:cNvSpPr>
            <a:spLocks noGrp="1"/>
          </p:cNvSpPr>
          <p:nvPr>
            <p:ph idx="1"/>
          </p:nvPr>
        </p:nvSpPr>
        <p:spPr/>
        <p:txBody>
          <a:bodyPr>
            <a:normAutofit fontScale="77500" lnSpcReduction="20000"/>
          </a:bodyPr>
          <a:lstStyle/>
          <a:p>
            <a:pPr algn="l" rtl="0"/>
            <a:r>
              <a:rPr lang="en-US"/>
              <a:t>Mild weakness + moderate balance impairment</a:t>
            </a:r>
          </a:p>
          <a:p>
            <a:pPr algn="l" rtl="0"/>
            <a:endParaRPr lang="en-US"/>
          </a:p>
          <a:p>
            <a:pPr algn="l" rtl="0"/>
            <a:r>
              <a:rPr lang="en-US"/>
              <a:t>Has cataracts + refractive error +wears bifocals</a:t>
            </a:r>
          </a:p>
          <a:p>
            <a:pPr algn="l" rtl="0"/>
            <a:endParaRPr lang="en-US"/>
          </a:p>
          <a:p>
            <a:pPr algn="l" rtl="0"/>
            <a:r>
              <a:rPr lang="en-US"/>
              <a:t>Takes 4+ medications, including high risk meds </a:t>
            </a:r>
            <a:r>
              <a:rPr lang="en-US" err="1"/>
              <a:t>Bp</a:t>
            </a:r>
            <a:r>
              <a:rPr lang="en-US"/>
              <a:t> meds, digoxin, citalopram and </a:t>
            </a:r>
            <a:r>
              <a:rPr lang="en-US" err="1"/>
              <a:t>zolpedem</a:t>
            </a:r>
            <a:endParaRPr lang="en-US"/>
          </a:p>
          <a:p>
            <a:pPr algn="l" rtl="0"/>
            <a:r>
              <a:rPr lang="en-US"/>
              <a:t>Borderline </a:t>
            </a:r>
            <a:r>
              <a:rPr lang="en-US" err="1"/>
              <a:t>orthostasis</a:t>
            </a:r>
            <a:endParaRPr lang="en-US"/>
          </a:p>
          <a:p>
            <a:pPr algn="l" rtl="0"/>
            <a:endParaRPr lang="en-US"/>
          </a:p>
          <a:p>
            <a:pPr algn="l" rtl="0"/>
            <a:r>
              <a:rPr lang="en-US"/>
              <a:t>?Cognitive impairment, depression</a:t>
            </a:r>
          </a:p>
          <a:p>
            <a:pPr marL="0" indent="0" algn="l" rtl="0">
              <a:buNone/>
            </a:pPr>
            <a:endParaRPr lang="en-US"/>
          </a:p>
          <a:p>
            <a:pPr algn="l" rtl="0"/>
            <a:r>
              <a:rPr lang="en-US"/>
              <a:t>?Unsafe environment and behaviors </a:t>
            </a:r>
          </a:p>
          <a:p>
            <a:pPr algn="l" rtl="0"/>
            <a:r>
              <a:rPr lang="en-US"/>
              <a:t>	(kitchen matt, waxed floor. barefoot, rushing) </a:t>
            </a:r>
          </a:p>
          <a:p>
            <a:pPr algn="l" rtl="0"/>
            <a:endParaRPr lang="en-US"/>
          </a:p>
        </p:txBody>
      </p:sp>
    </p:spTree>
    <p:extLst>
      <p:ext uri="{BB962C8B-B14F-4D97-AF65-F5344CB8AC3E}">
        <p14:creationId xmlns:p14="http://schemas.microsoft.com/office/powerpoint/2010/main" val="31860336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solidFill>
                  <a:srgbClr val="0070C0"/>
                </a:solidFill>
              </a:rPr>
              <a:t>Case</a:t>
            </a:r>
            <a:endParaRPr lang="en-US"/>
          </a:p>
        </p:txBody>
      </p:sp>
      <p:sp>
        <p:nvSpPr>
          <p:cNvPr id="3" name="Content Placeholder 2"/>
          <p:cNvSpPr>
            <a:spLocks noGrp="1"/>
          </p:cNvSpPr>
          <p:nvPr>
            <p:ph idx="1"/>
          </p:nvPr>
        </p:nvSpPr>
        <p:spPr/>
        <p:txBody>
          <a:bodyPr/>
          <a:lstStyle/>
          <a:p>
            <a:pPr marL="0" indent="0" algn="ctr">
              <a:buNone/>
            </a:pPr>
            <a:r>
              <a:rPr lang="en-US"/>
              <a:t> What </a:t>
            </a:r>
            <a:r>
              <a:rPr lang="en-US" u="sng">
                <a:solidFill>
                  <a:srgbClr val="0070C0"/>
                </a:solidFill>
              </a:rPr>
              <a:t>evidenced-based interventions </a:t>
            </a:r>
            <a:r>
              <a:rPr lang="en-US"/>
              <a:t>can you recommend to prevent future falls for this patient? 	</a:t>
            </a:r>
          </a:p>
          <a:p>
            <a:pPr marL="0" indent="0">
              <a:buNone/>
            </a:pPr>
            <a:endParaRPr lang="en-US"/>
          </a:p>
        </p:txBody>
      </p:sp>
    </p:spTree>
    <p:extLst>
      <p:ext uri="{BB962C8B-B14F-4D97-AF65-F5344CB8AC3E}">
        <p14:creationId xmlns:p14="http://schemas.microsoft.com/office/powerpoint/2010/main" val="10091517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68560" y="0"/>
            <a:ext cx="10801200" cy="7893496"/>
          </a:xfrm>
          <a:prstGeom prst="rect">
            <a:avLst/>
          </a:prstGeom>
        </p:spPr>
      </p:pic>
      <p:sp>
        <p:nvSpPr>
          <p:cNvPr id="5" name="Pentagon 4"/>
          <p:cNvSpPr/>
          <p:nvPr/>
        </p:nvSpPr>
        <p:spPr>
          <a:xfrm>
            <a:off x="2123728" y="5301208"/>
            <a:ext cx="360040" cy="108000"/>
          </a:xfrm>
          <a:prstGeom prst="homePlat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6" name="Pentagon 5"/>
          <p:cNvSpPr/>
          <p:nvPr/>
        </p:nvSpPr>
        <p:spPr>
          <a:xfrm>
            <a:off x="2123728" y="6381328"/>
            <a:ext cx="360040" cy="108000"/>
          </a:xfrm>
          <a:prstGeom prst="homePlat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1" name="Pentagon 10"/>
          <p:cNvSpPr/>
          <p:nvPr/>
        </p:nvSpPr>
        <p:spPr>
          <a:xfrm>
            <a:off x="2123728" y="6126163"/>
            <a:ext cx="360040" cy="108000"/>
          </a:xfrm>
          <a:prstGeom prst="homePlat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7248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p:tgtEl>
                                          <p:spTgt spid="11"/>
                                        </p:tgtEl>
                                        <p:attrNameLst>
                                          <p:attrName>ppt_y</p:attrName>
                                        </p:attrNameLst>
                                      </p:cBhvr>
                                      <p:tavLst>
                                        <p:tav tm="0">
                                          <p:val>
                                            <p:strVal val="#ppt_y+#ppt_h*1.125000"/>
                                          </p:val>
                                        </p:tav>
                                        <p:tav tm="100000">
                                          <p:val>
                                            <p:strVal val="#ppt_y"/>
                                          </p:val>
                                        </p:tav>
                                      </p:tavLst>
                                    </p:anim>
                                    <p:animEffect transition="in" filter="wipe(up)">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p:tgtEl>
                                          <p:spTgt spid="6"/>
                                        </p:tgtEl>
                                        <p:attrNameLst>
                                          <p:attrName>ppt_y</p:attrName>
                                        </p:attrNameLst>
                                      </p:cBhvr>
                                      <p:tavLst>
                                        <p:tav tm="0">
                                          <p:val>
                                            <p:strVal val="#ppt_y+#ppt_h*1.125000"/>
                                          </p:val>
                                        </p:tav>
                                        <p:tav tm="100000">
                                          <p:val>
                                            <p:strVal val="#ppt_y"/>
                                          </p:val>
                                        </p:tav>
                                      </p:tavLst>
                                    </p:anim>
                                    <p:animEffect transition="in" filter="wipe(up)">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1"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9145016" cy="1143000"/>
          </a:xfrm>
        </p:spPr>
        <p:txBody>
          <a:bodyPr>
            <a:normAutofit fontScale="90000"/>
          </a:bodyPr>
          <a:lstStyle/>
          <a:p>
            <a:r>
              <a:rPr lang="en-US" b="1">
                <a:solidFill>
                  <a:srgbClr val="0070C0"/>
                </a:solidFill>
              </a:rPr>
              <a:t>Multifactorial Assessment </a:t>
            </a:r>
            <a:br>
              <a:rPr lang="en-US" b="1">
                <a:solidFill>
                  <a:srgbClr val="0070C0"/>
                </a:solidFill>
              </a:rPr>
            </a:br>
            <a:r>
              <a:rPr lang="en-US" b="1">
                <a:solidFill>
                  <a:srgbClr val="0070C0"/>
                </a:solidFill>
              </a:rPr>
              <a:t>With Targeted Intervention</a:t>
            </a:r>
            <a:endParaRPr lang="en-US">
              <a:solidFill>
                <a:srgbClr val="0070C0"/>
              </a:solidFill>
            </a:endParaRPr>
          </a:p>
        </p:txBody>
      </p:sp>
      <p:sp>
        <p:nvSpPr>
          <p:cNvPr id="3" name="Content Placeholder 2"/>
          <p:cNvSpPr>
            <a:spLocks noGrp="1"/>
          </p:cNvSpPr>
          <p:nvPr>
            <p:ph idx="1"/>
          </p:nvPr>
        </p:nvSpPr>
        <p:spPr>
          <a:xfrm>
            <a:off x="457200" y="1600200"/>
            <a:ext cx="8363272" cy="4525963"/>
          </a:xfrm>
        </p:spPr>
        <p:txBody>
          <a:bodyPr/>
          <a:lstStyle/>
          <a:p>
            <a:pPr algn="l" rtl="0">
              <a:defRPr/>
            </a:pPr>
            <a:r>
              <a:rPr lang="en-US"/>
              <a:t>Most commonly studied &amp; consistently effective.</a:t>
            </a:r>
          </a:p>
          <a:p>
            <a:pPr algn="l" rtl="0">
              <a:buNone/>
              <a:defRPr/>
            </a:pPr>
            <a:endParaRPr lang="en-US"/>
          </a:p>
          <a:p>
            <a:pPr algn="l" rtl="0">
              <a:defRPr/>
            </a:pPr>
            <a:r>
              <a:rPr lang="en-US"/>
              <a:t>20+ trials showing </a:t>
            </a:r>
            <a:r>
              <a:rPr lang="en-US" b="1">
                <a:solidFill>
                  <a:srgbClr val="0070C0"/>
                </a:solidFill>
              </a:rPr>
              <a:t>27% (2-37%) </a:t>
            </a:r>
            <a:r>
              <a:rPr lang="en-US"/>
              <a:t>fall risk reduction for community dwelling older adults</a:t>
            </a:r>
            <a:endParaRPr lang="en-US" sz="4000"/>
          </a:p>
          <a:p>
            <a:pPr marL="0" indent="0" algn="l" rtl="0">
              <a:buNone/>
            </a:pPr>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904" y="4437112"/>
            <a:ext cx="2085975" cy="2190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8299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D8BC3-0609-F343-8961-89BF10497ADF}"/>
              </a:ext>
            </a:extLst>
          </p:cNvPr>
          <p:cNvSpPr>
            <a:spLocks noGrp="1"/>
          </p:cNvSpPr>
          <p:nvPr>
            <p:ph type="title"/>
          </p:nvPr>
        </p:nvSpPr>
        <p:spPr/>
        <p:txBody>
          <a:bodyPr/>
          <a:lstStyle/>
          <a:p>
            <a:pPr algn="l" defTabSz="914400" rtl="0" eaLnBrk="1" latinLnBrk="0" hangingPunct="1">
              <a:spcBef>
                <a:spcPct val="0"/>
              </a:spcBef>
              <a:buNone/>
            </a:pPr>
            <a:r>
              <a:rPr lang="en-SA">
                <a:solidFill>
                  <a:srgbClr val="0070C0"/>
                </a:solidFill>
              </a:rPr>
              <a:t>Pre-test</a:t>
            </a:r>
          </a:p>
        </p:txBody>
      </p:sp>
      <p:sp>
        <p:nvSpPr>
          <p:cNvPr id="3" name="Content Placeholder 2">
            <a:extLst>
              <a:ext uri="{FF2B5EF4-FFF2-40B4-BE49-F238E27FC236}">
                <a16:creationId xmlns:a16="http://schemas.microsoft.com/office/drawing/2014/main" id="{A6DC2CB8-C941-0341-9B59-59A0D5C90E4D}"/>
              </a:ext>
            </a:extLst>
          </p:cNvPr>
          <p:cNvSpPr>
            <a:spLocks noGrp="1"/>
          </p:cNvSpPr>
          <p:nvPr>
            <p:ph idx="1"/>
          </p:nvPr>
        </p:nvSpPr>
        <p:spPr/>
        <p:txBody>
          <a:bodyPr/>
          <a:lstStyle/>
          <a:p>
            <a:pPr marL="342900" indent="-342900" algn="l" defTabSz="914400" rtl="0" eaLnBrk="1" latinLnBrk="0" hangingPunct="1">
              <a:spcBef>
                <a:spcPct val="20000"/>
              </a:spcBef>
              <a:buFont typeface="Arial" pitchFamily="34" charset="0"/>
              <a:buChar char="•"/>
            </a:pPr>
            <a:r>
              <a:rPr lang="en-SA" dirty="0"/>
              <a:t>Readiness assurance</a:t>
            </a:r>
          </a:p>
          <a:p>
            <a:pPr marL="342900" indent="-342900" algn="l" defTabSz="914400" rtl="0" eaLnBrk="1" latinLnBrk="0" hangingPunct="1">
              <a:spcBef>
                <a:spcPct val="20000"/>
              </a:spcBef>
              <a:buFont typeface="Arial" pitchFamily="34" charset="0"/>
              <a:buChar char="•"/>
            </a:pPr>
            <a:r>
              <a:rPr lang="en-SA" dirty="0"/>
              <a:t>10 min</a:t>
            </a:r>
          </a:p>
          <a:p>
            <a:pPr marL="342900" indent="-342900" algn="l" defTabSz="914400" rtl="0" eaLnBrk="1" latinLnBrk="0" hangingPunct="1">
              <a:spcBef>
                <a:spcPct val="20000"/>
              </a:spcBef>
              <a:buFont typeface="Arial" pitchFamily="34" charset="0"/>
              <a:buChar char="•"/>
            </a:pPr>
            <a:endParaRPr lang="en-SA" dirty="0"/>
          </a:p>
        </p:txBody>
      </p:sp>
    </p:spTree>
    <p:extLst>
      <p:ext uri="{BB962C8B-B14F-4D97-AF65-F5344CB8AC3E}">
        <p14:creationId xmlns:p14="http://schemas.microsoft.com/office/powerpoint/2010/main" val="20150475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a:solidFill>
                  <a:srgbClr val="0070C0"/>
                </a:solidFill>
              </a:rPr>
              <a:t>USPSTF recommendation for prevention</a:t>
            </a:r>
          </a:p>
        </p:txBody>
      </p:sp>
      <p:sp>
        <p:nvSpPr>
          <p:cNvPr id="3" name="Content Placeholder 2"/>
          <p:cNvSpPr>
            <a:spLocks noGrp="1"/>
          </p:cNvSpPr>
          <p:nvPr>
            <p:ph idx="1"/>
          </p:nvPr>
        </p:nvSpPr>
        <p:spPr>
          <a:xfrm>
            <a:off x="0" y="1600200"/>
            <a:ext cx="9144000" cy="4525963"/>
          </a:xfrm>
        </p:spPr>
        <p:txBody>
          <a:bodyPr>
            <a:normAutofit/>
          </a:bodyPr>
          <a:lstStyle/>
          <a:p>
            <a:pPr marL="0" indent="0" algn="l" rtl="0">
              <a:buNone/>
            </a:pPr>
            <a:r>
              <a:rPr lang="en-US"/>
              <a:t>	</a:t>
            </a:r>
          </a:p>
          <a:p>
            <a:pPr algn="l" rtl="0"/>
            <a:r>
              <a:rPr lang="en-US"/>
              <a:t>Annual question about falls</a:t>
            </a:r>
          </a:p>
          <a:p>
            <a:pPr algn="l" rtl="0"/>
            <a:r>
              <a:rPr lang="en-US"/>
              <a:t> </a:t>
            </a:r>
            <a:r>
              <a:rPr lang="en-US" b="1" u="sng"/>
              <a:t>exercise or physical therapy and vitamin D supplementation </a:t>
            </a:r>
            <a:r>
              <a:rPr lang="en-US"/>
              <a:t>to prevent falls in community-dwelling adults aged 65 years or older who are at increased risk for falls.</a:t>
            </a:r>
          </a:p>
          <a:p>
            <a:pPr marL="0" indent="0" rtl="0">
              <a:buNone/>
            </a:pPr>
            <a:r>
              <a:rPr lang="en-US"/>
              <a:t>Release Date: May 2012</a:t>
            </a:r>
          </a:p>
          <a:p>
            <a:pPr marL="0" indent="0" algn="l" rtl="0">
              <a:buNone/>
            </a:pPr>
            <a:endParaRPr lang="en-US"/>
          </a:p>
        </p:txBody>
      </p:sp>
    </p:spTree>
    <p:extLst>
      <p:ext uri="{BB962C8B-B14F-4D97-AF65-F5344CB8AC3E}">
        <p14:creationId xmlns:p14="http://schemas.microsoft.com/office/powerpoint/2010/main" val="25764096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lstStyle/>
          <a:p>
            <a:r>
              <a:rPr lang="en-US" b="1">
                <a:solidFill>
                  <a:srgbClr val="0070C0"/>
                </a:solidFill>
              </a:rPr>
              <a:t>Falls Prevention</a:t>
            </a:r>
          </a:p>
        </p:txBody>
      </p:sp>
      <p:pic>
        <p:nvPicPr>
          <p:cNvPr id="4" name="Content Placeholder 3"/>
          <p:cNvPicPr>
            <a:picLocks noGrp="1" noChangeAspect="1"/>
          </p:cNvPicPr>
          <p:nvPr>
            <p:ph idx="4294967295"/>
          </p:nvPr>
        </p:nvPicPr>
        <p:blipFill>
          <a:blip r:embed="rId2"/>
          <a:srcRect t="6003" b="6003"/>
          <a:stretch>
            <a:fillRect/>
          </a:stretch>
        </p:blipFill>
        <p:spPr>
          <a:xfrm>
            <a:off x="708025" y="1358900"/>
            <a:ext cx="8435975" cy="5165725"/>
          </a:xfrm>
        </p:spPr>
      </p:pic>
      <p:pic>
        <p:nvPicPr>
          <p:cNvPr id="5" name="Picture 4"/>
          <p:cNvPicPr>
            <a:picLocks noChangeAspect="1"/>
          </p:cNvPicPr>
          <p:nvPr/>
        </p:nvPicPr>
        <p:blipFill>
          <a:blip r:embed="rId3"/>
          <a:stretch>
            <a:fillRect/>
          </a:stretch>
        </p:blipFill>
        <p:spPr>
          <a:xfrm>
            <a:off x="1115616" y="6245715"/>
            <a:ext cx="5847060" cy="406400"/>
          </a:xfrm>
          <a:prstGeom prst="rect">
            <a:avLst/>
          </a:prstGeom>
        </p:spPr>
      </p:pic>
    </p:spTree>
    <p:extLst>
      <p:ext uri="{BB962C8B-B14F-4D97-AF65-F5344CB8AC3E}">
        <p14:creationId xmlns:p14="http://schemas.microsoft.com/office/powerpoint/2010/main" val="42487317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2616" y="260648"/>
            <a:ext cx="9659416" cy="1224136"/>
          </a:xfrm>
        </p:spPr>
        <p:txBody>
          <a:bodyPr/>
          <a:lstStyle/>
          <a:p>
            <a:r>
              <a:rPr lang="en-US" b="1">
                <a:solidFill>
                  <a:srgbClr val="0070C0"/>
                </a:solidFill>
              </a:rPr>
              <a:t>Exercise</a:t>
            </a:r>
          </a:p>
        </p:txBody>
      </p:sp>
      <p:sp>
        <p:nvSpPr>
          <p:cNvPr id="3" name="Content Placeholder 2"/>
          <p:cNvSpPr>
            <a:spLocks noGrp="1"/>
          </p:cNvSpPr>
          <p:nvPr>
            <p:ph idx="1"/>
          </p:nvPr>
        </p:nvSpPr>
        <p:spPr/>
        <p:txBody>
          <a:bodyPr/>
          <a:lstStyle/>
          <a:p>
            <a:endParaRPr lang="en-US"/>
          </a:p>
        </p:txBody>
      </p:sp>
      <p:pic>
        <p:nvPicPr>
          <p:cNvPr id="717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7660" y="3717032"/>
            <a:ext cx="3781046" cy="25069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476672"/>
            <a:ext cx="3491880" cy="26155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2010916"/>
            <a:ext cx="4286250" cy="3124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1217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4074" y="1556792"/>
            <a:ext cx="5956198" cy="31348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35235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457200" y="1417638"/>
            <a:ext cx="8229600" cy="283170"/>
          </a:xfrm>
        </p:spPr>
        <p:txBody>
          <a:bodyPr>
            <a:normAutofit fontScale="90000"/>
          </a:bodyPr>
          <a:lstStyle/>
          <a:p>
            <a:endParaRPr lang="en-US"/>
          </a:p>
        </p:txBody>
      </p:sp>
      <p:sp>
        <p:nvSpPr>
          <p:cNvPr id="3" name="Content Placeholder 2"/>
          <p:cNvSpPr>
            <a:spLocks noGrp="1"/>
          </p:cNvSpPr>
          <p:nvPr>
            <p:ph idx="1"/>
          </p:nvPr>
        </p:nvSpPr>
        <p:spPr/>
        <p:txBody>
          <a:bodyPr/>
          <a:lstStyle/>
          <a:p>
            <a:endParaRPr lang="en-US"/>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22439"/>
            <a:ext cx="6513140" cy="6896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74097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97479"/>
            <a:ext cx="6201723" cy="66008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4365910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lstStyle/>
          <a:p>
            <a:r>
              <a:rPr lang="en-US" b="1">
                <a:solidFill>
                  <a:srgbClr val="0070C0"/>
                </a:solidFill>
              </a:rPr>
              <a:t>Home Safety</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1336448"/>
            <a:ext cx="3240360" cy="27363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336448"/>
            <a:ext cx="3240360" cy="24561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014" y="3908966"/>
            <a:ext cx="3216898" cy="2286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3710" y="4072753"/>
            <a:ext cx="3168352" cy="22616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31519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552" y="362104"/>
            <a:ext cx="8064896" cy="6019224"/>
          </a:xfrm>
        </p:spPr>
      </p:pic>
    </p:spTree>
    <p:extLst>
      <p:ext uri="{BB962C8B-B14F-4D97-AF65-F5344CB8AC3E}">
        <p14:creationId xmlns:p14="http://schemas.microsoft.com/office/powerpoint/2010/main" val="17310383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solidFill>
                  <a:srgbClr val="0070C0"/>
                </a:solidFill>
              </a:rPr>
              <a:t>Vitamin D</a:t>
            </a:r>
          </a:p>
        </p:txBody>
      </p:sp>
      <p:sp>
        <p:nvSpPr>
          <p:cNvPr id="3" name="Content Placeholder 2"/>
          <p:cNvSpPr>
            <a:spLocks noGrp="1"/>
          </p:cNvSpPr>
          <p:nvPr>
            <p:ph idx="1"/>
          </p:nvPr>
        </p:nvSpPr>
        <p:spPr>
          <a:xfrm>
            <a:off x="323528" y="1772816"/>
            <a:ext cx="8712968" cy="4353347"/>
          </a:xfrm>
        </p:spPr>
        <p:txBody>
          <a:bodyPr/>
          <a:lstStyle/>
          <a:p>
            <a:pPr marL="0" indent="0" algn="l">
              <a:buNone/>
            </a:pPr>
            <a:r>
              <a:rPr lang="en-US"/>
              <a:t>Many older adults will need higher supplement levels (</a:t>
            </a:r>
            <a:r>
              <a:rPr lang="en-US" err="1"/>
              <a:t>eg</a:t>
            </a:r>
            <a:r>
              <a:rPr lang="en-US"/>
              <a:t>, at least </a:t>
            </a:r>
            <a:r>
              <a:rPr lang="en-US" u="sng">
                <a:solidFill>
                  <a:srgbClr val="0070C0"/>
                </a:solidFill>
              </a:rPr>
              <a:t>1000 IU daily</a:t>
            </a:r>
            <a:r>
              <a:rPr lang="en-US"/>
              <a:t>) to achieve 25 </a:t>
            </a:r>
            <a:r>
              <a:rPr lang="en-US" err="1"/>
              <a:t>hydroxyvitamin</a:t>
            </a:r>
            <a:r>
              <a:rPr lang="en-US"/>
              <a:t> D levels sufficient for falls and fracture prevention.</a:t>
            </a:r>
          </a:p>
          <a:p>
            <a:pPr marL="0" indent="0" algn="l">
              <a:buNone/>
            </a:pPr>
            <a:endParaRPr lang="en-US"/>
          </a:p>
          <a:p>
            <a:pPr marL="0" indent="0">
              <a:buNone/>
            </a:pPr>
            <a:r>
              <a:rPr lang="en-US"/>
              <a:t>The American Geriatrics Society </a:t>
            </a:r>
          </a:p>
          <a:p>
            <a:pPr marL="0" indent="0" algn="l">
              <a:buNone/>
            </a:pPr>
            <a:endParaRPr lang="en-US"/>
          </a:p>
        </p:txBody>
      </p:sp>
    </p:spTree>
    <p:extLst>
      <p:ext uri="{BB962C8B-B14F-4D97-AF65-F5344CB8AC3E}">
        <p14:creationId xmlns:p14="http://schemas.microsoft.com/office/powerpoint/2010/main" val="35409951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a:solidFill>
                  <a:srgbClr val="0070C0"/>
                </a:solidFill>
              </a:rPr>
              <a:t>PREVENTING THE COMPLICATIONS OF FALLS </a:t>
            </a:r>
          </a:p>
        </p:txBody>
      </p:sp>
      <p:sp>
        <p:nvSpPr>
          <p:cNvPr id="3" name="Content Placeholder 2"/>
          <p:cNvSpPr>
            <a:spLocks noGrp="1"/>
          </p:cNvSpPr>
          <p:nvPr>
            <p:ph idx="1"/>
          </p:nvPr>
        </p:nvSpPr>
        <p:spPr/>
        <p:txBody>
          <a:bodyPr/>
          <a:lstStyle/>
          <a:p>
            <a:pPr algn="l" rtl="0"/>
            <a:r>
              <a:rPr lang="en-US"/>
              <a:t>Assistive devices .</a:t>
            </a:r>
          </a:p>
          <a:p>
            <a:pPr marL="0" indent="0" algn="l" rtl="0">
              <a:buNone/>
            </a:pPr>
            <a:endParaRPr lang="en-US"/>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6324" y="2852936"/>
            <a:ext cx="6383642" cy="23042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8634666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1296144"/>
          </a:xfrm>
        </p:spPr>
        <p:txBody>
          <a:bodyPr>
            <a:normAutofit fontScale="90000"/>
          </a:bodyPr>
          <a:lstStyle/>
          <a:p>
            <a:r>
              <a:rPr lang="en-US" b="1" dirty="0">
                <a:solidFill>
                  <a:srgbClr val="0070C0"/>
                </a:solidFill>
              </a:rPr>
              <a:t>What is a fall?</a:t>
            </a:r>
            <a:br>
              <a:rPr lang="en-US" b="1" dirty="0">
                <a:solidFill>
                  <a:srgbClr val="0070C0"/>
                </a:solidFill>
              </a:rPr>
            </a:br>
            <a:endParaRPr lang="en-US" b="1" dirty="0">
              <a:solidFill>
                <a:srgbClr val="0070C0"/>
              </a:solidFill>
            </a:endParaRPr>
          </a:p>
        </p:txBody>
      </p:sp>
      <p:sp>
        <p:nvSpPr>
          <p:cNvPr id="3" name="Content Placeholder 2"/>
          <p:cNvSpPr>
            <a:spLocks noGrp="1"/>
          </p:cNvSpPr>
          <p:nvPr>
            <p:ph idx="1"/>
          </p:nvPr>
        </p:nvSpPr>
        <p:spPr>
          <a:xfrm>
            <a:off x="323528" y="2348880"/>
            <a:ext cx="8363272" cy="4320479"/>
          </a:xfrm>
        </p:spPr>
        <p:txBody>
          <a:bodyPr>
            <a:normAutofit/>
          </a:bodyPr>
          <a:lstStyle/>
          <a:p>
            <a:pPr marL="0" indent="0" algn="ctr" rtl="0">
              <a:buNone/>
            </a:pPr>
            <a:r>
              <a:rPr lang="en-US" dirty="0"/>
              <a:t>An unintentional event that results in a person </a:t>
            </a:r>
          </a:p>
          <a:p>
            <a:pPr marL="0" indent="0" algn="ctr" rtl="0">
              <a:buNone/>
            </a:pPr>
            <a:r>
              <a:rPr lang="en-US" dirty="0"/>
              <a:t>coming to rest on the ground, or another lower </a:t>
            </a:r>
          </a:p>
          <a:p>
            <a:pPr marL="0" indent="0" algn="ctr" rtl="0">
              <a:buNone/>
            </a:pPr>
            <a:r>
              <a:rPr lang="en-US" dirty="0"/>
              <a:t>level, not as a result of a major intrinsic event </a:t>
            </a:r>
          </a:p>
          <a:p>
            <a:pPr marL="0" indent="0" algn="ctr" rtl="0">
              <a:buNone/>
            </a:pPr>
            <a:r>
              <a:rPr lang="en-US" dirty="0"/>
              <a:t>such as stroke or epilepsy) or an overwhelming </a:t>
            </a:r>
          </a:p>
          <a:p>
            <a:pPr marL="0" indent="0" algn="ctr" rtl="0">
              <a:buNone/>
            </a:pPr>
            <a:r>
              <a:rPr lang="en-US" dirty="0"/>
              <a:t>hazard (such as being pushed). </a:t>
            </a:r>
          </a:p>
          <a:p>
            <a:pPr marL="0" indent="0" algn="ctr" rtl="0">
              <a:buNone/>
            </a:pPr>
            <a:r>
              <a:rPr lang="en-US" dirty="0"/>
              <a:t>						Kellogg, 1987 </a:t>
            </a:r>
          </a:p>
          <a:p>
            <a:pPr marL="0" indent="0" algn="l" rtl="0">
              <a:buNone/>
            </a:pP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5694" y="188640"/>
            <a:ext cx="2329433" cy="20935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563350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ages.jpg"/>
          <p:cNvPicPr>
            <a:picLocks noGrp="1" noChangeAspect="1"/>
          </p:cNvPicPr>
          <p:nvPr>
            <p:ph idx="1"/>
          </p:nvPr>
        </p:nvPicPr>
        <p:blipFill>
          <a:blip r:embed="rId2">
            <a:extLst>
              <a:ext uri="{28A0092B-C50C-407E-A947-70E740481C1C}">
                <a14:useLocalDpi xmlns:a14="http://schemas.microsoft.com/office/drawing/2010/main" val="0"/>
              </a:ext>
            </a:extLst>
          </a:blip>
          <a:srcRect l="-22155" r="-22155"/>
          <a:stretch>
            <a:fillRect/>
          </a:stretch>
        </p:blipFill>
        <p:spPr>
          <a:xfrm>
            <a:off x="1187624" y="2001905"/>
            <a:ext cx="6048672" cy="3326537"/>
          </a:xfrm>
        </p:spPr>
      </p:pic>
    </p:spTree>
    <p:extLst>
      <p:ext uri="{BB962C8B-B14F-4D97-AF65-F5344CB8AC3E}">
        <p14:creationId xmlns:p14="http://schemas.microsoft.com/office/powerpoint/2010/main" val="42322223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2169" y="1600200"/>
            <a:ext cx="7779662"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09613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a:solidFill>
                  <a:srgbClr val="0070C0"/>
                </a:solidFill>
              </a:rPr>
              <a:t>PREVENTING THE COMPLICATIONS OF FALLS</a:t>
            </a:r>
            <a:r>
              <a:rPr lang="en-US" b="1"/>
              <a:t> </a:t>
            </a:r>
          </a:p>
        </p:txBody>
      </p:sp>
      <p:sp>
        <p:nvSpPr>
          <p:cNvPr id="3" name="Content Placeholder 2"/>
          <p:cNvSpPr>
            <a:spLocks noGrp="1"/>
          </p:cNvSpPr>
          <p:nvPr>
            <p:ph idx="1"/>
          </p:nvPr>
        </p:nvSpPr>
        <p:spPr/>
        <p:txBody>
          <a:bodyPr/>
          <a:lstStyle/>
          <a:p>
            <a:pPr algn="l" rtl="0"/>
            <a:r>
              <a:rPr lang="en-US"/>
              <a:t>Hip protectors .</a:t>
            </a:r>
          </a:p>
          <a:p>
            <a:pPr algn="l" rtl="0"/>
            <a:r>
              <a:rPr lang="en-US"/>
              <a:t>Effectiveness??</a:t>
            </a:r>
          </a:p>
          <a:p>
            <a:pPr algn="l" rtl="0"/>
            <a:r>
              <a:rPr lang="en-US"/>
              <a:t>Compliance</a:t>
            </a:r>
          </a:p>
          <a:p>
            <a:pPr algn="l" rtl="0"/>
            <a:r>
              <a:rPr lang="en-US"/>
              <a:t>Setting.</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1478" y="2235305"/>
            <a:ext cx="2102103" cy="17286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144" y="4293096"/>
            <a:ext cx="2152650" cy="2124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5000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a:solidFill>
                  <a:srgbClr val="0070C0"/>
                </a:solidFill>
              </a:rPr>
              <a:t>PREVENTING THE COMPLICATIONS OF FALLS </a:t>
            </a:r>
          </a:p>
        </p:txBody>
      </p:sp>
      <p:sp>
        <p:nvSpPr>
          <p:cNvPr id="3" name="Content Placeholder 2"/>
          <p:cNvSpPr>
            <a:spLocks noGrp="1"/>
          </p:cNvSpPr>
          <p:nvPr>
            <p:ph idx="1"/>
          </p:nvPr>
        </p:nvSpPr>
        <p:spPr/>
        <p:txBody>
          <a:bodyPr/>
          <a:lstStyle/>
          <a:p>
            <a:pPr algn="l" rtl="0"/>
            <a:r>
              <a:rPr lang="en-US"/>
              <a:t>Time on floor .</a:t>
            </a:r>
          </a:p>
          <a:p>
            <a:pPr marL="0" indent="0" algn="l" rtl="0">
              <a:buNone/>
            </a:pPr>
            <a:endParaRPr lang="en-US"/>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524000"/>
            <a:ext cx="4048125" cy="25530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715129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a:solidFill>
                  <a:srgbClr val="0070C0"/>
                </a:solidFill>
              </a:rPr>
              <a:t>PREVENTING THE COMPLICATIONS OF FALLS </a:t>
            </a:r>
          </a:p>
        </p:txBody>
      </p:sp>
      <p:sp>
        <p:nvSpPr>
          <p:cNvPr id="3" name="Content Placeholder 2"/>
          <p:cNvSpPr>
            <a:spLocks noGrp="1"/>
          </p:cNvSpPr>
          <p:nvPr>
            <p:ph idx="1"/>
          </p:nvPr>
        </p:nvSpPr>
        <p:spPr/>
        <p:txBody>
          <a:bodyPr/>
          <a:lstStyle/>
          <a:p>
            <a:pPr algn="l" rtl="0"/>
            <a:r>
              <a:rPr lang="en-US"/>
              <a:t>Anticoagulation</a:t>
            </a:r>
          </a:p>
          <a:p>
            <a:pPr marL="0" indent="0" algn="l" rtl="0">
              <a:buNone/>
            </a:pPr>
            <a:endParaRPr lang="en-US"/>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2060848"/>
            <a:ext cx="3240360" cy="3285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66246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835696" y="548680"/>
            <a:ext cx="5486400" cy="566738"/>
          </a:xfrm>
        </p:spPr>
        <p:txBody>
          <a:bodyPr>
            <a:noAutofit/>
          </a:bodyPr>
          <a:lstStyle/>
          <a:p>
            <a:pPr algn="ctr"/>
            <a:endParaRPr lang="en-US" sz="4000"/>
          </a:p>
        </p:txBody>
      </p:sp>
      <p:pic>
        <p:nvPicPr>
          <p:cNvPr id="8" name="Picture Placeholder 7"/>
          <p:cNvPicPr>
            <a:picLocks noGrp="1" noChangeAspect="1"/>
          </p:cNvPicPr>
          <p:nvPr>
            <p:ph type="pic" idx="1"/>
          </p:nvPr>
        </p:nvPicPr>
        <p:blipFill>
          <a:blip r:embed="rId2"/>
          <a:srcRect l="5556" r="5556"/>
          <a:stretch>
            <a:fillRect/>
          </a:stretch>
        </p:blipFill>
        <p:spPr>
          <a:xfrm>
            <a:off x="2627784" y="1844824"/>
            <a:ext cx="4550296" cy="3412722"/>
          </a:xfrm>
        </p:spPr>
      </p:pic>
      <p:sp>
        <p:nvSpPr>
          <p:cNvPr id="7" name="Text Placeholder 6"/>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8951876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a:solidFill>
                  <a:srgbClr val="0070C0"/>
                </a:solidFill>
              </a:rPr>
              <a:t>Summary</a:t>
            </a:r>
          </a:p>
        </p:txBody>
      </p:sp>
      <p:sp>
        <p:nvSpPr>
          <p:cNvPr id="3" name="Content Placeholder 2"/>
          <p:cNvSpPr>
            <a:spLocks noGrp="1"/>
          </p:cNvSpPr>
          <p:nvPr>
            <p:ph idx="1"/>
          </p:nvPr>
        </p:nvSpPr>
        <p:spPr>
          <a:xfrm>
            <a:off x="457200" y="1600200"/>
            <a:ext cx="8579296" cy="4525963"/>
          </a:xfrm>
        </p:spPr>
        <p:txBody>
          <a:bodyPr/>
          <a:lstStyle/>
          <a:p>
            <a:pPr algn="l" rtl="0"/>
            <a:r>
              <a:rPr lang="en-US"/>
              <a:t>It is common in elderly.</a:t>
            </a:r>
          </a:p>
          <a:p>
            <a:pPr algn="l" rtl="0"/>
            <a:r>
              <a:rPr lang="en-US"/>
              <a:t>The cause is always </a:t>
            </a:r>
            <a:r>
              <a:rPr lang="en-US" b="1" u="sng">
                <a:solidFill>
                  <a:srgbClr val="0070C0"/>
                </a:solidFill>
              </a:rPr>
              <a:t>multifactorial</a:t>
            </a:r>
            <a:r>
              <a:rPr lang="en-US" u="sng">
                <a:solidFill>
                  <a:srgbClr val="0070C0"/>
                </a:solidFill>
              </a:rPr>
              <a:t>.</a:t>
            </a:r>
          </a:p>
          <a:p>
            <a:pPr algn="l" rtl="0"/>
            <a:r>
              <a:rPr lang="en-US"/>
              <a:t>The most important risk factor is </a:t>
            </a:r>
            <a:r>
              <a:rPr lang="en-US" b="1">
                <a:solidFill>
                  <a:srgbClr val="0070C0"/>
                </a:solidFill>
              </a:rPr>
              <a:t>a previous fall</a:t>
            </a:r>
            <a:r>
              <a:rPr lang="en-US">
                <a:solidFill>
                  <a:srgbClr val="0070C0"/>
                </a:solidFill>
              </a:rPr>
              <a:t>.</a:t>
            </a:r>
          </a:p>
          <a:p>
            <a:pPr algn="l" rtl="0"/>
            <a:r>
              <a:rPr lang="en-US"/>
              <a:t>The prevention is </a:t>
            </a:r>
            <a:r>
              <a:rPr lang="en-US" b="1">
                <a:solidFill>
                  <a:srgbClr val="0070C0"/>
                </a:solidFill>
              </a:rPr>
              <a:t>Multifactorial Assessment </a:t>
            </a:r>
            <a:br>
              <a:rPr lang="en-US" b="1">
                <a:solidFill>
                  <a:srgbClr val="0070C0"/>
                </a:solidFill>
              </a:rPr>
            </a:br>
            <a:r>
              <a:rPr lang="en-US" b="1">
                <a:solidFill>
                  <a:srgbClr val="0070C0"/>
                </a:solidFill>
              </a:rPr>
              <a:t>With Targeted Intervention.</a:t>
            </a:r>
            <a:endParaRPr lang="en-US">
              <a:solidFill>
                <a:srgbClr val="0070C0"/>
              </a:solidFill>
            </a:endParaRPr>
          </a:p>
          <a:p>
            <a:pPr algn="l" rtl="0"/>
            <a:r>
              <a:rPr lang="en-US"/>
              <a:t>We need to know the risk of falls in </a:t>
            </a:r>
            <a:r>
              <a:rPr lang="en-US" b="1">
                <a:solidFill>
                  <a:srgbClr val="0070C0"/>
                </a:solidFill>
              </a:rPr>
              <a:t>any patient </a:t>
            </a:r>
            <a:r>
              <a:rPr lang="en-US"/>
              <a:t>in the hospital </a:t>
            </a:r>
            <a:r>
              <a:rPr lang="en-US" b="1">
                <a:solidFill>
                  <a:srgbClr val="0070C0"/>
                </a:solidFill>
              </a:rPr>
              <a:t>at all times.</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6520" y="5517232"/>
            <a:ext cx="4381500" cy="1038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82784155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5400" b="1">
                <a:solidFill>
                  <a:srgbClr val="0070C0"/>
                </a:solidFill>
              </a:rPr>
              <a:t>Thank you </a:t>
            </a:r>
          </a:p>
        </p:txBody>
      </p:sp>
      <p:sp>
        <p:nvSpPr>
          <p:cNvPr id="5" name="Subtitle 4"/>
          <p:cNvSpPr>
            <a:spLocks noGrp="1"/>
          </p:cNvSpPr>
          <p:nvPr>
            <p:ph type="subTitle" idx="1"/>
          </p:nvPr>
        </p:nvSpPr>
        <p:spPr/>
        <p:txBody>
          <a:bodyPr/>
          <a:lstStyle/>
          <a:p>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192" y="116632"/>
            <a:ext cx="2716836" cy="18013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33730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6000" b="1" dirty="0">
                <a:solidFill>
                  <a:srgbClr val="0070C0"/>
                </a:solidFill>
              </a:rPr>
              <a:t>Falls</a:t>
            </a:r>
          </a:p>
        </p:txBody>
      </p:sp>
      <p:sp>
        <p:nvSpPr>
          <p:cNvPr id="5" name="Text Placeholder 4"/>
          <p:cNvSpPr>
            <a:spLocks noGrp="1"/>
          </p:cNvSpPr>
          <p:nvPr>
            <p:ph type="body" idx="1"/>
          </p:nvPr>
        </p:nvSpPr>
        <p:spPr/>
        <p:txBody>
          <a:bodyPr/>
          <a:lstStyle/>
          <a:p>
            <a:pPr algn="ctr"/>
            <a:r>
              <a:rPr lang="en-US" u="sng" dirty="0"/>
              <a:t>Community Dwelling</a:t>
            </a:r>
          </a:p>
        </p:txBody>
      </p:sp>
      <p:sp>
        <p:nvSpPr>
          <p:cNvPr id="6" name="Content Placeholder 5"/>
          <p:cNvSpPr>
            <a:spLocks noGrp="1"/>
          </p:cNvSpPr>
          <p:nvPr>
            <p:ph sz="half" idx="2"/>
          </p:nvPr>
        </p:nvSpPr>
        <p:spPr/>
        <p:txBody>
          <a:bodyPr/>
          <a:lstStyle/>
          <a:p>
            <a:endParaRPr lang="en-US" dirty="0"/>
          </a:p>
        </p:txBody>
      </p:sp>
      <p:sp>
        <p:nvSpPr>
          <p:cNvPr id="7" name="Text Placeholder 6"/>
          <p:cNvSpPr>
            <a:spLocks noGrp="1"/>
          </p:cNvSpPr>
          <p:nvPr>
            <p:ph type="body" sz="quarter" idx="3"/>
          </p:nvPr>
        </p:nvSpPr>
        <p:spPr/>
        <p:txBody>
          <a:bodyPr/>
          <a:lstStyle/>
          <a:p>
            <a:pPr algn="ctr"/>
            <a:r>
              <a:rPr lang="en-US" u="sng" dirty="0"/>
              <a:t>In the Hospital</a:t>
            </a:r>
          </a:p>
        </p:txBody>
      </p:sp>
      <p:sp>
        <p:nvSpPr>
          <p:cNvPr id="8" name="Content Placeholder 7"/>
          <p:cNvSpPr>
            <a:spLocks noGrp="1"/>
          </p:cNvSpPr>
          <p:nvPr>
            <p:ph sz="quarter" idx="4"/>
          </p:nvPr>
        </p:nvSpPr>
        <p:spPr/>
        <p:txBody>
          <a:bodyPr>
            <a:normAutofit/>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7609" y="2706351"/>
            <a:ext cx="3928301" cy="28846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706351"/>
            <a:ext cx="3888432" cy="285464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55654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0070C0"/>
                </a:solidFill>
              </a:rPr>
              <a:t>Prevalence</a:t>
            </a:r>
            <a:br>
              <a:rPr lang="en-US" b="1" dirty="0">
                <a:solidFill>
                  <a:srgbClr val="0070C0"/>
                </a:solidFill>
              </a:rPr>
            </a:br>
            <a:endParaRPr lang="en-US" b="1" dirty="0">
              <a:solidFill>
                <a:srgbClr val="0070C0"/>
              </a:solidFill>
            </a:endParaRPr>
          </a:p>
        </p:txBody>
      </p:sp>
      <p:sp>
        <p:nvSpPr>
          <p:cNvPr id="3" name="Content Placeholder 2"/>
          <p:cNvSpPr>
            <a:spLocks noGrp="1"/>
          </p:cNvSpPr>
          <p:nvPr>
            <p:ph idx="1"/>
          </p:nvPr>
        </p:nvSpPr>
        <p:spPr>
          <a:xfrm>
            <a:off x="457200" y="5013176"/>
            <a:ext cx="8229600" cy="1112987"/>
          </a:xfrm>
        </p:spPr>
        <p:txBody>
          <a:bodyPr>
            <a:normAutofit fontScale="40000" lnSpcReduction="20000"/>
          </a:bodyPr>
          <a:lstStyle/>
          <a:p>
            <a:pPr algn="l" rtl="0"/>
            <a:endParaRPr lang="en-US" dirty="0"/>
          </a:p>
          <a:p>
            <a:pPr algn="l" rtl="0"/>
            <a:endParaRPr lang="en-US" dirty="0"/>
          </a:p>
          <a:p>
            <a:pPr algn="l" rtl="0"/>
            <a:endParaRPr lang="en-US" dirty="0"/>
          </a:p>
          <a:p>
            <a:pPr marL="0" indent="0" algn="l" rtl="0">
              <a:buNone/>
            </a:pPr>
            <a:r>
              <a:rPr lang="en-US" dirty="0"/>
              <a:t>Centers for Disease Control and Prevention, National Center for Injury Prevention and Control. Web–based Injury Statistics Query and Reporting System (WISQARS) [online]. Accessed August 15, 2013.</a:t>
            </a:r>
          </a:p>
        </p:txBody>
      </p:sp>
      <p:sp>
        <p:nvSpPr>
          <p:cNvPr id="4" name="Rectangle 3"/>
          <p:cNvSpPr/>
          <p:nvPr/>
        </p:nvSpPr>
        <p:spPr>
          <a:xfrm>
            <a:off x="395536" y="3717032"/>
            <a:ext cx="7560840" cy="1384995"/>
          </a:xfrm>
          <a:prstGeom prst="rect">
            <a:avLst/>
          </a:prstGeom>
        </p:spPr>
        <p:txBody>
          <a:bodyPr wrap="square">
            <a:spAutoFit/>
          </a:bodyPr>
          <a:lstStyle/>
          <a:p>
            <a:pPr algn="l" rtl="0"/>
            <a:r>
              <a:rPr lang="en-US" dirty="0"/>
              <a:t>- </a:t>
            </a:r>
            <a:r>
              <a:rPr lang="en-US" sz="2800" b="1" dirty="0">
                <a:solidFill>
                  <a:srgbClr val="0070C0"/>
                </a:solidFill>
              </a:rPr>
              <a:t>30  % </a:t>
            </a:r>
            <a:r>
              <a:rPr lang="en-US" sz="2800" dirty="0"/>
              <a:t>of community-dwelling people over the age of 65 years fall each year. </a:t>
            </a:r>
          </a:p>
          <a:p>
            <a:pPr algn="l" rtl="0"/>
            <a:r>
              <a:rPr lang="en-US" sz="2800" dirty="0"/>
              <a:t>-</a:t>
            </a:r>
            <a:r>
              <a:rPr lang="en-US" sz="2800" b="1" dirty="0">
                <a:solidFill>
                  <a:srgbClr val="0070C0"/>
                </a:solidFill>
              </a:rPr>
              <a:t>50 %</a:t>
            </a:r>
            <a:r>
              <a:rPr lang="en-US" sz="2800" dirty="0"/>
              <a:t>for those 80 years and older .</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1052736"/>
            <a:ext cx="4923278" cy="24668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5183243"/>
      </p:ext>
    </p:extLst>
  </p:cSld>
  <p:clrMapOvr>
    <a:masterClrMapping/>
  </p:clrMapOvr>
</p:sld>
</file>

<file path=ppt/theme/theme1.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5779</TotalTime>
  <Words>1986</Words>
  <Application>Microsoft Macintosh PowerPoint</Application>
  <PresentationFormat>On-screen Show (4:3)</PresentationFormat>
  <Paragraphs>291</Paragraphs>
  <Slides>77</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77</vt:i4>
      </vt:variant>
    </vt:vector>
  </HeadingPairs>
  <TitlesOfParts>
    <vt:vector size="81" baseType="lpstr">
      <vt:lpstr>Arial</vt:lpstr>
      <vt:lpstr>Calibri</vt:lpstr>
      <vt:lpstr>Century Gothic</vt:lpstr>
      <vt:lpstr>سمة Office</vt:lpstr>
      <vt:lpstr>Falls in the Elderly</vt:lpstr>
      <vt:lpstr>PowerPoint Presentation</vt:lpstr>
      <vt:lpstr>Disclosure of no conflict of interest</vt:lpstr>
      <vt:lpstr>By the end of session students will be able to: </vt:lpstr>
      <vt:lpstr>session outline:</vt:lpstr>
      <vt:lpstr>Pre-test</vt:lpstr>
      <vt:lpstr>What is a fall? </vt:lpstr>
      <vt:lpstr>Falls</vt:lpstr>
      <vt:lpstr>Prevalence </vt:lpstr>
      <vt:lpstr>Prevalence in Saudi Arabia</vt:lpstr>
      <vt:lpstr>Recurrent Falls</vt:lpstr>
      <vt:lpstr>Gender</vt:lpstr>
      <vt:lpstr>When do falls occur? </vt:lpstr>
      <vt:lpstr>Where do they fall?</vt:lpstr>
      <vt:lpstr>Consequences of falls </vt:lpstr>
      <vt:lpstr>PowerPoint Presentation</vt:lpstr>
      <vt:lpstr>Consequences of falls </vt:lpstr>
      <vt:lpstr>Consequences of falls </vt:lpstr>
      <vt:lpstr>Fall Severity Index </vt:lpstr>
      <vt:lpstr>PowerPoint Presentation</vt:lpstr>
      <vt:lpstr>Hip #</vt:lpstr>
      <vt:lpstr>Hip #</vt:lpstr>
      <vt:lpstr>PowerPoint Presentation</vt:lpstr>
      <vt:lpstr>Costs of Fall</vt:lpstr>
      <vt:lpstr>Indirect Cost</vt:lpstr>
      <vt:lpstr>Falls often go without clinical attention</vt:lpstr>
      <vt:lpstr>for a variety of reasons:  </vt:lpstr>
      <vt:lpstr>Causes of Falls</vt:lpstr>
      <vt:lpstr>Causes Of Falls</vt:lpstr>
      <vt:lpstr>Theory of Why People Fall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vt:lpstr>
      <vt:lpstr>History </vt:lpstr>
      <vt:lpstr>Describe the fall </vt:lpstr>
      <vt:lpstr>Mechanism of Falls</vt:lpstr>
      <vt:lpstr>Case</vt:lpstr>
      <vt:lpstr>Hx</vt:lpstr>
      <vt:lpstr>PMHx</vt:lpstr>
      <vt:lpstr>P/E</vt:lpstr>
      <vt:lpstr>Timed up &amp; Go test (&gt;12 Seconds)</vt:lpstr>
      <vt:lpstr>TUG</vt:lpstr>
      <vt:lpstr>PowerPoint Presentation</vt:lpstr>
      <vt:lpstr>functional reach test</vt:lpstr>
      <vt:lpstr>Coordination Assessment: </vt:lpstr>
      <vt:lpstr>30-Second Chair Stand Test</vt:lpstr>
      <vt:lpstr>4-Stage Balance Test</vt:lpstr>
      <vt:lpstr>P/E</vt:lpstr>
      <vt:lpstr>Case</vt:lpstr>
      <vt:lpstr>PowerPoint Presentation</vt:lpstr>
      <vt:lpstr>Modifiable predisposing and precipitating factors </vt:lpstr>
      <vt:lpstr>Case</vt:lpstr>
      <vt:lpstr>PowerPoint Presentation</vt:lpstr>
      <vt:lpstr>Multifactorial Assessment  With Targeted Intervention</vt:lpstr>
      <vt:lpstr>USPSTF recommendation for prevention</vt:lpstr>
      <vt:lpstr>Falls Prevention</vt:lpstr>
      <vt:lpstr>Exercise</vt:lpstr>
      <vt:lpstr>PowerPoint Presentation</vt:lpstr>
      <vt:lpstr>PowerPoint Presentation</vt:lpstr>
      <vt:lpstr>PowerPoint Presentation</vt:lpstr>
      <vt:lpstr>Home Safety</vt:lpstr>
      <vt:lpstr>PowerPoint Presentation</vt:lpstr>
      <vt:lpstr>Vitamin D</vt:lpstr>
      <vt:lpstr>PREVENTING THE COMPLICATIONS OF FALLS </vt:lpstr>
      <vt:lpstr>PowerPoint Presentation</vt:lpstr>
      <vt:lpstr>PowerPoint Presentation</vt:lpstr>
      <vt:lpstr>PREVENTING THE COMPLICATIONS OF FALLS </vt:lpstr>
      <vt:lpstr>PREVENTING THE COMPLICATIONS OF FALLS </vt:lpstr>
      <vt:lpstr>PREVENTING THE COMPLICATIONS OF FALLS </vt:lpstr>
      <vt:lpstr>PowerPoint Presentation</vt:lpstr>
      <vt:lpstr>Summary</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Falls in elderly</dc:title>
  <dc:creator>Fawzan, Maram</dc:creator>
  <cp:lastModifiedBy>Microsoft Office User</cp:lastModifiedBy>
  <cp:revision>132</cp:revision>
  <dcterms:created xsi:type="dcterms:W3CDTF">2015-01-25T08:44:12Z</dcterms:created>
  <dcterms:modified xsi:type="dcterms:W3CDTF">2021-09-19T21:01:50Z</dcterms:modified>
</cp:coreProperties>
</file>