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4" r:id="rId4"/>
    <p:sldId id="257" r:id="rId5"/>
    <p:sldId id="259" r:id="rId6"/>
    <p:sldId id="258" r:id="rId7"/>
    <p:sldId id="261" r:id="rId8"/>
    <p:sldId id="262" r:id="rId9"/>
    <p:sldId id="264" r:id="rId10"/>
    <p:sldId id="265" r:id="rId11"/>
    <p:sldId id="266" r:id="rId12"/>
    <p:sldId id="260" r:id="rId13"/>
    <p:sldId id="263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42B4-932E-A645-83F2-65B769203EE9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2B3B-E311-684C-9EDF-91E83CA312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8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87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472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232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97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99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325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939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902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208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77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417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14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26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5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255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10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2B3B-E311-684C-9EDF-91E83CA3126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946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9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67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55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12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67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05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628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1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96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3889-5F8A-BB48-B493-31212A137CFC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4A5C-995F-2344-ACC8-232A0487FC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1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Approach to patient with Fatigue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Dr.Mohammed</a:t>
            </a:r>
            <a:r>
              <a:rPr lang="en-US" dirty="0"/>
              <a:t> Almansour</a:t>
            </a:r>
          </a:p>
          <a:p>
            <a:r>
              <a:rPr lang="en-US" dirty="0"/>
              <a:t>MRCGP(INT),ABFM,SB-</a:t>
            </a:r>
            <a:r>
              <a:rPr lang="en-US" dirty="0" err="1"/>
              <a:t>FM,FMedEd</a:t>
            </a:r>
            <a:endParaRPr lang="en-US" dirty="0"/>
          </a:p>
          <a:p>
            <a:r>
              <a:rPr lang="en-US" dirty="0"/>
              <a:t>Associate professor &amp; Consultant </a:t>
            </a:r>
          </a:p>
          <a:p>
            <a:r>
              <a:rPr lang="en-US" dirty="0"/>
              <a:t>Family medicine</a:t>
            </a:r>
            <a:endParaRPr lang="ar-SA" dirty="0"/>
          </a:p>
          <a:p>
            <a:r>
              <a:rPr lang="en-CA" dirty="0"/>
              <a:t>2022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421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examination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Aim:</a:t>
            </a:r>
          </a:p>
          <a:p>
            <a:pPr marL="0" indent="0">
              <a:buNone/>
            </a:pPr>
            <a:r>
              <a:rPr lang="en-US" dirty="0"/>
              <a:t>• To improve Dr./patients relationship.</a:t>
            </a:r>
          </a:p>
          <a:p>
            <a:pPr marL="0" indent="0">
              <a:buNone/>
            </a:pPr>
            <a:r>
              <a:rPr lang="en-US" dirty="0"/>
              <a:t>• To convince the patient that the doctor is taking the problem seriously.</a:t>
            </a:r>
          </a:p>
          <a:p>
            <a:pPr marL="0" indent="0">
              <a:buNone/>
            </a:pPr>
            <a:r>
              <a:rPr lang="en-US" dirty="0"/>
              <a:t>• To rule out the physical causes of fatigue such as infections.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Vital signs (BP, temp., pulse…)</a:t>
            </a:r>
          </a:p>
          <a:p>
            <a:pPr marL="0" indent="0">
              <a:buNone/>
            </a:pPr>
            <a:r>
              <a:rPr lang="en-US" dirty="0"/>
              <a:t>• General look of the patient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198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Screen all systems especially</a:t>
            </a:r>
          </a:p>
          <a:p>
            <a:pPr marL="0" indent="0">
              <a:buNone/>
            </a:pPr>
            <a:r>
              <a:rPr lang="en-US" dirty="0"/>
              <a:t>- Cardiovascular – Heart, arteries, lower limb</a:t>
            </a:r>
          </a:p>
          <a:p>
            <a:pPr marL="0" indent="0">
              <a:buNone/>
            </a:pPr>
            <a:r>
              <a:rPr lang="en-US" dirty="0"/>
              <a:t>- Respiratory – Wheeze, obstruction</a:t>
            </a:r>
          </a:p>
          <a:p>
            <a:pPr marL="0" indent="0">
              <a:buNone/>
            </a:pPr>
            <a:r>
              <a:rPr lang="en-US" dirty="0"/>
              <a:t>- Abdomen – </a:t>
            </a:r>
            <a:r>
              <a:rPr lang="en-US" dirty="0" err="1"/>
              <a:t>Organomegally</a:t>
            </a:r>
            <a:r>
              <a:rPr lang="en-US" dirty="0"/>
              <a:t>, </a:t>
            </a:r>
            <a:r>
              <a:rPr lang="en-US" dirty="0" err="1"/>
              <a:t>tenderness,masses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Musculoskletal</a:t>
            </a:r>
            <a:r>
              <a:rPr lang="en-US" dirty="0"/>
              <a:t> – Tenderness, swelling of joints</a:t>
            </a:r>
          </a:p>
          <a:p>
            <a:pPr marL="0" indent="0">
              <a:buNone/>
            </a:pPr>
            <a:r>
              <a:rPr lang="en-US" dirty="0"/>
              <a:t>- Neurological examination-</a:t>
            </a:r>
            <a:r>
              <a:rPr lang="en-US" dirty="0" err="1"/>
              <a:t>defecit</a:t>
            </a:r>
            <a:r>
              <a:rPr lang="en-US" dirty="0"/>
              <a:t> or nystagmus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792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90500"/>
            <a:ext cx="11633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Chronic fatigue syndrome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5% of all chronically fatigue </a:t>
            </a:r>
          </a:p>
          <a:p>
            <a:pPr marL="0" indent="0">
              <a:buNone/>
            </a:pPr>
            <a:r>
              <a:rPr lang="en-US" dirty="0"/>
              <a:t>patients have CFS</a:t>
            </a:r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38" y="0"/>
            <a:ext cx="455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(CRAPRIOP)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Clarification</a:t>
            </a:r>
          </a:p>
          <a:p>
            <a:pPr lvl="1"/>
            <a:r>
              <a:rPr lang="en-US" dirty="0" err="1"/>
              <a:t>Causes.effect,prognosis</a:t>
            </a:r>
            <a:r>
              <a:rPr lang="en-US" dirty="0"/>
              <a:t> and your support</a:t>
            </a:r>
          </a:p>
          <a:p>
            <a:r>
              <a:rPr lang="en-US" dirty="0"/>
              <a:t>Reassurance:</a:t>
            </a:r>
          </a:p>
          <a:p>
            <a:pPr marL="457200" lvl="1" indent="0">
              <a:buNone/>
            </a:pPr>
            <a:r>
              <a:rPr lang="en-US" dirty="0"/>
              <a:t>• The acutely fatigued patients are going to get well</a:t>
            </a:r>
          </a:p>
          <a:p>
            <a:pPr marL="457200" lvl="1" indent="0">
              <a:buNone/>
            </a:pPr>
            <a:r>
              <a:rPr lang="en-US" dirty="0"/>
              <a:t>• The chronic  disease might continue for sometime but they can lead a productive life.</a:t>
            </a:r>
          </a:p>
          <a:p>
            <a:r>
              <a:rPr lang="en-US" dirty="0"/>
              <a:t>Advice:</a:t>
            </a:r>
          </a:p>
          <a:p>
            <a:pPr marL="457200" lvl="1" indent="0">
              <a:buNone/>
            </a:pPr>
            <a:r>
              <a:rPr lang="en-US" dirty="0"/>
              <a:t>• Exercise will improve the tiredness</a:t>
            </a:r>
          </a:p>
          <a:p>
            <a:pPr marL="457200" lvl="1" indent="0">
              <a:buNone/>
            </a:pPr>
            <a:r>
              <a:rPr lang="en-US" dirty="0"/>
              <a:t>• Good balanced diet</a:t>
            </a:r>
          </a:p>
          <a:p>
            <a:pPr marL="457200" lvl="1" indent="0">
              <a:buNone/>
            </a:pPr>
            <a:r>
              <a:rPr lang="en-US" dirty="0"/>
              <a:t>• Improve social relationships</a:t>
            </a:r>
          </a:p>
          <a:p>
            <a:pPr marL="457200" lvl="1" indent="0">
              <a:buNone/>
            </a:pPr>
            <a:r>
              <a:rPr lang="en-US" dirty="0"/>
              <a:t>• Consider giving pamphlets about chronic fatigue symptoms</a:t>
            </a:r>
          </a:p>
          <a:p>
            <a:pPr lvl="1"/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577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Prescription 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665" y="1406514"/>
            <a:ext cx="9048997" cy="50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Referral :</a:t>
            </a:r>
          </a:p>
          <a:p>
            <a:pPr marL="457200" lvl="1" indent="0">
              <a:buNone/>
            </a:pPr>
            <a:r>
              <a:rPr lang="en-CA" dirty="0"/>
              <a:t>indications:</a:t>
            </a:r>
          </a:p>
          <a:p>
            <a:pPr marL="457200" lvl="1" indent="0">
              <a:buNone/>
            </a:pPr>
            <a:r>
              <a:rPr lang="en-CA" dirty="0"/>
              <a:t>• Confusion and dizziness</a:t>
            </a:r>
          </a:p>
          <a:p>
            <a:pPr marL="457200" lvl="1" indent="0">
              <a:buNone/>
            </a:pPr>
            <a:r>
              <a:rPr lang="en-CA" dirty="0"/>
              <a:t>• Blurred vision</a:t>
            </a:r>
          </a:p>
          <a:p>
            <a:pPr marL="457200" lvl="1" indent="0">
              <a:buNone/>
            </a:pPr>
            <a:r>
              <a:rPr lang="en-CA" dirty="0"/>
              <a:t>• Weight loss</a:t>
            </a:r>
          </a:p>
          <a:p>
            <a:pPr marL="457200" lvl="1" indent="0">
              <a:buNone/>
            </a:pPr>
            <a:r>
              <a:rPr lang="en-CA" dirty="0"/>
              <a:t>• Headache associated with fatigue</a:t>
            </a:r>
          </a:p>
          <a:p>
            <a:r>
              <a:rPr lang="en-CA" dirty="0"/>
              <a:t>Investigations :</a:t>
            </a:r>
          </a:p>
          <a:p>
            <a:pPr marL="457200" lvl="1" indent="0">
              <a:buNone/>
            </a:pPr>
            <a:r>
              <a:rPr lang="en-CA" dirty="0"/>
              <a:t>• Fasting blood sugar</a:t>
            </a:r>
          </a:p>
          <a:p>
            <a:pPr marL="457200" lvl="1" indent="0">
              <a:buNone/>
            </a:pPr>
            <a:r>
              <a:rPr lang="en-CA" dirty="0"/>
              <a:t>• CBC – differential/smear</a:t>
            </a:r>
          </a:p>
          <a:p>
            <a:pPr marL="457200" lvl="1" indent="0">
              <a:buNone/>
            </a:pPr>
            <a:r>
              <a:rPr lang="en-CA" dirty="0"/>
              <a:t>• Thyroid function test</a:t>
            </a:r>
          </a:p>
          <a:p>
            <a:pPr marL="457200" lvl="1" indent="0">
              <a:buNone/>
            </a:pPr>
            <a:r>
              <a:rPr lang="en-CA" dirty="0"/>
              <a:t>• Urine analysis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5984792" y="4329113"/>
            <a:ext cx="3959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400" dirty="0"/>
              <a:t>• Kidney function test</a:t>
            </a:r>
          </a:p>
          <a:p>
            <a:pPr lvl="1"/>
            <a:r>
              <a:rPr lang="en-CA" sz="2400" dirty="0"/>
              <a:t>• Liver enzyme</a:t>
            </a:r>
          </a:p>
          <a:p>
            <a:pPr lvl="1"/>
            <a:r>
              <a:rPr lang="en-CA" sz="2400" dirty="0"/>
              <a:t>• Epstein-bare virus titre</a:t>
            </a:r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7327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 and follow-up:</a:t>
            </a:r>
          </a:p>
          <a:p>
            <a:pPr marL="457200" lvl="1" indent="0">
              <a:buNone/>
            </a:pPr>
            <a:r>
              <a:rPr lang="en-US" dirty="0"/>
              <a:t>• To monitor change of symptoms</a:t>
            </a:r>
          </a:p>
          <a:p>
            <a:pPr marL="457200" lvl="1" indent="0">
              <a:buNone/>
            </a:pPr>
            <a:r>
              <a:rPr lang="en-US" dirty="0"/>
              <a:t>• Associated or new emerging symptoms</a:t>
            </a:r>
          </a:p>
          <a:p>
            <a:pPr marL="0" indent="0">
              <a:buNone/>
            </a:pPr>
            <a:r>
              <a:rPr lang="en-US" dirty="0"/>
              <a:t>Prevention </a:t>
            </a:r>
          </a:p>
          <a:p>
            <a:pPr marL="457200" lvl="1" indent="0">
              <a:buNone/>
            </a:pPr>
            <a:r>
              <a:rPr lang="en-US" dirty="0"/>
              <a:t>• Encourage exercise (such as walking, cycling, swimming)</a:t>
            </a:r>
          </a:p>
          <a:p>
            <a:pPr marL="457200" lvl="1" indent="0">
              <a:buNone/>
            </a:pPr>
            <a:r>
              <a:rPr lang="en-US" dirty="0"/>
              <a:t>• The exercise should be regular</a:t>
            </a:r>
          </a:p>
          <a:p>
            <a:pPr marL="457200" lvl="1" indent="0">
              <a:buNone/>
            </a:pPr>
            <a:r>
              <a:rPr lang="en-US" dirty="0"/>
              <a:t>• Family and social relationships should be improved</a:t>
            </a:r>
          </a:p>
          <a:p>
            <a:pPr marL="457200" lvl="1" indent="0">
              <a:buNone/>
            </a:pPr>
            <a:r>
              <a:rPr lang="en-US" dirty="0"/>
              <a:t>• Regular health maintenance examinations.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339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References 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856" y="1875033"/>
            <a:ext cx="2324100" cy="34925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3" y="1875033"/>
            <a:ext cx="2729396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05857-5FB7-744E-A37F-94DBB1587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14" y="1027906"/>
            <a:ext cx="4203700" cy="193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F90EA-A1DC-3641-8EF0-A4ABDAA84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79" y="3142651"/>
            <a:ext cx="5436096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7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5400" dirty="0"/>
              <a:t>Thank you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>
                <a:solidFill>
                  <a:srgbClr val="0070C0"/>
                </a:solidFill>
              </a:rPr>
              <a:t>malmansour2@ksu.edu.sa</a:t>
            </a:r>
            <a:endParaRPr lang="ar-S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9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8A60-2257-4B42-A329-A180207D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Case 1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4B61-F622-B449-BD32-507BFC53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42 years old male, previously healthy, non </a:t>
            </a:r>
            <a:r>
              <a:rPr lang="en-CA" dirty="0" err="1"/>
              <a:t>smoker,not</a:t>
            </a:r>
            <a:r>
              <a:rPr lang="en-CA" dirty="0"/>
              <a:t> on any medications. Presented with </a:t>
            </a:r>
            <a:r>
              <a:rPr lang="en-CA" dirty="0" err="1"/>
              <a:t>hx</a:t>
            </a:r>
            <a:r>
              <a:rPr lang="en-CA" dirty="0"/>
              <a:t> of generalized fatigue, mild abdominal pain and weight loss of 5kg for 6 months.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What do you need to ask in history?</a:t>
            </a:r>
          </a:p>
          <a:p>
            <a:r>
              <a:rPr lang="en-CA" dirty="0"/>
              <a:t>What physical examination needed?</a:t>
            </a:r>
          </a:p>
          <a:p>
            <a:r>
              <a:rPr lang="en-CA" dirty="0"/>
              <a:t>What are possible causes?</a:t>
            </a:r>
          </a:p>
          <a:p>
            <a:r>
              <a:rPr lang="en-CA" dirty="0"/>
              <a:t>What are your workup goals?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916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8A60-2257-4B42-A329-A180207D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Case 2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4B61-F622-B449-BD32-507BFC53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35 years old lady, not on any medications. Presented with </a:t>
            </a:r>
            <a:r>
              <a:rPr lang="en-CA" dirty="0" err="1"/>
              <a:t>hx</a:t>
            </a:r>
            <a:r>
              <a:rPr lang="en-CA" dirty="0"/>
              <a:t> of  fatigue for 7 months, she was diagnosed as chronic fatigue syndrome after a single visit to a private clinic. She can not continue her follow-up there because of financial reasons.  </a:t>
            </a:r>
          </a:p>
          <a:p>
            <a:r>
              <a:rPr lang="en-CA" dirty="0"/>
              <a:t>Do you need to ask any questions in history?</a:t>
            </a:r>
          </a:p>
          <a:p>
            <a:r>
              <a:rPr lang="en-CA" dirty="0"/>
              <a:t>Is there any physical examination needed?</a:t>
            </a:r>
          </a:p>
          <a:p>
            <a:r>
              <a:rPr lang="en-CA" dirty="0"/>
              <a:t>What is your steps of management?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878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the session, the student should be able to: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Describe the four types of fatigue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Identify the important screening tools, history and physical exam to reach the diagnosis.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Enlist the red flags needed to be excluded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Discuss the management plan for patient with fatigue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12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Fatigue types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Physiologic tiredness</a:t>
            </a:r>
            <a:r>
              <a:rPr lang="en-US" dirty="0"/>
              <a:t>: which results from an imbalance of exercise, sleep, diet or other activity and is relieved by a structured program of rest</a:t>
            </a:r>
          </a:p>
          <a:p>
            <a:r>
              <a:rPr lang="en-US" b="1" dirty="0"/>
              <a:t>Secondary </a:t>
            </a:r>
            <a:r>
              <a:rPr lang="en-US" b="1" dirty="0" err="1"/>
              <a:t>fatigue:</a:t>
            </a:r>
            <a:r>
              <a:rPr lang="en-US" dirty="0" err="1"/>
              <a:t>which</a:t>
            </a:r>
            <a:r>
              <a:rPr lang="en-US" dirty="0"/>
              <a:t> accompanies and may follow for several weeks an acute illness such as influenza or cholecystitis</a:t>
            </a:r>
          </a:p>
          <a:p>
            <a:r>
              <a:rPr lang="en-US" b="1" dirty="0"/>
              <a:t>chronic fatigue</a:t>
            </a:r>
            <a:r>
              <a:rPr lang="en-US" dirty="0"/>
              <a:t>: which lasts for more than 6 months and is unrelated to an identified medical condition </a:t>
            </a:r>
          </a:p>
          <a:p>
            <a:r>
              <a:rPr lang="en-US" b="1" dirty="0"/>
              <a:t>fatigue in elderly:</a:t>
            </a:r>
            <a:r>
              <a:rPr lang="en-US" dirty="0"/>
              <a:t> which is often the earliest sign of frailty.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09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3" y="1690687"/>
            <a:ext cx="5676404" cy="433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14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43" y="0"/>
            <a:ext cx="798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3" y="246184"/>
            <a:ext cx="8002873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agenda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Ideas</a:t>
            </a:r>
            <a:r>
              <a:rPr lang="en-US" dirty="0"/>
              <a:t>: Cause of tiredness, serious disease</a:t>
            </a:r>
          </a:p>
          <a:p>
            <a:r>
              <a:rPr lang="en-US" b="1" dirty="0"/>
              <a:t>Concern</a:t>
            </a:r>
            <a:r>
              <a:rPr lang="en-US" dirty="0"/>
              <a:t>: Serious disease, psychological problems</a:t>
            </a:r>
          </a:p>
          <a:p>
            <a:r>
              <a:rPr lang="en-US" b="1" dirty="0"/>
              <a:t>Expectation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Reassurance about the cause which usually with no serious prognosis</a:t>
            </a:r>
          </a:p>
          <a:p>
            <a:pPr lvl="1"/>
            <a:r>
              <a:rPr lang="en-US" dirty="0"/>
              <a:t>Narcotic/investigations/medications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Sick leave</a:t>
            </a:r>
          </a:p>
          <a:p>
            <a:pPr lvl="1"/>
            <a:endParaRPr lang="en-US" b="1" dirty="0"/>
          </a:p>
          <a:p>
            <a:r>
              <a:rPr lang="en-US" b="1" dirty="0"/>
              <a:t>Effect</a:t>
            </a:r>
            <a:r>
              <a:rPr lang="en-US" dirty="0"/>
              <a:t>: Clarify the effect on work, family life, social life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299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639</Words>
  <Application>Microsoft Macintosh PowerPoint</Application>
  <PresentationFormat>Widescreen</PresentationFormat>
  <Paragraphs>113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Times New Roman</vt:lpstr>
      <vt:lpstr>Office Theme</vt:lpstr>
      <vt:lpstr>Approach to patient with Fatigue</vt:lpstr>
      <vt:lpstr>Case 1</vt:lpstr>
      <vt:lpstr>Case 2</vt:lpstr>
      <vt:lpstr>Objectives</vt:lpstr>
      <vt:lpstr>Fatigue types</vt:lpstr>
      <vt:lpstr>PowerPoint Presentation</vt:lpstr>
      <vt:lpstr>PowerPoint Presentation</vt:lpstr>
      <vt:lpstr>PowerPoint Presentation</vt:lpstr>
      <vt:lpstr>Patient agenda</vt:lpstr>
      <vt:lpstr>Physical examination</vt:lpstr>
      <vt:lpstr>PowerPoint Presentation</vt:lpstr>
      <vt:lpstr>PowerPoint Presentation</vt:lpstr>
      <vt:lpstr>Chronic fatigue syndrome</vt:lpstr>
      <vt:lpstr>Management (CRAPRIOP)</vt:lpstr>
      <vt:lpstr>Prescription </vt:lpstr>
      <vt:lpstr>PowerPoint Presentation</vt:lpstr>
      <vt:lpstr>PowerPoint Presentation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patient with Fatigue</dc:title>
  <dc:creator>mohammed almansour</dc:creator>
  <cp:lastModifiedBy>mohammed almansour</cp:lastModifiedBy>
  <cp:revision>32</cp:revision>
  <dcterms:created xsi:type="dcterms:W3CDTF">2018-11-24T07:31:53Z</dcterms:created>
  <dcterms:modified xsi:type="dcterms:W3CDTF">2022-01-19T05:16:06Z</dcterms:modified>
</cp:coreProperties>
</file>