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26"/>
  </p:notesMasterIdLst>
  <p:sldIdLst>
    <p:sldId id="256" r:id="rId2"/>
    <p:sldId id="257" r:id="rId3"/>
    <p:sldId id="260" r:id="rId4"/>
    <p:sldId id="314" r:id="rId5"/>
    <p:sldId id="258" r:id="rId6"/>
    <p:sldId id="316" r:id="rId7"/>
    <p:sldId id="315" r:id="rId8"/>
    <p:sldId id="259" r:id="rId9"/>
    <p:sldId id="263" r:id="rId10"/>
    <p:sldId id="317" r:id="rId11"/>
    <p:sldId id="264" r:id="rId12"/>
    <p:sldId id="267" r:id="rId13"/>
    <p:sldId id="269" r:id="rId14"/>
    <p:sldId id="318" r:id="rId15"/>
    <p:sldId id="270" r:id="rId16"/>
    <p:sldId id="271" r:id="rId17"/>
    <p:sldId id="272" r:id="rId18"/>
    <p:sldId id="273" r:id="rId19"/>
    <p:sldId id="275" r:id="rId20"/>
    <p:sldId id="276" r:id="rId21"/>
    <p:sldId id="277" r:id="rId22"/>
    <p:sldId id="278" r:id="rId23"/>
    <p:sldId id="280" r:id="rId24"/>
    <p:sldId id="31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70"/>
    <p:restoredTop sz="94678"/>
  </p:normalViewPr>
  <p:slideViewPr>
    <p:cSldViewPr snapToGrid="0" snapToObjects="1">
      <p:cViewPr varScale="1">
        <p:scale>
          <a:sx n="68" d="100"/>
          <a:sy n="68" d="100"/>
        </p:scale>
        <p:origin x="511"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3A1B8-430A-48D7-83A3-DA3BA88C06D4}" type="datetimeFigureOut">
              <a:rPr lang="en-US" smtClean="0"/>
              <a:t>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30970C-F18A-42A6-81D9-2054A46EA56F}" type="slidenum">
              <a:rPr lang="en-US" smtClean="0"/>
              <a:t>‹#›</a:t>
            </a:fld>
            <a:endParaRPr lang="en-US"/>
          </a:p>
        </p:txBody>
      </p:sp>
    </p:spTree>
    <p:extLst>
      <p:ext uri="{BB962C8B-B14F-4D97-AF65-F5344CB8AC3E}">
        <p14:creationId xmlns:p14="http://schemas.microsoft.com/office/powerpoint/2010/main" val="54244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EB56E8-EC23-8B4C-A619-E1CAE755394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D515-FBC9-3D4A-B030-FADE246001B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768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EB56E8-EC23-8B4C-A619-E1CAE755394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D515-FBC9-3D4A-B030-FADE246001BC}" type="slidenum">
              <a:rPr lang="en-US" smtClean="0"/>
              <a:t>‹#›</a:t>
            </a:fld>
            <a:endParaRPr lang="en-US"/>
          </a:p>
        </p:txBody>
      </p:sp>
    </p:spTree>
    <p:extLst>
      <p:ext uri="{BB962C8B-B14F-4D97-AF65-F5344CB8AC3E}">
        <p14:creationId xmlns:p14="http://schemas.microsoft.com/office/powerpoint/2010/main" val="379898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EB56E8-EC23-8B4C-A619-E1CAE755394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D515-FBC9-3D4A-B030-FADE246001BC}" type="slidenum">
              <a:rPr lang="en-US" smtClean="0"/>
              <a:t>‹#›</a:t>
            </a:fld>
            <a:endParaRPr lang="en-US"/>
          </a:p>
        </p:txBody>
      </p:sp>
    </p:spTree>
    <p:extLst>
      <p:ext uri="{BB962C8B-B14F-4D97-AF65-F5344CB8AC3E}">
        <p14:creationId xmlns:p14="http://schemas.microsoft.com/office/powerpoint/2010/main" val="216348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EB56E8-EC23-8B4C-A619-E1CAE755394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D515-FBC9-3D4A-B030-FADE246001BC}" type="slidenum">
              <a:rPr lang="en-US" smtClean="0"/>
              <a:t>‹#›</a:t>
            </a:fld>
            <a:endParaRPr lang="en-US"/>
          </a:p>
        </p:txBody>
      </p:sp>
    </p:spTree>
    <p:extLst>
      <p:ext uri="{BB962C8B-B14F-4D97-AF65-F5344CB8AC3E}">
        <p14:creationId xmlns:p14="http://schemas.microsoft.com/office/powerpoint/2010/main" val="222518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EB56E8-EC23-8B4C-A619-E1CAE7553947}"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1D515-FBC9-3D4A-B030-FADE246001B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949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EB56E8-EC23-8B4C-A619-E1CAE755394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1D515-FBC9-3D4A-B030-FADE246001BC}" type="slidenum">
              <a:rPr lang="en-US" smtClean="0"/>
              <a:t>‹#›</a:t>
            </a:fld>
            <a:endParaRPr lang="en-US"/>
          </a:p>
        </p:txBody>
      </p:sp>
    </p:spTree>
    <p:extLst>
      <p:ext uri="{BB962C8B-B14F-4D97-AF65-F5344CB8AC3E}">
        <p14:creationId xmlns:p14="http://schemas.microsoft.com/office/powerpoint/2010/main" val="1222623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EB56E8-EC23-8B4C-A619-E1CAE7553947}"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11D515-FBC9-3D4A-B030-FADE246001BC}" type="slidenum">
              <a:rPr lang="en-US" smtClean="0"/>
              <a:t>‹#›</a:t>
            </a:fld>
            <a:endParaRPr lang="en-US"/>
          </a:p>
        </p:txBody>
      </p:sp>
    </p:spTree>
    <p:extLst>
      <p:ext uri="{BB962C8B-B14F-4D97-AF65-F5344CB8AC3E}">
        <p14:creationId xmlns:p14="http://schemas.microsoft.com/office/powerpoint/2010/main" val="60253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EB56E8-EC23-8B4C-A619-E1CAE7553947}"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11D515-FBC9-3D4A-B030-FADE246001BC}" type="slidenum">
              <a:rPr lang="en-US" smtClean="0"/>
              <a:t>‹#›</a:t>
            </a:fld>
            <a:endParaRPr lang="en-US"/>
          </a:p>
        </p:txBody>
      </p:sp>
    </p:spTree>
    <p:extLst>
      <p:ext uri="{BB962C8B-B14F-4D97-AF65-F5344CB8AC3E}">
        <p14:creationId xmlns:p14="http://schemas.microsoft.com/office/powerpoint/2010/main" val="319317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3EB56E8-EC23-8B4C-A619-E1CAE7553947}" type="datetimeFigureOut">
              <a:rPr lang="en-US" smtClean="0"/>
              <a:t>1/18/2021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A11D515-FBC9-3D4A-B030-FADE246001BC}" type="slidenum">
              <a:rPr lang="en-US" smtClean="0"/>
              <a:t>‹#›</a:t>
            </a:fld>
            <a:endParaRPr lang="en-US"/>
          </a:p>
        </p:txBody>
      </p:sp>
    </p:spTree>
    <p:extLst>
      <p:ext uri="{BB962C8B-B14F-4D97-AF65-F5344CB8AC3E}">
        <p14:creationId xmlns:p14="http://schemas.microsoft.com/office/powerpoint/2010/main" val="228691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3EB56E8-EC23-8B4C-A619-E1CAE7553947}" type="datetimeFigureOut">
              <a:rPr lang="en-US" smtClean="0"/>
              <a:t>1/18/2021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11D515-FBC9-3D4A-B030-FADE246001BC}" type="slidenum">
              <a:rPr lang="en-US" smtClean="0"/>
              <a:t>‹#›</a:t>
            </a:fld>
            <a:endParaRPr lang="en-US"/>
          </a:p>
        </p:txBody>
      </p:sp>
    </p:spTree>
    <p:extLst>
      <p:ext uri="{BB962C8B-B14F-4D97-AF65-F5344CB8AC3E}">
        <p14:creationId xmlns:p14="http://schemas.microsoft.com/office/powerpoint/2010/main" val="295502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3EB56E8-EC23-8B4C-A619-E1CAE7553947}"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1D515-FBC9-3D4A-B030-FADE246001BC}" type="slidenum">
              <a:rPr lang="en-US" smtClean="0"/>
              <a:t>‹#›</a:t>
            </a:fld>
            <a:endParaRPr lang="en-US"/>
          </a:p>
        </p:txBody>
      </p:sp>
    </p:spTree>
    <p:extLst>
      <p:ext uri="{BB962C8B-B14F-4D97-AF65-F5344CB8AC3E}">
        <p14:creationId xmlns:p14="http://schemas.microsoft.com/office/powerpoint/2010/main" val="200733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3EB56E8-EC23-8B4C-A619-E1CAE7553947}" type="datetimeFigureOut">
              <a:rPr lang="en-US" smtClean="0"/>
              <a:t>1/18/2021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A11D515-FBC9-3D4A-B030-FADE246001B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09274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levelandclinicmeded.com/online/casebased/decisionmaking/resistant-hypertension/question1/1b.asp" TargetMode="External"/><Relationship Id="rId2" Type="http://schemas.openxmlformats.org/officeDocument/2006/relationships/hyperlink" Target="http://www.clevelandclinicmeded.com/online/casebased/decisionmaking/resistant-hypertension/question1/1a.asp" TargetMode="Externa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www.clevelandclinicmeded.com/online/casebased/decisionmaking/resistant-hypertension/question1/1d.asp" TargetMode="External"/><Relationship Id="rId4" Type="http://schemas.openxmlformats.org/officeDocument/2006/relationships/hyperlink" Target="http://www.clevelandclinicmeded.com/online/casebased/decisionmaking/resistant-hypertension/question1/1c.asp"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53C3A-37EB-2C49-89E7-CF6F0E973E3C}"/>
              </a:ext>
            </a:extLst>
          </p:cNvPr>
          <p:cNvSpPr>
            <a:spLocks noGrp="1"/>
          </p:cNvSpPr>
          <p:nvPr>
            <p:ph type="ctrTitle"/>
          </p:nvPr>
        </p:nvSpPr>
        <p:spPr/>
        <p:txBody>
          <a:bodyPr>
            <a:normAutofit/>
          </a:bodyPr>
          <a:lstStyle/>
          <a:p>
            <a:r>
              <a:rPr lang="en-US" sz="9600" b="1" dirty="0"/>
              <a:t>hypertension</a:t>
            </a:r>
          </a:p>
        </p:txBody>
      </p:sp>
      <p:sp>
        <p:nvSpPr>
          <p:cNvPr id="3" name="Subtitle 2">
            <a:extLst>
              <a:ext uri="{FF2B5EF4-FFF2-40B4-BE49-F238E27FC236}">
                <a16:creationId xmlns="" xmlns:a16="http://schemas.microsoft.com/office/drawing/2014/main" id="{F7868F05-33FD-F04C-B360-CD9653038ED8}"/>
              </a:ext>
            </a:extLst>
          </p:cNvPr>
          <p:cNvSpPr>
            <a:spLocks noGrp="1"/>
          </p:cNvSpPr>
          <p:nvPr>
            <p:ph type="subTitle" idx="1"/>
          </p:nvPr>
        </p:nvSpPr>
        <p:spPr/>
        <p:txBody>
          <a:bodyPr>
            <a:normAutofit/>
          </a:bodyPr>
          <a:lstStyle/>
          <a:p>
            <a:r>
              <a:rPr lang="en-US" sz="3200" dirty="0"/>
              <a:t>Team based learning</a:t>
            </a:r>
          </a:p>
          <a:p>
            <a:r>
              <a:rPr lang="en-US" dirty="0"/>
              <a:t>Prof : Norah </a:t>
            </a:r>
            <a:r>
              <a:rPr lang="en-US" dirty="0" err="1"/>
              <a:t>ALrowais</a:t>
            </a:r>
            <a:endParaRPr lang="en-US" dirty="0"/>
          </a:p>
        </p:txBody>
      </p:sp>
    </p:spTree>
    <p:extLst>
      <p:ext uri="{BB962C8B-B14F-4D97-AF65-F5344CB8AC3E}">
        <p14:creationId xmlns:p14="http://schemas.microsoft.com/office/powerpoint/2010/main" val="217172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3600" dirty="0" smtClean="0"/>
              <a:t>What are the first line treatment for hypertension ?</a:t>
            </a:r>
            <a:endParaRPr lang="en-US" sz="3600" dirty="0"/>
          </a:p>
        </p:txBody>
      </p:sp>
    </p:spTree>
    <p:extLst>
      <p:ext uri="{BB962C8B-B14F-4D97-AF65-F5344CB8AC3E}">
        <p14:creationId xmlns:p14="http://schemas.microsoft.com/office/powerpoint/2010/main" val="13400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3E73A8-7894-894C-AABC-A1A6064A654A}"/>
              </a:ext>
            </a:extLst>
          </p:cNvPr>
          <p:cNvSpPr>
            <a:spLocks noGrp="1"/>
          </p:cNvSpPr>
          <p:nvPr>
            <p:ph type="title"/>
          </p:nvPr>
        </p:nvSpPr>
        <p:spPr/>
        <p:txBody>
          <a:bodyPr/>
          <a:lstStyle/>
          <a:p>
            <a:r>
              <a:rPr lang="en-US" b="1" dirty="0" smtClean="0"/>
              <a:t>Case #5</a:t>
            </a:r>
            <a:r>
              <a:rPr lang="en-US" b="1" dirty="0"/>
              <a:t>:</a:t>
            </a:r>
          </a:p>
        </p:txBody>
      </p:sp>
      <p:sp>
        <p:nvSpPr>
          <p:cNvPr id="3" name="Content Placeholder 2">
            <a:extLst>
              <a:ext uri="{FF2B5EF4-FFF2-40B4-BE49-F238E27FC236}">
                <a16:creationId xmlns="" xmlns:a16="http://schemas.microsoft.com/office/drawing/2014/main" id="{CBCE934C-8741-2E4D-92D7-70DD36FA4CFE}"/>
              </a:ext>
            </a:extLst>
          </p:cNvPr>
          <p:cNvSpPr>
            <a:spLocks noGrp="1"/>
          </p:cNvSpPr>
          <p:nvPr>
            <p:ph idx="1"/>
          </p:nvPr>
        </p:nvSpPr>
        <p:spPr>
          <a:xfrm>
            <a:off x="1097279" y="1845734"/>
            <a:ext cx="10127447" cy="4461760"/>
          </a:xfrm>
        </p:spPr>
        <p:txBody>
          <a:bodyPr>
            <a:normAutofit fontScale="92500" lnSpcReduction="10000"/>
          </a:bodyPr>
          <a:lstStyle/>
          <a:p>
            <a:pPr>
              <a:lnSpc>
                <a:spcPct val="150000"/>
              </a:lnSpc>
            </a:pPr>
            <a:r>
              <a:rPr lang="en-US" dirty="0"/>
              <a:t>You evaluate a woman with chronic hypertension whose blood pressure remains above target despite a daily regimen of benazepril 20 mg, chlorthalidone 25 mg, and amlodipine 10 mg.</a:t>
            </a:r>
          </a:p>
          <a:p>
            <a:pPr>
              <a:lnSpc>
                <a:spcPct val="150000"/>
              </a:lnSpc>
            </a:pPr>
            <a:r>
              <a:rPr lang="en-US" b="1" dirty="0"/>
              <a:t>Your next step should be:</a:t>
            </a:r>
            <a:endParaRPr lang="en-US" dirty="0"/>
          </a:p>
          <a:p>
            <a:pPr>
              <a:lnSpc>
                <a:spcPct val="150000"/>
              </a:lnSpc>
            </a:pPr>
            <a:r>
              <a:rPr lang="en-US" b="1" dirty="0"/>
              <a:t>A.</a:t>
            </a:r>
            <a:r>
              <a:rPr lang="en-US" dirty="0"/>
              <a:t> Add an agent from another class, such as hydralazine or clonidine.</a:t>
            </a:r>
          </a:p>
          <a:p>
            <a:pPr>
              <a:lnSpc>
                <a:spcPct val="150000"/>
              </a:lnSpc>
            </a:pPr>
            <a:r>
              <a:rPr lang="en-US" b="1" dirty="0"/>
              <a:t>B.</a:t>
            </a:r>
            <a:r>
              <a:rPr lang="en-US" dirty="0"/>
              <a:t> Characterize the patient as having resistant hypertension and initiate therapy with 25 mg of spironolactone (potassium levels permitting).</a:t>
            </a:r>
          </a:p>
          <a:p>
            <a:pPr>
              <a:lnSpc>
                <a:spcPct val="150000"/>
              </a:lnSpc>
            </a:pPr>
            <a:r>
              <a:rPr lang="en-US" b="1" dirty="0"/>
              <a:t>C</a:t>
            </a:r>
            <a:r>
              <a:rPr lang="en-US" dirty="0"/>
              <a:t>. Add an ARB.</a:t>
            </a:r>
          </a:p>
          <a:p>
            <a:pPr>
              <a:lnSpc>
                <a:spcPct val="150000"/>
              </a:lnSpc>
            </a:pPr>
            <a:r>
              <a:rPr lang="en-US" b="1" dirty="0"/>
              <a:t>D.</a:t>
            </a:r>
            <a:r>
              <a:rPr lang="en-US" dirty="0"/>
              <a:t> Switch from amlodipine to verapamil.</a:t>
            </a:r>
          </a:p>
          <a:p>
            <a:pPr>
              <a:lnSpc>
                <a:spcPct val="150000"/>
              </a:lnSpc>
            </a:pPr>
            <a:endParaRPr lang="en-US" dirty="0"/>
          </a:p>
        </p:txBody>
      </p:sp>
      <p:pic>
        <p:nvPicPr>
          <p:cNvPr id="4"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2375" y="4571935"/>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292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17454B-0C8C-4B49-AA83-C7EBB1B154F1}"/>
              </a:ext>
            </a:extLst>
          </p:cNvPr>
          <p:cNvSpPr>
            <a:spLocks noGrp="1"/>
          </p:cNvSpPr>
          <p:nvPr>
            <p:ph type="title"/>
          </p:nvPr>
        </p:nvSpPr>
        <p:spPr/>
        <p:txBody>
          <a:bodyPr/>
          <a:lstStyle/>
          <a:p>
            <a:r>
              <a:rPr lang="en-US" b="1" dirty="0" smtClean="0"/>
              <a:t>Case #6</a:t>
            </a:r>
            <a:r>
              <a:rPr lang="en-US" b="1" dirty="0"/>
              <a:t>:</a:t>
            </a:r>
          </a:p>
        </p:txBody>
      </p:sp>
      <p:sp>
        <p:nvSpPr>
          <p:cNvPr id="3" name="Content Placeholder 2">
            <a:extLst>
              <a:ext uri="{FF2B5EF4-FFF2-40B4-BE49-F238E27FC236}">
                <a16:creationId xmlns="" xmlns:a16="http://schemas.microsoft.com/office/drawing/2014/main" id="{E4D4B574-7491-554D-8708-40D7C58EBE70}"/>
              </a:ext>
            </a:extLst>
          </p:cNvPr>
          <p:cNvSpPr>
            <a:spLocks noGrp="1"/>
          </p:cNvSpPr>
          <p:nvPr>
            <p:ph idx="1"/>
          </p:nvPr>
        </p:nvSpPr>
        <p:spPr>
          <a:xfrm>
            <a:off x="1097280" y="1862668"/>
            <a:ext cx="10058400" cy="4500810"/>
          </a:xfrm>
        </p:spPr>
        <p:txBody>
          <a:bodyPr>
            <a:normAutofit fontScale="92500"/>
          </a:bodyPr>
          <a:lstStyle/>
          <a:p>
            <a:pPr>
              <a:lnSpc>
                <a:spcPct val="150000"/>
              </a:lnSpc>
            </a:pPr>
            <a:r>
              <a:rPr lang="en-US" dirty="0"/>
              <a:t>You see a patient whose previous physician has retired. The patient’s blood pressure is not controlled on a regimen of hydralazine 20 mg three times a day, atenolol 50 mg daily, and 12.5 mg of hydrochlorothiazide daily. The patient has stage 3 chronic kidney disease (GFR 38 mL/min).</a:t>
            </a:r>
          </a:p>
          <a:p>
            <a:pPr>
              <a:lnSpc>
                <a:spcPct val="150000"/>
              </a:lnSpc>
            </a:pPr>
            <a:r>
              <a:rPr lang="en-US" b="1" dirty="0"/>
              <a:t>You should (choose all that apply):</a:t>
            </a:r>
            <a:endParaRPr lang="en-US" dirty="0"/>
          </a:p>
          <a:p>
            <a:pPr>
              <a:lnSpc>
                <a:spcPct val="150000"/>
              </a:lnSpc>
            </a:pPr>
            <a:r>
              <a:rPr lang="en-US" b="1" dirty="0"/>
              <a:t>A. </a:t>
            </a:r>
            <a:r>
              <a:rPr lang="en-US" dirty="0"/>
              <a:t>Switch the diuretic to chlorthalidone.</a:t>
            </a:r>
          </a:p>
          <a:p>
            <a:pPr>
              <a:lnSpc>
                <a:spcPct val="150000"/>
              </a:lnSpc>
            </a:pPr>
            <a:r>
              <a:rPr lang="en-US" b="1" dirty="0"/>
              <a:t>B.</a:t>
            </a:r>
            <a:r>
              <a:rPr lang="en-US" dirty="0"/>
              <a:t> Consider other medications in lieu of hydralazine and atenolol.</a:t>
            </a:r>
          </a:p>
          <a:p>
            <a:pPr>
              <a:lnSpc>
                <a:spcPct val="150000"/>
              </a:lnSpc>
            </a:pPr>
            <a:r>
              <a:rPr lang="en-US" b="1" dirty="0"/>
              <a:t>C. </a:t>
            </a:r>
            <a:r>
              <a:rPr lang="en-US" dirty="0"/>
              <a:t>Add clonidine</a:t>
            </a:r>
          </a:p>
          <a:p>
            <a:pPr>
              <a:lnSpc>
                <a:spcPct val="150000"/>
              </a:lnSpc>
            </a:pPr>
            <a:r>
              <a:rPr lang="en-US" b="1" dirty="0"/>
              <a:t>D.</a:t>
            </a:r>
            <a:r>
              <a:rPr lang="en-US" dirty="0"/>
              <a:t> Increase hydrochlorothiazide to 25 mg.</a:t>
            </a:r>
          </a:p>
          <a:p>
            <a:pPr>
              <a:lnSpc>
                <a:spcPct val="150000"/>
              </a:lnSpc>
            </a:pPr>
            <a:endParaRPr lang="en-US" dirty="0"/>
          </a:p>
        </p:txBody>
      </p:sp>
      <p:pic>
        <p:nvPicPr>
          <p:cNvPr id="4"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6391" y="4419191"/>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475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85E3BE-2C3A-9243-8C0B-16F6092AC346}"/>
              </a:ext>
            </a:extLst>
          </p:cNvPr>
          <p:cNvSpPr>
            <a:spLocks noGrp="1"/>
          </p:cNvSpPr>
          <p:nvPr>
            <p:ph type="title"/>
          </p:nvPr>
        </p:nvSpPr>
        <p:spPr/>
        <p:txBody>
          <a:bodyPr/>
          <a:lstStyle/>
          <a:p>
            <a:r>
              <a:rPr lang="en-US" b="1" dirty="0" smtClean="0"/>
              <a:t>Case #7</a:t>
            </a:r>
            <a:r>
              <a:rPr lang="en-US" b="1" dirty="0"/>
              <a:t>:</a:t>
            </a:r>
          </a:p>
        </p:txBody>
      </p:sp>
      <p:sp>
        <p:nvSpPr>
          <p:cNvPr id="3" name="Content Placeholder 2">
            <a:extLst>
              <a:ext uri="{FF2B5EF4-FFF2-40B4-BE49-F238E27FC236}">
                <a16:creationId xmlns="" xmlns:a16="http://schemas.microsoft.com/office/drawing/2014/main" id="{974A3663-883D-F14D-B593-CD280B5D1E14}"/>
              </a:ext>
            </a:extLst>
          </p:cNvPr>
          <p:cNvSpPr>
            <a:spLocks noGrp="1"/>
          </p:cNvSpPr>
          <p:nvPr>
            <p:ph idx="1"/>
          </p:nvPr>
        </p:nvSpPr>
        <p:spPr/>
        <p:txBody>
          <a:bodyPr/>
          <a:lstStyle/>
          <a:p>
            <a:pPr>
              <a:lnSpc>
                <a:spcPct val="150000"/>
              </a:lnSpc>
            </a:pPr>
            <a:r>
              <a:rPr lang="en-US" dirty="0"/>
              <a:t>A</a:t>
            </a:r>
            <a:r>
              <a:rPr lang="en-US" dirty="0" smtClean="0"/>
              <a:t> </a:t>
            </a:r>
            <a:r>
              <a:rPr lang="en-US" dirty="0"/>
              <a:t>58 year old gentleman was found to have elevated blood pressure, with an average clinic blood pressure reading of 180/112mmHg. Being reluctant to wear an ambulatory blood pressure monitor, </a:t>
            </a:r>
            <a:endParaRPr lang="en-US" dirty="0" smtClean="0"/>
          </a:p>
          <a:p>
            <a:pPr>
              <a:lnSpc>
                <a:spcPct val="150000"/>
              </a:lnSpc>
            </a:pPr>
            <a:r>
              <a:rPr lang="en-US" dirty="0" smtClean="0"/>
              <a:t>How would you confirm his high readings ?</a:t>
            </a:r>
            <a:endParaRPr lang="en-US" dirty="0"/>
          </a:p>
        </p:txBody>
      </p:sp>
      <p:pic>
        <p:nvPicPr>
          <p:cNvPr id="4"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9738" y="4428522"/>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489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2800" dirty="0" smtClean="0"/>
              <a:t>What are the clinical indication for home blood pressure monitoring or ambulatory BP monitoring ?</a:t>
            </a:r>
            <a:endParaRPr lang="en-US" sz="2800" dirty="0"/>
          </a:p>
        </p:txBody>
      </p:sp>
    </p:spTree>
    <p:extLst>
      <p:ext uri="{BB962C8B-B14F-4D97-AF65-F5344CB8AC3E}">
        <p14:creationId xmlns:p14="http://schemas.microsoft.com/office/powerpoint/2010/main" val="59915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D7B0E7-E95B-DD4F-8770-306328585552}"/>
              </a:ext>
            </a:extLst>
          </p:cNvPr>
          <p:cNvSpPr>
            <a:spLocks noGrp="1"/>
          </p:cNvSpPr>
          <p:nvPr>
            <p:ph type="title"/>
          </p:nvPr>
        </p:nvSpPr>
        <p:spPr/>
        <p:txBody>
          <a:bodyPr/>
          <a:lstStyle/>
          <a:p>
            <a:r>
              <a:rPr lang="en-US" b="1" dirty="0" smtClean="0"/>
              <a:t>Case #8</a:t>
            </a:r>
            <a:r>
              <a:rPr lang="en-US" b="1" dirty="0"/>
              <a:t>:</a:t>
            </a:r>
          </a:p>
        </p:txBody>
      </p:sp>
      <p:sp>
        <p:nvSpPr>
          <p:cNvPr id="3" name="Content Placeholder 2">
            <a:extLst>
              <a:ext uri="{FF2B5EF4-FFF2-40B4-BE49-F238E27FC236}">
                <a16:creationId xmlns="" xmlns:a16="http://schemas.microsoft.com/office/drawing/2014/main" id="{7F252035-A190-B548-B144-19B3BB287BBA}"/>
              </a:ext>
            </a:extLst>
          </p:cNvPr>
          <p:cNvSpPr>
            <a:spLocks noGrp="1"/>
          </p:cNvSpPr>
          <p:nvPr>
            <p:ph idx="1"/>
          </p:nvPr>
        </p:nvSpPr>
        <p:spPr/>
        <p:txBody>
          <a:bodyPr/>
          <a:lstStyle/>
          <a:p>
            <a:pPr>
              <a:lnSpc>
                <a:spcPct val="150000"/>
              </a:lnSpc>
            </a:pPr>
            <a:r>
              <a:rPr lang="en-US" dirty="0"/>
              <a:t>Having had type 2 diabetes for three years, a 74 year old lady attended her GP practice for her annual diabetes review. During her review, she had her blood pressure taken and was found to have an average clinic blood pressure of 127/78mmHg. However, with a history of stroke in the family and her sister having suffered a recent heart attack, the patient was still very anxious that her blood pressure was too high despite reassurance from the practice nurse. </a:t>
            </a:r>
            <a:endParaRPr lang="en-US" dirty="0">
              <a:effectLst/>
            </a:endParaRPr>
          </a:p>
          <a:p>
            <a:pPr>
              <a:lnSpc>
                <a:spcPct val="150000"/>
              </a:lnSpc>
            </a:pPr>
            <a:r>
              <a:rPr lang="en-US" dirty="0"/>
              <a:t>What to do to relieve patient anxiety</a:t>
            </a:r>
          </a:p>
        </p:txBody>
      </p:sp>
      <p:pic>
        <p:nvPicPr>
          <p:cNvPr id="4"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9738" y="4428522"/>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24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BE9507-FB3D-1B4B-AF5C-09AA2A82CCDE}"/>
              </a:ext>
            </a:extLst>
          </p:cNvPr>
          <p:cNvSpPr>
            <a:spLocks noGrp="1"/>
          </p:cNvSpPr>
          <p:nvPr>
            <p:ph type="title"/>
          </p:nvPr>
        </p:nvSpPr>
        <p:spPr/>
        <p:txBody>
          <a:bodyPr/>
          <a:lstStyle/>
          <a:p>
            <a:r>
              <a:rPr lang="en-US" b="1" dirty="0" smtClean="0"/>
              <a:t>Case #9</a:t>
            </a:r>
            <a:r>
              <a:rPr lang="en-US" b="1" dirty="0"/>
              <a:t>:</a:t>
            </a:r>
          </a:p>
        </p:txBody>
      </p:sp>
      <p:sp>
        <p:nvSpPr>
          <p:cNvPr id="3" name="Content Placeholder 2">
            <a:extLst>
              <a:ext uri="{FF2B5EF4-FFF2-40B4-BE49-F238E27FC236}">
                <a16:creationId xmlns="" xmlns:a16="http://schemas.microsoft.com/office/drawing/2014/main" id="{CC95B1B5-CA47-A743-9C2A-ED7CC9C437E3}"/>
              </a:ext>
            </a:extLst>
          </p:cNvPr>
          <p:cNvSpPr>
            <a:spLocks noGrp="1"/>
          </p:cNvSpPr>
          <p:nvPr>
            <p:ph idx="1"/>
          </p:nvPr>
        </p:nvSpPr>
        <p:spPr/>
        <p:txBody>
          <a:bodyPr>
            <a:normAutofit fontScale="92500" lnSpcReduction="10000"/>
          </a:bodyPr>
          <a:lstStyle/>
          <a:p>
            <a:pPr>
              <a:lnSpc>
                <a:spcPct val="150000"/>
              </a:lnSpc>
            </a:pPr>
            <a:r>
              <a:rPr lang="en-US" dirty="0"/>
              <a:t>A 65-year-old Caucasian male is referred for management of uncontrolled hypertension.. He does not have known coronary artery disease or stroke. His seated office blood pressure is 168/94 mm Hg (with similar readings in both arms),, his heart rate is 50 beats/ minute. He has a BMI of 32. his blood pressures in other physician office visits have ranged between 165-175/ 92-95 mm Hg over the last year. His current anti-hypertensive medications include: hydrochlorothiazide 25 mg daily, valsartan 320 mg daily, amlodipine 10 mg daily, clonidine 0.2 mg twice daily, and long-acting metoprolol 100 mg daily. He reports compliance with his medication regimen,.</a:t>
            </a:r>
          </a:p>
          <a:p>
            <a:pPr>
              <a:lnSpc>
                <a:spcPct val="150000"/>
              </a:lnSpc>
            </a:pPr>
            <a:r>
              <a:rPr lang="en-US" dirty="0"/>
              <a:t/>
            </a:r>
            <a:br>
              <a:rPr lang="en-US" dirty="0"/>
            </a:br>
            <a:endParaRPr lang="en-US" dirty="0"/>
          </a:p>
        </p:txBody>
      </p:sp>
      <p:pic>
        <p:nvPicPr>
          <p:cNvPr id="4"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9738" y="4428522"/>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805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F68A0AF-1F71-8043-9A7F-D58929CF5D62}"/>
              </a:ext>
            </a:extLst>
          </p:cNvPr>
          <p:cNvSpPr>
            <a:spLocks noGrp="1"/>
          </p:cNvSpPr>
          <p:nvPr>
            <p:ph idx="4294967295"/>
          </p:nvPr>
        </p:nvSpPr>
        <p:spPr>
          <a:xfrm>
            <a:off x="911290" y="1015839"/>
            <a:ext cx="10058400" cy="4022725"/>
          </a:xfrm>
        </p:spPr>
        <p:txBody>
          <a:bodyPr>
            <a:normAutofit lnSpcReduction="10000"/>
          </a:bodyPr>
          <a:lstStyle/>
          <a:p>
            <a:pPr>
              <a:lnSpc>
                <a:spcPct val="150000"/>
              </a:lnSpc>
            </a:pPr>
            <a:r>
              <a:rPr lang="en-US" b="1" dirty="0"/>
              <a:t>1.  What is the goal blood pressure in this patient, based on current recommendations?</a:t>
            </a:r>
          </a:p>
          <a:p>
            <a:pPr marL="457200" indent="-457200">
              <a:lnSpc>
                <a:spcPct val="150000"/>
              </a:lnSpc>
              <a:buFont typeface="+mj-lt"/>
              <a:buAutoNum type="alphaLcPeriod"/>
            </a:pPr>
            <a:r>
              <a:rPr lang="en-US" u="sng" dirty="0">
                <a:hlinkClick r:id="rId2"/>
              </a:rPr>
              <a:t>Less than 130/80 mm Hg</a:t>
            </a:r>
            <a:endParaRPr lang="en-US" dirty="0"/>
          </a:p>
          <a:p>
            <a:pPr marL="457200" indent="-457200">
              <a:lnSpc>
                <a:spcPct val="150000"/>
              </a:lnSpc>
              <a:buFont typeface="+mj-lt"/>
              <a:buAutoNum type="alphaLcPeriod"/>
            </a:pPr>
            <a:r>
              <a:rPr lang="en-US" u="sng" dirty="0">
                <a:hlinkClick r:id="rId3"/>
              </a:rPr>
              <a:t>Less than 150/90 mm Hg</a:t>
            </a:r>
            <a:endParaRPr lang="en-US" dirty="0"/>
          </a:p>
          <a:p>
            <a:pPr marL="457200" indent="-457200">
              <a:lnSpc>
                <a:spcPct val="150000"/>
              </a:lnSpc>
              <a:buFont typeface="+mj-lt"/>
              <a:buAutoNum type="alphaLcPeriod"/>
            </a:pPr>
            <a:r>
              <a:rPr lang="en-US" u="sng" dirty="0">
                <a:hlinkClick r:id="rId4"/>
              </a:rPr>
              <a:t>Less than 140/90 mm Hg</a:t>
            </a:r>
            <a:endParaRPr lang="en-US" dirty="0"/>
          </a:p>
          <a:p>
            <a:pPr marL="457200" indent="-457200">
              <a:lnSpc>
                <a:spcPct val="150000"/>
              </a:lnSpc>
              <a:buFont typeface="+mj-lt"/>
              <a:buAutoNum type="alphaLcPeriod"/>
            </a:pPr>
            <a:r>
              <a:rPr lang="en-US" u="sng" dirty="0">
                <a:hlinkClick r:id="rId5"/>
              </a:rPr>
              <a:t>Less than 125/85 mm Hg</a:t>
            </a:r>
            <a:endParaRPr lang="en-US" dirty="0"/>
          </a:p>
          <a:p>
            <a:pPr marL="0" indent="0">
              <a:lnSpc>
                <a:spcPct val="150000"/>
              </a:lnSpc>
              <a:buNone/>
            </a:pPr>
            <a:r>
              <a:rPr lang="en-US" dirty="0"/>
              <a:t/>
            </a:r>
            <a:br>
              <a:rPr lang="en-US" dirty="0"/>
            </a:br>
            <a:endParaRPr lang="en-US" dirty="0"/>
          </a:p>
        </p:txBody>
      </p:sp>
      <p:pic>
        <p:nvPicPr>
          <p:cNvPr id="4" name="Picture 2" descr="Image result for question mar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39738" y="4428522"/>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198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A0CF55-0E72-1049-AAAB-0AAE3EAAE64B}"/>
              </a:ext>
            </a:extLst>
          </p:cNvPr>
          <p:cNvSpPr>
            <a:spLocks noGrp="1"/>
          </p:cNvSpPr>
          <p:nvPr>
            <p:ph type="title"/>
          </p:nvPr>
        </p:nvSpPr>
        <p:spPr/>
        <p:txBody>
          <a:bodyPr/>
          <a:lstStyle/>
          <a:p>
            <a:r>
              <a:rPr lang="en-US" b="1" dirty="0" smtClean="0"/>
              <a:t>Case #10</a:t>
            </a:r>
            <a:r>
              <a:rPr lang="en-US" b="1" dirty="0"/>
              <a:t>:</a:t>
            </a:r>
          </a:p>
        </p:txBody>
      </p:sp>
      <p:sp>
        <p:nvSpPr>
          <p:cNvPr id="3" name="Content Placeholder 2">
            <a:extLst>
              <a:ext uri="{FF2B5EF4-FFF2-40B4-BE49-F238E27FC236}">
                <a16:creationId xmlns="" xmlns:a16="http://schemas.microsoft.com/office/drawing/2014/main" id="{DFCD134D-441F-3142-A9C5-202169138F72}"/>
              </a:ext>
            </a:extLst>
          </p:cNvPr>
          <p:cNvSpPr>
            <a:spLocks noGrp="1"/>
          </p:cNvSpPr>
          <p:nvPr>
            <p:ph idx="1"/>
          </p:nvPr>
        </p:nvSpPr>
        <p:spPr/>
        <p:txBody>
          <a:bodyPr/>
          <a:lstStyle/>
          <a:p>
            <a:pPr>
              <a:lnSpc>
                <a:spcPct val="150000"/>
              </a:lnSpc>
            </a:pPr>
            <a:r>
              <a:rPr lang="en-US" dirty="0"/>
              <a:t>Mr. MK, a 55-year-old man. </a:t>
            </a:r>
            <a:endParaRPr lang="en-US" dirty="0">
              <a:effectLst/>
            </a:endParaRPr>
          </a:p>
          <a:p>
            <a:pPr>
              <a:lnSpc>
                <a:spcPct val="150000"/>
              </a:lnSpc>
            </a:pPr>
            <a:r>
              <a:rPr lang="en-US" dirty="0"/>
              <a:t>T2DM and hypertension for 10 years. Medications: Metformin 1 g </a:t>
            </a:r>
            <a:r>
              <a:rPr lang="en-US" dirty="0" err="1"/>
              <a:t>bd</a:t>
            </a:r>
            <a:r>
              <a:rPr lang="en-US" dirty="0"/>
              <a:t> </a:t>
            </a:r>
            <a:endParaRPr lang="en-US" dirty="0">
              <a:effectLst/>
            </a:endParaRPr>
          </a:p>
          <a:p>
            <a:pPr>
              <a:lnSpc>
                <a:spcPct val="150000"/>
              </a:lnSpc>
            </a:pPr>
            <a:r>
              <a:rPr lang="en-US" dirty="0"/>
              <a:t>Gliclazide 160 mg </a:t>
            </a:r>
            <a:r>
              <a:rPr lang="en-US" dirty="0" err="1"/>
              <a:t>bd</a:t>
            </a:r>
            <a:r>
              <a:rPr lang="en-US" dirty="0"/>
              <a:t> Amlodipine 10 mg daily </a:t>
            </a:r>
            <a:endParaRPr lang="en-US" dirty="0">
              <a:effectLst/>
            </a:endParaRPr>
          </a:p>
          <a:p>
            <a:pPr>
              <a:lnSpc>
                <a:spcPct val="150000"/>
              </a:lnSpc>
            </a:pPr>
            <a:r>
              <a:rPr lang="en-US" dirty="0"/>
              <a:t>Referred for further management of poorly controlled diabetes and hypertension. </a:t>
            </a:r>
            <a:endParaRPr lang="en-US" dirty="0">
              <a:effectLst/>
            </a:endParaRPr>
          </a:p>
          <a:p>
            <a:pPr>
              <a:lnSpc>
                <a:spcPct val="150000"/>
              </a:lnSpc>
            </a:pPr>
            <a:r>
              <a:rPr lang="en-US" dirty="0"/>
              <a:t>What are the possible causes for his poorly controlled diabetes and hypertension? </a:t>
            </a:r>
            <a:endParaRPr lang="en-US" dirty="0">
              <a:effectLst/>
            </a:endParaRPr>
          </a:p>
          <a:p>
            <a:pPr>
              <a:lnSpc>
                <a:spcPct val="150000"/>
              </a:lnSpc>
            </a:pPr>
            <a:endParaRPr lang="en-US" dirty="0"/>
          </a:p>
        </p:txBody>
      </p:sp>
      <p:pic>
        <p:nvPicPr>
          <p:cNvPr id="4"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9738" y="4428522"/>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8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88A82C0-0D71-4147-974F-5A88B31A46A0}"/>
              </a:ext>
            </a:extLst>
          </p:cNvPr>
          <p:cNvSpPr>
            <a:spLocks noGrp="1"/>
          </p:cNvSpPr>
          <p:nvPr>
            <p:ph idx="4294967295"/>
          </p:nvPr>
        </p:nvSpPr>
        <p:spPr>
          <a:xfrm>
            <a:off x="920620" y="810565"/>
            <a:ext cx="10058400" cy="4899770"/>
          </a:xfrm>
        </p:spPr>
        <p:txBody>
          <a:bodyPr>
            <a:normAutofit/>
          </a:bodyPr>
          <a:lstStyle/>
          <a:p>
            <a:pPr>
              <a:lnSpc>
                <a:spcPct val="150000"/>
              </a:lnSpc>
              <a:buFont typeface="Arial" panose="020B0604020202020204" pitchFamily="34" charset="0"/>
              <a:buChar char="•"/>
            </a:pPr>
            <a:r>
              <a:rPr lang="en-US" sz="2200" dirty="0" smtClean="0"/>
              <a:t>Social </a:t>
            </a:r>
            <a:r>
              <a:rPr lang="en-US" sz="2200" dirty="0"/>
              <a:t>history: </a:t>
            </a:r>
            <a:endParaRPr lang="en-US" sz="2200" dirty="0">
              <a:effectLst/>
            </a:endParaRPr>
          </a:p>
          <a:p>
            <a:pPr lvl="1">
              <a:lnSpc>
                <a:spcPct val="150000"/>
              </a:lnSpc>
              <a:buFont typeface="Courier New" panose="02070309020205020404" pitchFamily="49" charset="0"/>
              <a:buChar char="o"/>
            </a:pPr>
            <a:r>
              <a:rPr lang="en-US" sz="2000" dirty="0" smtClean="0"/>
              <a:t>Salesman</a:t>
            </a:r>
          </a:p>
          <a:p>
            <a:pPr lvl="1">
              <a:lnSpc>
                <a:spcPct val="150000"/>
              </a:lnSpc>
              <a:buFont typeface="Courier New" panose="02070309020205020404" pitchFamily="49" charset="0"/>
              <a:buChar char="o"/>
            </a:pPr>
            <a:r>
              <a:rPr lang="en-US" sz="2000" dirty="0" smtClean="0"/>
              <a:t>Frequent travelling</a:t>
            </a:r>
          </a:p>
          <a:p>
            <a:pPr lvl="1">
              <a:lnSpc>
                <a:spcPct val="150000"/>
              </a:lnSpc>
              <a:buFont typeface="Courier New" panose="02070309020205020404" pitchFamily="49" charset="0"/>
              <a:buChar char="o"/>
            </a:pPr>
            <a:r>
              <a:rPr lang="en-US" sz="2000" dirty="0" smtClean="0"/>
              <a:t>On </a:t>
            </a:r>
            <a:r>
              <a:rPr lang="en-US" sz="2000" dirty="0"/>
              <a:t>and off missed his medications Diet not controlled </a:t>
            </a:r>
            <a:endParaRPr lang="en-US" sz="2000" dirty="0" smtClean="0"/>
          </a:p>
          <a:p>
            <a:pPr marL="0" indent="0">
              <a:lnSpc>
                <a:spcPct val="150000"/>
              </a:lnSpc>
              <a:buNone/>
            </a:pPr>
            <a:endParaRPr lang="en-US" sz="2200" dirty="0"/>
          </a:p>
          <a:p>
            <a:pPr>
              <a:lnSpc>
                <a:spcPct val="150000"/>
              </a:lnSpc>
              <a:buFont typeface="Arial" panose="020B0604020202020204" pitchFamily="34" charset="0"/>
              <a:buChar char="•"/>
            </a:pPr>
            <a:r>
              <a:rPr lang="en-US" sz="2200" dirty="0">
                <a:effectLst/>
              </a:rPr>
              <a:t>Family history:</a:t>
            </a:r>
          </a:p>
          <a:p>
            <a:pPr lvl="1">
              <a:lnSpc>
                <a:spcPct val="150000"/>
              </a:lnSpc>
              <a:buFont typeface="Courier New" panose="02070309020205020404" pitchFamily="49" charset="0"/>
              <a:buChar char="o"/>
            </a:pPr>
            <a:r>
              <a:rPr lang="en-US" sz="2000" dirty="0"/>
              <a:t>Mother – diabetic, on </a:t>
            </a:r>
            <a:r>
              <a:rPr lang="en-US" sz="2000" dirty="0" smtClean="0"/>
              <a:t>dialysis</a:t>
            </a:r>
          </a:p>
          <a:p>
            <a:pPr lvl="1">
              <a:lnSpc>
                <a:spcPct val="150000"/>
              </a:lnSpc>
              <a:buFont typeface="Courier New" panose="02070309020205020404" pitchFamily="49" charset="0"/>
              <a:buChar char="o"/>
            </a:pPr>
            <a:r>
              <a:rPr lang="en-US" sz="2000" dirty="0" smtClean="0"/>
              <a:t>Father </a:t>
            </a:r>
            <a:r>
              <a:rPr lang="en-US" sz="2000" dirty="0"/>
              <a:t>– stroke (residual left hemiparesis) </a:t>
            </a:r>
            <a:endParaRPr lang="en-US" sz="2000" dirty="0">
              <a:effectLst/>
            </a:endParaRPr>
          </a:p>
          <a:p>
            <a:pPr>
              <a:lnSpc>
                <a:spcPct val="150000"/>
              </a:lnSpc>
            </a:pPr>
            <a:endParaRPr lang="en-US" sz="2200" dirty="0"/>
          </a:p>
        </p:txBody>
      </p:sp>
    </p:spTree>
    <p:extLst>
      <p:ext uri="{BB962C8B-B14F-4D97-AF65-F5344CB8AC3E}">
        <p14:creationId xmlns:p14="http://schemas.microsoft.com/office/powerpoint/2010/main" val="418009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6DD105-688F-5146-8370-7EFDB6A24F14}"/>
              </a:ext>
            </a:extLst>
          </p:cNvPr>
          <p:cNvSpPr>
            <a:spLocks noGrp="1"/>
          </p:cNvSpPr>
          <p:nvPr>
            <p:ph type="title"/>
          </p:nvPr>
        </p:nvSpPr>
        <p:spPr/>
        <p:txBody>
          <a:bodyPr/>
          <a:lstStyle/>
          <a:p>
            <a:r>
              <a:rPr lang="en-US" b="1" dirty="0"/>
              <a:t>CASE #</a:t>
            </a:r>
            <a:r>
              <a:rPr lang="en-US" b="1" dirty="0" smtClean="0"/>
              <a:t>1</a:t>
            </a:r>
            <a:endParaRPr lang="en-US" dirty="0"/>
          </a:p>
        </p:txBody>
      </p:sp>
      <p:sp>
        <p:nvSpPr>
          <p:cNvPr id="3" name="Content Placeholder 2">
            <a:extLst>
              <a:ext uri="{FF2B5EF4-FFF2-40B4-BE49-F238E27FC236}">
                <a16:creationId xmlns="" xmlns:a16="http://schemas.microsoft.com/office/drawing/2014/main" id="{FC4AE363-A1C0-9649-8A64-4633A7F84B6C}"/>
              </a:ext>
            </a:extLst>
          </p:cNvPr>
          <p:cNvSpPr>
            <a:spLocks noGrp="1"/>
          </p:cNvSpPr>
          <p:nvPr>
            <p:ph idx="1"/>
          </p:nvPr>
        </p:nvSpPr>
        <p:spPr/>
        <p:txBody>
          <a:bodyPr/>
          <a:lstStyle/>
          <a:p>
            <a:pPr fontAlgn="base">
              <a:lnSpc>
                <a:spcPct val="150000"/>
              </a:lnSpc>
            </a:pPr>
            <a:r>
              <a:rPr lang="en-US" dirty="0"/>
              <a:t> A 59-year-old man with type 2 diabetes presents with concerns about high blood pressure (BP). At a recent visit to his dentist he was told his BP was high. He was reclining in the dentist’s chair when his BP was taken, but he doesn’t remember the exact reading. He has no symptoms. He has never taken medications for high BP. He takes metformin for type 2 diabetes.</a:t>
            </a:r>
          </a:p>
          <a:p>
            <a:pPr fontAlgn="base">
              <a:lnSpc>
                <a:spcPct val="150000"/>
              </a:lnSpc>
            </a:pPr>
            <a:r>
              <a:rPr lang="en-US" dirty="0"/>
              <a:t>His BP is measured once at 146/95 mm Hg in the left arm while sitting. Physical exam is unremarkable except for obesity. ECG is unremarkable.</a:t>
            </a:r>
          </a:p>
          <a:p>
            <a:pPr>
              <a:lnSpc>
                <a:spcPct val="150000"/>
              </a:lnSpc>
            </a:pPr>
            <a:endParaRPr lang="en-US" dirty="0"/>
          </a:p>
        </p:txBody>
      </p:sp>
      <p:pic>
        <p:nvPicPr>
          <p:cNvPr id="4"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2456" y="4353876"/>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326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D47F598-6961-2744-87B9-2D089BE2EFCD}"/>
              </a:ext>
            </a:extLst>
          </p:cNvPr>
          <p:cNvSpPr>
            <a:spLocks noGrp="1"/>
          </p:cNvSpPr>
          <p:nvPr>
            <p:ph idx="4294967295"/>
          </p:nvPr>
        </p:nvSpPr>
        <p:spPr>
          <a:xfrm>
            <a:off x="836645" y="1081153"/>
            <a:ext cx="10058400" cy="4022725"/>
          </a:xfrm>
        </p:spPr>
        <p:txBody>
          <a:bodyPr>
            <a:noAutofit/>
          </a:bodyPr>
          <a:lstStyle/>
          <a:p>
            <a:pPr>
              <a:lnSpc>
                <a:spcPct val="150000"/>
              </a:lnSpc>
              <a:buFont typeface="Arial" panose="020B0604020202020204" pitchFamily="34" charset="0"/>
              <a:buChar char="•"/>
            </a:pPr>
            <a:r>
              <a:rPr lang="en-US" sz="2200" dirty="0"/>
              <a:t>On examination: </a:t>
            </a:r>
            <a:endParaRPr lang="en-US" sz="2200" dirty="0">
              <a:effectLst/>
            </a:endParaRPr>
          </a:p>
          <a:p>
            <a:pPr lvl="1">
              <a:lnSpc>
                <a:spcPct val="150000"/>
              </a:lnSpc>
            </a:pPr>
            <a:r>
              <a:rPr lang="en-US" sz="2200" dirty="0"/>
              <a:t>• Obese</a:t>
            </a:r>
            <a:br>
              <a:rPr lang="en-US" sz="2200" dirty="0"/>
            </a:br>
            <a:r>
              <a:rPr lang="en-US" sz="2200" dirty="0"/>
              <a:t>• Weight 98 kg, BMI 35 kg/m2</a:t>
            </a:r>
            <a:br>
              <a:rPr lang="en-US" sz="2200" dirty="0"/>
            </a:br>
            <a:r>
              <a:rPr lang="en-US" sz="2200" dirty="0"/>
              <a:t>• BP 160/90 mmHg</a:t>
            </a:r>
            <a:br>
              <a:rPr lang="en-US" sz="2200" dirty="0"/>
            </a:br>
            <a:r>
              <a:rPr lang="en-US" sz="2200" dirty="0"/>
              <a:t>• PR 88 beats/minute</a:t>
            </a:r>
            <a:br>
              <a:rPr lang="en-US" sz="2200" dirty="0"/>
            </a:br>
            <a:r>
              <a:rPr lang="en-US" sz="2200" dirty="0"/>
              <a:t>• Bilateral proliferative retinopathy</a:t>
            </a:r>
            <a:br>
              <a:rPr lang="en-US" sz="2200" dirty="0"/>
            </a:br>
            <a:r>
              <a:rPr lang="en-US" sz="2200" dirty="0"/>
              <a:t>• Minimal bilateral leg </a:t>
            </a:r>
            <a:r>
              <a:rPr lang="en-US" sz="2200" dirty="0" err="1"/>
              <a:t>oedema</a:t>
            </a:r>
            <a:r>
              <a:rPr lang="en-US" sz="2200" dirty="0"/>
              <a:t/>
            </a:r>
            <a:br>
              <a:rPr lang="en-US" sz="2200" dirty="0"/>
            </a:br>
            <a:r>
              <a:rPr lang="en-US" sz="2200" dirty="0"/>
              <a:t>• Other systemic examination: unremarkable </a:t>
            </a:r>
            <a:endParaRPr lang="en-US" sz="2200" dirty="0">
              <a:effectLst/>
            </a:endParaRPr>
          </a:p>
          <a:p>
            <a:pPr>
              <a:lnSpc>
                <a:spcPct val="150000"/>
              </a:lnSpc>
            </a:pPr>
            <a:endParaRPr lang="en-US" sz="2200" dirty="0"/>
          </a:p>
        </p:txBody>
      </p:sp>
    </p:spTree>
    <p:extLst>
      <p:ext uri="{BB962C8B-B14F-4D97-AF65-F5344CB8AC3E}">
        <p14:creationId xmlns:p14="http://schemas.microsoft.com/office/powerpoint/2010/main" val="1823895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EC5A4ED-4968-5F4C-B1C5-332F6D1720CE}"/>
              </a:ext>
            </a:extLst>
          </p:cNvPr>
          <p:cNvSpPr>
            <a:spLocks noGrp="1"/>
          </p:cNvSpPr>
          <p:nvPr>
            <p:ph idx="4294967295"/>
          </p:nvPr>
        </p:nvSpPr>
        <p:spPr>
          <a:xfrm>
            <a:off x="914400" y="1044155"/>
            <a:ext cx="10515600" cy="4857750"/>
          </a:xfrm>
        </p:spPr>
        <p:txBody>
          <a:bodyPr>
            <a:normAutofit/>
          </a:bodyPr>
          <a:lstStyle/>
          <a:p>
            <a:pPr>
              <a:lnSpc>
                <a:spcPct val="150000"/>
              </a:lnSpc>
              <a:buFont typeface="Arial" panose="020B0604020202020204" pitchFamily="34" charset="0"/>
              <a:buChar char="•"/>
            </a:pPr>
            <a:r>
              <a:rPr lang="en-US" sz="2200" dirty="0">
                <a:solidFill>
                  <a:schemeClr val="tx1"/>
                </a:solidFill>
              </a:rPr>
              <a:t>Investigation results: </a:t>
            </a:r>
            <a:endParaRPr lang="en-US" sz="2200" dirty="0">
              <a:solidFill>
                <a:schemeClr val="tx1"/>
              </a:solidFill>
              <a:effectLst/>
            </a:endParaRPr>
          </a:p>
          <a:p>
            <a:pPr lvl="2">
              <a:lnSpc>
                <a:spcPct val="150000"/>
              </a:lnSpc>
            </a:pPr>
            <a:r>
              <a:rPr lang="en-US" sz="2200" dirty="0"/>
              <a:t>A1c:    9.2 %</a:t>
            </a:r>
          </a:p>
          <a:p>
            <a:pPr lvl="2">
              <a:lnSpc>
                <a:spcPct val="150000"/>
              </a:lnSpc>
            </a:pPr>
            <a:r>
              <a:rPr lang="en-US" sz="2200" dirty="0"/>
              <a:t>FBS:    11.8 mmol/L </a:t>
            </a:r>
          </a:p>
          <a:p>
            <a:pPr lvl="2">
              <a:lnSpc>
                <a:spcPct val="150000"/>
              </a:lnSpc>
            </a:pPr>
            <a:r>
              <a:rPr lang="en-US" sz="2200" dirty="0"/>
              <a:t>Creatinine:    106 </a:t>
            </a:r>
            <a:r>
              <a:rPr lang="el-GR" sz="2200" dirty="0"/>
              <a:t>μ</a:t>
            </a:r>
            <a:r>
              <a:rPr lang="en-US" sz="2200" dirty="0" err="1"/>
              <a:t>mol</a:t>
            </a:r>
            <a:r>
              <a:rPr lang="en-US" sz="2200" dirty="0"/>
              <a:t>/L </a:t>
            </a:r>
          </a:p>
          <a:p>
            <a:pPr lvl="2">
              <a:lnSpc>
                <a:spcPct val="150000"/>
              </a:lnSpc>
            </a:pPr>
            <a:r>
              <a:rPr lang="en-US" sz="2200" dirty="0"/>
              <a:t>e-GFR:    88 ml/min/1.73 m2 200 mg/24h urinary protein </a:t>
            </a:r>
          </a:p>
          <a:p>
            <a:pPr lvl="2">
              <a:lnSpc>
                <a:spcPct val="150000"/>
              </a:lnSpc>
            </a:pPr>
            <a:r>
              <a:rPr lang="en-US" sz="2200" dirty="0"/>
              <a:t>ECG: </a:t>
            </a:r>
            <a:r>
              <a:rPr lang="en-US" sz="2200" dirty="0" smtClean="0"/>
              <a:t>   LVH</a:t>
            </a:r>
            <a:endParaRPr lang="en-US" sz="2200" dirty="0">
              <a:effectLst/>
            </a:endParaRPr>
          </a:p>
          <a:p>
            <a:pPr>
              <a:lnSpc>
                <a:spcPct val="150000"/>
              </a:lnSpc>
            </a:pPr>
            <a:endParaRPr lang="en-US" sz="2200" dirty="0"/>
          </a:p>
        </p:txBody>
      </p:sp>
    </p:spTree>
    <p:extLst>
      <p:ext uri="{BB962C8B-B14F-4D97-AF65-F5344CB8AC3E}">
        <p14:creationId xmlns:p14="http://schemas.microsoft.com/office/powerpoint/2010/main" val="3771210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27C9A25-966E-6242-BDAF-404D6A37E5F8}"/>
              </a:ext>
            </a:extLst>
          </p:cNvPr>
          <p:cNvSpPr>
            <a:spLocks noGrp="1"/>
          </p:cNvSpPr>
          <p:nvPr>
            <p:ph idx="4294967295"/>
          </p:nvPr>
        </p:nvSpPr>
        <p:spPr>
          <a:xfrm>
            <a:off x="985935" y="2163503"/>
            <a:ext cx="10058400" cy="4022725"/>
          </a:xfrm>
        </p:spPr>
        <p:txBody>
          <a:bodyPr>
            <a:normAutofit/>
          </a:bodyPr>
          <a:lstStyle/>
          <a:p>
            <a:pPr algn="ctr"/>
            <a:r>
              <a:rPr lang="en-US" sz="2800" dirty="0"/>
              <a:t>What are the issues that need to be addressed? </a:t>
            </a:r>
            <a:endParaRPr lang="en-US" sz="2800" dirty="0">
              <a:effectLst/>
            </a:endParaRPr>
          </a:p>
          <a:p>
            <a:pPr algn="ctr"/>
            <a:endParaRPr lang="en-US" sz="2400" dirty="0"/>
          </a:p>
        </p:txBody>
      </p:sp>
      <p:pic>
        <p:nvPicPr>
          <p:cNvPr id="13314" name="Picture 2" descr="Image result for thin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5142" y="3275046"/>
            <a:ext cx="2444651" cy="2444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840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26E49C-403E-3C4F-BE85-0E05A483717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 xmlns:a16="http://schemas.microsoft.com/office/drawing/2014/main" id="{10BCDD37-2658-014A-B5E6-836E83CDC224}"/>
              </a:ext>
            </a:extLst>
          </p:cNvPr>
          <p:cNvSpPr>
            <a:spLocks noGrp="1"/>
          </p:cNvSpPr>
          <p:nvPr>
            <p:ph idx="1"/>
          </p:nvPr>
        </p:nvSpPr>
        <p:spPr/>
        <p:txBody>
          <a:bodyPr/>
          <a:lstStyle/>
          <a:p>
            <a:pPr>
              <a:lnSpc>
                <a:spcPct val="150000"/>
              </a:lnSpc>
              <a:buFont typeface="Arial" panose="020B0604020202020204" pitchFamily="34" charset="0"/>
              <a:buChar char="•"/>
            </a:pPr>
            <a:r>
              <a:rPr lang="en-US" dirty="0" smtClean="0"/>
              <a:t>What </a:t>
            </a:r>
            <a:r>
              <a:rPr lang="en-US" dirty="0"/>
              <a:t>would be the A1c and BP target? </a:t>
            </a:r>
            <a:endParaRPr lang="en-US" dirty="0">
              <a:effectLst/>
            </a:endParaRPr>
          </a:p>
          <a:p>
            <a:pPr>
              <a:lnSpc>
                <a:spcPct val="150000"/>
              </a:lnSpc>
              <a:buFont typeface="Arial" panose="020B0604020202020204" pitchFamily="34" charset="0"/>
              <a:buChar char="•"/>
            </a:pPr>
            <a:r>
              <a:rPr lang="en-US" dirty="0"/>
              <a:t>How would you manage him? </a:t>
            </a:r>
            <a:endParaRPr lang="en-US" dirty="0">
              <a:effectLst/>
            </a:endParaRPr>
          </a:p>
          <a:p>
            <a:pPr>
              <a:lnSpc>
                <a:spcPct val="150000"/>
              </a:lnSpc>
              <a:buFont typeface="Arial" panose="020B0604020202020204" pitchFamily="34" charset="0"/>
              <a:buChar char="•"/>
            </a:pPr>
            <a:r>
              <a:rPr lang="en-US" dirty="0"/>
              <a:t>What would be the choices of anti-hypertensives or anti- diabetic agents? </a:t>
            </a:r>
            <a:endParaRPr lang="en-US" dirty="0">
              <a:effectLst/>
            </a:endParaRPr>
          </a:p>
          <a:p>
            <a:pPr>
              <a:lnSpc>
                <a:spcPct val="150000"/>
              </a:lnSpc>
              <a:buFont typeface="Arial" panose="020B0604020202020204" pitchFamily="34" charset="0"/>
              <a:buChar char="•"/>
            </a:pPr>
            <a:endParaRPr lang="en-US" dirty="0"/>
          </a:p>
        </p:txBody>
      </p:sp>
      <p:pic>
        <p:nvPicPr>
          <p:cNvPr id="19460" name="Picture 4" descr="Image result for question mark medic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428" y="4255657"/>
            <a:ext cx="3239528" cy="16134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537290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66" y="777258"/>
            <a:ext cx="7450377" cy="5287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98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621250D-F72A-B241-BC59-41AD4CC2D25F}"/>
              </a:ext>
            </a:extLst>
          </p:cNvPr>
          <p:cNvSpPr>
            <a:spLocks noGrp="1"/>
          </p:cNvSpPr>
          <p:nvPr>
            <p:ph idx="4294967295"/>
          </p:nvPr>
        </p:nvSpPr>
        <p:spPr>
          <a:xfrm>
            <a:off x="314130" y="2834044"/>
            <a:ext cx="10058400" cy="4022725"/>
          </a:xfrm>
        </p:spPr>
        <p:txBody>
          <a:bodyPr>
            <a:normAutofit/>
          </a:bodyPr>
          <a:lstStyle/>
          <a:p>
            <a:pPr marL="0" indent="0" fontAlgn="base">
              <a:buNone/>
            </a:pPr>
            <a:r>
              <a:rPr lang="en-US" sz="2800" b="1" dirty="0"/>
              <a:t>                                  </a:t>
            </a:r>
          </a:p>
          <a:p>
            <a:pPr marL="0" indent="0" fontAlgn="base">
              <a:buNone/>
            </a:pPr>
            <a:endParaRPr lang="en-US" sz="2800" b="1" dirty="0"/>
          </a:p>
          <a:p>
            <a:pPr marL="0" indent="0" fontAlgn="base">
              <a:buNone/>
            </a:pPr>
            <a:endParaRPr lang="en-US" sz="2800" b="1" dirty="0"/>
          </a:p>
          <a:p>
            <a:pPr marL="0" indent="0" fontAlgn="base">
              <a:buNone/>
            </a:pPr>
            <a:r>
              <a:rPr lang="en-US" sz="2800" b="1" dirty="0"/>
              <a:t>    </a:t>
            </a:r>
            <a:r>
              <a:rPr lang="en-US" sz="2800" b="1" dirty="0" smtClean="0"/>
              <a:t>                                  </a:t>
            </a:r>
            <a:r>
              <a:rPr lang="en-US" sz="5400" b="1" dirty="0"/>
              <a:t>BP </a:t>
            </a:r>
            <a:r>
              <a:rPr lang="en-US" sz="5400" b="1" dirty="0" smtClean="0"/>
              <a:t>Measurement</a:t>
            </a:r>
            <a:endParaRPr lang="en-US" sz="2800" dirty="0"/>
          </a:p>
        </p:txBody>
      </p:sp>
      <p:pic>
        <p:nvPicPr>
          <p:cNvPr id="1026" name="Picture 2" descr="Image result for blood pressure measurement"/>
          <p:cNvPicPr>
            <a:picLocks noChangeAspect="1" noChangeArrowheads="1"/>
          </p:cNvPicPr>
          <p:nvPr/>
        </p:nvPicPr>
        <p:blipFill rotWithShape="1">
          <a:blip r:embed="rId2">
            <a:extLst>
              <a:ext uri="{28A0092B-C50C-407E-A947-70E740481C1C}">
                <a14:useLocalDpi xmlns:a14="http://schemas.microsoft.com/office/drawing/2010/main" val="0"/>
              </a:ext>
            </a:extLst>
          </a:blip>
          <a:srcRect r="45503" b="12448"/>
          <a:stretch/>
        </p:blipFill>
        <p:spPr bwMode="auto">
          <a:xfrm>
            <a:off x="4428930" y="881265"/>
            <a:ext cx="2662336" cy="3336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634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b="1" dirty="0" smtClean="0"/>
              <a:t>How would you measure his blood pressure</a:t>
            </a:r>
            <a:endParaRPr lang="en-US" sz="40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931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E77BC5-9C72-2648-B274-4DDEB34D28AC}"/>
              </a:ext>
            </a:extLst>
          </p:cNvPr>
          <p:cNvSpPr>
            <a:spLocks noGrp="1"/>
          </p:cNvSpPr>
          <p:nvPr>
            <p:ph type="title"/>
          </p:nvPr>
        </p:nvSpPr>
        <p:spPr/>
        <p:txBody>
          <a:bodyPr/>
          <a:lstStyle/>
          <a:p>
            <a:r>
              <a:rPr lang="en-US" b="1" dirty="0"/>
              <a:t>CASE #</a:t>
            </a:r>
            <a:r>
              <a:rPr lang="en-US" b="1" dirty="0" smtClean="0"/>
              <a:t>2</a:t>
            </a:r>
            <a:endParaRPr lang="en-US" dirty="0"/>
          </a:p>
        </p:txBody>
      </p:sp>
      <p:sp>
        <p:nvSpPr>
          <p:cNvPr id="3" name="Content Placeholder 2">
            <a:extLst>
              <a:ext uri="{FF2B5EF4-FFF2-40B4-BE49-F238E27FC236}">
                <a16:creationId xmlns="" xmlns:a16="http://schemas.microsoft.com/office/drawing/2014/main" id="{CAD1ED64-A36C-A449-8C01-56C450E8A4E5}"/>
              </a:ext>
            </a:extLst>
          </p:cNvPr>
          <p:cNvSpPr>
            <a:spLocks noGrp="1"/>
          </p:cNvSpPr>
          <p:nvPr>
            <p:ph idx="1"/>
          </p:nvPr>
        </p:nvSpPr>
        <p:spPr/>
        <p:txBody>
          <a:bodyPr>
            <a:normAutofit/>
          </a:bodyPr>
          <a:lstStyle/>
          <a:p>
            <a:pPr fontAlgn="base">
              <a:lnSpc>
                <a:spcPct val="150000"/>
              </a:lnSpc>
            </a:pPr>
            <a:r>
              <a:rPr lang="en-US" dirty="0"/>
              <a:t> A 62 year old </a:t>
            </a:r>
            <a:r>
              <a:rPr lang="en-US" dirty="0" smtClean="0"/>
              <a:t>woman </a:t>
            </a:r>
            <a:r>
              <a:rPr lang="en-US" dirty="0"/>
              <a:t>with prediabetes presents for her annual physical. She has no complaints. The average of 2 BP readings in her right arm is BP 143/88. Her physical exam is unremarkable except for obesity. She has no history of myocardial infarction, stroke, kidney disease, or heart failure. After the visit, she measures her BP at home and returns 1 month later. The average BP from multiple clinic and home readings is 138/86.</a:t>
            </a:r>
          </a:p>
          <a:p>
            <a:pPr fontAlgn="base">
              <a:lnSpc>
                <a:spcPct val="150000"/>
              </a:lnSpc>
            </a:pPr>
            <a:r>
              <a:rPr lang="en-US" dirty="0"/>
              <a:t>Her total cholesterol is 260 mg/</a:t>
            </a:r>
            <a:r>
              <a:rPr lang="en-US" dirty="0" err="1"/>
              <a:t>dL</a:t>
            </a:r>
            <a:r>
              <a:rPr lang="en-US" dirty="0"/>
              <a:t>, HDL 42 mg/</a:t>
            </a:r>
            <a:r>
              <a:rPr lang="en-US" dirty="0" err="1"/>
              <a:t>dL</a:t>
            </a:r>
            <a:r>
              <a:rPr lang="en-US" dirty="0"/>
              <a:t>, and LDL 165 mg/</a:t>
            </a:r>
            <a:r>
              <a:rPr lang="en-US" dirty="0" err="1"/>
              <a:t>dL</a:t>
            </a:r>
            <a:r>
              <a:rPr lang="en-US" dirty="0"/>
              <a:t>. She does not smoke.</a:t>
            </a:r>
          </a:p>
          <a:p>
            <a:pPr fontAlgn="base">
              <a:lnSpc>
                <a:spcPct val="150000"/>
              </a:lnSpc>
            </a:pPr>
            <a:r>
              <a:rPr lang="en-US" dirty="0"/>
              <a:t>Is </a:t>
            </a:r>
            <a:r>
              <a:rPr lang="en-US" dirty="0" smtClean="0"/>
              <a:t>BP</a:t>
            </a:r>
            <a:r>
              <a:rPr lang="en-US" dirty="0" smtClean="0"/>
              <a:t> </a:t>
            </a:r>
            <a:r>
              <a:rPr lang="en-US" dirty="0"/>
              <a:t>readings normal ?</a:t>
            </a:r>
          </a:p>
          <a:p>
            <a:pPr>
              <a:lnSpc>
                <a:spcPct val="150000"/>
              </a:lnSpc>
            </a:pPr>
            <a:endParaRPr lang="en-US" dirty="0"/>
          </a:p>
        </p:txBody>
      </p:sp>
      <p:pic>
        <p:nvPicPr>
          <p:cNvPr id="4"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6272" y="4917233"/>
            <a:ext cx="1358815" cy="1358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515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3600" dirty="0" smtClean="0"/>
              <a:t>How would you classify hypertension</a:t>
            </a:r>
            <a:endParaRPr lang="en-US" sz="3600" dirty="0"/>
          </a:p>
        </p:txBody>
      </p:sp>
    </p:spTree>
    <p:extLst>
      <p:ext uri="{BB962C8B-B14F-4D97-AF65-F5344CB8AC3E}">
        <p14:creationId xmlns:p14="http://schemas.microsoft.com/office/powerpoint/2010/main" val="318009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What investigations will you do for hypertensive patient in the initial visit?</a:t>
            </a:r>
            <a:endParaRPr lang="en-US" sz="3200" dirty="0"/>
          </a:p>
        </p:txBody>
      </p:sp>
    </p:spTree>
    <p:extLst>
      <p:ext uri="{BB962C8B-B14F-4D97-AF65-F5344CB8AC3E}">
        <p14:creationId xmlns:p14="http://schemas.microsoft.com/office/powerpoint/2010/main" val="91793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F4C778-7F3A-9F4B-A937-793CD93A4675}"/>
              </a:ext>
            </a:extLst>
          </p:cNvPr>
          <p:cNvSpPr>
            <a:spLocks noGrp="1"/>
          </p:cNvSpPr>
          <p:nvPr>
            <p:ph type="title"/>
          </p:nvPr>
        </p:nvSpPr>
        <p:spPr/>
        <p:txBody>
          <a:bodyPr/>
          <a:lstStyle/>
          <a:p>
            <a:r>
              <a:rPr lang="en-US" b="1" dirty="0"/>
              <a:t>CASE #</a:t>
            </a:r>
            <a:r>
              <a:rPr lang="en-US" b="1" dirty="0" smtClean="0"/>
              <a:t>3</a:t>
            </a:r>
            <a:endParaRPr lang="en-US" dirty="0"/>
          </a:p>
        </p:txBody>
      </p:sp>
      <p:sp>
        <p:nvSpPr>
          <p:cNvPr id="3" name="Content Placeholder 2">
            <a:extLst>
              <a:ext uri="{FF2B5EF4-FFF2-40B4-BE49-F238E27FC236}">
                <a16:creationId xmlns="" xmlns:a16="http://schemas.microsoft.com/office/drawing/2014/main" id="{AE48B753-B67F-9B40-A783-15F15B3EB2AC}"/>
              </a:ext>
            </a:extLst>
          </p:cNvPr>
          <p:cNvSpPr>
            <a:spLocks noGrp="1"/>
          </p:cNvSpPr>
          <p:nvPr>
            <p:ph idx="1"/>
          </p:nvPr>
        </p:nvSpPr>
        <p:spPr/>
        <p:txBody>
          <a:bodyPr/>
          <a:lstStyle/>
          <a:p>
            <a:pPr fontAlgn="base">
              <a:lnSpc>
                <a:spcPct val="150000"/>
              </a:lnSpc>
            </a:pPr>
            <a:r>
              <a:rPr lang="en-US" dirty="0"/>
              <a:t> A 63 year old man with type 2 diabetes has an average BP of 151/92 over the span of several weeks of measuring at home and in the clinic. He also has albuminuria.</a:t>
            </a:r>
          </a:p>
          <a:p>
            <a:pPr fontAlgn="base">
              <a:lnSpc>
                <a:spcPct val="150000"/>
              </a:lnSpc>
            </a:pPr>
            <a:endParaRPr lang="en-US" dirty="0"/>
          </a:p>
          <a:p>
            <a:pPr fontAlgn="base">
              <a:lnSpc>
                <a:spcPct val="150000"/>
              </a:lnSpc>
            </a:pPr>
            <a:r>
              <a:rPr lang="en-US" dirty="0"/>
              <a:t>What is your treatment goals </a:t>
            </a:r>
            <a:r>
              <a:rPr lang="en-US" dirty="0" smtClean="0"/>
              <a:t>for his </a:t>
            </a:r>
            <a:r>
              <a:rPr lang="en-US" dirty="0" err="1"/>
              <a:t>bp</a:t>
            </a:r>
            <a:r>
              <a:rPr lang="en-US" dirty="0"/>
              <a:t>?</a:t>
            </a:r>
          </a:p>
          <a:p>
            <a:pPr>
              <a:lnSpc>
                <a:spcPct val="150000"/>
              </a:lnSpc>
            </a:pPr>
            <a:endParaRPr lang="en-US" dirty="0"/>
          </a:p>
        </p:txBody>
      </p:sp>
      <p:pic>
        <p:nvPicPr>
          <p:cNvPr id="5122"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2456" y="4241909"/>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032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9E688C-409C-434A-BD3B-E275346D63EE}"/>
              </a:ext>
            </a:extLst>
          </p:cNvPr>
          <p:cNvSpPr>
            <a:spLocks noGrp="1"/>
          </p:cNvSpPr>
          <p:nvPr>
            <p:ph type="title"/>
          </p:nvPr>
        </p:nvSpPr>
        <p:spPr/>
        <p:txBody>
          <a:bodyPr/>
          <a:lstStyle/>
          <a:p>
            <a:r>
              <a:rPr lang="en-US" b="1" dirty="0"/>
              <a:t>Case </a:t>
            </a:r>
            <a:r>
              <a:rPr lang="en-US" b="1" dirty="0" smtClean="0"/>
              <a:t>#4</a:t>
            </a:r>
            <a:r>
              <a:rPr lang="en-US" b="1" dirty="0"/>
              <a:t>:</a:t>
            </a:r>
          </a:p>
        </p:txBody>
      </p:sp>
      <p:sp>
        <p:nvSpPr>
          <p:cNvPr id="4" name="Content Placeholder 3">
            <a:extLst>
              <a:ext uri="{FF2B5EF4-FFF2-40B4-BE49-F238E27FC236}">
                <a16:creationId xmlns="" xmlns:a16="http://schemas.microsoft.com/office/drawing/2014/main" id="{1068CFBC-26A6-BD45-A132-9840E229FC71}"/>
              </a:ext>
            </a:extLst>
          </p:cNvPr>
          <p:cNvSpPr>
            <a:spLocks noGrp="1"/>
          </p:cNvSpPr>
          <p:nvPr>
            <p:ph idx="1"/>
          </p:nvPr>
        </p:nvSpPr>
        <p:spPr/>
        <p:txBody>
          <a:bodyPr>
            <a:normAutofit lnSpcReduction="10000"/>
          </a:bodyPr>
          <a:lstStyle/>
          <a:p>
            <a:pPr>
              <a:lnSpc>
                <a:spcPct val="150000"/>
              </a:lnSpc>
            </a:pPr>
            <a:r>
              <a:rPr lang="en-US" dirty="0"/>
              <a:t>You are seeing a 60-year-old man for the first time. He has untreated hypertension (168/106 mm Hg and blood pressure has been elevated on at least 3 occasions). There is currently no evidence of target organ dysfunction (heart, neurological, or eyegrounds).</a:t>
            </a:r>
          </a:p>
          <a:p>
            <a:pPr>
              <a:lnSpc>
                <a:spcPct val="150000"/>
              </a:lnSpc>
            </a:pPr>
            <a:r>
              <a:rPr lang="en-US" b="1" dirty="0"/>
              <a:t>From a therapeutic perspective, what is the best initial approach?</a:t>
            </a:r>
            <a:endParaRPr lang="en-US" dirty="0"/>
          </a:p>
          <a:p>
            <a:pPr>
              <a:lnSpc>
                <a:spcPct val="150000"/>
              </a:lnSpc>
            </a:pPr>
            <a:r>
              <a:rPr lang="en-US" b="1" dirty="0"/>
              <a:t>A.</a:t>
            </a:r>
            <a:r>
              <a:rPr lang="en-US" dirty="0"/>
              <a:t> Initiate treatment with 25 mg of hydrochlorothiazide.</a:t>
            </a:r>
          </a:p>
          <a:p>
            <a:pPr>
              <a:lnSpc>
                <a:spcPct val="150000"/>
              </a:lnSpc>
            </a:pPr>
            <a:r>
              <a:rPr lang="en-US" b="1" dirty="0"/>
              <a:t>B. </a:t>
            </a:r>
            <a:r>
              <a:rPr lang="en-US" dirty="0"/>
              <a:t>Consider initiating treatment with a 2-agent combination pill.</a:t>
            </a:r>
          </a:p>
          <a:p>
            <a:pPr>
              <a:lnSpc>
                <a:spcPct val="150000"/>
              </a:lnSpc>
            </a:pPr>
            <a:r>
              <a:rPr lang="en-US" b="1" dirty="0"/>
              <a:t>C.</a:t>
            </a:r>
            <a:r>
              <a:rPr lang="en-US" dirty="0"/>
              <a:t> Delay pharmacologic intervention and treat with salt restriction.</a:t>
            </a:r>
          </a:p>
          <a:p>
            <a:pPr>
              <a:lnSpc>
                <a:spcPct val="150000"/>
              </a:lnSpc>
            </a:pPr>
            <a:endParaRPr lang="en-US" dirty="0"/>
          </a:p>
        </p:txBody>
      </p:sp>
      <p:pic>
        <p:nvPicPr>
          <p:cNvPr id="5" name="Picture 2" descr="Image result for question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2456" y="4241909"/>
            <a:ext cx="1735559" cy="1735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74086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458</TotalTime>
  <Words>675</Words>
  <Application>Microsoft Office PowerPoint</Application>
  <PresentationFormat>Widescreen</PresentationFormat>
  <Paragraphs>85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Courier New</vt:lpstr>
      <vt:lpstr>Retrospect</vt:lpstr>
      <vt:lpstr>hypertension</vt:lpstr>
      <vt:lpstr>CASE #1</vt:lpstr>
      <vt:lpstr>PowerPoint Presentation</vt:lpstr>
      <vt:lpstr>How would you measure his blood pressure</vt:lpstr>
      <vt:lpstr>CASE #2</vt:lpstr>
      <vt:lpstr>PowerPoint Presentation</vt:lpstr>
      <vt:lpstr>PowerPoint Presentation</vt:lpstr>
      <vt:lpstr>CASE #3</vt:lpstr>
      <vt:lpstr>Case #4:</vt:lpstr>
      <vt:lpstr>PowerPoint Presentation</vt:lpstr>
      <vt:lpstr>Case #5:</vt:lpstr>
      <vt:lpstr>Case #6:</vt:lpstr>
      <vt:lpstr>Case #7:</vt:lpstr>
      <vt:lpstr>PowerPoint Presentation</vt:lpstr>
      <vt:lpstr>Case #8:</vt:lpstr>
      <vt:lpstr>Case #9:</vt:lpstr>
      <vt:lpstr>PowerPoint Presentation</vt:lpstr>
      <vt:lpstr>Case #10:</vt:lpstr>
      <vt:lpstr>PowerPoint Presentation</vt:lpstr>
      <vt:lpstr>PowerPoint Presentation</vt:lpstr>
      <vt:lpstr>PowerPoint Presentation</vt:lpstr>
      <vt:lpstr>PowerPoint Presentation</vt:lpstr>
      <vt:lpstr>Questions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hypertension</dc:title>
  <dc:creator>Abdulrahman Alhaider</dc:creator>
  <cp:lastModifiedBy>Dr. Norah</cp:lastModifiedBy>
  <cp:revision>46</cp:revision>
  <dcterms:created xsi:type="dcterms:W3CDTF">2020-02-06T07:26:00Z</dcterms:created>
  <dcterms:modified xsi:type="dcterms:W3CDTF">2021-01-18T13:07:05Z</dcterms:modified>
</cp:coreProperties>
</file>