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58" r:id="rId5"/>
    <p:sldId id="30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292" r:id="rId28"/>
    <p:sldId id="293" r:id="rId29"/>
    <p:sldId id="286" r:id="rId30"/>
    <p:sldId id="283" r:id="rId31"/>
    <p:sldId id="287" r:id="rId32"/>
    <p:sldId id="289" r:id="rId33"/>
    <p:sldId id="304" r:id="rId34"/>
    <p:sldId id="288" r:id="rId35"/>
    <p:sldId id="284" r:id="rId36"/>
    <p:sldId id="297" r:id="rId37"/>
    <p:sldId id="298" r:id="rId38"/>
    <p:sldId id="299" r:id="rId39"/>
    <p:sldId id="300" r:id="rId40"/>
    <p:sldId id="301" r:id="rId41"/>
    <p:sldId id="302" r:id="rId42"/>
    <p:sldId id="294" r:id="rId43"/>
    <p:sldId id="295" r:id="rId44"/>
    <p:sldId id="296" r:id="rId45"/>
    <p:sldId id="285" r:id="rId46"/>
    <p:sldId id="30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2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7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5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5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4590B5-64F1-4B50-811C-C216FB81B3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490C1D-D69A-420C-BA20-D78A3D1CA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2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bleducational.org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Team based learning</a:t>
            </a:r>
          </a:p>
          <a:p>
            <a:r>
              <a:rPr lang="en-US" dirty="0"/>
              <a:t>Prof : Norah </a:t>
            </a:r>
            <a:r>
              <a:rPr lang="en-US" dirty="0" err="1" smtClean="0"/>
              <a:t>Alrowais</a:t>
            </a:r>
            <a:endParaRPr lang="en-US" dirty="0"/>
          </a:p>
          <a:p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" y="683994"/>
            <a:ext cx="11959395" cy="49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657" y="657923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C831DA"/>
                </a:solidFill>
                <a:latin typeface="Verdana-Bold"/>
              </a:rPr>
              <a:t>Isolated Systolic Hypertension: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Persistent high Office SBP ≥140 mm Hg and Office DPB &lt;90 mm Hg.</a:t>
            </a:r>
          </a:p>
          <a:p>
            <a:endParaRPr lang="en-US" sz="24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US" sz="2400" b="1" i="0" u="none" strike="noStrike" baseline="0" dirty="0" smtClean="0">
                <a:solidFill>
                  <a:srgbClr val="C831DA"/>
                </a:solidFill>
                <a:latin typeface="Verdana-Bold"/>
              </a:rPr>
              <a:t>White-coat hypertension (isolated office HTN, isolated clinic HTN):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White coat HTN is defined as an elevated BP in the office at repeated visits, while it is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normal out of the office, using either ABPM or HBPM.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Prevalence of white-coat hypertension averages 13%.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Target organ damage and cardiovascular events are less prevalent than those in sustained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HTN. However, follow up is required.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8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487" y="747374"/>
            <a:ext cx="10987760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Masked (isolated ambulatory) hypertension:</a:t>
            </a:r>
          </a:p>
          <a:p>
            <a:pPr>
              <a:lnSpc>
                <a:spcPct val="150000"/>
              </a:lnSpc>
            </a:pPr>
            <a:endParaRPr lang="en-US" sz="32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Masked HTN is defined as normal BP in the office at</a:t>
            </a:r>
            <a:r>
              <a:rPr lang="en-US" sz="32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repeated visits and elevated out of</a:t>
            </a:r>
            <a:r>
              <a:rPr lang="en-US" sz="32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the office, either on ABPM or HBPM.</a:t>
            </a: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Possible causes: anxiety, stress.</a:t>
            </a: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Prevalence of masked hypertension averages about 13%.</a:t>
            </a: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CV events are 2 times higher than those in true</a:t>
            </a:r>
            <a:r>
              <a:rPr lang="en-US" sz="32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normotension</a:t>
            </a:r>
            <a:r>
              <a:rPr lang="en-US" sz="32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63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451" y="1632456"/>
            <a:ext cx="9519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CLINICAL EVALUATION</a:t>
            </a:r>
            <a:endParaRPr lang="en-US" sz="72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4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539" y="614638"/>
            <a:ext cx="82221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C831DA"/>
                </a:solidFill>
                <a:latin typeface="Verdana-Bold"/>
              </a:rPr>
              <a:t>Clinical evaluation aims to: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Establish the diagnosis of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Identify secondary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Detect additional RFs of CVDs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Determine TOD</a:t>
            </a:r>
          </a:p>
          <a:p>
            <a:endParaRPr lang="en-US" sz="28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800" b="1" i="0" u="none" strike="noStrike" baseline="0" dirty="0" smtClean="0">
                <a:solidFill>
                  <a:srgbClr val="C831DA"/>
                </a:solidFill>
                <a:latin typeface="Verdana-Bold"/>
              </a:rPr>
              <a:t>Clinical evaluation includes: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History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Physical examination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BP measurement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Basic investigations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5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680" y="643537"/>
            <a:ext cx="112570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History</a:t>
            </a:r>
            <a:r>
              <a:rPr lang="en-US" sz="2400" b="1" i="0" u="none" strike="noStrike" baseline="0" dirty="0" smtClean="0">
                <a:solidFill>
                  <a:srgbClr val="C831DA"/>
                </a:solidFill>
                <a:latin typeface="Verdana-Bold"/>
              </a:rPr>
              <a:t>:</a:t>
            </a:r>
          </a:p>
          <a:p>
            <a:endParaRPr lang="en-US" sz="24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1. Presence of CV-RFs (DM, dyslipidemia, obesity, etc.) and other concomitant diseases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2. History or current symptoms suggestive of CVDs (CHD, MI, stroke, CHF, renal disease, and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PAD)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3. Symptoms suggestive of secondary HTN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4. Lifestyle: smoking, physical inactivity, alcohol intake, sodium intake, and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psychosocial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stress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5. Past experience with antihypertensive drugs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6. Medication history: oral contraceptives, NSAIDs, steroids, etc.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7. Family history of HTN and associated diseases (DM, dyslipidemia, CAD, stroke, or renal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disease).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2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81" y="511695"/>
            <a:ext cx="11228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Physical Examination:</a:t>
            </a:r>
          </a:p>
          <a:p>
            <a:endParaRPr lang="en-US" sz="24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Physical examination must be thorough enough to detect signs of comorbidity, organ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damage, and secondary causes. It must include: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1. Weight, height, BMI, and waist circumference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2. Chest exam for rales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3. Abdominal exam for </a:t>
            </a:r>
            <a:r>
              <a:rPr lang="en-US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organomegaly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and bruit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4. Central nervous system: motor or sensory defects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5. Cardiac: arrhythmia, murmur, rales, peripheral edema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6. Retina examination for hypertensive changes. However, a dilated </a:t>
            </a:r>
            <a:r>
              <a:rPr lang="en-US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fundoscopic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examination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by an ophthalmologist is recommended afterwards.</a:t>
            </a: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7. Vascular: absent arterial pulses, carotid bruit, radio-femoral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805" y="590673"/>
            <a:ext cx="77957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Signs suggesting secondary HTN</a:t>
            </a:r>
          </a:p>
          <a:p>
            <a:pPr>
              <a:lnSpc>
                <a:spcPct val="150000"/>
              </a:lnSpc>
            </a:pPr>
            <a:endParaRPr lang="en-US" sz="28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Age of HTN diagnosis &lt;20–30 or &gt;55–60 years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Family history of premature CV disease (&lt;55 years)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Early TOD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8951" y="601519"/>
            <a:ext cx="10942882" cy="538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Basic Investigations:</a:t>
            </a:r>
          </a:p>
          <a:p>
            <a:pPr>
              <a:lnSpc>
                <a:spcPct val="150000"/>
              </a:lnSpc>
            </a:pPr>
            <a:endParaRPr lang="en-US" sz="32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1. Urinalysis (protein, glucose, blood, casts)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2. Blood chemistry: potassium, sodium, creatinine with e-GFR, fasting blood glucose, and</a:t>
            </a:r>
            <a:r>
              <a:rPr lang="en-US" sz="28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serum uric acid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3. Complete fasting lipid profile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4. Hemoglobin and hematocrit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5. Electrocardiography (ECG)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829" y="590824"/>
            <a:ext cx="9798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u="none" strike="noStrike" baseline="0" dirty="0" smtClean="0">
                <a:solidFill>
                  <a:srgbClr val="C831DA"/>
                </a:solidFill>
                <a:latin typeface="Verdana-Bold"/>
              </a:rPr>
              <a:t>Additional Optional Investigations, if needed:</a:t>
            </a:r>
          </a:p>
          <a:p>
            <a:pPr>
              <a:lnSpc>
                <a:spcPct val="150000"/>
              </a:lnSpc>
            </a:pPr>
            <a:endParaRPr lang="en-US" sz="28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1. TSH, Free T4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2. Chest X-ray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3. Abdominal sonography</a:t>
            </a:r>
          </a:p>
          <a:p>
            <a:pPr>
              <a:lnSpc>
                <a:spcPct val="150000"/>
              </a:lnSpc>
            </a:pP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4. Echocardiography</a:t>
            </a:r>
          </a:p>
        </p:txBody>
      </p:sp>
    </p:spTree>
    <p:extLst>
      <p:ext uri="{BB962C8B-B14F-4D97-AF65-F5344CB8AC3E}">
        <p14:creationId xmlns:p14="http://schemas.microsoft.com/office/powerpoint/2010/main" val="18120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71642" y="753215"/>
            <a:ext cx="10058400" cy="35655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EPIDEMIOLOGY OF HYPERTENSION IN </a:t>
            </a:r>
            <a:r>
              <a:rPr lang="en-US" sz="3600" b="1" dirty="0" smtClean="0">
                <a:solidFill>
                  <a:srgbClr val="0070C0"/>
                </a:solidFill>
              </a:rPr>
              <a:t>SAUDI ARABIA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539" y="1959686"/>
            <a:ext cx="8862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0" u="none" strike="noStrike" baseline="0" dirty="0" smtClean="0">
                <a:solidFill>
                  <a:srgbClr val="0070C0"/>
                </a:solidFill>
                <a:latin typeface="Calibri-Bold"/>
              </a:rPr>
              <a:t>BLOOD PRESSURE MEASUREMENT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697" y="763661"/>
            <a:ext cx="759008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C831DA"/>
                </a:solidFill>
                <a:latin typeface="Calibri-BoldItalic"/>
              </a:rPr>
              <a:t>Methods</a:t>
            </a:r>
            <a:r>
              <a:rPr lang="en-US" sz="4800" b="1" u="none" strike="noStrike" baseline="0" dirty="0" smtClean="0">
                <a:solidFill>
                  <a:srgbClr val="C831DA"/>
                </a:solidFill>
                <a:latin typeface="Calibri-BoldItalic"/>
              </a:rPr>
              <a:t> of BPM:</a:t>
            </a:r>
            <a:endParaRPr lang="en-US" b="1" i="1" dirty="0">
              <a:solidFill>
                <a:srgbClr val="C831DA"/>
              </a:solidFill>
              <a:latin typeface="Calibri-BoldItalic"/>
            </a:endParaRPr>
          </a:p>
          <a:p>
            <a:pPr>
              <a:lnSpc>
                <a:spcPct val="150000"/>
              </a:lnSpc>
            </a:pPr>
            <a:endParaRPr lang="en-US" b="1" i="1" u="none" strike="noStrike" baseline="0" dirty="0" smtClean="0">
              <a:solidFill>
                <a:srgbClr val="C831DA"/>
              </a:solidFill>
              <a:latin typeface="Calibri-BoldItalic"/>
            </a:endParaRP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Auscultatory</a:t>
            </a:r>
            <a:endParaRPr lang="en-US" sz="36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Oscillometric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1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470" y="504883"/>
            <a:ext cx="373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64224B"/>
                </a:solidFill>
              </a:rPr>
              <a:t>O</a:t>
            </a:r>
            <a:r>
              <a:rPr lang="en-US" sz="4400" b="1" dirty="0" err="1" smtClean="0">
                <a:solidFill>
                  <a:srgbClr val="64224B"/>
                </a:solidFill>
              </a:rPr>
              <a:t>scillometric</a:t>
            </a:r>
            <a:endParaRPr lang="en-US" sz="4400" b="1" dirty="0">
              <a:solidFill>
                <a:srgbClr val="64224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470" y="1714858"/>
            <a:ext cx="101743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a. </a:t>
            </a:r>
            <a:r>
              <a:rPr lang="en-US" sz="2000" b="1" i="0" u="none" strike="noStrike" baseline="0" dirty="0" smtClean="0">
                <a:solidFill>
                  <a:srgbClr val="333333"/>
                </a:solidFill>
                <a:latin typeface="Calibri-Bold"/>
              </a:rPr>
              <a:t>Automated arm sphygmomanometers: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They are good alternative, for both office-based</a:t>
            </a:r>
            <a:r>
              <a:rPr lang="en-US" sz="20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and home-based measurements. However, they must be validated and approved per the</a:t>
            </a:r>
            <a:r>
              <a:rPr lang="en-US" sz="20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international standard test protocols,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  <a:hlinkClick r:id="rId2"/>
              </a:rPr>
              <a:t>http://www.dableducational.org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20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b. </a:t>
            </a:r>
            <a:r>
              <a:rPr lang="en-US" sz="2000" b="1" i="0" u="none" strike="noStrike" baseline="0" dirty="0" smtClean="0">
                <a:solidFill>
                  <a:srgbClr val="333333"/>
                </a:solidFill>
                <a:latin typeface="Calibri-Bold"/>
              </a:rPr>
              <a:t>Automated wrist sphygmomanometers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are widely used by patients, but they are less</a:t>
            </a:r>
            <a:r>
              <a:rPr lang="en-US" sz="20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reliable. Minimal position changes can result in variable readings. Measurement of BP at</a:t>
            </a:r>
            <a:r>
              <a:rPr lang="en-US" sz="20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the upper arm is preferred.</a:t>
            </a:r>
          </a:p>
          <a:p>
            <a:endParaRPr lang="en-US" sz="20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c. </a:t>
            </a:r>
            <a:r>
              <a:rPr lang="en-US" sz="2000" b="1" i="0" u="none" strike="noStrike" baseline="0" dirty="0" smtClean="0">
                <a:solidFill>
                  <a:srgbClr val="333333"/>
                </a:solidFill>
                <a:latin typeface="Calibri-Bold"/>
              </a:rPr>
              <a:t>Automated unattended office sphygmomanometers </a:t>
            </a:r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is automated office BP (AOBP),</a:t>
            </a:r>
          </a:p>
          <a:p>
            <a:r>
              <a:rPr lang="en-US" sz="20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taken without patient-health provider interaction using a fully-automated device.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4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923" y="847960"/>
            <a:ext cx="1094288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C831DA"/>
                </a:solidFill>
                <a:latin typeface="Verdana-Bold"/>
              </a:rPr>
              <a:t>OUT-OF-OFFICE BLOOD PRESSURE MONITORING:</a:t>
            </a:r>
          </a:p>
          <a:p>
            <a:endParaRPr lang="en-US" sz="24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endParaRPr lang="en-US" sz="2400" b="1" i="0" u="none" strike="noStrike" baseline="0" dirty="0" smtClean="0">
              <a:solidFill>
                <a:srgbClr val="C831DA"/>
              </a:solidFill>
              <a:latin typeface="Verdana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Proper Out-of-office BPM has a better prognostic value than Office Blood Pressure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Monitoring (OBPM). It provides many BP measurements away from the medical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environment.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It helps to rule out white coat hypertension (WCH) and identifies Masked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HTN.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There are two forms of out-of-office BP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536" y="447565"/>
            <a:ext cx="109204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 i="0" u="none" strike="noStrike" baseline="0" dirty="0" smtClean="0">
                <a:solidFill>
                  <a:srgbClr val="64224B"/>
                </a:solidFill>
                <a:latin typeface="Verdana-Bold"/>
              </a:rPr>
              <a:t>Home Blood Pressure Monitoring (HBPM):</a:t>
            </a:r>
          </a:p>
          <a:p>
            <a:endParaRPr lang="en-US" sz="2800" b="1" i="0" u="none" strike="noStrike" baseline="0" dirty="0" smtClean="0">
              <a:solidFill>
                <a:srgbClr val="333333"/>
              </a:solidFill>
              <a:latin typeface="Verdana-Bold"/>
            </a:endParaRP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HBP may be used for both diagnosis and monitoring of BP.</a:t>
            </a:r>
          </a:p>
          <a:p>
            <a:endParaRPr lang="en-US" sz="28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Home SBP values ≥135 mmHg or DBP values ≥85 mmHg should be considered as</a:t>
            </a:r>
            <a:r>
              <a:rPr lang="en-US" sz="28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elevated.</a:t>
            </a:r>
          </a:p>
          <a:p>
            <a:endParaRPr lang="en-US" sz="28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Home BPM should be based on duplicate measurements (one minute apart), morning</a:t>
            </a:r>
            <a:r>
              <a:rPr lang="en-US" sz="28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and evening, for an initial 7-day period. First-day home BP values should not be</a:t>
            </a:r>
            <a:r>
              <a:rPr lang="en-US" sz="28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considered.</a:t>
            </a:r>
          </a:p>
          <a:p>
            <a:endParaRPr lang="en-US" sz="28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SHMS strongly supports the use of HBPM as adjunctive in hypertension follow-up. It is</a:t>
            </a:r>
            <a:r>
              <a:rPr lang="en-US" sz="28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cost effective and improves adherence and control.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122" y="677825"/>
            <a:ext cx="10381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333333"/>
                </a:solidFill>
                <a:latin typeface="Verdana-Bold"/>
              </a:rPr>
              <a:t>II. Ambulatory BP Monitoring (ABPM)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It is performed by a validated automated device over a period of 24 hours.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BP is measured at repeated intervals (every 15–30 mins while awake, and every 30–60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mins during sleep).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The patient is instructed to engage in normal activities but to refrain from strenuous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exercise and, at the time of cuff inflation, to stop moving and talking and keep the arm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still with the cuff at heart level.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At least 70% of BPs during daytime and nighttime periods should be satisfactory.</a:t>
            </a:r>
          </a:p>
        </p:txBody>
      </p:sp>
    </p:spTree>
    <p:extLst>
      <p:ext uri="{BB962C8B-B14F-4D97-AF65-F5344CB8AC3E}">
        <p14:creationId xmlns:p14="http://schemas.microsoft.com/office/powerpoint/2010/main" val="3074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266" y="252815"/>
            <a:ext cx="106623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ABPM is a more sensitive risk predictor of CV outcome than is office BPM.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The incidence of CV events is higher in non-dippers.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Normal average daytime BP is &lt;135/85 mm Hg.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Nocturnal BP is 10%–20% less than the average daytime BP (&lt;120/75 mm Hg).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A 24-hour average value of 130/80 mm Hg corresponds to a 140/90 mm Hg of office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value.</a:t>
            </a:r>
          </a:p>
          <a:p>
            <a:endParaRPr lang="en-US" sz="24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Possible reasons for the absence of dipping are: sleep disturbance, obstructive sleep</a:t>
            </a:r>
            <a:r>
              <a:rPr lang="en-US" sz="2400" b="0" i="0" u="none" strike="noStrike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apnea (OSA), CKD, and obesity.</a:t>
            </a:r>
          </a:p>
          <a:p>
            <a:endParaRPr lang="en-US" sz="2400" b="0" i="0" u="none" strike="noStrike" baseline="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• It is more expensive than self-monitoring.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5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5D109-24CE-7B48-A83B-D61CD1EE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CA" sz="3200" b="1" dirty="0">
                <a:latin typeface="+mn-lt"/>
              </a:rPr>
              <a:t>Automated office blood pressure (AOBP) is the </a:t>
            </a:r>
            <a:r>
              <a:rPr lang="en-CA" sz="3200" b="1" dirty="0">
                <a:solidFill>
                  <a:srgbClr val="FF0000"/>
                </a:solidFill>
                <a:latin typeface="+mn-lt"/>
              </a:rPr>
              <a:t>preferred</a:t>
            </a:r>
            <a:r>
              <a:rPr lang="en-CA" sz="3200" b="1" dirty="0">
                <a:latin typeface="+mn-lt"/>
              </a:rPr>
              <a:t> method of performing </a:t>
            </a:r>
            <a:r>
              <a:rPr lang="en-CA" sz="3200" b="1" dirty="0">
                <a:solidFill>
                  <a:srgbClr val="FF0000"/>
                </a:solidFill>
                <a:latin typeface="+mn-lt"/>
              </a:rPr>
              <a:t>in-office</a:t>
            </a:r>
            <a:r>
              <a:rPr lang="en-CA" sz="3200" b="1" dirty="0">
                <a:latin typeface="+mn-lt"/>
              </a:rPr>
              <a:t> BP </a:t>
            </a:r>
            <a:r>
              <a:rPr lang="en-CA" sz="3200" b="1" dirty="0" smtClean="0">
                <a:latin typeface="+mn-lt"/>
              </a:rPr>
              <a:t>measurement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02A47-F4D5-6343-822F-1BD4B198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5" y="1911048"/>
            <a:ext cx="10058400" cy="4023360"/>
          </a:xfrm>
        </p:spPr>
        <p:txBody>
          <a:bodyPr/>
          <a:lstStyle/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CA" sz="2400" b="1" dirty="0">
                <a:sym typeface="Calibri"/>
              </a:rPr>
              <a:t>Automated Office (unattended, AOBP) </a:t>
            </a:r>
          </a:p>
          <a:p>
            <a:pPr algn="ctr">
              <a:defRPr i="1">
                <a:latin typeface="+mj-lt"/>
                <a:ea typeface="+mj-ea"/>
                <a:cs typeface="+mj-cs"/>
                <a:sym typeface="Calibri"/>
              </a:defRPr>
            </a:pPr>
            <a:r>
              <a:rPr lang="en-CA" sz="2400" i="1" dirty="0" err="1">
                <a:sym typeface="Calibri"/>
              </a:rPr>
              <a:t>Oscillometric</a:t>
            </a:r>
            <a:r>
              <a:rPr lang="en-CA" sz="2400" i="1" dirty="0">
                <a:sym typeface="Calibri"/>
              </a:rPr>
              <a:t> (electronic)</a:t>
            </a:r>
          </a:p>
          <a:p>
            <a:endParaRPr lang="en-US" dirty="0"/>
          </a:p>
        </p:txBody>
      </p:sp>
      <p:pic>
        <p:nvPicPr>
          <p:cNvPr id="3074" name="Picture 2" descr="Image result for Automated office blood pres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/>
          <a:stretch/>
        </p:blipFill>
        <p:spPr bwMode="auto">
          <a:xfrm>
            <a:off x="3834882" y="3231926"/>
            <a:ext cx="3834881" cy="287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C62C32E-D84F-7143-8EBD-930F9BD600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94600" cy="6340475"/>
          </a:xfrm>
        </p:spPr>
      </p:pic>
    </p:spTree>
    <p:extLst>
      <p:ext uri="{BB962C8B-B14F-4D97-AF65-F5344CB8AC3E}">
        <p14:creationId xmlns:p14="http://schemas.microsoft.com/office/powerpoint/2010/main" val="38921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GOALS OF TREATMENT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1. Reducing blood pressure to the target </a:t>
            </a:r>
            <a:r>
              <a:rPr lang="en-US" sz="1800" dirty="0" smtClean="0"/>
              <a:t>level</a:t>
            </a:r>
            <a:endParaRPr lang="en-US" sz="1800" dirty="0"/>
          </a:p>
          <a:p>
            <a:r>
              <a:rPr lang="en-US" sz="1800" dirty="0"/>
              <a:t>2. Controlling all other reversible cardiovascular risk factors, which include but not </a:t>
            </a:r>
            <a:r>
              <a:rPr lang="en-US" sz="1800" dirty="0" smtClean="0"/>
              <a:t>limited to:</a:t>
            </a:r>
            <a:endParaRPr lang="en-US" sz="1800" dirty="0"/>
          </a:p>
          <a:p>
            <a:r>
              <a:rPr lang="en-US" sz="1800" dirty="0"/>
              <a:t>• Diabetes,</a:t>
            </a:r>
          </a:p>
          <a:p>
            <a:r>
              <a:rPr lang="en-US" sz="1800" dirty="0"/>
              <a:t>• Smoking,</a:t>
            </a:r>
          </a:p>
          <a:p>
            <a:r>
              <a:rPr lang="en-US" sz="1800" dirty="0"/>
              <a:t>• Dyslipidemia,</a:t>
            </a:r>
          </a:p>
          <a:p>
            <a:r>
              <a:rPr lang="en-US" sz="1800" dirty="0"/>
              <a:t>• Obesity,</a:t>
            </a:r>
          </a:p>
          <a:p>
            <a:r>
              <a:rPr lang="en-US" sz="1800" dirty="0"/>
              <a:t>• Alcoholism,</a:t>
            </a:r>
          </a:p>
          <a:p>
            <a:r>
              <a:rPr lang="en-US" sz="1800" dirty="0"/>
              <a:t>• Physical inactivity,</a:t>
            </a:r>
          </a:p>
          <a:p>
            <a:r>
              <a:rPr lang="en-US" sz="1800" dirty="0"/>
              <a:t>• Stressful life style, and</a:t>
            </a:r>
          </a:p>
          <a:p>
            <a:r>
              <a:rPr lang="en-US" sz="1800" dirty="0"/>
              <a:t>• Unhealthy diet</a:t>
            </a:r>
          </a:p>
        </p:txBody>
      </p:sp>
    </p:spTree>
    <p:extLst>
      <p:ext uri="{BB962C8B-B14F-4D97-AF65-F5344CB8AC3E}">
        <p14:creationId xmlns:p14="http://schemas.microsoft.com/office/powerpoint/2010/main" val="353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8" y="60819"/>
            <a:ext cx="11375738" cy="62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3" y="591755"/>
            <a:ext cx="11718126" cy="54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HYPERTENSION MANAGEMENT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7581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Non-pharmacological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Pharmacological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69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32" y="64141"/>
            <a:ext cx="8874995" cy="6307353"/>
          </a:xfrm>
        </p:spPr>
      </p:pic>
    </p:spTree>
    <p:extLst>
      <p:ext uri="{BB962C8B-B14F-4D97-AF65-F5344CB8AC3E}">
        <p14:creationId xmlns:p14="http://schemas.microsoft.com/office/powerpoint/2010/main" val="2447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9653" y="2604815"/>
            <a:ext cx="6362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Pharmacological approach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299" y="967419"/>
            <a:ext cx="10984020" cy="53324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 evidence from randomized controlled trials indicates that several </a:t>
            </a:r>
            <a:r>
              <a:rPr lang="en-US" dirty="0" smtClean="0"/>
              <a:t>classes </a:t>
            </a:r>
            <a:r>
              <a:rPr lang="en-US" dirty="0"/>
              <a:t>of </a:t>
            </a:r>
            <a:r>
              <a:rPr lang="en-US" dirty="0" smtClean="0"/>
              <a:t>drugs, including </a:t>
            </a:r>
            <a:r>
              <a:rPr lang="en-US" dirty="0"/>
              <a:t>low- dose thiazides (Level </a:t>
            </a:r>
            <a:r>
              <a:rPr lang="en-US" dirty="0" err="1"/>
              <a:t>Ia</a:t>
            </a:r>
            <a:r>
              <a:rPr lang="en-US" dirty="0"/>
              <a:t>), ACEI (Level </a:t>
            </a:r>
            <a:r>
              <a:rPr lang="en-US" dirty="0" err="1"/>
              <a:t>Ia</a:t>
            </a:r>
            <a:r>
              <a:rPr lang="en-US" dirty="0" smtClean="0"/>
              <a:t>), </a:t>
            </a:r>
            <a:r>
              <a:rPr lang="en-US" dirty="0"/>
              <a:t>long-acting </a:t>
            </a:r>
            <a:r>
              <a:rPr lang="en-US" dirty="0" err="1" smtClean="0"/>
              <a:t>dihydropyridine</a:t>
            </a:r>
            <a:r>
              <a:rPr lang="en-US" dirty="0" smtClean="0"/>
              <a:t> CCBs </a:t>
            </a:r>
            <a:r>
              <a:rPr lang="en-US" dirty="0"/>
              <a:t>(Level </a:t>
            </a:r>
            <a:r>
              <a:rPr lang="en-US" dirty="0" err="1"/>
              <a:t>Ia</a:t>
            </a:r>
            <a:r>
              <a:rPr lang="en-US" dirty="0"/>
              <a:t>), and ARBs (Level </a:t>
            </a:r>
            <a:r>
              <a:rPr lang="en-US" dirty="0" err="1"/>
              <a:t>Ia</a:t>
            </a:r>
            <a:r>
              <a:rPr lang="en-US" dirty="0"/>
              <a:t>) will lower BP and reduce the complications of HTN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Low-dose thiazide/thiazide-like agents are still considered among the first-line agents </a:t>
            </a:r>
            <a:r>
              <a:rPr lang="en-US" dirty="0" smtClean="0"/>
              <a:t>for the </a:t>
            </a:r>
            <a:r>
              <a:rPr lang="en-US" dirty="0"/>
              <a:t>treatment of most patients with HTN. In addition, diuretics enhance the efficacy </a:t>
            </a:r>
            <a:r>
              <a:rPr lang="en-US" dirty="0" smtClean="0"/>
              <a:t>of other </a:t>
            </a:r>
            <a:r>
              <a:rPr lang="en-US" dirty="0"/>
              <a:t>antihypertensive drugs and are affordable and widely available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Beta blockers (BBs) are no longer recommended as first-line agents in patients </a:t>
            </a:r>
            <a:r>
              <a:rPr lang="en-US" dirty="0" smtClean="0"/>
              <a:t>over 60 </a:t>
            </a:r>
            <a:r>
              <a:rPr lang="en-US" dirty="0"/>
              <a:t>years of age with uncomplicated HTN</a:t>
            </a:r>
          </a:p>
        </p:txBody>
      </p:sp>
    </p:spTree>
    <p:extLst>
      <p:ext uri="{BB962C8B-B14F-4D97-AF65-F5344CB8AC3E}">
        <p14:creationId xmlns:p14="http://schemas.microsoft.com/office/powerpoint/2010/main" val="8741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/>
          <a:stretch/>
        </p:blipFill>
        <p:spPr>
          <a:xfrm>
            <a:off x="2176609" y="0"/>
            <a:ext cx="7494714" cy="68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241" y="875765"/>
            <a:ext cx="11234591" cy="402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Hypertension without any compelling indications (Target BP &lt;140/90 mm Hg):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Thiazide </a:t>
            </a:r>
            <a:r>
              <a:rPr lang="en-US" sz="2400" dirty="0"/>
              <a:t>diuretics, ACEI, ARBS, or long-acting </a:t>
            </a:r>
            <a:r>
              <a:rPr lang="en-US" sz="2400" dirty="0" err="1"/>
              <a:t>dihydropyridine</a:t>
            </a:r>
            <a:r>
              <a:rPr lang="en-US" sz="2400" dirty="0"/>
              <a:t> CCBs are considered first-line antihypertensive agents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Combination of first line agents (2-3 agents) should be considered if SBP ≥20 mm Hg or DBP ≥10 mm Hg above target or in patients at high CV-R. </a:t>
            </a:r>
          </a:p>
        </p:txBody>
      </p:sp>
    </p:spTree>
    <p:extLst>
      <p:ext uri="{BB962C8B-B14F-4D97-AF65-F5344CB8AC3E}">
        <p14:creationId xmlns:p14="http://schemas.microsoft.com/office/powerpoint/2010/main" val="13602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2362" y="1021621"/>
            <a:ext cx="10959711" cy="48518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Isolated systolic hypertension without other compelling indications (target BP for age &lt;80 is &lt;140/90 mm Hg; for age ≥80 the target systolic BP is &lt;150 mm Hg):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Thiazide/thiazide-like </a:t>
            </a:r>
            <a:r>
              <a:rPr lang="en-US" sz="2400" dirty="0"/>
              <a:t>diuretics, ARBs, or long-acting </a:t>
            </a:r>
            <a:r>
              <a:rPr lang="en-US" sz="2400" dirty="0" err="1"/>
              <a:t>dihydropyridine</a:t>
            </a:r>
            <a:r>
              <a:rPr lang="en-US" sz="2400" dirty="0"/>
              <a:t> CCBs.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Past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stroke or TIA</a:t>
            </a:r>
            <a:r>
              <a:rPr lang="en-US" sz="2400" dirty="0"/>
              <a:t>: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ACEI </a:t>
            </a:r>
            <a:r>
              <a:rPr lang="en-US" sz="2400" dirty="0"/>
              <a:t>and a thiazide /thiazide-like diuretic combination. </a:t>
            </a:r>
          </a:p>
        </p:txBody>
      </p:sp>
    </p:spTree>
    <p:extLst>
      <p:ext uri="{BB962C8B-B14F-4D97-AF65-F5344CB8AC3E}">
        <p14:creationId xmlns:p14="http://schemas.microsoft.com/office/powerpoint/2010/main" val="34653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534" y="819666"/>
            <a:ext cx="11161664" cy="5042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Diabetes Mellitus (Target BP &lt;140/90; however, &lt;130/80 may be warranted)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a- Diabetes mellitus with </a:t>
            </a:r>
            <a:r>
              <a:rPr lang="en-US" sz="2400" dirty="0" smtClean="0"/>
              <a:t>microalbuminuria*, </a:t>
            </a:r>
            <a:r>
              <a:rPr lang="en-US" sz="2400" dirty="0"/>
              <a:t>renal disease, cardiovascular disease, or additional cardiovascular risk factors: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ACE </a:t>
            </a:r>
            <a:r>
              <a:rPr lang="en-US" sz="2400" dirty="0"/>
              <a:t>inhibitors or ARBs. Addition of long-acting </a:t>
            </a:r>
            <a:r>
              <a:rPr lang="en-US" sz="2400" dirty="0" err="1"/>
              <a:t>dihydropyridine</a:t>
            </a:r>
            <a:r>
              <a:rPr lang="en-US" sz="2400" dirty="0"/>
              <a:t> CCBs is preferred over thiazide/thiazide-like diuretics. A loop diuretic could be considered in hypertensive CKD patients with extracellular fluid overload.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b- Diabetes mellitus without microalbuminuria or other comorbidities: ACE inhibitors, ARBs, long-acting </a:t>
            </a:r>
            <a:r>
              <a:rPr lang="en-US" sz="2400" dirty="0" err="1"/>
              <a:t>dihydropyridine</a:t>
            </a:r>
            <a:r>
              <a:rPr lang="en-US" sz="2400" dirty="0"/>
              <a:t> CCBs or thiazide/thiazide-like diuretics. Combination of ACEI with CCB is preferred over combination with thiazide/thiazide-like diuretic. </a:t>
            </a:r>
          </a:p>
        </p:txBody>
      </p:sp>
    </p:spTree>
    <p:extLst>
      <p:ext uri="{BB962C8B-B14F-4D97-AF65-F5344CB8AC3E}">
        <p14:creationId xmlns:p14="http://schemas.microsoft.com/office/powerpoint/2010/main" val="17214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6025" y="1004790"/>
            <a:ext cx="10774586" cy="48911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Cardiovascular Disease (Target &lt;140/90 mm Hg):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a- Coronary artery disease: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ACE </a:t>
            </a:r>
            <a:r>
              <a:rPr lang="en-US" sz="2400" dirty="0"/>
              <a:t>inhibitors or ARBs; </a:t>
            </a:r>
            <a:r>
              <a:rPr lang="en-US" sz="2400" dirty="0" err="1"/>
              <a:t>ßBs</a:t>
            </a:r>
            <a:r>
              <a:rPr lang="en-US" sz="2400" dirty="0"/>
              <a:t> and LA-DHP-CCBs for patients with stable angina.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combination therapy is being used for high risk patients, an ACE inhibitor with </a:t>
            </a:r>
            <a:r>
              <a:rPr lang="en-US" sz="2400" dirty="0" err="1"/>
              <a:t>dihydropyridine</a:t>
            </a:r>
            <a:r>
              <a:rPr lang="en-US" sz="2400" dirty="0"/>
              <a:t> CCB is preferred.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Avoid </a:t>
            </a:r>
            <a:r>
              <a:rPr lang="en-US" sz="2400" dirty="0"/>
              <a:t>short-acting </a:t>
            </a:r>
            <a:r>
              <a:rPr lang="en-US" sz="2400" dirty="0" err="1"/>
              <a:t>nifedipine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Combination </a:t>
            </a:r>
            <a:r>
              <a:rPr lang="en-US" sz="2400" dirty="0"/>
              <a:t>of an ACEI with an ARB is contraindicated. 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Exercise </a:t>
            </a:r>
            <a:r>
              <a:rPr lang="en-US" sz="2400" dirty="0"/>
              <a:t>caution when lowering SBP to target if DBP is ≤60 mm Hg.</a:t>
            </a:r>
          </a:p>
        </p:txBody>
      </p:sp>
    </p:spTree>
    <p:extLst>
      <p:ext uri="{BB962C8B-B14F-4D97-AF65-F5344CB8AC3E}">
        <p14:creationId xmlns:p14="http://schemas.microsoft.com/office/powerpoint/2010/main" val="222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11383" cy="145075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National Health Survey, 2013 had showed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all hypertensive individuals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57.8</a:t>
            </a:r>
            <a:r>
              <a:rPr lang="en-US" dirty="0" smtClean="0"/>
              <a:t>%,    undiagnosed</a:t>
            </a:r>
          </a:p>
          <a:p>
            <a:r>
              <a:rPr lang="en-US" dirty="0" smtClean="0"/>
              <a:t> </a:t>
            </a:r>
            <a:r>
              <a:rPr lang="en-US" dirty="0"/>
              <a:t>20.2</a:t>
            </a:r>
            <a:r>
              <a:rPr lang="en-US" dirty="0" smtClean="0"/>
              <a:t>%,    treated uncontrolled</a:t>
            </a:r>
            <a:endParaRPr lang="en-US" dirty="0"/>
          </a:p>
          <a:p>
            <a:r>
              <a:rPr lang="en-US" dirty="0"/>
              <a:t>16.6</a:t>
            </a:r>
            <a:r>
              <a:rPr lang="en-US" dirty="0" smtClean="0"/>
              <a:t>%,     treated controlled</a:t>
            </a:r>
          </a:p>
          <a:p>
            <a:r>
              <a:rPr lang="en-US" dirty="0" smtClean="0"/>
              <a:t> </a:t>
            </a:r>
            <a:r>
              <a:rPr lang="en-US" dirty="0"/>
              <a:t>and 5.4</a:t>
            </a:r>
            <a:r>
              <a:rPr lang="en-US" dirty="0" smtClean="0"/>
              <a:t>%    untreated</a:t>
            </a:r>
          </a:p>
          <a:p>
            <a:endParaRPr lang="en-US" dirty="0" smtClean="0"/>
          </a:p>
          <a:p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440" y="943083"/>
            <a:ext cx="10058400" cy="402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Recent myocardial infarction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ßBs</a:t>
            </a:r>
            <a:r>
              <a:rPr lang="en-US" sz="2400" dirty="0" smtClean="0"/>
              <a:t> </a:t>
            </a:r>
            <a:r>
              <a:rPr lang="en-US" sz="2400" dirty="0"/>
              <a:t>and ACE inhibitors (ARBs if ACE inhibitor intolerant).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Long-acting </a:t>
            </a:r>
            <a:r>
              <a:rPr lang="en-US" sz="2400" dirty="0"/>
              <a:t>CCBs if </a:t>
            </a:r>
            <a:r>
              <a:rPr lang="en-US" sz="2400" dirty="0" err="1"/>
              <a:t>ßB</a:t>
            </a:r>
            <a:r>
              <a:rPr lang="en-US" sz="2400" dirty="0"/>
              <a:t> contraindicated or not effective.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Non-</a:t>
            </a:r>
            <a:r>
              <a:rPr lang="en-US" sz="2400" dirty="0" err="1" smtClean="0"/>
              <a:t>dihydropyridine</a:t>
            </a:r>
            <a:r>
              <a:rPr lang="en-US" sz="2400" dirty="0" smtClean="0"/>
              <a:t> </a:t>
            </a:r>
            <a:r>
              <a:rPr lang="en-US" sz="2400" dirty="0"/>
              <a:t>CCBs should not be used with concomitant heart failure. </a:t>
            </a:r>
          </a:p>
        </p:txBody>
      </p:sp>
    </p:spTree>
    <p:extLst>
      <p:ext uri="{BB962C8B-B14F-4D97-AF65-F5344CB8AC3E}">
        <p14:creationId xmlns:p14="http://schemas.microsoft.com/office/powerpoint/2010/main" val="37176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7729" y="729910"/>
            <a:ext cx="10409949" cy="51042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Heart failure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ACE </a:t>
            </a:r>
            <a:r>
              <a:rPr lang="en-US" sz="2400" dirty="0"/>
              <a:t>inhibitors (ARBs if ACE inhibitor intolerant) and BBs.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Aldosterone </a:t>
            </a:r>
            <a:r>
              <a:rPr lang="en-US" sz="2400" dirty="0"/>
              <a:t>antagonists may be added for patients with recent cardiovascular hospitalization, acute myocardial infarction, elevated Brain natriuretic peptide (BNP), or N-terminal pro BNP level or NYHA Class II to IV symptoms.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Second-line </a:t>
            </a:r>
            <a:r>
              <a:rPr lang="en-US" sz="2400" dirty="0"/>
              <a:t>agents may include hydralazine/isosorbide </a:t>
            </a:r>
            <a:r>
              <a:rPr lang="en-US" sz="2400" dirty="0" err="1"/>
              <a:t>dinitrate</a:t>
            </a:r>
            <a:r>
              <a:rPr lang="en-US" sz="2400" dirty="0"/>
              <a:t> combination if ACE inhibitor and ARB contraindicated or not tolerated.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Thiazide/thiazide-like </a:t>
            </a:r>
            <a:r>
              <a:rPr lang="en-US" sz="2400" dirty="0"/>
              <a:t>or loop diuretics are recommended as additive therapy.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Dihydropyridine</a:t>
            </a:r>
            <a:r>
              <a:rPr lang="en-US" sz="2400" dirty="0" smtClean="0"/>
              <a:t> </a:t>
            </a:r>
            <a:r>
              <a:rPr lang="en-US" sz="2400" dirty="0"/>
              <a:t>CCB can also be used. </a:t>
            </a:r>
          </a:p>
        </p:txBody>
      </p:sp>
    </p:spTree>
    <p:extLst>
      <p:ext uri="{BB962C8B-B14F-4D97-AF65-F5344CB8AC3E}">
        <p14:creationId xmlns:p14="http://schemas.microsoft.com/office/powerpoint/2010/main" val="8813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29E47-C09D-F742-AF71-97F8A0C5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Target organ damage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5C77A3-D77D-C844-AE00-EC8F3BA2E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608" y="1951945"/>
            <a:ext cx="6344254" cy="3385166"/>
          </a:xfrm>
        </p:spPr>
      </p:pic>
      <p:pic>
        <p:nvPicPr>
          <p:cNvPr id="4098" name="Picture 2" descr="Image result for target organ damage in hyper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62" y="2341402"/>
            <a:ext cx="3994278" cy="29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F20533-0FC7-FE41-B5ED-7F8BA772DB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3438"/>
          <a:stretch/>
        </p:blipFill>
        <p:spPr>
          <a:xfrm>
            <a:off x="858302" y="1394799"/>
            <a:ext cx="8672513" cy="2979738"/>
          </a:xfrm>
        </p:spPr>
      </p:pic>
    </p:spTree>
    <p:extLst>
      <p:ext uri="{BB962C8B-B14F-4D97-AF65-F5344CB8AC3E}">
        <p14:creationId xmlns:p14="http://schemas.microsoft.com/office/powerpoint/2010/main" val="8642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6EBBD7-0D29-CC49-9F9D-B7EBD4576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96844" y="1353437"/>
            <a:ext cx="8924925" cy="3738562"/>
          </a:xfrm>
        </p:spPr>
      </p:pic>
    </p:spTree>
    <p:extLst>
      <p:ext uri="{BB962C8B-B14F-4D97-AF65-F5344CB8AC3E}">
        <p14:creationId xmlns:p14="http://schemas.microsoft.com/office/powerpoint/2010/main" val="4004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415" y="611145"/>
            <a:ext cx="11015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none" strike="noStrike" baseline="0" dirty="0" smtClean="0">
                <a:solidFill>
                  <a:srgbClr val="0070C0"/>
                </a:solidFill>
                <a:latin typeface="Verdana-BoldItalic"/>
              </a:rPr>
              <a:t>Referral to specialist:</a:t>
            </a:r>
          </a:p>
          <a:p>
            <a:endParaRPr lang="en-US" sz="2800" b="1" i="1" u="none" strike="noStrike" baseline="0" dirty="0" smtClean="0">
              <a:solidFill>
                <a:srgbClr val="C831DA"/>
              </a:solidFill>
              <a:latin typeface="Verdana-BoldItalic"/>
            </a:endParaRP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Referral to a specialist should be considered in the following situations: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1. Resistant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2. Suspicion of secondary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3. Sudden onset of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4. HTN diagnosed at young age (30 years old)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5. Worsening of HTN</a:t>
            </a:r>
          </a:p>
          <a:p>
            <a:r>
              <a:rPr lang="en-US" sz="28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6. Malignant HTN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94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194" y="2518808"/>
            <a:ext cx="79491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Risk factors for HTN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Unhealthy diet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Physical inactivity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Obesity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Family H/O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HYPERTENSION PREVENTION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 view of the continuing epidemic of hypertension and its complications, efforts </a:t>
            </a:r>
            <a:r>
              <a:rPr lang="en-US" dirty="0" smtClean="0"/>
              <a:t>should be </a:t>
            </a:r>
            <a:r>
              <a:rPr lang="en-US" dirty="0"/>
              <a:t>directed toward primary prevention through advocating a healthy life style </a:t>
            </a:r>
            <a:r>
              <a:rPr lang="en-US" dirty="0" smtClean="0"/>
              <a:t>and controlling </a:t>
            </a:r>
            <a:r>
              <a:rPr lang="en-US" dirty="0"/>
              <a:t>other cardiovascular risk factors.</a:t>
            </a:r>
          </a:p>
        </p:txBody>
      </p:sp>
    </p:spTree>
    <p:extLst>
      <p:ext uri="{BB962C8B-B14F-4D97-AF65-F5344CB8AC3E}">
        <p14:creationId xmlns:p14="http://schemas.microsoft.com/office/powerpoint/2010/main" val="22186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52" y="162088"/>
            <a:ext cx="9011836" cy="65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5293" y="2469556"/>
            <a:ext cx="10058400" cy="144938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DEFINITION AND CLASSIFICATION OF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HYPERTENSION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b="6444"/>
          <a:stretch/>
        </p:blipFill>
        <p:spPr>
          <a:xfrm>
            <a:off x="1699775" y="-44879"/>
            <a:ext cx="7449835" cy="63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1752</Words>
  <Application>Microsoft Office PowerPoint</Application>
  <PresentationFormat>Widescreen</PresentationFormat>
  <Paragraphs>206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Andalus</vt:lpstr>
      <vt:lpstr>Arial</vt:lpstr>
      <vt:lpstr>Baskerville Old Face</vt:lpstr>
      <vt:lpstr>Calibri</vt:lpstr>
      <vt:lpstr>Calibri Light</vt:lpstr>
      <vt:lpstr>Calibri-Bold</vt:lpstr>
      <vt:lpstr>Calibri-BoldItalic</vt:lpstr>
      <vt:lpstr>Verdana</vt:lpstr>
      <vt:lpstr>Verdana-Bold</vt:lpstr>
      <vt:lpstr>Verdana-BoldItalic</vt:lpstr>
      <vt:lpstr>Retrospect</vt:lpstr>
      <vt:lpstr>Hypertension</vt:lpstr>
      <vt:lpstr>EPIDEMIOLOGY OF HYPERTENSION IN SAUDI ARABIA</vt:lpstr>
      <vt:lpstr>PowerPoint Presentation</vt:lpstr>
      <vt:lpstr>National Health Survey, 2013 had showed</vt:lpstr>
      <vt:lpstr>Risk factors for HTN</vt:lpstr>
      <vt:lpstr>HYPERTENSION PREVENTION</vt:lpstr>
      <vt:lpstr>PowerPoint Presentation</vt:lpstr>
      <vt:lpstr>DEFINITION AND CLASSIFICATION OF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Automated office blood pressure (AOBP) is the preferred method of performing in-office BP measurement</vt:lpstr>
      <vt:lpstr>PowerPoint Presentation</vt:lpstr>
      <vt:lpstr>GOALS OF TREATMENT</vt:lpstr>
      <vt:lpstr>PowerPoint Presentation</vt:lpstr>
      <vt:lpstr>HYPERTENSION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organ damage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HYPERTENSION IN SAUDI ARABIA</dc:title>
  <dc:creator>Dr. Norah</dc:creator>
  <cp:lastModifiedBy>Dr. Norah</cp:lastModifiedBy>
  <cp:revision>20</cp:revision>
  <dcterms:created xsi:type="dcterms:W3CDTF">2021-01-18T13:16:48Z</dcterms:created>
  <dcterms:modified xsi:type="dcterms:W3CDTF">2022-02-14T11:13:35Z</dcterms:modified>
</cp:coreProperties>
</file>