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04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ajalla UI" charset="0"/>
        <a:cs typeface="Majalla UI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ajalla UI" charset="0"/>
        <a:cs typeface="Majalla UI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ajalla UI" charset="0"/>
        <a:cs typeface="Majalla UI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ajalla UI" charset="0"/>
        <a:cs typeface="Majalla UI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ajalla UI" charset="0"/>
        <a:cs typeface="Majalla UI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ajalla UI" charset="0"/>
        <a:cs typeface="Majalla UI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ajalla UI" charset="0"/>
        <a:cs typeface="Majalla UI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ajalla UI" charset="0"/>
        <a:cs typeface="Majalla UI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ajalla UI" charset="0"/>
        <a:cs typeface="Majalla UI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نمط ذو سمات 1 - تميي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نمط ذو سمات 2 - تميي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100" d="100"/>
          <a:sy n="100" d="100"/>
        </p:scale>
        <p:origin x="-14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200">
                <a:latin typeface="Calibri" pitchFamily="34" charset="0"/>
              </a:defRPr>
            </a:lvl1pPr>
          </a:lstStyle>
          <a:p>
            <a:fld id="{E874EA5B-623C-468D-AAD7-1C8BB277A514}" type="datetime1">
              <a:rPr lang="en-US"/>
              <a:pPr/>
              <a:t>9/26/2010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x-none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sz="1200">
                <a:latin typeface="Calibri" pitchFamily="34" charset="0"/>
              </a:defRPr>
            </a:lvl1pPr>
          </a:lstStyle>
          <a:p>
            <a:fld id="{9039FC24-B429-4FF0-BB97-83C0FE005A0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صر نائب لصورة الشريحة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963AE3C-79B0-43B7-890E-F3AAF1C89C11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x-none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50B00475-22FE-4CBB-946F-8D5D5AA685CA}" type="datetime1">
              <a:rPr lang="en-US"/>
              <a:pPr/>
              <a:t>9/26/2010</a:t>
            </a:fld>
            <a:endParaRPr lang="en-US"/>
          </a:p>
        </p:txBody>
      </p:sp>
      <p:sp>
        <p:nvSpPr>
          <p:cNvPr id="5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1F54BAAC-9FCF-4E17-9727-1331CBC0B27D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283AF-12CA-454E-B649-322037A1AA0E}" type="datetime1">
              <a:rPr lang="en-US"/>
              <a:pPr/>
              <a:t>9/26/2010</a:t>
            </a:fld>
            <a:endParaRPr lang="en-US"/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C7E77-80D8-413D-A204-D877680768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6DE5B6-CF80-4ADD-B8E6-B791EA7ADEBD}" type="datetime1">
              <a:rPr lang="en-US"/>
              <a:pPr/>
              <a:t>9/26/2010</a:t>
            </a:fld>
            <a:endParaRPr lang="en-US"/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DDD13-82EA-4FE6-9E20-0184BDCAD0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99EAEF-DEF8-41A3-B234-379BC51B2B95}" type="datetime1">
              <a:rPr lang="en-US"/>
              <a:pPr/>
              <a:t>9/26/2010</a:t>
            </a:fld>
            <a:endParaRPr lang="en-US"/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5C7AA-343D-4ED8-8E91-98106914BA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511D20EE-38F8-4F10-925A-44910E684516}" type="datetime1">
              <a:rPr lang="en-US"/>
              <a:pPr/>
              <a:t>9/26/2010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C3F9A62E-CB64-42E3-91DB-A93CC0C91604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/>
          </a:p>
        </p:txBody>
      </p:sp>
      <p:sp>
        <p:nvSpPr>
          <p:cNvPr id="5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419AC1-52E7-4AAD-BCC5-D4C38AAC81A2}" type="datetime1">
              <a:rPr lang="en-US"/>
              <a:pPr/>
              <a:t>9/26/2010</a:t>
            </a:fld>
            <a:endParaRPr lang="en-US"/>
          </a:p>
        </p:txBody>
      </p:sp>
      <p:sp>
        <p:nvSpPr>
          <p:cNvPr id="6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C6DCB-6982-43B5-8BBD-AA2C0875B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/>
          </a:p>
        </p:txBody>
      </p:sp>
      <p:sp>
        <p:nvSpPr>
          <p:cNvPr id="7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BE98B2-1958-4C3F-8D67-1A396C337DA7}" type="datetime1">
              <a:rPr lang="en-US"/>
              <a:pPr/>
              <a:t>9/26/2010</a:t>
            </a:fld>
            <a:endParaRPr lang="en-US"/>
          </a:p>
        </p:txBody>
      </p:sp>
      <p:sp>
        <p:nvSpPr>
          <p:cNvPr id="8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349F0-8471-4B32-8B5F-B0056F1B76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3383D4-7149-4324-BFB4-C23BD77072D4}" type="datetime1">
              <a:rPr lang="en-US"/>
              <a:pPr/>
              <a:t>9/26/2010</a:t>
            </a:fld>
            <a:endParaRPr lang="en-US"/>
          </a:p>
        </p:txBody>
      </p:sp>
      <p:sp>
        <p:nvSpPr>
          <p:cNvPr id="4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2BD68-61A9-4AB5-AEFF-395448999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39EC67-27D4-49D9-A2EB-2CCAFD6E9F6C}" type="datetime1">
              <a:rPr lang="en-US"/>
              <a:pPr/>
              <a:t>9/26/2010</a:t>
            </a:fld>
            <a:endParaRPr lang="en-US"/>
          </a:p>
        </p:txBody>
      </p:sp>
      <p:sp>
        <p:nvSpPr>
          <p:cNvPr id="3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D1857-BAA0-401B-AA22-AAB4AC712F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/>
          </a:p>
        </p:txBody>
      </p:sp>
      <p:sp>
        <p:nvSpPr>
          <p:cNvPr id="5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C10B9A-119C-4109-B67A-B2D80EF3E644}" type="datetime1">
              <a:rPr lang="en-US"/>
              <a:pPr/>
              <a:t>9/26/2010</a:t>
            </a:fld>
            <a:endParaRPr lang="en-US"/>
          </a:p>
        </p:txBody>
      </p:sp>
      <p:sp>
        <p:nvSpPr>
          <p:cNvPr id="6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C0687-1A13-4B1B-96FF-F9F606E8BD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ذو زاوية واحدة مخدوشة ودائرية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مثلث قائم الزاوية 11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dist="6350" dir="12899787" algn="tl" rotWithShape="0">
              <a:srgbClr val="808080">
                <a:alpha val="46999"/>
              </a:srgbClr>
            </a:outerShdw>
          </a:effectLst>
        </p:spPr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x-none" noProof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9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E8ADD7-B6E5-410C-8731-56E8C468B729}" type="datetime1">
              <a:rPr lang="en-US"/>
              <a:pPr/>
              <a:t>9/26/2010</a:t>
            </a:fld>
            <a:endParaRPr lang="en-US"/>
          </a:p>
        </p:txBody>
      </p:sp>
      <p:sp>
        <p:nvSpPr>
          <p:cNvPr id="10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11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3D5A9C9F-FD8E-4A8C-A5D1-4A05C961EC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028" name="عنصر نائب للعنوان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9" name="عنصر نائب للنص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rtl="1"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fld id="{696F2D45-781B-4F54-93B5-B368D5962290}" type="datetime1">
              <a:rPr lang="en-US"/>
              <a:pPr/>
              <a:t>9/26/2010</a:t>
            </a:fld>
            <a:endParaRPr lang="en-US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fld id="{E8218CE8-C597-4AEB-9222-1B285C19E21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3" name="مجموعة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36" r:id="rId2"/>
    <p:sldLayoutId id="2147483845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6" r:id="rId9"/>
    <p:sldLayoutId id="2147483842" r:id="rId10"/>
    <p:sldLayoutId id="2147483843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-128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Majalla UI"/>
          <a:cs typeface="Arial" pitchFamily="34" charset="0"/>
        </a:defRPr>
      </a:lvl1pPr>
      <a:lvl2pPr marL="639763" indent="-2460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Majalla UI"/>
          <a:cs typeface="Majalla UI" charset="0"/>
        </a:defRPr>
      </a:lvl2pPr>
      <a:lvl3pPr marL="914400" indent="-2460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Majalla UI"/>
          <a:cs typeface="Majalla UI" charset="0"/>
        </a:defRPr>
      </a:lvl3pPr>
      <a:lvl4pPr marL="1187450" indent="-2095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Majalla UI" charset="0"/>
        </a:defRPr>
      </a:lvl4pPr>
      <a:lvl5pPr marL="1462088" indent="-209550" algn="r" rtl="1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Majalla UI" charset="0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0" y="0"/>
          <a:ext cx="9072563" cy="6786563"/>
        </p:xfrm>
        <a:graphic>
          <a:graphicData uri="http://schemas.openxmlformats.org/drawingml/2006/table">
            <a:tbl>
              <a:tblPr/>
              <a:tblGrid>
                <a:gridCol w="9072563"/>
              </a:tblGrid>
              <a:tr h="678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Infant and childhood Nutrition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Aim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:-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To have a healthy well nourished child.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Achieving normal growth.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Avoidance of deficiency states.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pitchFamily="18" charset="0"/>
                        <a:buChar char="-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Good nutrition contribute to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:-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The prevention of acute and chronic illness.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The development of physical and mental potential.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The provision of reserve for stress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pitchFamily="18" charset="0"/>
                        <a:buChar char="-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Individual nutritional requirement vary with genetic and metabolic differences.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pitchFamily="18" charset="0"/>
                        <a:buChar char="-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To provide a child with well balance diet which should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contain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:-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Macro nutrient	    Protein, fat, CHO.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Micro nutrient		    vitamins and minerals.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Water.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Cont….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96" marR="49696" marT="0" marB="0" horzOverflow="overflow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</a:tr>
            </a:tbl>
          </a:graphicData>
        </a:graphic>
      </p:graphicFrame>
      <p:sp>
        <p:nvSpPr>
          <p:cNvPr id="14344" name="Line 2"/>
          <p:cNvSpPr>
            <a:spLocks noChangeShapeType="1"/>
          </p:cNvSpPr>
          <p:nvPr/>
        </p:nvSpPr>
        <p:spPr bwMode="auto">
          <a:xfrm>
            <a:off x="1979613" y="4941888"/>
            <a:ext cx="86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Line 1"/>
          <p:cNvSpPr>
            <a:spLocks noChangeShapeType="1"/>
          </p:cNvSpPr>
          <p:nvPr/>
        </p:nvSpPr>
        <p:spPr bwMode="auto">
          <a:xfrm>
            <a:off x="1943100" y="5300663"/>
            <a:ext cx="9001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AutoShape 3"/>
          <p:cNvSpPr>
            <a:spLocks noChangeArrowheads="1"/>
          </p:cNvSpPr>
          <p:nvPr/>
        </p:nvSpPr>
        <p:spPr bwMode="auto">
          <a:xfrm>
            <a:off x="4211638" y="5949950"/>
            <a:ext cx="1074737" cy="5715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algn="ctr" rtl="1">
              <a:spcAft>
                <a:spcPts val="1000"/>
              </a:spcAft>
            </a:pPr>
            <a:r>
              <a:rPr lang="en-US" sz="1100" b="1">
                <a:solidFill>
                  <a:schemeClr val="accent1"/>
                </a:solidFill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0" y="0"/>
          <a:ext cx="9144000" cy="74295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742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Calories 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 calories = 1 k calories.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A kilo calories :-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The amount of heat needed to raise the temperature of 1kg 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 of water from 14.5% c – 15.5 c.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Daily calorie requirement.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 – 120 kcal/kg/day.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It decreases by 10 kcal/kg for each succeeding 3 years.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pitchFamily="18" charset="0"/>
                        <a:buChar char="-"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pitchFamily="18" charset="0"/>
                        <a:buChar char="-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Sources of energy :-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Carbohydrates –  1 gm          4 kcal.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            40-45% of total calorie requirement.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Protein         1gm            4 kcal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       10-15% of daily calories requirement 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Fats.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       35– 45% of daily calorie requirement.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Cont….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38" marR="48638" marT="0" marB="0" horzOverflow="overflow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</a:tr>
            </a:tbl>
          </a:graphicData>
        </a:graphic>
      </p:graphicFrame>
      <p:sp>
        <p:nvSpPr>
          <p:cNvPr id="24584" name="Line 3"/>
          <p:cNvSpPr>
            <a:spLocks noChangeShapeType="1"/>
          </p:cNvSpPr>
          <p:nvPr/>
        </p:nvSpPr>
        <p:spPr bwMode="auto">
          <a:xfrm>
            <a:off x="2644775" y="4292600"/>
            <a:ext cx="3429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Line 1"/>
          <p:cNvSpPr>
            <a:spLocks noChangeShapeType="1"/>
          </p:cNvSpPr>
          <p:nvPr/>
        </p:nvSpPr>
        <p:spPr bwMode="auto">
          <a:xfrm>
            <a:off x="1420813" y="4868863"/>
            <a:ext cx="3429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Line 2"/>
          <p:cNvSpPr>
            <a:spLocks noChangeShapeType="1"/>
          </p:cNvSpPr>
          <p:nvPr/>
        </p:nvSpPr>
        <p:spPr bwMode="auto">
          <a:xfrm>
            <a:off x="2284413" y="4868863"/>
            <a:ext cx="3429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4357686" y="6250813"/>
            <a:ext cx="928694" cy="607187"/>
          </a:xfrm>
          <a:prstGeom prst="sun">
            <a:avLst>
              <a:gd name="adj" fmla="val 25000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rtl="1">
              <a:spcAft>
                <a:spcPts val="1000"/>
              </a:spcAft>
            </a:pPr>
            <a:r>
              <a:rPr lang="en-US" sz="1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-106363"/>
            <a:ext cx="290988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- </a:t>
            </a:r>
            <a:r>
              <a:rPr lang="en-US" sz="1800" b="1">
                <a:solidFill>
                  <a:schemeClr val="bg1"/>
                </a:solidFill>
                <a:cs typeface="Times New Roman" pitchFamily="18" charset="0"/>
              </a:rPr>
              <a:t>Expenditure of Energy :</a:t>
            </a:r>
            <a:endParaRPr lang="en-US" sz="900">
              <a:solidFill>
                <a:schemeClr val="bg1"/>
              </a:solidFill>
              <a:cs typeface="Times New Roman" pitchFamily="18" charset="0"/>
            </a:endParaRPr>
          </a:p>
          <a:p>
            <a:pPr eaLnBrk="0" hangingPunct="0"/>
            <a:endParaRPr lang="en-US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42875"/>
            <a:ext cx="3963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742950" lvl="1" indent="-285750">
              <a:buFontTx/>
              <a:buChar char="•"/>
              <a:tabLst>
                <a:tab pos="319088" algn="l"/>
              </a:tabLst>
            </a:pPr>
            <a:r>
              <a:rPr lang="en-US" sz="1600">
                <a:solidFill>
                  <a:schemeClr val="hlink"/>
                </a:solidFill>
                <a:cs typeface="Times New Roman" pitchFamily="18" charset="0"/>
              </a:rPr>
              <a:t>Basal metabolism                  50%</a:t>
            </a:r>
            <a:endParaRPr lang="en-US" sz="1800">
              <a:solidFill>
                <a:schemeClr val="hlink"/>
              </a:solidFill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500063"/>
            <a:ext cx="3965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742950" lvl="1" indent="-285750">
              <a:buFontTx/>
              <a:buChar char="•"/>
              <a:tabLst>
                <a:tab pos="319088" algn="l"/>
              </a:tabLst>
            </a:pPr>
            <a:r>
              <a:rPr lang="en-US" sz="1600">
                <a:solidFill>
                  <a:schemeClr val="hlink"/>
                </a:solidFill>
                <a:cs typeface="Times New Roman" pitchFamily="18" charset="0"/>
              </a:rPr>
              <a:t>Physical activity                     25%</a:t>
            </a:r>
            <a:endParaRPr lang="en-US" sz="1800">
              <a:solidFill>
                <a:schemeClr val="hlink"/>
              </a:solidFill>
              <a:cs typeface="Times New Roman" pitchFamily="18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785813"/>
            <a:ext cx="3989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742950" lvl="1" indent="-285750">
              <a:buFontTx/>
              <a:buChar char="•"/>
              <a:tabLst>
                <a:tab pos="319088" algn="l"/>
              </a:tabLst>
            </a:pPr>
            <a:r>
              <a:rPr lang="en-US" sz="1600">
                <a:solidFill>
                  <a:schemeClr val="hlink"/>
                </a:solidFill>
                <a:cs typeface="Times New Roman" pitchFamily="18" charset="0"/>
              </a:rPr>
              <a:t>Growth                                   12%</a:t>
            </a:r>
            <a:endParaRPr lang="en-US" sz="1800">
              <a:solidFill>
                <a:schemeClr val="hlink"/>
              </a:solidFill>
              <a:cs typeface="Times New Roman" pitchFamily="18" charset="0"/>
            </a:endParaRPr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0" y="1143000"/>
            <a:ext cx="4019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742950" lvl="1" indent="-285750">
              <a:buFontTx/>
              <a:buChar char="•"/>
              <a:tabLst>
                <a:tab pos="319088" algn="l"/>
              </a:tabLst>
            </a:pPr>
            <a:r>
              <a:rPr lang="en-US" sz="1600">
                <a:solidFill>
                  <a:schemeClr val="hlink"/>
                </a:solidFill>
                <a:cs typeface="Times New Roman" pitchFamily="18" charset="0"/>
              </a:rPr>
              <a:t>Fecal loss                                8%.</a:t>
            </a:r>
            <a:endParaRPr lang="en-US" sz="1800">
              <a:solidFill>
                <a:schemeClr val="hlink"/>
              </a:solidFill>
              <a:cs typeface="Times New Roman" pitchFamily="18" charset="0"/>
            </a:endParaRPr>
          </a:p>
        </p:txBody>
      </p:sp>
      <p:sp>
        <p:nvSpPr>
          <p:cNvPr id="25607" name="Rectangle 10"/>
          <p:cNvSpPr>
            <a:spLocks noChangeArrowheads="1"/>
          </p:cNvSpPr>
          <p:nvPr/>
        </p:nvSpPr>
        <p:spPr bwMode="auto">
          <a:xfrm>
            <a:off x="0" y="1500188"/>
            <a:ext cx="4857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742950" lvl="1" indent="-285750">
              <a:buFontTx/>
              <a:buChar char="•"/>
              <a:tabLst>
                <a:tab pos="319088" algn="l"/>
              </a:tabLst>
            </a:pPr>
            <a:r>
              <a:rPr lang="en-US" sz="1600">
                <a:solidFill>
                  <a:schemeClr val="hlink"/>
                </a:solidFill>
                <a:cs typeface="Times New Roman" pitchFamily="18" charset="0"/>
              </a:rPr>
              <a:t>T E F                                        5%</a:t>
            </a:r>
            <a:endParaRPr lang="en-US" sz="1800">
              <a:solidFill>
                <a:schemeClr val="hlink"/>
              </a:solidFill>
              <a:cs typeface="Times New Roman" pitchFamily="18" charset="0"/>
            </a:endParaRPr>
          </a:p>
        </p:txBody>
      </p:sp>
      <p:sp>
        <p:nvSpPr>
          <p:cNvPr id="25608" name="Rectangle 11"/>
          <p:cNvSpPr>
            <a:spLocks noChangeArrowheads="1"/>
          </p:cNvSpPr>
          <p:nvPr/>
        </p:nvSpPr>
        <p:spPr bwMode="auto">
          <a:xfrm>
            <a:off x="0" y="1787525"/>
            <a:ext cx="8858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228600" algn="l"/>
              </a:tabLst>
            </a:pPr>
            <a:r>
              <a:rPr lang="en-US" sz="1800" b="1">
                <a:solidFill>
                  <a:schemeClr val="bg1"/>
                </a:solidFill>
                <a:cs typeface="Times New Roman" pitchFamily="18" charset="0"/>
              </a:rPr>
              <a:t>Recommended daily dietary allowance</a:t>
            </a:r>
            <a:r>
              <a:rPr lang="en-US" sz="1800" b="1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 :-</a:t>
            </a:r>
            <a:endParaRPr lang="en-US" sz="900">
              <a:solidFill>
                <a:schemeClr val="bg1"/>
              </a:solidFill>
              <a:cs typeface="Times New Roman" pitchFamily="18" charset="0"/>
            </a:endParaRPr>
          </a:p>
          <a:p>
            <a:pPr eaLnBrk="0" hangingPunct="0">
              <a:tabLst>
                <a:tab pos="228600" algn="l"/>
              </a:tabLst>
            </a:pPr>
            <a:endParaRPr lang="en-US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5609" name="AutoShape 12"/>
          <p:cNvSpPr>
            <a:spLocks noChangeArrowheads="1"/>
          </p:cNvSpPr>
          <p:nvPr/>
        </p:nvSpPr>
        <p:spPr bwMode="auto">
          <a:xfrm>
            <a:off x="3643313" y="6237288"/>
            <a:ext cx="1649412" cy="503237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algn="ctr" rtl="1">
              <a:spcAft>
                <a:spcPts val="1000"/>
              </a:spcAft>
            </a:pPr>
            <a:r>
              <a:rPr lang="en-US" sz="1100" b="1">
                <a:solidFill>
                  <a:schemeClr val="accent1"/>
                </a:solidFill>
                <a:cs typeface="Arial" pitchFamily="34" charset="0"/>
              </a:rPr>
              <a:t>11</a:t>
            </a:r>
          </a:p>
        </p:txBody>
      </p:sp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1325396" y="2207776"/>
          <a:ext cx="7286676" cy="4310985"/>
        </p:xfrm>
        <a:graphic>
          <a:graphicData uri="http://schemas.openxmlformats.org/drawingml/2006/table">
            <a:tbl>
              <a:tblPr/>
              <a:tblGrid>
                <a:gridCol w="1214446"/>
                <a:gridCol w="1714512"/>
                <a:gridCol w="882490"/>
                <a:gridCol w="546270"/>
                <a:gridCol w="714380"/>
                <a:gridCol w="1000132"/>
                <a:gridCol w="1214446"/>
              </a:tblGrid>
              <a:tr h="84667">
                <a:tc rowSpan="2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66"/>
                          </a:solidFill>
                          <a:latin typeface="Arial"/>
                          <a:ea typeface="Times New Roman"/>
                        </a:rPr>
                        <a:t>Age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66"/>
                          </a:solidFill>
                          <a:latin typeface="Arial"/>
                          <a:ea typeface="Times New Roman"/>
                        </a:rPr>
                        <a:t>Energy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66"/>
                          </a:solidFill>
                          <a:latin typeface="Arial"/>
                          <a:ea typeface="Times New Roman"/>
                        </a:rPr>
                        <a:t>Protein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66"/>
                          </a:solidFill>
                          <a:latin typeface="Arial"/>
                          <a:ea typeface="Times New Roman"/>
                        </a:rPr>
                        <a:t>Vitamins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</a:tr>
              <a:tr h="326571">
                <a:tc v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66"/>
                          </a:solidFill>
                          <a:latin typeface="Arial"/>
                          <a:ea typeface="Times New Roman"/>
                        </a:rPr>
                        <a:t>Vit A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66"/>
                          </a:solidFill>
                          <a:latin typeface="Arial"/>
                          <a:ea typeface="Times New Roman"/>
                        </a:rPr>
                        <a:t>Vit D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66"/>
                          </a:solidFill>
                          <a:latin typeface="Arial"/>
                          <a:ea typeface="Times New Roman"/>
                        </a:rPr>
                        <a:t>Vit E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66"/>
                          </a:solidFill>
                          <a:latin typeface="Arial"/>
                          <a:ea typeface="Times New Roman"/>
                        </a:rPr>
                        <a:t>Vit C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217714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Infant Children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110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2.2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1400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400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35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</a:tr>
              <a:tr h="199571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1-3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1.8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x-none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2000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400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40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</a:tr>
              <a:tr h="19957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x-none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4-6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90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1.5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2500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400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40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</a:tr>
              <a:tr h="199571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7-10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80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1.2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300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400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40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</a:tr>
              <a:tr h="114905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11-14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</a:tr>
              <a:tr h="199571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        Male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60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1.0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5000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400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12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40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</a:tr>
              <a:tr h="1384905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       Female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50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1.0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4000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400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12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40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/>
                        </a:rPr>
                        <a:t>                                                                                                              Cont…. </a:t>
                      </a:r>
                    </a:p>
                  </a:txBody>
                  <a:tcPr marL="27214" marR="27214" marT="0" marB="0">
                    <a:lnL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36513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685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Breast Feeding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Human milk is the natural food for full term infants during the first few months of life.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It provides all necessary nutrients till age of 6 months.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Cont….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</a:tr>
            </a:tbl>
          </a:graphicData>
        </a:graphic>
      </p:graphicFrame>
      <p:sp>
        <p:nvSpPr>
          <p:cNvPr id="26632" name="AutoShape 1"/>
          <p:cNvSpPr>
            <a:spLocks noChangeArrowheads="1"/>
          </p:cNvSpPr>
          <p:nvPr/>
        </p:nvSpPr>
        <p:spPr bwMode="auto">
          <a:xfrm>
            <a:off x="4071938" y="5929313"/>
            <a:ext cx="1074737" cy="5715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algn="ctr" rtl="1">
              <a:spcAft>
                <a:spcPts val="1000"/>
              </a:spcAft>
            </a:pPr>
            <a:r>
              <a:rPr lang="en-US" sz="1100" b="1">
                <a:solidFill>
                  <a:schemeClr val="accent1"/>
                </a:solidFill>
                <a:cs typeface="Arial" pitchFamily="34" charset="0"/>
              </a:rPr>
              <a:t>12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endParaRPr lang="en-US" sz="1800">
              <a:cs typeface="Arial" pitchFamily="34" charset="0"/>
            </a:endParaRPr>
          </a:p>
        </p:txBody>
      </p:sp>
      <p:pic>
        <p:nvPicPr>
          <p:cNvPr id="27651" name="Picture 2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928688"/>
            <a:ext cx="87153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AutoShape 3"/>
          <p:cNvSpPr>
            <a:spLocks noChangeArrowheads="1"/>
          </p:cNvSpPr>
          <p:nvPr/>
        </p:nvSpPr>
        <p:spPr bwMode="auto">
          <a:xfrm>
            <a:off x="4214813" y="6286500"/>
            <a:ext cx="1074737" cy="5715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algn="ctr" rtl="1">
              <a:spcAft>
                <a:spcPts val="1000"/>
              </a:spcAft>
            </a:pPr>
            <a:r>
              <a:rPr lang="en-US" sz="1100" b="1">
                <a:solidFill>
                  <a:schemeClr val="accent1"/>
                </a:solidFill>
                <a:cs typeface="Arial" pitchFamily="34" charset="0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071563"/>
            <a:ext cx="850106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4429125" y="6286500"/>
            <a:ext cx="1074738" cy="5715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algn="ctr" rtl="1">
              <a:spcAft>
                <a:spcPts val="1000"/>
              </a:spcAft>
            </a:pPr>
            <a:r>
              <a:rPr lang="en-US" sz="1100" b="1">
                <a:solidFill>
                  <a:schemeClr val="accent1"/>
                </a:solidFill>
                <a:cs typeface="Arial" pitchFamily="34" charset="0"/>
              </a:rPr>
              <a:t>14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85750"/>
            <a:ext cx="81438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4214813" y="6286500"/>
            <a:ext cx="1074737" cy="5715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algn="ctr" rtl="1">
              <a:spcAft>
                <a:spcPts val="1000"/>
              </a:spcAft>
            </a:pPr>
            <a:r>
              <a:rPr lang="en-US" sz="1100" b="1">
                <a:solidFill>
                  <a:schemeClr val="accent1"/>
                </a:solidFill>
                <a:cs typeface="Arial" pitchFamily="34" charset="0"/>
              </a:rPr>
              <a:t>15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571500"/>
            <a:ext cx="84296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4214813" y="6286500"/>
            <a:ext cx="1074737" cy="5715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algn="ctr" rtl="1">
              <a:spcAft>
                <a:spcPts val="1000"/>
              </a:spcAft>
            </a:pPr>
            <a:r>
              <a:rPr lang="en-US" sz="1100" b="1">
                <a:solidFill>
                  <a:schemeClr val="accent1"/>
                </a:solidFill>
                <a:cs typeface="Arial" pitchFamily="34" charset="0"/>
              </a:rPr>
              <a:t>16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757211" y="765156"/>
          <a:ext cx="7382391" cy="6057397"/>
        </p:xfrm>
        <a:graphic>
          <a:graphicData uri="http://schemas.openxmlformats.org/drawingml/2006/table">
            <a:tbl>
              <a:tblPr/>
              <a:tblGrid>
                <a:gridCol w="3286148"/>
                <a:gridCol w="1976441"/>
                <a:gridCol w="2119802"/>
              </a:tblGrid>
              <a:tr h="500066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dirty="0" smtClean="0"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/>
                          <a:ea typeface="Times New Roman"/>
                        </a:rPr>
                        <a:t>Constituents</a:t>
                      </a:r>
                      <a:endParaRPr lang="en-US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/>
                          <a:ea typeface="Times New Roman"/>
                        </a:rPr>
                        <a:t>Gm/100 gm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50242" marR="50242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</a:rPr>
                        <a:t>Human Milk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50242" marR="50242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</a:rPr>
                        <a:t>Cow's Milk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50242" marR="50242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342900" lvl="0" indent="-342900" algn="l" rtl="0">
                        <a:spcAft>
                          <a:spcPts val="0"/>
                        </a:spcAft>
                        <a:buSzPts val="1800"/>
                        <a:buFont typeface="Symbol"/>
                        <a:buChar char=""/>
                        <a:tabLst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Water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242" marR="50242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88%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242" marR="50242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88%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242" marR="50242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3366"/>
                    </a:solidFill>
                  </a:tcPr>
                </a:tc>
              </a:tr>
              <a:tr h="592150">
                <a:tc>
                  <a:txBody>
                    <a:bodyPr/>
                    <a:lstStyle/>
                    <a:p>
                      <a:pPr marL="342900" lvl="0" indent="-342900" algn="l" rtl="0">
                        <a:spcAft>
                          <a:spcPts val="0"/>
                        </a:spcAft>
                        <a:buSzPts val="1800"/>
                        <a:buFont typeface="Symbol"/>
                        <a:buChar char=""/>
                        <a:tabLst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Calories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242" marR="50242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67% kcal/100ml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242" marR="50242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Same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242" marR="50242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3366"/>
                    </a:solidFill>
                  </a:tcPr>
                </a:tc>
              </a:tr>
              <a:tr h="301946">
                <a:tc>
                  <a:txBody>
                    <a:bodyPr/>
                    <a:lstStyle/>
                    <a:p>
                      <a:pPr marL="342900" lvl="0" indent="-342900" algn="l" rtl="0">
                        <a:spcAft>
                          <a:spcPts val="0"/>
                        </a:spcAft>
                        <a:buSzPts val="1800"/>
                        <a:buFont typeface="Symbol"/>
                        <a:buChar char=""/>
                        <a:tabLst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Protein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242" marR="50242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0.9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242" marR="50242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3.3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242" marR="50242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3366"/>
                    </a:solidFill>
                  </a:tcPr>
                </a:tc>
              </a:tr>
              <a:tr h="349734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                - Casein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242" marR="50242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242" marR="50242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2.7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242" marR="50242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3366"/>
                    </a:solidFill>
                  </a:tcPr>
                </a:tc>
              </a:tr>
              <a:tr h="321322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                - Lactalbunin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242" marR="50242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0.4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242" marR="50242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0.4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242" marR="50242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3366"/>
                    </a:solidFill>
                  </a:tcPr>
                </a:tc>
              </a:tr>
              <a:tr h="36911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                - Lacto globulin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242" marR="50242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242" marR="50242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242" marR="50242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3366"/>
                    </a:solidFill>
                  </a:tcPr>
                </a:tc>
              </a:tr>
              <a:tr h="340698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242" marR="50242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242" marR="50242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242" marR="50242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3366"/>
                    </a:solidFill>
                  </a:tcPr>
                </a:tc>
              </a:tr>
              <a:tr h="312286">
                <a:tc>
                  <a:txBody>
                    <a:bodyPr/>
                    <a:lstStyle/>
                    <a:p>
                      <a:pPr marL="342900" lvl="0" indent="-342900" algn="l" rtl="0">
                        <a:spcAft>
                          <a:spcPts val="0"/>
                        </a:spcAft>
                        <a:buSzPts val="1800"/>
                        <a:buFont typeface="Symbol"/>
                        <a:buChar char=""/>
                        <a:tabLst>
                          <a:tab pos="685800" algn="l"/>
                        </a:tabLs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Fat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242" marR="50242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3.8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242" marR="50242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3.8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242" marR="50242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3366"/>
                    </a:solidFill>
                  </a:tcPr>
                </a:tc>
              </a:tr>
              <a:tr h="360074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               - Poly unsaturated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242" marR="50242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242" marR="50242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242" marR="50242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3366"/>
                    </a:solidFill>
                  </a:tcPr>
                </a:tc>
              </a:tr>
              <a:tr h="407862">
                <a:tc>
                  <a:txBody>
                    <a:bodyPr/>
                    <a:lstStyle/>
                    <a:p>
                      <a:pPr marL="342900" lvl="0" indent="-342900" algn="l" rtl="0">
                        <a:spcAft>
                          <a:spcPts val="0"/>
                        </a:spcAft>
                        <a:buSzPts val="1800"/>
                        <a:buFont typeface="Symbol"/>
                        <a:buChar char=""/>
                        <a:tabLst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Carbohydrate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242" marR="50242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242" marR="50242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242" marR="50242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3366"/>
                    </a:solidFill>
                  </a:tcPr>
                </a:tc>
              </a:tr>
              <a:tr h="1542067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              - Lactose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242" marR="50242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7.0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242" marR="50242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4.8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/>
                        </a:rPr>
                        <a:t>                                                                                                              Cont…. </a:t>
                      </a:r>
                    </a:p>
                  </a:txBody>
                  <a:tcPr marL="50242" marR="50242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3366"/>
                    </a:solidFill>
                  </a:tcPr>
                </a:tc>
              </a:tr>
            </a:tbl>
          </a:graphicData>
        </a:graphic>
      </p:graphicFrame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428625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319088" algn="l"/>
              </a:tabLst>
            </a:pPr>
            <a:r>
              <a:rPr lang="en-US" sz="1600">
                <a:solidFill>
                  <a:schemeClr val="bg1"/>
                </a:solidFill>
                <a:cs typeface="Times New Roman" pitchFamily="18" charset="0"/>
              </a:rPr>
              <a:t>Macronutrients.</a:t>
            </a:r>
            <a:endParaRPr lang="en-US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-228600"/>
            <a:ext cx="5622925" cy="9159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 b="1">
                <a:solidFill>
                  <a:srgbClr val="FFFF99"/>
                </a:solidFill>
                <a:cs typeface="Times New Roman" pitchFamily="18" charset="0"/>
              </a:rPr>
              <a:t> </a:t>
            </a:r>
          </a:p>
          <a:p>
            <a:pPr algn="ctr"/>
            <a:r>
              <a:rPr lang="en-US" sz="1800" b="1">
                <a:solidFill>
                  <a:srgbClr val="FFFF99"/>
                </a:solidFill>
                <a:cs typeface="Times New Roman" pitchFamily="18" charset="0"/>
              </a:rPr>
              <a:t>Approximate Composition of Human &amp; Cow's Milk</a:t>
            </a:r>
            <a:endParaRPr lang="en-US" sz="900">
              <a:cs typeface="Times New Roman" pitchFamily="18" charset="0"/>
            </a:endParaRPr>
          </a:p>
          <a:p>
            <a:pPr algn="ctr" eaLnBrk="0" hangingPunct="0"/>
            <a:r>
              <a:rPr lang="en-US" sz="1800">
                <a:cs typeface="Times New Roman" pitchFamily="18" charset="0"/>
              </a:rPr>
              <a:t> </a:t>
            </a:r>
          </a:p>
        </p:txBody>
      </p:sp>
      <p:sp>
        <p:nvSpPr>
          <p:cNvPr id="31749" name="AutoShape 4"/>
          <p:cNvSpPr>
            <a:spLocks noChangeArrowheads="1"/>
          </p:cNvSpPr>
          <p:nvPr/>
        </p:nvSpPr>
        <p:spPr bwMode="auto">
          <a:xfrm>
            <a:off x="4071938" y="6143625"/>
            <a:ext cx="1074737" cy="5715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algn="ctr" rtl="1">
              <a:spcAft>
                <a:spcPts val="1000"/>
              </a:spcAft>
            </a:pPr>
            <a:r>
              <a:rPr lang="en-US" sz="1100" b="1">
                <a:solidFill>
                  <a:schemeClr val="accent1"/>
                </a:solidFill>
                <a:cs typeface="Arial" pitchFamily="34" charset="0"/>
              </a:rPr>
              <a:t>17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2126961" y="1124969"/>
          <a:ext cx="5840725" cy="4220583"/>
        </p:xfrm>
        <a:graphic>
          <a:graphicData uri="http://schemas.openxmlformats.org/drawingml/2006/table">
            <a:tbl>
              <a:tblPr/>
              <a:tblGrid>
                <a:gridCol w="2597439"/>
                <a:gridCol w="1570153"/>
                <a:gridCol w="1673133"/>
              </a:tblGrid>
              <a:tr h="54507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b="1" dirty="0"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</a:rPr>
                        <a:t>Constituents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56098" marR="56098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400" b="1" dirty="0"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</a:rPr>
                        <a:t>Human Milk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56098" marR="56098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400" b="1" dirty="0"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</a:rPr>
                        <a:t>Cow's Milk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56098" marR="56098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517435">
                <a:tc>
                  <a:txBody>
                    <a:bodyPr/>
                    <a:lstStyle/>
                    <a:p>
                      <a:pPr marL="457200" algn="l" rtl="0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marL="342900" lvl="0" indent="-342900" algn="l" rtl="0">
                        <a:spcAft>
                          <a:spcPts val="0"/>
                        </a:spcAft>
                        <a:buSzPts val="1800"/>
                        <a:buFont typeface="Symbol"/>
                        <a:buChar char=""/>
                        <a:tabLst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Ca ++ mg/100 gm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098" marR="56098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34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098" marR="56098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117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098" marR="56098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</a:tr>
              <a:tr h="486673">
                <a:tc>
                  <a:txBody>
                    <a:bodyPr/>
                    <a:lstStyle/>
                    <a:p>
                      <a:pPr marL="457200" algn="l" rtl="0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marL="342900" lvl="0" indent="-342900" algn="l" rtl="0">
                        <a:spcAft>
                          <a:spcPts val="0"/>
                        </a:spcAft>
                        <a:buSzPts val="1800"/>
                        <a:buFont typeface="Symbol"/>
                        <a:buChar char=""/>
                        <a:tabLst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Po4 mg/100 gm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098" marR="56098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15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098" marR="56098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098" marR="56098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</a:tr>
              <a:tr h="486673">
                <a:tc>
                  <a:txBody>
                    <a:bodyPr/>
                    <a:lstStyle/>
                    <a:p>
                      <a:pPr marL="457200" algn="l" rtl="0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marL="342900" lvl="0" indent="-342900" algn="l" rtl="0">
                        <a:spcAft>
                          <a:spcPts val="0"/>
                        </a:spcAft>
                        <a:buSzPts val="1800"/>
                        <a:buFont typeface="Symbol"/>
                        <a:buChar char=""/>
                        <a:tabLst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Na+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mmal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/L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098" marR="56098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098" marR="56098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098" marR="56098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</a:tr>
              <a:tr h="547507">
                <a:tc>
                  <a:txBody>
                    <a:bodyPr/>
                    <a:lstStyle/>
                    <a:p>
                      <a:pPr marL="457200" algn="l" rtl="0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marL="342900" lvl="0" indent="-342900" algn="l" rtl="0">
                        <a:spcAft>
                          <a:spcPts val="0"/>
                        </a:spcAft>
                        <a:buSzPts val="1800"/>
                        <a:buFont typeface="Symbol"/>
                        <a:buChar char=""/>
                        <a:tabLst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K +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mmal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/L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098" marR="56098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098" marR="56098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35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098" marR="56098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</a:tr>
              <a:tr h="1635211">
                <a:tc>
                  <a:txBody>
                    <a:bodyPr/>
                    <a:lstStyle/>
                    <a:p>
                      <a:pPr marL="457200" algn="l" rtl="0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marL="342900" lvl="0" indent="-342900" algn="l" rtl="0">
                        <a:spcAft>
                          <a:spcPts val="0"/>
                        </a:spcAft>
                        <a:buSzPts val="1800"/>
                        <a:buFont typeface="Symbol"/>
                        <a:buChar char=""/>
                        <a:tabLst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Iron mg/L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098" marR="56098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0.5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098" marR="56098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0.5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/>
                        </a:rPr>
                        <a:t>                                                                                                            </a:t>
                      </a:r>
                      <a:endParaRPr lang="en-US" sz="1600" dirty="0" smtClean="0">
                        <a:solidFill>
                          <a:schemeClr val="bg1"/>
                        </a:solidFill>
                        <a:latin typeface="Times New Roman"/>
                      </a:endParaRPr>
                    </a:p>
                    <a:p>
                      <a:endParaRPr lang="en-US" sz="1600" dirty="0" smtClean="0">
                        <a:solidFill>
                          <a:schemeClr val="bg1"/>
                        </a:solidFill>
                        <a:latin typeface="Times New Roman"/>
                      </a:endParaRPr>
                    </a:p>
                    <a:p>
                      <a:endParaRPr lang="en-US" sz="1600" dirty="0" smtClean="0">
                        <a:solidFill>
                          <a:schemeClr val="bg1"/>
                        </a:solidFill>
                        <a:latin typeface="Times New Roman"/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  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56098" marR="56098" marT="0" marB="0">
                    <a:lnL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003366"/>
                    </a:solidFill>
                  </a:tcPr>
                </a:tc>
              </a:tr>
            </a:tbl>
          </a:graphicData>
        </a:graphic>
      </p:graphicFrame>
      <p:sp>
        <p:nvSpPr>
          <p:cNvPr id="3277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 b="1">
                <a:solidFill>
                  <a:srgbClr val="FFFF99"/>
                </a:solidFill>
                <a:latin typeface="Garamond" pitchFamily="18" charset="0"/>
                <a:cs typeface="Times New Roman" pitchFamily="18" charset="0"/>
              </a:rPr>
              <a:t>Approximate Composition of Human &amp; Cow's Milk</a:t>
            </a:r>
            <a:endParaRPr lang="en-US" sz="1800">
              <a:cs typeface="Times New Roman" pitchFamily="18" charset="0"/>
            </a:endParaRPr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0" y="509588"/>
            <a:ext cx="2159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742950" lvl="1" indent="-285750">
              <a:buFontTx/>
              <a:buChar char="•"/>
              <a:tabLst>
                <a:tab pos="319088" algn="l"/>
              </a:tabLst>
            </a:pPr>
            <a:r>
              <a:rPr lang="en-US" sz="1600">
                <a:solidFill>
                  <a:schemeClr val="bg1"/>
                </a:solidFill>
                <a:cs typeface="Times New Roman" pitchFamily="18" charset="0"/>
              </a:rPr>
              <a:t>Micronutrient.</a:t>
            </a:r>
            <a:endParaRPr lang="en-US" sz="900">
              <a:solidFill>
                <a:schemeClr val="bg1"/>
              </a:solidFill>
              <a:cs typeface="Times New Roman" pitchFamily="18" charset="0"/>
            </a:endParaRPr>
          </a:p>
          <a:p>
            <a:pPr marL="742950" lvl="1" indent="-285750" eaLnBrk="0" hangingPunct="0">
              <a:buFontTx/>
              <a:buChar char="•"/>
              <a:tabLst>
                <a:tab pos="319088" algn="l"/>
              </a:tabLst>
            </a:pPr>
            <a:r>
              <a:rPr lang="en-US" sz="1600">
                <a:solidFill>
                  <a:schemeClr val="bg1"/>
                </a:solidFill>
                <a:cs typeface="Times New Roman" pitchFamily="18" charset="0"/>
              </a:rPr>
              <a:t>Menirals.</a:t>
            </a:r>
            <a:endParaRPr lang="en-US" sz="18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773" name="مستطيل 6"/>
          <p:cNvSpPr>
            <a:spLocks noChangeArrowheads="1"/>
          </p:cNvSpPr>
          <p:nvPr/>
        </p:nvSpPr>
        <p:spPr bwMode="auto">
          <a:xfrm>
            <a:off x="7723188" y="6143625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z="1800">
                <a:solidFill>
                  <a:schemeClr val="bg1"/>
                </a:solidFill>
                <a:latin typeface="Times New Roman" pitchFamily="18" charset="0"/>
              </a:rPr>
              <a:t>Cont…. </a:t>
            </a:r>
            <a:endParaRPr lang="en-US" sz="180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2774" name="AutoShape 3"/>
          <p:cNvSpPr>
            <a:spLocks noChangeArrowheads="1"/>
          </p:cNvSpPr>
          <p:nvPr/>
        </p:nvSpPr>
        <p:spPr bwMode="auto">
          <a:xfrm>
            <a:off x="4643438" y="6286500"/>
            <a:ext cx="1074737" cy="5715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algn="ctr" rtl="1">
              <a:spcAft>
                <a:spcPts val="1000"/>
              </a:spcAft>
            </a:pPr>
            <a:r>
              <a:rPr lang="en-US" sz="1100" b="1">
                <a:solidFill>
                  <a:schemeClr val="accent1"/>
                </a:solidFill>
                <a:cs typeface="Arial" pitchFamily="34" charset="0"/>
              </a:rPr>
              <a:t>18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785918" y="1401748"/>
          <a:ext cx="6215105" cy="400053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924421"/>
                <a:gridCol w="1536759"/>
                <a:gridCol w="1753925"/>
              </a:tblGrid>
              <a:tr h="672829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dirty="0"/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/>
                        <a:t>Constituents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49967" marR="49967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dirty="0"/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/>
                        <a:t>Human Milk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49967" marR="49967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dirty="0"/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/>
                        <a:t>Cow's Milk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49967" marR="49967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88725">
                <a:tc>
                  <a:txBody>
                    <a:bodyPr/>
                    <a:lstStyle/>
                    <a:p>
                      <a:pPr marL="457200" algn="l" rtl="0">
                        <a:spcAft>
                          <a:spcPts val="0"/>
                        </a:spcAft>
                      </a:pPr>
                      <a:endParaRPr lang="en-US" sz="1600" dirty="0"/>
                    </a:p>
                    <a:p>
                      <a:pPr marL="342900" lvl="0" indent="-342900" algn="l" rtl="0">
                        <a:spcAft>
                          <a:spcPts val="0"/>
                        </a:spcAft>
                        <a:buSzPts val="1800"/>
                        <a:buFont typeface="Symbol"/>
                        <a:buChar char=""/>
                        <a:tabLst>
                          <a:tab pos="685800" algn="l"/>
                        </a:tabLst>
                      </a:pPr>
                      <a:r>
                        <a:rPr lang="en-US" sz="1600" dirty="0"/>
                        <a:t>Vit A (1.4)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49967" marR="49967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cs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1800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67" marR="49967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cs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1025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67" marR="49967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88725">
                <a:tc>
                  <a:txBody>
                    <a:bodyPr/>
                    <a:lstStyle/>
                    <a:p>
                      <a:pPr marL="457200" algn="l" rtl="0">
                        <a:spcAft>
                          <a:spcPts val="0"/>
                        </a:spcAft>
                      </a:pPr>
                      <a:endParaRPr lang="en-US" sz="1600" dirty="0"/>
                    </a:p>
                    <a:p>
                      <a:pPr marL="342900" lvl="0" indent="-342900" algn="l" rtl="0">
                        <a:spcAft>
                          <a:spcPts val="0"/>
                        </a:spcAft>
                        <a:buSzPts val="1800"/>
                        <a:buFont typeface="Symbol"/>
                        <a:buChar char=""/>
                        <a:tabLst>
                          <a:tab pos="685800" algn="l"/>
                        </a:tabLst>
                      </a:pPr>
                      <a:r>
                        <a:rPr lang="en-US" sz="1600" dirty="0"/>
                        <a:t>Vit C (mg)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49967" marR="49967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cs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cs typeface="Times New Roman"/>
                        </a:rPr>
                        <a:t>43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67" marR="49967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cs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11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67" marR="49967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88725">
                <a:tc>
                  <a:txBody>
                    <a:bodyPr/>
                    <a:lstStyle/>
                    <a:p>
                      <a:pPr marL="457200" algn="l" rtl="0">
                        <a:spcAft>
                          <a:spcPts val="0"/>
                        </a:spcAft>
                      </a:pPr>
                      <a:endParaRPr lang="en-US" sz="1600" dirty="0"/>
                    </a:p>
                    <a:p>
                      <a:pPr marL="342900" lvl="0" indent="-342900" algn="l" rtl="0">
                        <a:spcAft>
                          <a:spcPts val="0"/>
                        </a:spcAft>
                        <a:buSzPts val="1800"/>
                        <a:buFont typeface="Symbol"/>
                        <a:buChar char=""/>
                        <a:tabLst>
                          <a:tab pos="685800" algn="l"/>
                        </a:tabLst>
                      </a:pPr>
                      <a:r>
                        <a:rPr lang="en-US" sz="1600" dirty="0"/>
                        <a:t>Vit D (1.4)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49967" marR="49967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cs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cs typeface="Times New Roman"/>
                        </a:rPr>
                        <a:t>22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67" marR="49967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cs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14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67" marR="49967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88725">
                <a:tc>
                  <a:txBody>
                    <a:bodyPr/>
                    <a:lstStyle/>
                    <a:p>
                      <a:pPr marL="457200" algn="l" rtl="0">
                        <a:spcAft>
                          <a:spcPts val="0"/>
                        </a:spcAft>
                      </a:pPr>
                      <a:endParaRPr lang="en-US" sz="1600" dirty="0"/>
                    </a:p>
                    <a:p>
                      <a:pPr marL="342900" lvl="0" indent="-342900" algn="l" rtl="0">
                        <a:spcAft>
                          <a:spcPts val="0"/>
                        </a:spcAft>
                        <a:buSzPts val="1800"/>
                        <a:buFont typeface="Symbol"/>
                        <a:buChar char=""/>
                        <a:tabLst>
                          <a:tab pos="685800" algn="l"/>
                        </a:tabLst>
                      </a:pPr>
                      <a:r>
                        <a:rPr lang="en-US" sz="1600" dirty="0"/>
                        <a:t>Vit E (mg)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49967" marR="49967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cs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67" marR="49967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cs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0.4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67" marR="49967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72801">
                <a:tc>
                  <a:txBody>
                    <a:bodyPr/>
                    <a:lstStyle/>
                    <a:p>
                      <a:pPr marL="457200" algn="l" rtl="0">
                        <a:spcAft>
                          <a:spcPts val="0"/>
                        </a:spcAft>
                      </a:pPr>
                      <a:endParaRPr lang="en-US" sz="1600" dirty="0"/>
                    </a:p>
                    <a:p>
                      <a:pPr marL="342900" lvl="0" indent="-342900" algn="l" rtl="0">
                        <a:spcAft>
                          <a:spcPts val="0"/>
                        </a:spcAft>
                        <a:buSzPts val="1800"/>
                        <a:buFont typeface="Symbol"/>
                        <a:buChar char=""/>
                        <a:tabLst>
                          <a:tab pos="685800" algn="l"/>
                        </a:tabLst>
                      </a:pPr>
                      <a:r>
                        <a:rPr lang="en-US" sz="1600" dirty="0"/>
                        <a:t>Vit K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49967" marR="49967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cs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15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67" marR="49967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cs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60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 marL="49967" marR="49967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 b="1">
                <a:solidFill>
                  <a:srgbClr val="FFFF99"/>
                </a:solidFill>
                <a:cs typeface="Times New Roman" pitchFamily="18" charset="0"/>
              </a:rPr>
              <a:t>Approximate Composition of Human &amp; Cow's Milk</a:t>
            </a:r>
            <a:endParaRPr lang="en-US" sz="1800">
              <a:cs typeface="Times New Roman" pitchFamily="18" charset="0"/>
            </a:endParaRPr>
          </a:p>
        </p:txBody>
      </p:sp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0" y="430213"/>
            <a:ext cx="2159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742950" lvl="1" indent="-285750">
              <a:buFontTx/>
              <a:buChar char="•"/>
              <a:tabLst>
                <a:tab pos="319088" algn="l"/>
              </a:tabLst>
            </a:pPr>
            <a:r>
              <a:rPr lang="en-US" sz="1600">
                <a:solidFill>
                  <a:schemeClr val="bg1"/>
                </a:solidFill>
                <a:cs typeface="Times New Roman" pitchFamily="18" charset="0"/>
              </a:rPr>
              <a:t>Micronutrient.</a:t>
            </a:r>
            <a:endParaRPr lang="en-US" sz="900">
              <a:solidFill>
                <a:schemeClr val="bg1"/>
              </a:solidFill>
              <a:cs typeface="Times New Roman" pitchFamily="18" charset="0"/>
            </a:endParaRPr>
          </a:p>
          <a:p>
            <a:pPr marL="742950" lvl="1" indent="-285750" eaLnBrk="0" hangingPunct="0">
              <a:buFontTx/>
              <a:buChar char="•"/>
              <a:tabLst>
                <a:tab pos="319088" algn="l"/>
              </a:tabLst>
            </a:pPr>
            <a:r>
              <a:rPr lang="en-US" sz="1600">
                <a:solidFill>
                  <a:schemeClr val="bg1"/>
                </a:solidFill>
                <a:cs typeface="Times New Roman" pitchFamily="18" charset="0"/>
              </a:rPr>
              <a:t>Vitamins.</a:t>
            </a:r>
            <a:endParaRPr lang="en-US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3797" name="مستطيل 6"/>
          <p:cNvSpPr>
            <a:spLocks noChangeArrowheads="1"/>
          </p:cNvSpPr>
          <p:nvPr/>
        </p:nvSpPr>
        <p:spPr bwMode="auto">
          <a:xfrm>
            <a:off x="8210550" y="5214938"/>
            <a:ext cx="735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z="1200">
                <a:solidFill>
                  <a:schemeClr val="bg1"/>
                </a:solidFill>
                <a:latin typeface="Constantia" pitchFamily="18" charset="0"/>
              </a:rPr>
              <a:t> Cont…. </a:t>
            </a:r>
          </a:p>
        </p:txBody>
      </p:sp>
      <p:sp>
        <p:nvSpPr>
          <p:cNvPr id="33798" name="AutoShape 3"/>
          <p:cNvSpPr>
            <a:spLocks noChangeArrowheads="1"/>
          </p:cNvSpPr>
          <p:nvPr/>
        </p:nvSpPr>
        <p:spPr bwMode="auto">
          <a:xfrm>
            <a:off x="4357688" y="5929313"/>
            <a:ext cx="1074737" cy="5715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algn="ctr" rtl="1">
              <a:spcAft>
                <a:spcPts val="1000"/>
              </a:spcAft>
            </a:pPr>
            <a:r>
              <a:rPr lang="en-US" sz="1100" b="1">
                <a:solidFill>
                  <a:schemeClr val="accent1"/>
                </a:solidFill>
                <a:cs typeface="Arial" pitchFamily="34" charset="0"/>
              </a:rPr>
              <a:t>19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0" y="71438"/>
          <a:ext cx="9144000" cy="7572375"/>
        </p:xfrm>
        <a:graphic>
          <a:graphicData uri="http://schemas.openxmlformats.org/drawingml/2006/table">
            <a:tbl>
              <a:tblPr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</a:tblPr>
              <a:tblGrid>
                <a:gridCol w="9144000"/>
              </a:tblGrid>
              <a:tr h="7572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ajalla UI"/>
                          <a:cs typeface="Times New Roman" pitchFamily="18" charset="0"/>
                        </a:rPr>
                        <a:t>- Proteins :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2200"/>
                        <a:buFont typeface="Symbol" pitchFamily="18" charset="2"/>
                        <a:buChar char=""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22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ea typeface="Majalla UI"/>
                          <a:cs typeface="Times New Roman" pitchFamily="18" charset="0"/>
                        </a:rPr>
                        <a:t>Constitutes about 20% of adult body weight.    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22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ea typeface="Majalla UI"/>
                          <a:cs typeface="Times New Roman" pitchFamily="18" charset="0"/>
                        </a:rPr>
                        <a:t>Consist of amino acids.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22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ea typeface="Majalla UI"/>
                          <a:cs typeface="Times New Roman" pitchFamily="18" charset="0"/>
                        </a:rPr>
                        <a:t>Twenty four amino acids were identified.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22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ea typeface="Majalla UI"/>
                          <a:cs typeface="Times New Roman" pitchFamily="18" charset="0"/>
                        </a:rPr>
                        <a:t>Nine are essential.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22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ea typeface="Majalla UI"/>
                          <a:cs typeface="Times New Roman" pitchFamily="18" charset="0"/>
                        </a:rPr>
                        <a:t>Proteins needed for tissue regeneration and growth.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2200"/>
                        <a:buFont typeface="Symbol" pitchFamily="18" charset="2"/>
                        <a:buChar char="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abic Transparent" pitchFamily="2" charset="-78"/>
                        </a:rPr>
                        <a:t>                                   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2000"/>
                        <a:buFont typeface="Garamond" pitchFamily="18" charset="0"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ajalla UI"/>
                          <a:cs typeface="Times New Roman" pitchFamily="18" charset="0"/>
                        </a:rPr>
                        <a:t>Ingested protein                   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ajalla UI"/>
                          <a:cs typeface="Times New Roman" pitchFamily="18" charset="0"/>
                        </a:rPr>
                        <a:t>oligo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ajalla UI"/>
                          <a:cs typeface="Times New Roman" pitchFamily="18" charset="0"/>
                        </a:rPr>
                        <a:t> peptide &amp; amino acids.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ajalla UI"/>
                          <a:cs typeface="Times New Roman" pitchFamily="18" charset="0"/>
                        </a:rPr>
                        <a:t>                                   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ajalla UI"/>
                          <a:cs typeface="Times New Roman" pitchFamily="18" charset="0"/>
                        </a:rPr>
                        <a:t>Hcl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ajalla UI"/>
                          <a:cs typeface="Times New Roman" pitchFamily="18" charset="0"/>
                        </a:rPr>
                        <a:t>  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2000"/>
                        <a:buFont typeface="Garamond" pitchFamily="18" charset="0"/>
                        <a:buChar char="-"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2000"/>
                        <a:buFont typeface="Garamond" pitchFamily="18" charset="0"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ajalla UI"/>
                          <a:cs typeface="Times New Roman" pitchFamily="18" charset="0"/>
                        </a:rPr>
                        <a:t>In alkaline medium of intestine   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ajalla UI"/>
                          <a:cs typeface="Times New Roman" pitchFamily="18" charset="0"/>
                        </a:rPr>
                        <a:t>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ajalla UI"/>
                          <a:cs typeface="Times New Roman" pitchFamily="18" charset="0"/>
                        </a:rPr>
                        <a:t>                                            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ajalla UI"/>
                          <a:cs typeface="Times New Roman" pitchFamily="18" charset="0"/>
                        </a:rPr>
                        <a:t>Trypsin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ajalla UI"/>
                          <a:cs typeface="Times New Roman" pitchFamily="18" charset="0"/>
                        </a:rPr>
                        <a:t>            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ajalla UI"/>
                          <a:cs typeface="Times New Roman" pitchFamily="18" charset="0"/>
                        </a:rPr>
                        <a:t>Oligo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ajalla UI"/>
                          <a:cs typeface="Times New Roman" pitchFamily="18" charset="0"/>
                        </a:rPr>
                        <a:t> Peptides                                      peptides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ajalla UI"/>
                          <a:cs typeface="Times New Roman" pitchFamily="18" charset="0"/>
                        </a:rPr>
                        <a:t>                                          Chemotropism                                      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2000"/>
                        <a:buFont typeface="Garamond" pitchFamily="18" charset="0"/>
                        <a:buChar char="-"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2000"/>
                        <a:buFont typeface="Garamond" pitchFamily="18" charset="0"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ajalla UI"/>
                          <a:cs typeface="Times New Roman" pitchFamily="18" charset="0"/>
                        </a:rPr>
                        <a:t>Peptides      Peptidase          amino acids.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ea typeface="Majalla UI"/>
                          <a:cs typeface="Times New Roman" pitchFamily="18" charset="0"/>
                        </a:rPr>
                        <a:t>                                                                                               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Majalla UI"/>
                          <a:cs typeface="Times New Roman" pitchFamily="18" charset="0"/>
                        </a:rPr>
                        <a:t>                                                                                                                        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ea typeface="Majalla UI"/>
                          <a:cs typeface="Times New Roman" pitchFamily="18" charset="0"/>
                        </a:rPr>
                        <a:t>Cont….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1369" marR="61369" marT="0" marB="0" horzOverflow="overflow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</a:tr>
            </a:tbl>
          </a:graphicData>
        </a:graphic>
      </p:graphicFrame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2124075" y="3284538"/>
            <a:ext cx="8001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4" name="Line 2"/>
          <p:cNvSpPr>
            <a:spLocks noChangeShapeType="1"/>
          </p:cNvSpPr>
          <p:nvPr/>
        </p:nvSpPr>
        <p:spPr bwMode="auto">
          <a:xfrm>
            <a:off x="2700338" y="4941888"/>
            <a:ext cx="1257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Line 1"/>
          <p:cNvSpPr>
            <a:spLocks noChangeShapeType="1"/>
          </p:cNvSpPr>
          <p:nvPr/>
        </p:nvSpPr>
        <p:spPr bwMode="auto">
          <a:xfrm>
            <a:off x="1331913" y="5876925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AutoShape 4"/>
          <p:cNvSpPr>
            <a:spLocks noChangeArrowheads="1"/>
          </p:cNvSpPr>
          <p:nvPr/>
        </p:nvSpPr>
        <p:spPr bwMode="auto">
          <a:xfrm>
            <a:off x="4000500" y="6286500"/>
            <a:ext cx="785813" cy="5715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algn="ctr" rtl="1">
              <a:spcAft>
                <a:spcPts val="1000"/>
              </a:spcAft>
            </a:pPr>
            <a:r>
              <a:rPr lang="en-US" sz="1100" b="1">
                <a:solidFill>
                  <a:schemeClr val="accent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2057400" y="28956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Pepsin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0" y="0"/>
          <a:ext cx="9144000" cy="6786563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678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Colostrums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It is the secretion of breast during the later part of pregnancy and 1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st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4days after 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delivery.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It has a deep lemon yellow colour.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It has an alkaline reaction.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It has higher specific gravity than mature milk.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Majalla UI" charset="0"/>
                          <a:cs typeface="Majalla UI" charset="0"/>
                        </a:rPr>
                        <a:t>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Majalla UI" charset="0"/>
                        <a:cs typeface="Majalla UI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Has more protein and mineral and less CHO and fat than mature milk.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                                  Cont….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</a:tr>
            </a:tbl>
          </a:graphicData>
        </a:graphic>
      </p:graphicFrame>
      <p:sp>
        <p:nvSpPr>
          <p:cNvPr id="57345" name="AutoShape 1"/>
          <p:cNvSpPr>
            <a:spLocks noChangeArrowheads="1"/>
          </p:cNvSpPr>
          <p:nvPr/>
        </p:nvSpPr>
        <p:spPr bwMode="auto">
          <a:xfrm>
            <a:off x="4071938" y="6143625"/>
            <a:ext cx="1074737" cy="5715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 rtl="1">
              <a:spcAft>
                <a:spcPts val="1000"/>
              </a:spcAft>
            </a:pPr>
            <a:r>
              <a:rPr lang="en-US" sz="1100" b="1">
                <a:solidFill>
                  <a:schemeClr val="accent1"/>
                </a:solidFill>
                <a:cs typeface="Arial" pitchFamily="34" charset="0"/>
              </a:rPr>
              <a:t>20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0" y="25400"/>
          <a:ext cx="9072563" cy="6643688"/>
        </p:xfrm>
        <a:graphic>
          <a:graphicData uri="http://schemas.openxmlformats.org/drawingml/2006/table">
            <a:tbl>
              <a:tblPr/>
              <a:tblGrid>
                <a:gridCol w="9072563"/>
              </a:tblGrid>
              <a:tr h="664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Advantages of breast milk feeding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Always ready available at proper temp and time.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It is fresh and free of contamination.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Contains bacterial and viral anti bodies.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High concentration of secretary /gA.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Contains macro phages and lysozymes.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Contains lacto ferrin          inhibit growth of Ecol.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Contains growth promoting factors which enhances growth of non pathogenic flora.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                                Cont….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</a:tr>
            </a:tbl>
          </a:graphicData>
        </a:graphic>
      </p:graphicFrame>
      <p:sp>
        <p:nvSpPr>
          <p:cNvPr id="35848" name="Line 1"/>
          <p:cNvSpPr>
            <a:spLocks noChangeShapeType="1"/>
          </p:cNvSpPr>
          <p:nvPr/>
        </p:nvSpPr>
        <p:spPr bwMode="auto">
          <a:xfrm>
            <a:off x="2573338" y="4437063"/>
            <a:ext cx="342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AutoShape 2"/>
          <p:cNvSpPr>
            <a:spLocks noChangeArrowheads="1"/>
          </p:cNvSpPr>
          <p:nvPr/>
        </p:nvSpPr>
        <p:spPr bwMode="auto">
          <a:xfrm>
            <a:off x="4214813" y="5500688"/>
            <a:ext cx="1074737" cy="5715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algn="ctr" rtl="1">
              <a:spcAft>
                <a:spcPts val="1000"/>
              </a:spcAft>
            </a:pPr>
            <a:r>
              <a:rPr lang="en-US" sz="1100" b="1">
                <a:solidFill>
                  <a:schemeClr val="accent1"/>
                </a:solidFill>
                <a:cs typeface="Arial" pitchFamily="34" charset="0"/>
              </a:rPr>
              <a:t>21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74" name="Group 10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685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Contra indications of breast feedings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From the mother stand point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- Absolute contra indication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143000" marR="0" lvl="2" indent="-2286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Septicemia, Nephritis.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143000" marR="0" lvl="2" indent="-2286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Profuse Hemorrhage.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143000" marR="0" lvl="2" indent="-2286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Eclampsia, typhoid fever.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143000" marR="0" lvl="2" indent="-2286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Severe neurosis, post partum psychosis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143000" marR="0" lvl="2" indent="-2286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Hiv.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- Relative contra indication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143000" marR="0" lvl="2" indent="-2286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Fissuring and cracking of nipple.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143000" marR="0" lvl="2" indent="-2286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Mastitis.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143000" marR="0" lvl="2" indent="-2286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Acute infection in the mother.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             Cont….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57150" marR="57150" marT="0" marB="0" horzOverflow="overflow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</a:tr>
            </a:tbl>
          </a:graphicData>
        </a:graphic>
      </p:graphicFrame>
      <p:sp>
        <p:nvSpPr>
          <p:cNvPr id="36872" name="AutoShape 1"/>
          <p:cNvSpPr>
            <a:spLocks noChangeArrowheads="1"/>
          </p:cNvSpPr>
          <p:nvPr/>
        </p:nvSpPr>
        <p:spPr bwMode="auto">
          <a:xfrm>
            <a:off x="3929063" y="6072188"/>
            <a:ext cx="1074737" cy="5715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algn="ctr" rtl="1">
              <a:spcAft>
                <a:spcPts val="1000"/>
              </a:spcAft>
            </a:pPr>
            <a:r>
              <a:rPr lang="en-US" sz="1100" b="1">
                <a:solidFill>
                  <a:schemeClr val="accent1"/>
                </a:solidFill>
                <a:cs typeface="Arial" pitchFamily="34" charset="0"/>
              </a:rPr>
              <a:t>22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685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Contra indications of breast feeding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From infant stand points.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Metabolic diseases.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Raavi" pitchFamily="2"/>
                        </a:rPr>
                        <a:t>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Raavi" pitchFamily="2"/>
                        </a:rPr>
                        <a:t>              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PK.U ? Galacto sacmia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Digestive disorder.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00200" marR="0" lvl="3" indent="-2286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Primary lactose intolerance.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00200" marR="0" lvl="3" indent="-2286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Glucose – glactose malao or ption.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                                       Cont….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</a:tr>
            </a:tbl>
          </a:graphicData>
        </a:graphic>
      </p:graphicFrame>
      <p:sp>
        <p:nvSpPr>
          <p:cNvPr id="37896" name="AutoShape 1"/>
          <p:cNvSpPr>
            <a:spLocks noChangeArrowheads="1"/>
          </p:cNvSpPr>
          <p:nvPr/>
        </p:nvSpPr>
        <p:spPr bwMode="auto">
          <a:xfrm>
            <a:off x="4286250" y="5929313"/>
            <a:ext cx="1074738" cy="5715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algn="ctr" rtl="1">
              <a:spcAft>
                <a:spcPts val="1000"/>
              </a:spcAft>
            </a:pPr>
            <a:r>
              <a:rPr lang="en-US" sz="1100" b="1">
                <a:solidFill>
                  <a:schemeClr val="accent1"/>
                </a:solidFill>
                <a:cs typeface="Arial" pitchFamily="34" charset="0"/>
              </a:rPr>
              <a:t>23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0" y="100013"/>
          <a:ext cx="9144000" cy="68580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685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Milk formula feeding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-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Cow's milk is the main source for most formula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pitchFamily="18" charset="0"/>
                        <a:buChar char="-"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pitchFamily="18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-  Commercial formulas are modified from a cow's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milk in such away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1143000" marR="0" lvl="2" indent="-2286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Reduce protein concentration.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143000" marR="0" lvl="2" indent="-2286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1143000" marR="0" lvl="2" indent="-2286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Saturated facts are replaced with unsaturated fats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143000" marR="0" lvl="2" indent="-2286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1143000" marR="0" lvl="2" indent="-2286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Reduce mineral content.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143000" marR="0" lvl="2" indent="-2286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1143000" marR="0" lvl="2" indent="-2286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For lified with vitamins.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                                          Cont….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</a:tr>
            </a:tbl>
          </a:graphicData>
        </a:graphic>
      </p:graphicFrame>
      <p:sp>
        <p:nvSpPr>
          <p:cNvPr id="38920" name="AutoShape 1"/>
          <p:cNvSpPr>
            <a:spLocks noChangeArrowheads="1"/>
          </p:cNvSpPr>
          <p:nvPr/>
        </p:nvSpPr>
        <p:spPr bwMode="auto">
          <a:xfrm>
            <a:off x="4071938" y="6000750"/>
            <a:ext cx="1074737" cy="5715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algn="ctr" rtl="1">
              <a:spcAft>
                <a:spcPts val="1000"/>
              </a:spcAft>
            </a:pPr>
            <a:r>
              <a:rPr lang="en-US" sz="1100" b="1">
                <a:solidFill>
                  <a:schemeClr val="accent1"/>
                </a:solidFill>
                <a:cs typeface="Arial" pitchFamily="34" charset="0"/>
              </a:rPr>
              <a:t>24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685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Milk substitute and hypoallergenic milk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Used under certain circumstances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Soya bean derived milk formula used in cow's milk protein allergy.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Amino acids mixture          preterm baby.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Lactose free formula          lactose intolerance.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 charset="0"/>
                          <a:cs typeface="Majalla UI" charset="0"/>
                        </a:rPr>
                        <a:t>                 </a:t>
                      </a:r>
                      <a:b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 charset="0"/>
                          <a:cs typeface="Majalla UI" charset="0"/>
                        </a:rPr>
                      </a:b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MCT           to provide       calories.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                                             Cont….</a:t>
                      </a:r>
                    </a:p>
                  </a:txBody>
                  <a:tcPr marL="68580" marR="68580" marT="0" marB="0" horzOverflow="overflow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</a:tr>
            </a:tbl>
          </a:graphicData>
        </a:graphic>
      </p:graphicFrame>
      <p:sp>
        <p:nvSpPr>
          <p:cNvPr id="39944" name="Line 1"/>
          <p:cNvSpPr>
            <a:spLocks noChangeShapeType="1"/>
          </p:cNvSpPr>
          <p:nvPr/>
        </p:nvSpPr>
        <p:spPr bwMode="auto">
          <a:xfrm>
            <a:off x="1420813" y="4652963"/>
            <a:ext cx="3429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Line 2"/>
          <p:cNvSpPr>
            <a:spLocks noChangeShapeType="1"/>
          </p:cNvSpPr>
          <p:nvPr/>
        </p:nvSpPr>
        <p:spPr bwMode="auto">
          <a:xfrm flipH="1" flipV="1">
            <a:off x="2840038" y="4402138"/>
            <a:ext cx="3175" cy="250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Line 3"/>
          <p:cNvSpPr>
            <a:spLocks noChangeShapeType="1"/>
          </p:cNvSpPr>
          <p:nvPr/>
        </p:nvSpPr>
        <p:spPr bwMode="auto">
          <a:xfrm>
            <a:off x="2644775" y="3789363"/>
            <a:ext cx="3429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Line 4"/>
          <p:cNvSpPr>
            <a:spLocks noChangeShapeType="1"/>
          </p:cNvSpPr>
          <p:nvPr/>
        </p:nvSpPr>
        <p:spPr bwMode="auto">
          <a:xfrm>
            <a:off x="2644775" y="3141663"/>
            <a:ext cx="3429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8" name="AutoShape 5"/>
          <p:cNvSpPr>
            <a:spLocks noChangeArrowheads="1"/>
          </p:cNvSpPr>
          <p:nvPr/>
        </p:nvSpPr>
        <p:spPr bwMode="auto">
          <a:xfrm>
            <a:off x="4143375" y="5929313"/>
            <a:ext cx="1074738" cy="5715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algn="ctr" rtl="1">
              <a:spcAft>
                <a:spcPts val="1000"/>
              </a:spcAft>
            </a:pPr>
            <a:r>
              <a:rPr lang="en-US" sz="1100" b="1">
                <a:solidFill>
                  <a:schemeClr val="accent1"/>
                </a:solidFill>
                <a:cs typeface="Arial" pitchFamily="34" charset="0"/>
              </a:rPr>
              <a:t>25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docu0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642938"/>
            <a:ext cx="84296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AutoShape 2"/>
          <p:cNvSpPr>
            <a:spLocks noChangeArrowheads="1"/>
          </p:cNvSpPr>
          <p:nvPr/>
        </p:nvSpPr>
        <p:spPr bwMode="auto">
          <a:xfrm>
            <a:off x="4429125" y="6000750"/>
            <a:ext cx="1074738" cy="5715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algn="ctr" rtl="1">
              <a:spcAft>
                <a:spcPts val="1000"/>
              </a:spcAft>
            </a:pPr>
            <a:r>
              <a:rPr lang="en-US" sz="1100" b="1">
                <a:solidFill>
                  <a:schemeClr val="accent1"/>
                </a:solidFill>
                <a:cs typeface="Arial" pitchFamily="34" charset="0"/>
              </a:rPr>
              <a:t>26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docu0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785813"/>
            <a:ext cx="82867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AutoShape 2"/>
          <p:cNvSpPr>
            <a:spLocks noChangeArrowheads="1"/>
          </p:cNvSpPr>
          <p:nvPr/>
        </p:nvSpPr>
        <p:spPr bwMode="auto">
          <a:xfrm>
            <a:off x="4071938" y="6286500"/>
            <a:ext cx="1074737" cy="5715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algn="ctr" rtl="1">
              <a:spcAft>
                <a:spcPts val="1000"/>
              </a:spcAft>
            </a:pPr>
            <a:r>
              <a:rPr lang="en-US" sz="1100" b="1">
                <a:solidFill>
                  <a:schemeClr val="accent1"/>
                </a:solidFill>
                <a:cs typeface="Arial" pitchFamily="34" charset="0"/>
              </a:rPr>
              <a:t>27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 descr="docu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785813"/>
            <a:ext cx="84296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AutoShape 2"/>
          <p:cNvSpPr>
            <a:spLocks noChangeArrowheads="1"/>
          </p:cNvSpPr>
          <p:nvPr/>
        </p:nvSpPr>
        <p:spPr bwMode="auto">
          <a:xfrm>
            <a:off x="4214813" y="6143625"/>
            <a:ext cx="1074737" cy="5715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algn="ctr" rtl="1">
              <a:spcAft>
                <a:spcPts val="1000"/>
              </a:spcAft>
            </a:pPr>
            <a:r>
              <a:rPr lang="en-US" sz="1100" b="1">
                <a:solidFill>
                  <a:schemeClr val="accent1"/>
                </a:solidFill>
                <a:cs typeface="Arial" pitchFamily="34" charset="0"/>
              </a:rPr>
              <a:t>28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 descr="docu0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75"/>
            <a:ext cx="9501188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AutoShape 2"/>
          <p:cNvSpPr>
            <a:spLocks noChangeArrowheads="1"/>
          </p:cNvSpPr>
          <p:nvPr/>
        </p:nvSpPr>
        <p:spPr bwMode="auto">
          <a:xfrm>
            <a:off x="7786688" y="6286500"/>
            <a:ext cx="1074737" cy="5715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algn="ctr" rtl="1">
              <a:spcAft>
                <a:spcPts val="1000"/>
              </a:spcAft>
            </a:pPr>
            <a:r>
              <a:rPr lang="en-US" sz="1100" b="1">
                <a:solidFill>
                  <a:schemeClr val="accent1"/>
                </a:solidFill>
                <a:cs typeface="Arial" pitchFamily="34" charset="0"/>
              </a:rPr>
              <a:t>29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08" name="Group 24"/>
          <p:cNvGraphicFramePr>
            <a:graphicFrameLocks noGrp="1"/>
          </p:cNvGraphicFramePr>
          <p:nvPr/>
        </p:nvGraphicFramePr>
        <p:xfrm>
          <a:off x="0" y="98425"/>
          <a:ext cx="9144000" cy="6786563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678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Carbohydrates and fats.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The main source of energy.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pitchFamily="18" charset="0"/>
                        <a:buChar char="-"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pitchFamily="18" charset="0"/>
                        <a:buChar char="-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Carbohydrates.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Poly saccharide (starch).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    Poly saccharide      amylase      Disaccharide.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              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                    Lactose    Lactase     glucose + galactose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Disaccharide        Sucrose   Sucrase     glucose + Fructose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                     Maltase  maltase     2 glucose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Glucose and galactose are actively absorbed.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Fructose is passively absorbed.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pitchFamily="18" charset="0"/>
                        <a:buChar char="-"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pitchFamily="18" charset="0"/>
                        <a:buChar char="-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Most of the absorbed sugar is converted to glycogen and stored in liver and muscles glycogen accounts for 15% of the weight of the liver and 3% of muscle weight.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Cont….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44" marR="56444" marT="0" marB="0" horzOverflow="overflow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</a:tr>
            </a:tbl>
          </a:graphicData>
        </a:graphic>
      </p:graphicFrame>
      <p:sp>
        <p:nvSpPr>
          <p:cNvPr id="16392" name="Line 11"/>
          <p:cNvSpPr>
            <a:spLocks noChangeShapeType="1"/>
          </p:cNvSpPr>
          <p:nvPr/>
        </p:nvSpPr>
        <p:spPr bwMode="auto">
          <a:xfrm>
            <a:off x="2819400" y="36576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>
            <a:off x="2819400" y="33528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Line 7"/>
          <p:cNvSpPr>
            <a:spLocks noChangeShapeType="1"/>
          </p:cNvSpPr>
          <p:nvPr/>
        </p:nvSpPr>
        <p:spPr bwMode="auto">
          <a:xfrm>
            <a:off x="2771775" y="29972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Line 4"/>
          <p:cNvSpPr>
            <a:spLocks noChangeShapeType="1"/>
          </p:cNvSpPr>
          <p:nvPr/>
        </p:nvSpPr>
        <p:spPr bwMode="auto">
          <a:xfrm>
            <a:off x="2743200" y="23622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Line 9"/>
          <p:cNvSpPr>
            <a:spLocks noChangeShapeType="1"/>
          </p:cNvSpPr>
          <p:nvPr/>
        </p:nvSpPr>
        <p:spPr bwMode="auto">
          <a:xfrm>
            <a:off x="1763713" y="2852738"/>
            <a:ext cx="0" cy="792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Line 8"/>
          <p:cNvSpPr>
            <a:spLocks noChangeShapeType="1"/>
          </p:cNvSpPr>
          <p:nvPr/>
        </p:nvSpPr>
        <p:spPr bwMode="auto">
          <a:xfrm>
            <a:off x="1763713" y="36449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8" name="Line 6"/>
          <p:cNvSpPr>
            <a:spLocks noChangeShapeType="1"/>
          </p:cNvSpPr>
          <p:nvPr/>
        </p:nvSpPr>
        <p:spPr bwMode="auto">
          <a:xfrm>
            <a:off x="1751013" y="2852738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9" name="Line 5"/>
          <p:cNvSpPr>
            <a:spLocks noChangeShapeType="1"/>
          </p:cNvSpPr>
          <p:nvPr/>
        </p:nvSpPr>
        <p:spPr bwMode="auto">
          <a:xfrm>
            <a:off x="1763713" y="32131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0" name="AutoShape 3"/>
          <p:cNvSpPr>
            <a:spLocks noChangeArrowheads="1"/>
          </p:cNvSpPr>
          <p:nvPr/>
        </p:nvSpPr>
        <p:spPr bwMode="auto">
          <a:xfrm>
            <a:off x="4143375" y="5572125"/>
            <a:ext cx="1074738" cy="5715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algn="ctr" rtl="1"/>
            <a:r>
              <a:rPr lang="en-US" sz="1200" b="1">
                <a:solidFill>
                  <a:schemeClr val="accent1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16401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>
              <a:tabLst>
                <a:tab pos="685800" algn="l"/>
              </a:tabLst>
            </a:pPr>
            <a:endParaRPr lang="en-US" sz="1800">
              <a:cs typeface="Arial" pitchFamily="34" charset="0"/>
            </a:endParaRPr>
          </a:p>
        </p:txBody>
      </p:sp>
      <p:sp>
        <p:nvSpPr>
          <p:cNvPr id="16402" name="Rectangle 15"/>
          <p:cNvSpPr>
            <a:spLocks noChangeArrowheads="1"/>
          </p:cNvSpPr>
          <p:nvPr/>
        </p:nvSpPr>
        <p:spPr bwMode="auto">
          <a:xfrm>
            <a:off x="22860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endParaRPr lang="en-US" sz="1800">
              <a:cs typeface="Arial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685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Fats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Mainly triglycerides.        98% of natural fat.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Triglyceride     Lipase      3 fatty acids + glycerol.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Fatty acids varying in length from 4-24 carbon atoms.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Short chain fatty acid provides 5.3 kcal/gm.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 1 gm   of medium chain fatty acid          8.3 kcal.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 1 gm    of long chain fatty acid               9.3 kcal.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Essential fatty acids.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      Linoleic, arachedonie and lino lenic acids.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pitchFamily="18" charset="0"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Unsaturated fatty acids are necessary for growth, skin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and hair integrity.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                                                          Cont….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</a:tr>
            </a:tbl>
          </a:graphicData>
        </a:graphic>
      </p:graphicFrame>
      <p:sp>
        <p:nvSpPr>
          <p:cNvPr id="17416" name="Line 2"/>
          <p:cNvSpPr>
            <a:spLocks noChangeShapeType="1"/>
          </p:cNvSpPr>
          <p:nvPr/>
        </p:nvSpPr>
        <p:spPr bwMode="auto">
          <a:xfrm>
            <a:off x="3868738" y="3284538"/>
            <a:ext cx="342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Line 1"/>
          <p:cNvSpPr>
            <a:spLocks noChangeShapeType="1"/>
          </p:cNvSpPr>
          <p:nvPr/>
        </p:nvSpPr>
        <p:spPr bwMode="auto">
          <a:xfrm>
            <a:off x="3598863" y="36449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Line 3"/>
          <p:cNvSpPr>
            <a:spLocks noChangeShapeType="1"/>
          </p:cNvSpPr>
          <p:nvPr/>
        </p:nvSpPr>
        <p:spPr bwMode="auto">
          <a:xfrm>
            <a:off x="1908175" y="1773238"/>
            <a:ext cx="9350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3929063" y="6143625"/>
            <a:ext cx="1074737" cy="5715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 rtl="1">
              <a:spcAft>
                <a:spcPts val="1000"/>
              </a:spcAft>
            </a:pPr>
            <a:r>
              <a:rPr lang="en-US" sz="1100" b="1">
                <a:solidFill>
                  <a:schemeClr val="accent1"/>
                </a:solidFill>
                <a:cs typeface="Arial" pitchFamily="34" charset="0"/>
              </a:rPr>
              <a:t>4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685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Infant feeding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The most important period of life is the 1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st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year           a normal child will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achieved maximum growth. (growth velocity)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 (a normal child              Triple his birth weight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                                       add 50% of birth length.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Successful infant feeding requires cooperation between the mother and her child.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Breast feeding should be initiated soon after birth.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Feeding should be scheduled every 2-4 hours with increase amount of feeds and decrease frequency as the infant grows.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                                                        Cont….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62" marR="63062" marT="0" marB="0" horzOverflow="overflow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</a:tr>
            </a:tbl>
          </a:graphicData>
        </a:graphic>
      </p:graphicFrame>
      <p:sp>
        <p:nvSpPr>
          <p:cNvPr id="18440" name="Line 3"/>
          <p:cNvSpPr>
            <a:spLocks noChangeShapeType="1"/>
          </p:cNvSpPr>
          <p:nvPr/>
        </p:nvSpPr>
        <p:spPr bwMode="auto">
          <a:xfrm>
            <a:off x="4500563" y="142875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1"/>
          <p:cNvSpPr>
            <a:spLocks noChangeShapeType="1"/>
          </p:cNvSpPr>
          <p:nvPr/>
        </p:nvSpPr>
        <p:spPr bwMode="auto">
          <a:xfrm>
            <a:off x="2124075" y="2133600"/>
            <a:ext cx="5715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Line 2"/>
          <p:cNvSpPr>
            <a:spLocks noChangeShapeType="1"/>
          </p:cNvSpPr>
          <p:nvPr/>
        </p:nvSpPr>
        <p:spPr bwMode="auto">
          <a:xfrm>
            <a:off x="2124075" y="2133600"/>
            <a:ext cx="571500" cy="342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AutoShape 4"/>
          <p:cNvSpPr>
            <a:spLocks noChangeArrowheads="1"/>
          </p:cNvSpPr>
          <p:nvPr/>
        </p:nvSpPr>
        <p:spPr bwMode="auto">
          <a:xfrm>
            <a:off x="4000500" y="6143625"/>
            <a:ext cx="1074738" cy="5715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algn="ctr" rtl="1">
              <a:spcAft>
                <a:spcPts val="1000"/>
              </a:spcAft>
            </a:pPr>
            <a:r>
              <a:rPr lang="en-US" sz="1100" b="1">
                <a:solidFill>
                  <a:schemeClr val="accent1"/>
                </a:solidFill>
                <a:cs typeface="Arial" pitchFamily="34" charset="0"/>
              </a:rPr>
              <a:t>5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0" y="71438"/>
          <a:ext cx="9144000" cy="7069138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706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Energy requirement for growth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 week - month	                      &gt;  30 kcal / day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nd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month	                          25 kcal / day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2-3 months		         16 kcal / day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3-6 months		         10 kcal / day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 months		         05 kcal / day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18 months		         02 kcal / day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Fluid :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Water is essential for existence.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It is second to oxygen.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Water content of infant is higher than that of adult.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        Infant      70% - 75% of B.W.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        Adult       60% - 65% of B.W.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7%        intravascular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18%      in interstitial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45%      in intracellular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Cont….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61" marR="51661" marT="0" marB="0" horzOverflow="overflow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</a:tr>
            </a:tbl>
          </a:graphicData>
        </a:graphic>
      </p:graphicFrame>
      <p:sp>
        <p:nvSpPr>
          <p:cNvPr id="19464" name="AutoShape 1"/>
          <p:cNvSpPr>
            <a:spLocks noChangeArrowheads="1"/>
          </p:cNvSpPr>
          <p:nvPr/>
        </p:nvSpPr>
        <p:spPr bwMode="auto">
          <a:xfrm>
            <a:off x="4143375" y="6286500"/>
            <a:ext cx="1074738" cy="5715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algn="ctr" rtl="1">
              <a:spcAft>
                <a:spcPts val="1000"/>
              </a:spcAft>
            </a:pPr>
            <a:r>
              <a:rPr lang="en-US" sz="1100" b="1">
                <a:solidFill>
                  <a:schemeClr val="accent1"/>
                </a:solidFill>
                <a:cs typeface="Arial" pitchFamily="34" charset="0"/>
              </a:rPr>
              <a:t>6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3" name="Group 23"/>
          <p:cNvGraphicFramePr>
            <a:graphicFrameLocks noGrp="1"/>
          </p:cNvGraphicFramePr>
          <p:nvPr/>
        </p:nvGraphicFramePr>
        <p:xfrm>
          <a:off x="0" y="-387350"/>
          <a:ext cx="9144000" cy="801624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742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Daily consumption of fluid :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 infant         10 - 15% of body weight.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 adult            2 - 4 % of B. W.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 Water requirements are related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Caloric consumption.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 sensible water loss.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Urine specific gravity.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Majalla UI" charset="0"/>
                        <a:cs typeface="Majalla UI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ea typeface="Majalla UI" charset="0"/>
                          <a:cs typeface="Majalla UI" charset="0"/>
                        </a:rPr>
                        <a:t>-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Sources of fluid  water 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Fluid in take (majority).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Oxidation of food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             Mixed diet         100 kcal          12 ml of H2O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pitchFamily="18" charset="0"/>
                        <a:buChar char="-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Almost all water intakes are lost in :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Urine  40-50% of intake        may     in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Diabetes mellihis.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Diabetes insipiduis.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Intrinsic real disease.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Hypocalcaemia.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Cont - - 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.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24" marR="44824" marT="0" marB="0" horzOverflow="overflow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</a:tr>
            </a:tbl>
          </a:graphicData>
        </a:graphic>
      </p:graphicFrame>
      <p:sp>
        <p:nvSpPr>
          <p:cNvPr id="20488" name="Line 3"/>
          <p:cNvSpPr>
            <a:spLocks noChangeShapeType="1"/>
          </p:cNvSpPr>
          <p:nvPr/>
        </p:nvSpPr>
        <p:spPr bwMode="auto">
          <a:xfrm>
            <a:off x="3076575" y="4365625"/>
            <a:ext cx="3429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Line 4"/>
          <p:cNvSpPr>
            <a:spLocks noChangeShapeType="1"/>
          </p:cNvSpPr>
          <p:nvPr/>
        </p:nvSpPr>
        <p:spPr bwMode="auto">
          <a:xfrm>
            <a:off x="2789238" y="4941888"/>
            <a:ext cx="3429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Line 1"/>
          <p:cNvSpPr>
            <a:spLocks noChangeShapeType="1"/>
          </p:cNvSpPr>
          <p:nvPr/>
        </p:nvSpPr>
        <p:spPr bwMode="auto">
          <a:xfrm>
            <a:off x="1925638" y="4365625"/>
            <a:ext cx="3429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Line 2"/>
          <p:cNvSpPr>
            <a:spLocks noChangeShapeType="1"/>
          </p:cNvSpPr>
          <p:nvPr/>
        </p:nvSpPr>
        <p:spPr bwMode="auto">
          <a:xfrm flipV="1">
            <a:off x="3779838" y="4724400"/>
            <a:ext cx="3175" cy="233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AutoShape 5"/>
          <p:cNvSpPr>
            <a:spLocks noChangeArrowheads="1"/>
          </p:cNvSpPr>
          <p:nvPr/>
        </p:nvSpPr>
        <p:spPr bwMode="auto">
          <a:xfrm>
            <a:off x="4143375" y="6286500"/>
            <a:ext cx="1074738" cy="5715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algn="ctr" rtl="1">
              <a:spcAft>
                <a:spcPts val="1000"/>
              </a:spcAft>
            </a:pPr>
            <a:r>
              <a:rPr lang="en-US" sz="1100" b="1">
                <a:solidFill>
                  <a:schemeClr val="accent1"/>
                </a:solidFill>
                <a:cs typeface="Arial" pitchFamily="34" charset="0"/>
              </a:rPr>
              <a:t>7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49" name="Group 21"/>
          <p:cNvGraphicFramePr>
            <a:graphicFrameLocks noGrp="1"/>
          </p:cNvGraphicFramePr>
          <p:nvPr/>
        </p:nvGraphicFramePr>
        <p:xfrm>
          <a:off x="0" y="-446088"/>
          <a:ext cx="9144000" cy="736092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7304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In insensible water loss 40 – 50%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Increase loss from skin occurs in 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Burns, severe dermatitis, fever.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Phototherapy.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 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Add   30 ml/kg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   Add   15 ml/kg for each additional light.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Increase loss from lung          respiratory distress.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Fecal loss   3 – 10%            in diarrhea.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pitchFamily="18" charset="0"/>
                        <a:buChar char="-"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pitchFamily="18" charset="0"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Losses in interstitial space.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Due to disturbances in oncotic &amp; hydrostatic pressure or lymphatic system.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pitchFamily="18" charset="0"/>
                        <a:buChar char="-"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pitchFamily="18" charset="0"/>
                        <a:buChar char="-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Daily fluid requirement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 1/ Body surface area 1500 ml/day.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 2/ Body Wt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         Wt                           Fluid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       1-10 Kg             100 ml/kg / day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       10-20                1000 ml + 50 ml/each kg above 10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         &gt; 20                1500 ml + 20 ml /each kg above 20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                                               Cont- - 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….  </a:t>
                      </a: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376" marR="41376" marT="0" marB="0" horzOverflow="overflow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</a:tr>
            </a:tbl>
          </a:graphicData>
        </a:graphic>
      </p:graphicFrame>
      <p:sp>
        <p:nvSpPr>
          <p:cNvPr id="22536" name="Line 3"/>
          <p:cNvSpPr>
            <a:spLocks noChangeShapeType="1"/>
          </p:cNvSpPr>
          <p:nvPr/>
        </p:nvSpPr>
        <p:spPr bwMode="auto">
          <a:xfrm>
            <a:off x="2428875" y="2636838"/>
            <a:ext cx="3429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Line 1"/>
          <p:cNvSpPr>
            <a:spLocks noChangeShapeType="1"/>
          </p:cNvSpPr>
          <p:nvPr/>
        </p:nvSpPr>
        <p:spPr bwMode="auto">
          <a:xfrm>
            <a:off x="2700338" y="2133600"/>
            <a:ext cx="3429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Line 2"/>
          <p:cNvSpPr>
            <a:spLocks noChangeShapeType="1"/>
          </p:cNvSpPr>
          <p:nvPr/>
        </p:nvSpPr>
        <p:spPr bwMode="auto">
          <a:xfrm flipV="1">
            <a:off x="2840038" y="2363788"/>
            <a:ext cx="3175" cy="2730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2539" name="AutoShape 4"/>
          <p:cNvGrpSpPr>
            <a:grpSpLocks/>
          </p:cNvGrpSpPr>
          <p:nvPr/>
        </p:nvGrpSpPr>
        <p:grpSpPr bwMode="auto">
          <a:xfrm>
            <a:off x="4071938" y="6248400"/>
            <a:ext cx="1212850" cy="719138"/>
            <a:chOff x="2565" y="3936"/>
            <a:chExt cx="764" cy="453"/>
          </a:xfrm>
        </p:grpSpPr>
        <p:pic>
          <p:nvPicPr>
            <p:cNvPr id="22540" name="AutoShap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65" y="3936"/>
              <a:ext cx="764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1" name="Text Box 11"/>
            <p:cNvSpPr txBox="1">
              <a:spLocks noChangeArrowheads="1"/>
            </p:cNvSpPr>
            <p:nvPr/>
          </p:nvSpPr>
          <p:spPr bwMode="auto">
            <a:xfrm>
              <a:off x="2829" y="4076"/>
              <a:ext cx="239" cy="1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1">
                <a:spcAft>
                  <a:spcPts val="1000"/>
                </a:spcAft>
              </a:pPr>
              <a:r>
                <a:rPr lang="en-US" sz="1100" b="1">
                  <a:solidFill>
                    <a:schemeClr val="accent1"/>
                  </a:solidFill>
                  <a:cs typeface="Arial" pitchFamily="34" charset="0"/>
                </a:rPr>
                <a:t>8</a:t>
              </a: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685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Fluid requirements in new born infant 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First day                 60 – 70 ml /kg/day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nd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day                  75 – 80 ml /kg/day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rd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day                  80 – 100 ml /kg/day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th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day                100 – 125 ml /kg/day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pitchFamily="18" charset="0"/>
                        <a:buChar char="-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pitchFamily="18" charset="0"/>
                        <a:buChar char="-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pitchFamily="18" charset="0"/>
                        <a:buChar char="-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Fluid requirements are increased in  :-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VL BW.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Gaotroschisis.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Omphalocele.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Phototherapy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                                           Cont….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5" marR="66745" marT="0" marB="0" horzOverflow="overflow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</a:tr>
            </a:tbl>
          </a:graphicData>
        </a:graphic>
      </p:graphicFrame>
      <p:sp>
        <p:nvSpPr>
          <p:cNvPr id="27649" name="AutoShape 1"/>
          <p:cNvSpPr>
            <a:spLocks noChangeArrowheads="1"/>
          </p:cNvSpPr>
          <p:nvPr/>
        </p:nvSpPr>
        <p:spPr bwMode="auto">
          <a:xfrm>
            <a:off x="3857620" y="6286500"/>
            <a:ext cx="1074738" cy="571500"/>
          </a:xfrm>
          <a:prstGeom prst="sun">
            <a:avLst>
              <a:gd name="adj" fmla="val 25000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rtl="1">
              <a:spcAft>
                <a:spcPts val="1000"/>
              </a:spcAft>
            </a:pPr>
            <a:r>
              <a:rPr lang="en-US" sz="11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تدفق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تدفق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631</TotalTime>
  <Words>1451</Words>
  <Application>Microsoft Office PowerPoint</Application>
  <PresentationFormat>On-screen Show (4:3)</PresentationFormat>
  <Paragraphs>629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Majalla UI</vt:lpstr>
      <vt:lpstr>Calibri</vt:lpstr>
      <vt:lpstr>ＭＳ Ｐゴシック</vt:lpstr>
      <vt:lpstr>Constantia</vt:lpstr>
      <vt:lpstr>Wingdings 2</vt:lpstr>
      <vt:lpstr>Times New Roman</vt:lpstr>
      <vt:lpstr>Garamond</vt:lpstr>
      <vt:lpstr>Symbol</vt:lpstr>
      <vt:lpstr>Raavi</vt:lpstr>
      <vt:lpstr>تدفق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h-a-b</dc:creator>
  <cp:lastModifiedBy>ksupy</cp:lastModifiedBy>
  <cp:revision>81</cp:revision>
  <dcterms:created xsi:type="dcterms:W3CDTF">2010-04-03T14:42:58Z</dcterms:created>
  <dcterms:modified xsi:type="dcterms:W3CDTF">2010-09-26T07:00:29Z</dcterms:modified>
</cp:coreProperties>
</file>