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9"/>
  </p:notesMasterIdLst>
  <p:sldIdLst>
    <p:sldId id="257" r:id="rId3"/>
    <p:sldId id="258" r:id="rId4"/>
    <p:sldId id="298" r:id="rId5"/>
    <p:sldId id="260" r:id="rId6"/>
    <p:sldId id="261" r:id="rId7"/>
    <p:sldId id="262" r:id="rId8"/>
    <p:sldId id="263" r:id="rId9"/>
    <p:sldId id="264" r:id="rId10"/>
    <p:sldId id="265" r:id="rId11"/>
    <p:sldId id="267" r:id="rId12"/>
    <p:sldId id="269" r:id="rId13"/>
    <p:sldId id="270" r:id="rId14"/>
    <p:sldId id="277" r:id="rId15"/>
    <p:sldId id="278" r:id="rId16"/>
    <p:sldId id="279" r:id="rId17"/>
    <p:sldId id="280" r:id="rId18"/>
    <p:sldId id="281" r:id="rId19"/>
    <p:sldId id="282" r:id="rId20"/>
    <p:sldId id="276" r:id="rId21"/>
    <p:sldId id="283" r:id="rId22"/>
    <p:sldId id="284" r:id="rId23"/>
    <p:sldId id="285" r:id="rId24"/>
    <p:sldId id="286" r:id="rId25"/>
    <p:sldId id="287" r:id="rId26"/>
    <p:sldId id="294" r:id="rId27"/>
    <p:sldId id="293" r:id="rId28"/>
    <p:sldId id="327" r:id="rId29"/>
    <p:sldId id="289" r:id="rId30"/>
    <p:sldId id="295" r:id="rId31"/>
    <p:sldId id="288" r:id="rId32"/>
    <p:sldId id="296" r:id="rId33"/>
    <p:sldId id="297" r:id="rId34"/>
    <p:sldId id="300" r:id="rId35"/>
    <p:sldId id="313" r:id="rId36"/>
    <p:sldId id="312" r:id="rId37"/>
    <p:sldId id="315" r:id="rId38"/>
    <p:sldId id="314" r:id="rId39"/>
    <p:sldId id="301" r:id="rId40"/>
    <p:sldId id="302" r:id="rId41"/>
    <p:sldId id="303" r:id="rId42"/>
    <p:sldId id="304" r:id="rId43"/>
    <p:sldId id="305" r:id="rId44"/>
    <p:sldId id="306" r:id="rId45"/>
    <p:sldId id="307" r:id="rId46"/>
    <p:sldId id="308" r:id="rId47"/>
    <p:sldId id="309" r:id="rId48"/>
    <p:sldId id="310" r:id="rId49"/>
    <p:sldId id="311" r:id="rId50"/>
    <p:sldId id="316" r:id="rId51"/>
    <p:sldId id="317" r:id="rId52"/>
    <p:sldId id="318" r:id="rId53"/>
    <p:sldId id="319" r:id="rId54"/>
    <p:sldId id="320" r:id="rId55"/>
    <p:sldId id="323" r:id="rId56"/>
    <p:sldId id="321" r:id="rId57"/>
    <p:sldId id="324" r:id="rId58"/>
    <p:sldId id="325" r:id="rId59"/>
    <p:sldId id="326" r:id="rId60"/>
    <p:sldId id="328" r:id="rId61"/>
    <p:sldId id="330" r:id="rId62"/>
    <p:sldId id="332" r:id="rId63"/>
    <p:sldId id="334" r:id="rId64"/>
    <p:sldId id="335" r:id="rId65"/>
    <p:sldId id="336" r:id="rId66"/>
    <p:sldId id="337" r:id="rId67"/>
    <p:sldId id="338" r:id="rId68"/>
    <p:sldId id="347" r:id="rId69"/>
    <p:sldId id="348" r:id="rId70"/>
    <p:sldId id="349" r:id="rId71"/>
    <p:sldId id="344" r:id="rId72"/>
    <p:sldId id="346" r:id="rId73"/>
    <p:sldId id="345" r:id="rId74"/>
    <p:sldId id="342" r:id="rId75"/>
    <p:sldId id="339" r:id="rId76"/>
    <p:sldId id="340" r:id="rId77"/>
    <p:sldId id="341"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4AF0E-5047-4E72-A3ED-1A03C8F54D3F}" type="datetimeFigureOut">
              <a:rPr lang="en-US" smtClean="0"/>
              <a:t>12/19/2012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B95AC1-05A2-4C35-88EB-542A13E7225A}" type="slidenum">
              <a:rPr lang="en-US" smtClean="0"/>
              <a:t>‹#›</a:t>
            </a:fld>
            <a:endParaRPr lang="en-US"/>
          </a:p>
        </p:txBody>
      </p:sp>
    </p:spTree>
    <p:extLst>
      <p:ext uri="{BB962C8B-B14F-4D97-AF65-F5344CB8AC3E}">
        <p14:creationId xmlns:p14="http://schemas.microsoft.com/office/powerpoint/2010/main" val="310404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95AC1-05A2-4C35-88EB-542A13E7225A}" type="slidenum">
              <a:rPr lang="en-US" smtClean="0"/>
              <a:t>2</a:t>
            </a:fld>
            <a:endParaRPr lang="en-US"/>
          </a:p>
        </p:txBody>
      </p:sp>
    </p:spTree>
    <p:extLst>
      <p:ext uri="{BB962C8B-B14F-4D97-AF65-F5344CB8AC3E}">
        <p14:creationId xmlns:p14="http://schemas.microsoft.com/office/powerpoint/2010/main" val="41117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B7AEEF-84DC-4B13-92CD-7D51411A16E5}"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246671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7AEEF-84DC-4B13-92CD-7D51411A16E5}"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59488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7AEEF-84DC-4B13-92CD-7D51411A16E5}"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62083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14BEBA3F-E4F5-4B43-AF50-B4AF8C3FB96B}" type="slidenum">
              <a:rPr lang="ar-SA"/>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1312918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35BA306-B8C6-49ED-A4FB-DD5694E74623}" type="slidenum">
              <a:rPr lang="ar-SA"/>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3052778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ACA421EB-1F5A-4ADB-A97A-CC8DF3929E14}" type="slidenum">
              <a:rPr lang="ar-SA"/>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4048317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C4B93841-FC0F-4F20-93CC-442B237C3274}" type="slidenum">
              <a:rPr lang="ar-SA"/>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1633412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9319195-BED9-4F73-AE5A-D78C3122FA69}" type="slidenum">
              <a:rPr lang="ar-SA"/>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936683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134EFEA1-7B2D-4283-B58F-246FD8492B35}" type="slidenum">
              <a:rPr lang="ar-SA"/>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422989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DFA0D0A-1FAF-4658-990E-E0DB89AEFDDB}" type="slidenum">
              <a:rPr lang="ar-SA"/>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187581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507851E1-1860-43B7-B71E-EC18429EF7A0}" type="slidenum">
              <a:rPr lang="ar-SA"/>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52010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7AEEF-84DC-4B13-92CD-7D51411A16E5}"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410774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EAED91F6-EEBB-4A3F-9EC2-AD6C97F59C57}" type="slidenum">
              <a:rPr lang="ar-SA"/>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1889170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BE7BC8A-B3DF-4CCA-A7F0-530DE5D739D2}" type="slidenum">
              <a:rPr lang="ar-SA"/>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786900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EB5E72B-B6C2-4273-A824-53486B6EE4E2}" type="slidenum">
              <a:rPr lang="ar-SA"/>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2302822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1066800" y="1981200"/>
            <a:ext cx="7543800" cy="4114800"/>
          </a:xfrm>
        </p:spPr>
        <p:txBody>
          <a:bodyPr rtlCol="0">
            <a:normAutofit/>
          </a:bodyPr>
          <a:lstStyle/>
          <a:p>
            <a:pPr lvl="0"/>
            <a:endParaRPr lang="ar-SA" noProof="0" smtClean="0"/>
          </a:p>
        </p:txBody>
      </p:sp>
      <p:sp>
        <p:nvSpPr>
          <p:cNvPr id="4" name="Slide Number Placeholder 5"/>
          <p:cNvSpPr>
            <a:spLocks noGrp="1"/>
          </p:cNvSpPr>
          <p:nvPr>
            <p:ph type="sldNum" sz="quarter" idx="10"/>
          </p:nvPr>
        </p:nvSpPr>
        <p:spPr>
          <a:ln/>
        </p:spPr>
        <p:txBody>
          <a:bodyPr/>
          <a:lstStyle>
            <a:lvl1pPr>
              <a:defRPr/>
            </a:lvl1pPr>
          </a:lstStyle>
          <a:p>
            <a:pPr>
              <a:defRPr/>
            </a:pPr>
            <a:fld id="{CCA31BBF-6107-420F-A3F9-C336D7F6BDDE}" type="slidenum">
              <a:rPr lang="ar-SA"/>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solidFill>
                <a:srgbClr val="DFDCB7"/>
              </a:solidFill>
            </a:endParaRPr>
          </a:p>
        </p:txBody>
      </p:sp>
    </p:spTree>
    <p:extLst>
      <p:ext uri="{BB962C8B-B14F-4D97-AF65-F5344CB8AC3E}">
        <p14:creationId xmlns:p14="http://schemas.microsoft.com/office/powerpoint/2010/main" val="164084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7AEEF-84DC-4B13-92CD-7D51411A16E5}"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162433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B7AEEF-84DC-4B13-92CD-7D51411A16E5}"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364860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B7AEEF-84DC-4B13-92CD-7D51411A16E5}" type="datetimeFigureOut">
              <a:rPr lang="en-US" smtClean="0"/>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24770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B7AEEF-84DC-4B13-92CD-7D51411A16E5}" type="datetimeFigureOut">
              <a:rPr lang="en-US" smtClean="0"/>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424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7AEEF-84DC-4B13-92CD-7D51411A16E5}" type="datetimeFigureOut">
              <a:rPr lang="en-US" smtClean="0"/>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279341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7AEEF-84DC-4B13-92CD-7D51411A16E5}"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345179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7AEEF-84DC-4B13-92CD-7D51411A16E5}"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F1110-6063-4042-9F6F-619675710599}" type="slidenum">
              <a:rPr lang="en-US" smtClean="0"/>
              <a:t>‹#›</a:t>
            </a:fld>
            <a:endParaRPr lang="en-US"/>
          </a:p>
        </p:txBody>
      </p:sp>
    </p:spTree>
    <p:extLst>
      <p:ext uri="{BB962C8B-B14F-4D97-AF65-F5344CB8AC3E}">
        <p14:creationId xmlns:p14="http://schemas.microsoft.com/office/powerpoint/2010/main" val="202911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7AEEF-84DC-4B13-92CD-7D51411A16E5}" type="datetimeFigureOut">
              <a:rPr lang="en-US" smtClean="0"/>
              <a:t>12/19/2012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F1110-6063-4042-9F6F-619675710599}" type="slidenum">
              <a:rPr lang="en-US" smtClean="0"/>
              <a:t>‹#›</a:t>
            </a:fld>
            <a:endParaRPr lang="en-US"/>
          </a:p>
        </p:txBody>
      </p:sp>
    </p:spTree>
    <p:extLst>
      <p:ext uri="{BB962C8B-B14F-4D97-AF65-F5344CB8AC3E}">
        <p14:creationId xmlns:p14="http://schemas.microsoft.com/office/powerpoint/2010/main" val="47526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0CA7115E-E955-4C6A-96F9-46961D4A5EAA}" type="slidenum">
              <a:rPr lang="ar-SA">
                <a:latin typeface="Tahoma" pitchFamily="34" charset="0"/>
              </a:rPr>
              <a:pPr fontAlgn="base">
                <a:spcBef>
                  <a:spcPct val="0"/>
                </a:spcBef>
                <a:spcAft>
                  <a:spcPct val="0"/>
                </a:spcAft>
                <a:defRPr/>
              </a:pPr>
              <a:t>‹#›</a:t>
            </a:fld>
            <a:endParaRPr lang="en-US">
              <a:latin typeface="Tahoma" pitchFamily="34" charset="0"/>
              <a:cs typeface="Arial" charset="0"/>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en-US">
              <a:solidFill>
                <a:srgbClr val="DFDCB7"/>
              </a:solidFill>
              <a:latin typeface="Tahoma" pitchFamily="34" charset="0"/>
              <a:cs typeface="Arial" charset="0"/>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endParaRPr lang="en-US">
              <a:solidFill>
                <a:srgbClr val="DFDCB7"/>
              </a:solidFill>
              <a:latin typeface="Tahoma" pitchFamily="34" charset="0"/>
              <a:cs typeface="Arial" charset="0"/>
            </a:endParaRPr>
          </a:p>
        </p:txBody>
      </p:sp>
    </p:spTree>
    <p:extLst>
      <p:ext uri="{BB962C8B-B14F-4D97-AF65-F5344CB8AC3E}">
        <p14:creationId xmlns:p14="http://schemas.microsoft.com/office/powerpoint/2010/main" val="3590827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Meningitis</a:t>
            </a:r>
            <a:endParaRPr lang="en-US" dirty="0"/>
          </a:p>
        </p:txBody>
      </p:sp>
      <p:sp>
        <p:nvSpPr>
          <p:cNvPr id="3" name="Content Placeholder 2"/>
          <p:cNvSpPr>
            <a:spLocks noGrp="1"/>
          </p:cNvSpPr>
          <p:nvPr>
            <p:ph idx="1"/>
          </p:nvPr>
        </p:nvSpPr>
        <p:spPr/>
        <p:txBody>
          <a:bodyPr/>
          <a:lstStyle/>
          <a:p>
            <a:r>
              <a:rPr lang="en-US" dirty="0" smtClean="0"/>
              <a:t>`acute infection of the CNS</a:t>
            </a:r>
          </a:p>
          <a:p>
            <a:r>
              <a:rPr lang="en-US" dirty="0" smtClean="0"/>
              <a:t>The clinical </a:t>
            </a:r>
            <a:r>
              <a:rPr lang="en-US" dirty="0" err="1" smtClean="0"/>
              <a:t>syndrom</a:t>
            </a:r>
            <a:r>
              <a:rPr lang="en-US" dirty="0" smtClean="0"/>
              <a:t>:</a:t>
            </a:r>
          </a:p>
          <a:p>
            <a:r>
              <a:rPr lang="en-US" dirty="0" smtClean="0"/>
              <a:t>Bacterial meningitis</a:t>
            </a:r>
          </a:p>
          <a:p>
            <a:r>
              <a:rPr lang="en-US" dirty="0" smtClean="0"/>
              <a:t>Viral </a:t>
            </a:r>
            <a:r>
              <a:rPr lang="en-US" dirty="0" err="1" smtClean="0"/>
              <a:t>minigitis</a:t>
            </a:r>
            <a:endParaRPr lang="en-US" dirty="0" smtClean="0"/>
          </a:p>
          <a:p>
            <a:r>
              <a:rPr lang="en-US" dirty="0" smtClean="0"/>
              <a:t>Encephalitis</a:t>
            </a:r>
          </a:p>
          <a:p>
            <a:r>
              <a:rPr lang="en-US" dirty="0" smtClean="0"/>
              <a:t>Brain abscess</a:t>
            </a:r>
            <a:endParaRPr lang="en-US" dirty="0"/>
          </a:p>
        </p:txBody>
      </p:sp>
    </p:spTree>
    <p:extLst>
      <p:ext uri="{BB962C8B-B14F-4D97-AF65-F5344CB8AC3E}">
        <p14:creationId xmlns:p14="http://schemas.microsoft.com/office/powerpoint/2010/main" val="4214783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to DX</a:t>
            </a:r>
            <a:endParaRPr lang="en-US" dirty="0"/>
          </a:p>
        </p:txBody>
      </p:sp>
      <p:sp>
        <p:nvSpPr>
          <p:cNvPr id="3" name="Content Placeholder 2"/>
          <p:cNvSpPr>
            <a:spLocks noGrp="1"/>
          </p:cNvSpPr>
          <p:nvPr>
            <p:ph idx="1"/>
          </p:nvPr>
        </p:nvSpPr>
        <p:spPr/>
        <p:txBody>
          <a:bodyPr>
            <a:normAutofit lnSpcReduction="10000"/>
          </a:bodyPr>
          <a:lstStyle/>
          <a:p>
            <a:r>
              <a:rPr lang="en-US" dirty="0" smtClean="0"/>
              <a:t>Clues in the patient's clinical history ?</a:t>
            </a:r>
          </a:p>
          <a:p>
            <a:r>
              <a:rPr lang="en-US" dirty="0" smtClean="0"/>
              <a:t>What are these ? </a:t>
            </a:r>
          </a:p>
          <a:p>
            <a:r>
              <a:rPr lang="en-US" dirty="0" err="1" smtClean="0"/>
              <a:t>Symtoms</a:t>
            </a:r>
            <a:r>
              <a:rPr lang="en-US" dirty="0" smtClean="0"/>
              <a:t> :</a:t>
            </a:r>
          </a:p>
          <a:p>
            <a:r>
              <a:rPr lang="en-US" dirty="0" smtClean="0"/>
              <a:t>Contacts</a:t>
            </a:r>
          </a:p>
          <a:p>
            <a:r>
              <a:rPr lang="en-US" dirty="0" smtClean="0"/>
              <a:t>Travel</a:t>
            </a:r>
          </a:p>
          <a:p>
            <a:r>
              <a:rPr lang="en-US" dirty="0" smtClean="0"/>
              <a:t>Surgery</a:t>
            </a:r>
          </a:p>
          <a:p>
            <a:r>
              <a:rPr lang="en-US" dirty="0" smtClean="0"/>
              <a:t>Discharging ear</a:t>
            </a:r>
          </a:p>
          <a:p>
            <a:r>
              <a:rPr lang="en-US" dirty="0" smtClean="0"/>
              <a:t>URTI</a:t>
            </a:r>
            <a:endParaRPr lang="en-US" dirty="0"/>
          </a:p>
        </p:txBody>
      </p:sp>
    </p:spTree>
    <p:extLst>
      <p:ext uri="{BB962C8B-B14F-4D97-AF65-F5344CB8AC3E}">
        <p14:creationId xmlns:p14="http://schemas.microsoft.com/office/powerpoint/2010/main" val="8346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a:t>
            </a:r>
            <a:r>
              <a:rPr lang="en-US" dirty="0" smtClean="0"/>
              <a:t>ymptoms of fever, altered mental status, headache, and nuchal rigidity</a:t>
            </a:r>
          </a:p>
          <a:p>
            <a:r>
              <a:rPr lang="en-US" dirty="0" smtClean="0"/>
              <a:t>one or more of these findings are absent in many patients with bacterial meningitis</a:t>
            </a:r>
          </a:p>
          <a:p>
            <a:endParaRPr lang="en-US" dirty="0"/>
          </a:p>
        </p:txBody>
      </p:sp>
    </p:spTree>
    <p:extLst>
      <p:ext uri="{BB962C8B-B14F-4D97-AF65-F5344CB8AC3E}">
        <p14:creationId xmlns:p14="http://schemas.microsoft.com/office/powerpoint/2010/main" val="39037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8319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fever, neck stiffness, and altered mental status </a:t>
            </a:r>
          </a:p>
          <a:p>
            <a:r>
              <a:rPr lang="en-US" dirty="0" smtClean="0"/>
              <a:t>Triad : 99 to 100 percent have at least one </a:t>
            </a:r>
          </a:p>
          <a:p>
            <a:r>
              <a:rPr lang="en-US" dirty="0" smtClean="0"/>
              <a:t>  Almost no patients have a normal temperature</a:t>
            </a:r>
          </a:p>
          <a:p>
            <a:r>
              <a:rPr lang="en-US" dirty="0" smtClean="0"/>
              <a:t> Fever ..95 percent </a:t>
            </a:r>
          </a:p>
          <a:p>
            <a:r>
              <a:rPr lang="en-US" dirty="0" smtClean="0"/>
              <a:t>Nuchal </a:t>
            </a:r>
            <a:r>
              <a:rPr lang="en-US" dirty="0" smtClean="0"/>
              <a:t>rigidity …88 percent </a:t>
            </a:r>
          </a:p>
          <a:p>
            <a:r>
              <a:rPr lang="en-US" dirty="0" smtClean="0"/>
              <a:t>Mental </a:t>
            </a:r>
            <a:r>
              <a:rPr lang="en-US" dirty="0" smtClean="0"/>
              <a:t>status is altered in…78 percent</a:t>
            </a:r>
          </a:p>
        </p:txBody>
      </p:sp>
    </p:spTree>
    <p:extLst>
      <p:ext uri="{BB962C8B-B14F-4D97-AF65-F5344CB8AC3E}">
        <p14:creationId xmlns:p14="http://schemas.microsoft.com/office/powerpoint/2010/main" val="198453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PRINCIPLES OF THERAPY </a:t>
            </a:r>
            <a:endParaRPr lang="en-US" dirty="0"/>
          </a:p>
        </p:txBody>
      </p:sp>
      <p:sp>
        <p:nvSpPr>
          <p:cNvPr id="3" name="Content Placeholder 2"/>
          <p:cNvSpPr>
            <a:spLocks noGrp="1"/>
          </p:cNvSpPr>
          <p:nvPr>
            <p:ph idx="1"/>
          </p:nvPr>
        </p:nvSpPr>
        <p:spPr/>
        <p:txBody>
          <a:bodyPr/>
          <a:lstStyle/>
          <a:p>
            <a:r>
              <a:rPr lang="en-US" dirty="0" smtClean="0"/>
              <a:t>Avoidance of delay</a:t>
            </a:r>
          </a:p>
          <a:p>
            <a:r>
              <a:rPr lang="en-US" dirty="0" smtClean="0">
                <a:solidFill>
                  <a:srgbClr val="FF0000"/>
                </a:solidFill>
              </a:rPr>
              <a:t>Effects of delay</a:t>
            </a:r>
            <a:r>
              <a:rPr lang="en-US" dirty="0" smtClean="0"/>
              <a:t>:</a:t>
            </a:r>
          </a:p>
          <a:p>
            <a:r>
              <a:rPr lang="en-US" dirty="0" smtClean="0"/>
              <a:t> </a:t>
            </a:r>
            <a:r>
              <a:rPr lang="en-US" dirty="0" smtClean="0"/>
              <a:t>■In a prospective study of 156 patients with pneumococcal meningitis, a delay in antibiotic treatment of </a:t>
            </a:r>
            <a:r>
              <a:rPr lang="en-US" dirty="0" smtClean="0">
                <a:solidFill>
                  <a:srgbClr val="FF0000"/>
                </a:solidFill>
              </a:rPr>
              <a:t>more than three hours </a:t>
            </a:r>
            <a:r>
              <a:rPr lang="en-US" dirty="0" smtClean="0"/>
              <a:t>after hospital </a:t>
            </a:r>
            <a:r>
              <a:rPr lang="en-US" dirty="0" smtClean="0"/>
              <a:t>admission was </a:t>
            </a:r>
            <a:r>
              <a:rPr lang="en-US" dirty="0" smtClean="0"/>
              <a:t>a strong and independent </a:t>
            </a:r>
            <a:r>
              <a:rPr lang="en-US" dirty="0" smtClean="0">
                <a:solidFill>
                  <a:srgbClr val="FF0000"/>
                </a:solidFill>
              </a:rPr>
              <a:t>risk factor for mortality </a:t>
            </a:r>
          </a:p>
          <a:p>
            <a:endParaRPr lang="en-US" dirty="0"/>
          </a:p>
        </p:txBody>
      </p:sp>
    </p:spTree>
    <p:extLst>
      <p:ext uri="{BB962C8B-B14F-4D97-AF65-F5344CB8AC3E}">
        <p14:creationId xmlns:p14="http://schemas.microsoft.com/office/powerpoint/2010/main" val="188422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a:t>
            </a:r>
            <a:r>
              <a:rPr lang="en-US" dirty="0" smtClean="0"/>
              <a:t>etrospective </a:t>
            </a:r>
            <a:r>
              <a:rPr lang="en-US" dirty="0" smtClean="0"/>
              <a:t>cohort study of 286 patients with community-acquired bacterial meningitis, early and adequate administration of antibiotic therapy in relation to the onset of overt signs of meningitis was independently associated with a favorable outcome, defined as mild or no disability </a:t>
            </a:r>
            <a:endParaRPr lang="en-US" dirty="0"/>
          </a:p>
        </p:txBody>
      </p:sp>
    </p:spTree>
    <p:extLst>
      <p:ext uri="{BB962C8B-B14F-4D97-AF65-F5344CB8AC3E}">
        <p14:creationId xmlns:p14="http://schemas.microsoft.com/office/powerpoint/2010/main" val="38926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Causes of delay :</a:t>
            </a:r>
          </a:p>
          <a:p>
            <a:r>
              <a:rPr lang="en-US" dirty="0" smtClean="0">
                <a:solidFill>
                  <a:srgbClr val="FF0000"/>
                </a:solidFill>
              </a:rPr>
              <a:t>1. Atypical presentation </a:t>
            </a:r>
            <a:r>
              <a:rPr lang="en-US" dirty="0" smtClean="0"/>
              <a:t>: retrospective study of 119 adults with bacterial meningitis :</a:t>
            </a:r>
          </a:p>
          <a:p>
            <a:r>
              <a:rPr lang="en-US" dirty="0" smtClean="0"/>
              <a:t>the most dramatic clinical predictor of death was the absence of fever at presentation</a:t>
            </a:r>
          </a:p>
          <a:p>
            <a:r>
              <a:rPr lang="en-US" dirty="0" smtClean="0"/>
              <a:t>Lowering the threshold for initiation of therapy may be prudent, but there is no clear guideline </a:t>
            </a:r>
            <a:endParaRPr lang="en-US" dirty="0"/>
          </a:p>
        </p:txBody>
      </p:sp>
    </p:spTree>
    <p:extLst>
      <p:ext uri="{BB962C8B-B14F-4D97-AF65-F5344CB8AC3E}">
        <p14:creationId xmlns:p14="http://schemas.microsoft.com/office/powerpoint/2010/main" val="32380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FF0000"/>
                </a:solidFill>
              </a:rPr>
              <a:t>   2</a:t>
            </a:r>
            <a:r>
              <a:rPr lang="en-US" dirty="0" smtClean="0">
                <a:solidFill>
                  <a:srgbClr val="FF0000"/>
                </a:solidFill>
              </a:rPr>
              <a:t>. Delay due to imaging</a:t>
            </a:r>
            <a:r>
              <a:rPr lang="en-US" dirty="0" smtClean="0"/>
              <a:t>:</a:t>
            </a:r>
          </a:p>
          <a:p>
            <a:r>
              <a:rPr lang="en-US" dirty="0" smtClean="0"/>
              <a:t>CT scan of the head to exclude an occult mass lesion that could lead to cerebral herniation during subsequent CSF removal .</a:t>
            </a:r>
          </a:p>
          <a:p>
            <a:r>
              <a:rPr lang="en-US" dirty="0" smtClean="0"/>
              <a:t>Although commonly performed, a screening CT scan of the head is NOT necessary in the majority of patients</a:t>
            </a:r>
          </a:p>
          <a:p>
            <a:endParaRPr lang="en-US" dirty="0"/>
          </a:p>
        </p:txBody>
      </p:sp>
    </p:spTree>
    <p:extLst>
      <p:ext uri="{BB962C8B-B14F-4D97-AF65-F5344CB8AC3E}">
        <p14:creationId xmlns:p14="http://schemas.microsoft.com/office/powerpoint/2010/main" val="76040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a:t>
            </a:r>
            <a:r>
              <a:rPr lang="en-US" dirty="0" smtClean="0"/>
              <a:t>etrospective study of 119 adults with bacterial meningitis noted above, withholding antibiotics until a CT scan and lumbar puncture were done was strongly associated with a </a:t>
            </a:r>
            <a:r>
              <a:rPr lang="en-US" dirty="0" smtClean="0">
                <a:solidFill>
                  <a:srgbClr val="FF0000"/>
                </a:solidFill>
              </a:rPr>
              <a:t>delay of &gt;6 h to </a:t>
            </a:r>
            <a:r>
              <a:rPr lang="en-US" dirty="0" smtClean="0"/>
              <a:t>the first dose of antibiotic </a:t>
            </a:r>
            <a:endParaRPr lang="en-US" dirty="0"/>
          </a:p>
        </p:txBody>
      </p:sp>
    </p:spTree>
    <p:extLst>
      <p:ext uri="{BB962C8B-B14F-4D97-AF65-F5344CB8AC3E}">
        <p14:creationId xmlns:p14="http://schemas.microsoft.com/office/powerpoint/2010/main" val="240906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1                     </a:t>
            </a:r>
            <a:r>
              <a:rPr lang="en-US" sz="3200" dirty="0" smtClean="0">
                <a:solidFill>
                  <a:srgbClr val="FF0000"/>
                </a:solidFill>
              </a:rPr>
              <a:t>Time :8:15am</a:t>
            </a:r>
            <a:endParaRPr lang="en-US" sz="3200" dirty="0">
              <a:solidFill>
                <a:srgbClr val="FF0000"/>
              </a:solidFill>
            </a:endParaRPr>
          </a:p>
        </p:txBody>
      </p:sp>
      <p:sp>
        <p:nvSpPr>
          <p:cNvPr id="3" name="Content Placeholder 2"/>
          <p:cNvSpPr>
            <a:spLocks noGrp="1"/>
          </p:cNvSpPr>
          <p:nvPr>
            <p:ph idx="1"/>
          </p:nvPr>
        </p:nvSpPr>
        <p:spPr/>
        <p:txBody>
          <a:bodyPr/>
          <a:lstStyle/>
          <a:p>
            <a:r>
              <a:rPr lang="en-US" dirty="0" smtClean="0"/>
              <a:t>14 years old boy who arrived recently from </a:t>
            </a:r>
            <a:r>
              <a:rPr lang="en-US" dirty="0" err="1" smtClean="0"/>
              <a:t>nigeria</a:t>
            </a:r>
            <a:r>
              <a:rPr lang="en-US" dirty="0" smtClean="0"/>
              <a:t> presented with history of URTI for the last 4 days ,when he was given antihistamine.</a:t>
            </a:r>
          </a:p>
          <a:p>
            <a:r>
              <a:rPr lang="en-US" dirty="0" smtClean="0"/>
              <a:t>12 hours before arrival to ER he started to have :</a:t>
            </a:r>
          </a:p>
          <a:p>
            <a:r>
              <a:rPr lang="en-US" dirty="0" smtClean="0"/>
              <a:t>Headache (mod severe) associated with vomiting.</a:t>
            </a:r>
          </a:p>
          <a:p>
            <a:r>
              <a:rPr lang="en-US" dirty="0" smtClean="0"/>
              <a:t>What is next ? </a:t>
            </a:r>
            <a:endParaRPr lang="en-US" dirty="0"/>
          </a:p>
        </p:txBody>
      </p:sp>
    </p:spTree>
    <p:extLst>
      <p:ext uri="{BB962C8B-B14F-4D97-AF65-F5344CB8AC3E}">
        <p14:creationId xmlns:p14="http://schemas.microsoft.com/office/powerpoint/2010/main" val="42442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Meningitis</a:t>
            </a:r>
            <a:r>
              <a:rPr lang="en-US" dirty="0" smtClean="0"/>
              <a:t>:</a:t>
            </a:r>
          </a:p>
          <a:p>
            <a:r>
              <a:rPr lang="en-US" dirty="0" smtClean="0"/>
              <a:t>Acute infection within the </a:t>
            </a:r>
            <a:r>
              <a:rPr lang="en-US" dirty="0" err="1" smtClean="0"/>
              <a:t>subarchanoid</a:t>
            </a:r>
            <a:r>
              <a:rPr lang="en-US" dirty="0" smtClean="0"/>
              <a:t> space.</a:t>
            </a:r>
          </a:p>
          <a:p>
            <a:r>
              <a:rPr lang="en-US" dirty="0" smtClean="0">
                <a:solidFill>
                  <a:srgbClr val="FF0000"/>
                </a:solidFill>
              </a:rPr>
              <a:t>Bacterial Meningitis:</a:t>
            </a:r>
          </a:p>
          <a:p>
            <a:r>
              <a:rPr lang="en-US" dirty="0" smtClean="0"/>
              <a:t>Bacterial meningitis reflects </a:t>
            </a:r>
          </a:p>
          <a:p>
            <a:pPr marL="0" indent="0">
              <a:buNone/>
            </a:pPr>
            <a:r>
              <a:rPr lang="en-US" dirty="0" smtClean="0"/>
              <a:t>   infection of the arachnoid </a:t>
            </a:r>
          </a:p>
          <a:p>
            <a:pPr marL="0" indent="0">
              <a:buNone/>
            </a:pPr>
            <a:r>
              <a:rPr lang="en-US" dirty="0" smtClean="0"/>
              <a:t>    mater and the CSF in both</a:t>
            </a:r>
          </a:p>
          <a:p>
            <a:pPr marL="0" indent="0">
              <a:buNone/>
            </a:pPr>
            <a:r>
              <a:rPr lang="en-US" dirty="0" smtClean="0"/>
              <a:t>    the subarachnoid space and the cerebral    ventricles</a:t>
            </a:r>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852936"/>
            <a:ext cx="3065512" cy="293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76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Ask about : Photophobia , myalgia ,GIT </a:t>
            </a:r>
            <a:r>
              <a:rPr lang="en-US" dirty="0" err="1" smtClean="0"/>
              <a:t>symptomes</a:t>
            </a:r>
            <a:r>
              <a:rPr lang="en-US" dirty="0" smtClean="0"/>
              <a:t>, lethargy,</a:t>
            </a:r>
          </a:p>
          <a:p>
            <a:r>
              <a:rPr lang="en-US" dirty="0" smtClean="0"/>
              <a:t>Contact with sick patient closely.</a:t>
            </a:r>
          </a:p>
          <a:p>
            <a:r>
              <a:rPr lang="en-US" dirty="0" smtClean="0"/>
              <a:t>Previous vaccination </a:t>
            </a:r>
          </a:p>
          <a:p>
            <a:r>
              <a:rPr lang="en-US" dirty="0" smtClean="0"/>
              <a:t>Any earache ,or ear discharge.</a:t>
            </a:r>
          </a:p>
          <a:p>
            <a:r>
              <a:rPr lang="en-US" dirty="0" smtClean="0"/>
              <a:t>What is next</a:t>
            </a:r>
            <a:endParaRPr lang="en-US" dirty="0"/>
          </a:p>
        </p:txBody>
      </p:sp>
    </p:spTree>
    <p:extLst>
      <p:ext uri="{BB962C8B-B14F-4D97-AF65-F5344CB8AC3E}">
        <p14:creationId xmlns:p14="http://schemas.microsoft.com/office/powerpoint/2010/main" val="54584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Examination :</a:t>
            </a:r>
          </a:p>
          <a:p>
            <a:r>
              <a:rPr lang="en-US" dirty="0" smtClean="0"/>
              <a:t>Conscious state : OK</a:t>
            </a:r>
          </a:p>
          <a:p>
            <a:r>
              <a:rPr lang="en-US" dirty="0" smtClean="0"/>
              <a:t>Temperature  : 40 </a:t>
            </a:r>
          </a:p>
          <a:p>
            <a:r>
              <a:rPr lang="en-US" dirty="0" smtClean="0"/>
              <a:t>Ear , nose and throat exam</a:t>
            </a:r>
          </a:p>
          <a:p>
            <a:r>
              <a:rPr lang="en-US" dirty="0" smtClean="0"/>
              <a:t>Skin examination :</a:t>
            </a:r>
          </a:p>
          <a:p>
            <a:r>
              <a:rPr lang="en-US" dirty="0" smtClean="0"/>
              <a:t>Look for meningeal irritation…..How</a:t>
            </a:r>
            <a:endParaRPr lang="en-US" dirty="0"/>
          </a:p>
        </p:txBody>
      </p:sp>
    </p:spTree>
    <p:extLst>
      <p:ext uri="{BB962C8B-B14F-4D97-AF65-F5344CB8AC3E}">
        <p14:creationId xmlns:p14="http://schemas.microsoft.com/office/powerpoint/2010/main" val="1269813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Nuchal rigidity</a:t>
            </a:r>
            <a:endParaRPr lang="en-US" dirty="0"/>
          </a:p>
        </p:txBody>
      </p:sp>
      <p:sp>
        <p:nvSpPr>
          <p:cNvPr id="3" name="Content Placeholder 2"/>
          <p:cNvSpPr>
            <a:spLocks noGrp="1"/>
          </p:cNvSpPr>
          <p:nvPr>
            <p:ph idx="1"/>
          </p:nvPr>
        </p:nvSpPr>
        <p:spPr/>
        <p:txBody>
          <a:bodyPr/>
          <a:lstStyle/>
          <a:p>
            <a:r>
              <a:rPr lang="en-US" dirty="0" smtClean="0"/>
              <a:t>Pathognomonic </a:t>
            </a:r>
          </a:p>
          <a:p>
            <a:pPr marL="0" indent="0">
              <a:buNone/>
            </a:pPr>
            <a:r>
              <a:rPr lang="en-US" dirty="0" smtClean="0"/>
              <a:t>Sign for :meningeal</a:t>
            </a:r>
          </a:p>
          <a:p>
            <a:pPr marL="0" indent="0">
              <a:buNone/>
            </a:pPr>
            <a:r>
              <a:rPr lang="en-US" dirty="0"/>
              <a:t> </a:t>
            </a:r>
            <a:r>
              <a:rPr lang="en-US" dirty="0" smtClean="0"/>
              <a:t>       irritation</a:t>
            </a:r>
          </a:p>
          <a:p>
            <a:pPr marL="0" indent="0">
              <a:buNone/>
            </a:pPr>
            <a:endParaRPr lang="en-US" dirty="0"/>
          </a:p>
          <a:p>
            <a:pPr marL="514350" indent="-514350">
              <a:buAutoNum type="alphaUcPeriod"/>
            </a:pPr>
            <a:r>
              <a:rPr lang="en-US" dirty="0" smtClean="0"/>
              <a:t>Kernig s sign : +</a:t>
            </a:r>
          </a:p>
          <a:p>
            <a:pPr marL="514350" indent="-514350">
              <a:buAutoNum type="alphaUcPeriod"/>
            </a:pPr>
            <a:r>
              <a:rPr lang="en-US" dirty="0" smtClean="0"/>
              <a:t>Brudzniski sign:+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772816"/>
            <a:ext cx="47910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215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dirty="0" smtClean="0">
                <a:solidFill>
                  <a:srgbClr val="FF0000"/>
                </a:solidFill>
              </a:rPr>
              <a:t>Time :8:38am</a:t>
            </a:r>
            <a:endParaRPr lang="en-US" sz="3200" dirty="0">
              <a:solidFill>
                <a:srgbClr val="FF0000"/>
              </a:solidFill>
            </a:endParaRPr>
          </a:p>
        </p:txBody>
      </p:sp>
      <p:sp>
        <p:nvSpPr>
          <p:cNvPr id="3" name="Content Placeholder 2"/>
          <p:cNvSpPr>
            <a:spLocks noGrp="1"/>
          </p:cNvSpPr>
          <p:nvPr>
            <p:ph idx="1"/>
          </p:nvPr>
        </p:nvSpPr>
        <p:spPr/>
        <p:txBody>
          <a:bodyPr/>
          <a:lstStyle/>
          <a:p>
            <a:r>
              <a:rPr lang="en-US" dirty="0" smtClean="0"/>
              <a:t>The boy was resisting the flexion ?</a:t>
            </a:r>
          </a:p>
          <a:p>
            <a:r>
              <a:rPr lang="en-US" dirty="0" smtClean="0"/>
              <a:t>Impression ? </a:t>
            </a:r>
          </a:p>
          <a:p>
            <a:r>
              <a:rPr lang="en-US" dirty="0" smtClean="0"/>
              <a:t>Next ? </a:t>
            </a:r>
            <a:endParaRPr lang="en-US" dirty="0"/>
          </a:p>
          <a:p>
            <a:r>
              <a:rPr lang="en-US" dirty="0" smtClean="0"/>
              <a:t>To </a:t>
            </a:r>
            <a:r>
              <a:rPr lang="en-US" u="sng" dirty="0" smtClean="0">
                <a:solidFill>
                  <a:srgbClr val="FF0000"/>
                </a:solidFill>
              </a:rPr>
              <a:t>Rule in or out </a:t>
            </a:r>
            <a:r>
              <a:rPr lang="en-US" dirty="0" smtClean="0"/>
              <a:t>the possibility of CNS infections?</a:t>
            </a:r>
          </a:p>
          <a:p>
            <a:pPr marL="0" indent="0">
              <a:buNone/>
            </a:pPr>
            <a:r>
              <a:rPr lang="en-US" dirty="0" smtClean="0">
                <a:solidFill>
                  <a:srgbClr val="FF0000"/>
                </a:solidFill>
              </a:rPr>
              <a:t>What do you mean </a:t>
            </a:r>
            <a:r>
              <a:rPr lang="en-US" dirty="0" smtClean="0"/>
              <a:t>by CNS infection ?</a:t>
            </a:r>
          </a:p>
          <a:p>
            <a:pPr marL="0" indent="0">
              <a:buNone/>
            </a:pPr>
            <a:r>
              <a:rPr lang="en-US" dirty="0" smtClean="0"/>
              <a:t>How to  answer the above </a:t>
            </a:r>
            <a:r>
              <a:rPr lang="en-US" dirty="0" err="1" smtClean="0"/>
              <a:t>mentiones</a:t>
            </a:r>
            <a:r>
              <a:rPr lang="en-US" dirty="0" smtClean="0"/>
              <a:t> TASK?</a:t>
            </a:r>
          </a:p>
          <a:p>
            <a:endParaRPr lang="en-US" dirty="0"/>
          </a:p>
        </p:txBody>
      </p:sp>
    </p:spTree>
    <p:extLst>
      <p:ext uri="{BB962C8B-B14F-4D97-AF65-F5344CB8AC3E}">
        <p14:creationId xmlns:p14="http://schemas.microsoft.com/office/powerpoint/2010/main" val="939322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is 8:50am</a:t>
            </a:r>
            <a:endParaRPr lang="en-US" dirty="0"/>
          </a:p>
        </p:txBody>
      </p:sp>
      <p:sp>
        <p:nvSpPr>
          <p:cNvPr id="3" name="Content Placeholder 2"/>
          <p:cNvSpPr>
            <a:spLocks noGrp="1"/>
          </p:cNvSpPr>
          <p:nvPr>
            <p:ph idx="1"/>
          </p:nvPr>
        </p:nvSpPr>
        <p:spPr/>
        <p:txBody>
          <a:bodyPr>
            <a:normAutofit/>
          </a:bodyPr>
          <a:lstStyle/>
          <a:p>
            <a:r>
              <a:rPr lang="en-US" dirty="0" smtClean="0"/>
              <a:t>Lumbar puncture to study the CSF :</a:t>
            </a:r>
          </a:p>
          <a:p>
            <a:pPr marL="0" indent="0">
              <a:buNone/>
            </a:pPr>
            <a:r>
              <a:rPr lang="en-US" dirty="0" smtClean="0"/>
              <a:t>What exactly you will do?</a:t>
            </a:r>
          </a:p>
          <a:p>
            <a:pPr marL="0" indent="0">
              <a:buNone/>
            </a:pPr>
            <a:r>
              <a:rPr lang="en-US" dirty="0" smtClean="0"/>
              <a:t>Appearance : </a:t>
            </a:r>
            <a:r>
              <a:rPr lang="en-US" dirty="0" err="1" smtClean="0"/>
              <a:t>Couldy</a:t>
            </a:r>
            <a:endParaRPr lang="en-US" dirty="0" smtClean="0"/>
          </a:p>
          <a:p>
            <a:pPr marL="0" indent="0">
              <a:buNone/>
            </a:pPr>
            <a:r>
              <a:rPr lang="en-US" dirty="0" smtClean="0"/>
              <a:t>Cell count : Biochemistry:</a:t>
            </a:r>
          </a:p>
          <a:p>
            <a:pPr marL="0" indent="0">
              <a:buNone/>
            </a:pPr>
            <a:r>
              <a:rPr lang="en-US" dirty="0"/>
              <a:t> </a:t>
            </a:r>
            <a:r>
              <a:rPr lang="en-US" dirty="0" smtClean="0"/>
              <a:t>                   Glucose &amp;  Protein </a:t>
            </a:r>
          </a:p>
          <a:p>
            <a:pPr marL="0" indent="0">
              <a:buNone/>
            </a:pPr>
            <a:r>
              <a:rPr lang="en-US" dirty="0" smtClean="0"/>
              <a:t>Gram stain : </a:t>
            </a:r>
          </a:p>
          <a:p>
            <a:pPr marL="0" indent="0">
              <a:buNone/>
            </a:pPr>
            <a:r>
              <a:rPr lang="en-US" dirty="0" smtClean="0"/>
              <a:t>Culture:</a:t>
            </a:r>
          </a:p>
          <a:p>
            <a:pPr marL="0" indent="0">
              <a:buNone/>
            </a:pPr>
            <a:endParaRPr lang="en-US" dirty="0" smtClean="0"/>
          </a:p>
          <a:p>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612" y="2132856"/>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Causes :</a:t>
            </a:r>
          </a:p>
          <a:p>
            <a:pPr>
              <a:buFont typeface="Arial"/>
              <a:buChar char="•"/>
            </a:pPr>
            <a:r>
              <a:rPr lang="en-US" sz="2800" dirty="0" smtClean="0">
                <a:effectLst/>
              </a:rPr>
              <a:t>Pneumococcal </a:t>
            </a:r>
            <a:r>
              <a:rPr lang="en-US" sz="2800" dirty="0" smtClean="0">
                <a:effectLst/>
              </a:rPr>
              <a:t>(The commonest in adult)</a:t>
            </a:r>
            <a:endParaRPr lang="en-US" sz="2800" dirty="0" smtClean="0">
              <a:effectLst/>
            </a:endParaRPr>
          </a:p>
          <a:p>
            <a:pPr>
              <a:buFont typeface="Arial"/>
              <a:buChar char="•"/>
            </a:pPr>
            <a:r>
              <a:rPr lang="en-US" sz="2800" i="1" dirty="0" smtClean="0">
                <a:effectLst/>
              </a:rPr>
              <a:t>Haemophilus </a:t>
            </a:r>
            <a:r>
              <a:rPr lang="en-US" sz="2800" i="1" dirty="0" err="1" smtClean="0">
                <a:effectLst/>
              </a:rPr>
              <a:t>influenzae</a:t>
            </a:r>
            <a:r>
              <a:rPr lang="en-US" sz="2800" dirty="0" smtClean="0">
                <a:effectLst/>
              </a:rPr>
              <a:t> </a:t>
            </a:r>
            <a:r>
              <a:rPr lang="en-US" sz="2800" dirty="0" smtClean="0">
                <a:effectLst/>
              </a:rPr>
              <a:t>(uncommon in vaccinated</a:t>
            </a:r>
          </a:p>
          <a:p>
            <a:pPr lvl="0">
              <a:buFont typeface="Arial"/>
              <a:buChar char="•"/>
            </a:pPr>
            <a:r>
              <a:rPr lang="en-US" sz="2800" dirty="0" smtClean="0">
                <a:solidFill>
                  <a:prstClr val="black"/>
                </a:solidFill>
              </a:rPr>
              <a:t>Meningococcal infection</a:t>
            </a:r>
          </a:p>
          <a:p>
            <a:pPr lvl="0">
              <a:buFont typeface="Arial"/>
              <a:buChar char="•"/>
            </a:pPr>
            <a:r>
              <a:rPr lang="en-US" sz="2800" dirty="0" smtClean="0">
                <a:solidFill>
                  <a:prstClr val="black"/>
                </a:solidFill>
              </a:rPr>
              <a:t>Listeria </a:t>
            </a:r>
            <a:r>
              <a:rPr lang="en-US" sz="2800" dirty="0" err="1" smtClean="0">
                <a:solidFill>
                  <a:prstClr val="black"/>
                </a:solidFill>
              </a:rPr>
              <a:t>monocytogens</a:t>
            </a:r>
            <a:r>
              <a:rPr lang="en-US" sz="2800" dirty="0" smtClean="0">
                <a:solidFill>
                  <a:prstClr val="black"/>
                </a:solidFill>
              </a:rPr>
              <a:t> (neonate ,above 50 ,pregnant women)</a:t>
            </a:r>
            <a:endParaRPr lang="en-US" sz="2800" dirty="0">
              <a:solidFill>
                <a:prstClr val="black"/>
              </a:solidFill>
            </a:endParaRPr>
          </a:p>
          <a:p>
            <a:pPr>
              <a:buFont typeface="Arial"/>
              <a:buChar char="•"/>
            </a:pPr>
            <a:endParaRPr lang="en-US" dirty="0" smtClean="0">
              <a:effectLst/>
            </a:endParaRPr>
          </a:p>
        </p:txBody>
      </p:sp>
    </p:spTree>
    <p:extLst>
      <p:ext uri="{BB962C8B-B14F-4D97-AF65-F5344CB8AC3E}">
        <p14:creationId xmlns:p14="http://schemas.microsoft.com/office/powerpoint/2010/main" val="1880826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Skin exam:</a:t>
            </a:r>
          </a:p>
          <a:p>
            <a:r>
              <a:rPr lang="en-US" dirty="0" err="1" smtClean="0"/>
              <a:t>Petechiae</a:t>
            </a:r>
            <a:r>
              <a:rPr lang="en-US" dirty="0" smtClean="0"/>
              <a:t> on the lower </a:t>
            </a:r>
          </a:p>
          <a:p>
            <a:pPr marL="0" indent="0">
              <a:buNone/>
            </a:pPr>
            <a:r>
              <a:rPr lang="en-US" dirty="0" smtClean="0"/>
              <a:t>    limbs.</a:t>
            </a:r>
          </a:p>
          <a:p>
            <a:pPr marL="0" indent="0">
              <a:buNone/>
            </a:pPr>
            <a:r>
              <a:rPr lang="en-US" dirty="0" smtClean="0"/>
              <a:t>Very strong clue to the </a:t>
            </a:r>
          </a:p>
          <a:p>
            <a:pPr marL="0" indent="0">
              <a:buNone/>
            </a:pPr>
            <a:r>
              <a:rPr lang="en-US" dirty="0" smtClean="0"/>
              <a:t>diagnosis  of</a:t>
            </a:r>
          </a:p>
          <a:p>
            <a:pPr marL="0" indent="0">
              <a:buNone/>
            </a:pPr>
            <a:r>
              <a:rPr lang="en-US" dirty="0">
                <a:solidFill>
                  <a:srgbClr val="FF0000"/>
                </a:solidFill>
              </a:rPr>
              <a:t> </a:t>
            </a:r>
            <a:r>
              <a:rPr lang="en-US" dirty="0" smtClean="0">
                <a:solidFill>
                  <a:srgbClr val="FF0000"/>
                </a:solidFill>
              </a:rPr>
              <a:t>                         MENINGOCOCCAL infection</a:t>
            </a:r>
          </a:p>
          <a:p>
            <a:pPr marL="0" indent="0">
              <a:buNone/>
            </a:pPr>
            <a:r>
              <a:rPr lang="en-US" dirty="0" smtClean="0">
                <a:solidFill>
                  <a:srgbClr val="FF0000"/>
                </a:solidFill>
              </a:rPr>
              <a:t>The likely diagnosis is :</a:t>
            </a:r>
          </a:p>
          <a:p>
            <a:pPr marL="0" indent="0">
              <a:buNone/>
            </a:pPr>
            <a:r>
              <a:rPr lang="en-US" dirty="0">
                <a:solidFill>
                  <a:srgbClr val="0070C0"/>
                </a:solidFill>
              </a:rPr>
              <a:t> </a:t>
            </a:r>
            <a:r>
              <a:rPr lang="en-US" dirty="0" smtClean="0">
                <a:solidFill>
                  <a:srgbClr val="0070C0"/>
                </a:solidFill>
              </a:rPr>
              <a:t>          Meningococcal meningitis</a:t>
            </a:r>
            <a:endParaRPr lang="en-US" dirty="0">
              <a:solidFill>
                <a:srgbClr val="0070C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700808"/>
            <a:ext cx="20288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950" y="1466482"/>
            <a:ext cx="1834307" cy="279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525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48880"/>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94" y="4486309"/>
            <a:ext cx="23241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0351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797" y="2492896"/>
            <a:ext cx="23241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8809" y="4619659"/>
            <a:ext cx="28860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285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       time :9.14am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Start Antibiotics ?</a:t>
            </a:r>
          </a:p>
          <a:p>
            <a:r>
              <a:rPr lang="en-US" dirty="0" err="1" smtClean="0"/>
              <a:t>Bacteriocidal</a:t>
            </a:r>
            <a:endParaRPr lang="en-US" dirty="0" smtClean="0"/>
          </a:p>
          <a:p>
            <a:r>
              <a:rPr lang="en-US" dirty="0" err="1" smtClean="0"/>
              <a:t>Parentral</a:t>
            </a:r>
            <a:endParaRPr lang="en-US" dirty="0" smtClean="0"/>
          </a:p>
          <a:p>
            <a:r>
              <a:rPr lang="en-US" dirty="0" smtClean="0"/>
              <a:t>Consider the epidemiology of the organism:</a:t>
            </a:r>
          </a:p>
          <a:p>
            <a:pPr marL="0" indent="0">
              <a:buNone/>
            </a:pPr>
            <a:r>
              <a:rPr lang="en-US" dirty="0"/>
              <a:t> </a:t>
            </a:r>
            <a:r>
              <a:rPr lang="en-US" dirty="0" smtClean="0"/>
              <a:t>   a. </a:t>
            </a:r>
            <a:r>
              <a:rPr lang="en-US" dirty="0" err="1" smtClean="0"/>
              <a:t>Aetiology</a:t>
            </a:r>
            <a:endParaRPr lang="en-US" dirty="0" smtClean="0"/>
          </a:p>
          <a:p>
            <a:pPr marL="0" indent="0">
              <a:buNone/>
            </a:pPr>
            <a:r>
              <a:rPr lang="en-US" dirty="0"/>
              <a:t> </a:t>
            </a:r>
            <a:r>
              <a:rPr lang="en-US" dirty="0" smtClean="0"/>
              <a:t>   b. antibiotics Susceptibility (Global emergence    </a:t>
            </a:r>
            <a:r>
              <a:rPr lang="en-US" dirty="0" err="1" smtClean="0"/>
              <a:t>andPrevalence</a:t>
            </a:r>
            <a:r>
              <a:rPr lang="en-US" dirty="0" smtClean="0"/>
              <a:t>   </a:t>
            </a:r>
            <a:r>
              <a:rPr lang="en-US" dirty="0" err="1" smtClean="0"/>
              <a:t>ofPenicillin</a:t>
            </a:r>
            <a:r>
              <a:rPr lang="en-US" dirty="0" smtClean="0"/>
              <a:t>- Resistant Strain of Strep. pneumonia</a:t>
            </a:r>
          </a:p>
          <a:p>
            <a:pPr marL="0" indent="0">
              <a:buNone/>
            </a:pPr>
            <a:r>
              <a:rPr lang="en-US" dirty="0" smtClean="0"/>
              <a:t>What to give ? </a:t>
            </a:r>
          </a:p>
          <a:p>
            <a:pPr marL="0" indent="0">
              <a:buNone/>
            </a:pPr>
            <a:endParaRPr lang="en-US" dirty="0"/>
          </a:p>
        </p:txBody>
      </p:sp>
    </p:spTree>
    <p:extLst>
      <p:ext uri="{BB962C8B-B14F-4D97-AF65-F5344CB8AC3E}">
        <p14:creationId xmlns:p14="http://schemas.microsoft.com/office/powerpoint/2010/main" val="2745536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1. supportive care : IVF</a:t>
            </a:r>
          </a:p>
          <a:p>
            <a:r>
              <a:rPr lang="en-US" dirty="0" smtClean="0"/>
              <a:t>2. Antibiotics :blind therapy :</a:t>
            </a:r>
          </a:p>
          <a:p>
            <a:r>
              <a:rPr lang="en-US" dirty="0" smtClean="0"/>
              <a:t>3.Isolation and prevention</a:t>
            </a:r>
          </a:p>
          <a:p>
            <a:r>
              <a:rPr lang="en-US" dirty="0" err="1" smtClean="0"/>
              <a:t>Pencillin</a:t>
            </a:r>
            <a:r>
              <a:rPr lang="en-US" dirty="0" smtClean="0"/>
              <a:t> G 20-24 million unit/day q 4hrs</a:t>
            </a:r>
          </a:p>
          <a:p>
            <a:r>
              <a:rPr lang="en-US" dirty="0" smtClean="0"/>
              <a:t>But ,we have to cover broadly until identification and drug Susceptibility.</a:t>
            </a:r>
          </a:p>
          <a:p>
            <a:pPr marL="0" indent="0">
              <a:buNone/>
            </a:pPr>
            <a:r>
              <a:rPr lang="en-US" dirty="0" smtClean="0"/>
              <a:t>D.O.C.:</a:t>
            </a:r>
          </a:p>
          <a:p>
            <a:pPr marL="0" indent="0">
              <a:buNone/>
            </a:pPr>
            <a:r>
              <a:rPr lang="en-US" dirty="0" err="1" smtClean="0"/>
              <a:t>Cefitriaxone</a:t>
            </a:r>
            <a:r>
              <a:rPr lang="en-US" dirty="0" smtClean="0"/>
              <a:t> 2gm 12hrly + </a:t>
            </a:r>
            <a:r>
              <a:rPr lang="en-US" dirty="0" err="1" smtClean="0"/>
              <a:t>vancomycin</a:t>
            </a:r>
            <a:r>
              <a:rPr lang="en-US" dirty="0" smtClean="0"/>
              <a:t> 1gr 12hrly</a:t>
            </a:r>
          </a:p>
          <a:p>
            <a:endParaRPr lang="en-US" dirty="0"/>
          </a:p>
        </p:txBody>
      </p:sp>
    </p:spTree>
    <p:extLst>
      <p:ext uri="{BB962C8B-B14F-4D97-AF65-F5344CB8AC3E}">
        <p14:creationId xmlns:p14="http://schemas.microsoft.com/office/powerpoint/2010/main" val="3665627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3834" y="1600200"/>
            <a:ext cx="445633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27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sz="3000" dirty="0">
                <a:solidFill>
                  <a:prstClr val="black"/>
                </a:solidFill>
              </a:rPr>
              <a:t>Cell count : WBC:4200  Ploy 89%</a:t>
            </a:r>
          </a:p>
          <a:p>
            <a:pPr marL="0" lvl="0" indent="0">
              <a:buNone/>
            </a:pPr>
            <a:r>
              <a:rPr lang="en-US" sz="3000" dirty="0" err="1">
                <a:solidFill>
                  <a:prstClr val="black"/>
                </a:solidFill>
              </a:rPr>
              <a:t>Biochemistry:Glucose</a:t>
            </a:r>
            <a:r>
              <a:rPr lang="en-US" sz="3000" dirty="0">
                <a:solidFill>
                  <a:prstClr val="black"/>
                </a:solidFill>
              </a:rPr>
              <a:t> 1.8mmol/l  (ratio &lt;0.4)</a:t>
            </a:r>
          </a:p>
          <a:p>
            <a:pPr marL="0" lvl="0" indent="0">
              <a:buNone/>
            </a:pPr>
            <a:r>
              <a:rPr lang="en-US" sz="3000" dirty="0">
                <a:solidFill>
                  <a:prstClr val="black"/>
                </a:solidFill>
              </a:rPr>
              <a:t>                         </a:t>
            </a:r>
            <a:r>
              <a:rPr lang="en-US" sz="3000" dirty="0" err="1">
                <a:solidFill>
                  <a:prstClr val="black"/>
                </a:solidFill>
              </a:rPr>
              <a:t>Protien</a:t>
            </a:r>
            <a:r>
              <a:rPr lang="en-US" sz="3000" dirty="0">
                <a:solidFill>
                  <a:prstClr val="black"/>
                </a:solidFill>
              </a:rPr>
              <a:t> : 120mg/dl  (30—45 mg/dl)</a:t>
            </a:r>
          </a:p>
          <a:p>
            <a:pPr marL="0" lvl="0" indent="0">
              <a:buNone/>
            </a:pPr>
            <a:r>
              <a:rPr lang="en-US" sz="3000" dirty="0">
                <a:solidFill>
                  <a:prstClr val="black"/>
                </a:solidFill>
              </a:rPr>
              <a:t>Gram stain : </a:t>
            </a:r>
          </a:p>
          <a:p>
            <a:pPr marL="0" lvl="0" indent="0">
              <a:buNone/>
            </a:pPr>
            <a:r>
              <a:rPr lang="en-US" sz="3000" dirty="0">
                <a:solidFill>
                  <a:prstClr val="black"/>
                </a:solidFill>
              </a:rPr>
              <a:t>Culture</a:t>
            </a:r>
            <a:r>
              <a:rPr lang="en-US" sz="3000" dirty="0" smtClean="0">
                <a:solidFill>
                  <a:prstClr val="black"/>
                </a:solidFill>
              </a:rPr>
              <a:t>:</a:t>
            </a:r>
          </a:p>
          <a:p>
            <a:pPr marL="0" lvl="0" indent="0">
              <a:buNone/>
            </a:pPr>
            <a:endParaRPr lang="en-US" sz="3000" dirty="0">
              <a:solidFill>
                <a:prstClr val="black"/>
              </a:solidFill>
            </a:endParaRPr>
          </a:p>
          <a:p>
            <a:pPr marL="0" lvl="0" indent="0">
              <a:buNone/>
            </a:pPr>
            <a:endParaRPr lang="en-US" sz="3000" dirty="0" smtClean="0">
              <a:solidFill>
                <a:prstClr val="black"/>
              </a:solidFill>
            </a:endParaRPr>
          </a:p>
          <a:p>
            <a:pPr marL="0" lvl="0" indent="0">
              <a:buNone/>
            </a:pPr>
            <a:r>
              <a:rPr lang="en-US" sz="3000" dirty="0" smtClean="0">
                <a:solidFill>
                  <a:prstClr val="black"/>
                </a:solidFill>
              </a:rPr>
              <a:t>Gram negative intracellular </a:t>
            </a:r>
            <a:r>
              <a:rPr lang="en-US" sz="3000" dirty="0" err="1" smtClean="0">
                <a:solidFill>
                  <a:prstClr val="black"/>
                </a:solidFill>
              </a:rPr>
              <a:t>dipplococci</a:t>
            </a:r>
            <a:r>
              <a:rPr lang="en-US" sz="3000" dirty="0" smtClean="0">
                <a:solidFill>
                  <a:prstClr val="black"/>
                </a:solidFill>
              </a:rPr>
              <a:t>.</a:t>
            </a:r>
            <a:endParaRPr lang="en-US" sz="3000" dirty="0">
              <a:solidFill>
                <a:prstClr val="black"/>
              </a:solidFill>
            </a:endParaRP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429000"/>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467100"/>
            <a:ext cx="26003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078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Action : stop </a:t>
            </a:r>
            <a:r>
              <a:rPr lang="en-US" dirty="0" err="1" smtClean="0"/>
              <a:t>vancomycin</a:t>
            </a:r>
            <a:r>
              <a:rPr lang="en-US" dirty="0" smtClean="0"/>
              <a:t> </a:t>
            </a:r>
          </a:p>
          <a:p>
            <a:r>
              <a:rPr lang="en-US" dirty="0" smtClean="0"/>
              <a:t>Isolation for one day.</a:t>
            </a:r>
          </a:p>
          <a:p>
            <a:r>
              <a:rPr lang="en-US" dirty="0" smtClean="0"/>
              <a:t>Antibiotic for 7 days </a:t>
            </a:r>
          </a:p>
          <a:p>
            <a:r>
              <a:rPr lang="en-US" dirty="0" smtClean="0"/>
              <a:t>Chemoprophylaxis: for </a:t>
            </a:r>
          </a:p>
          <a:p>
            <a:r>
              <a:rPr lang="en-US" dirty="0"/>
              <a:t> </a:t>
            </a:r>
            <a:r>
              <a:rPr lang="en-US" dirty="0" smtClean="0"/>
              <a:t> 1. Index </a:t>
            </a:r>
            <a:r>
              <a:rPr lang="en-US" dirty="0" err="1" smtClean="0"/>
              <a:t>xase</a:t>
            </a:r>
            <a:endParaRPr lang="en-US" dirty="0" smtClean="0"/>
          </a:p>
          <a:p>
            <a:r>
              <a:rPr lang="en-US" dirty="0"/>
              <a:t> </a:t>
            </a:r>
            <a:r>
              <a:rPr lang="en-US" dirty="0" smtClean="0"/>
              <a:t> 2. close contacts : contacts with </a:t>
            </a:r>
            <a:r>
              <a:rPr lang="en-US" dirty="0" err="1" smtClean="0"/>
              <a:t>oropharyngeal</a:t>
            </a:r>
            <a:r>
              <a:rPr lang="en-US" dirty="0" smtClean="0"/>
              <a:t> secretion : wife , children who are sharing toys</a:t>
            </a:r>
          </a:p>
        </p:txBody>
      </p:sp>
    </p:spTree>
    <p:extLst>
      <p:ext uri="{BB962C8B-B14F-4D97-AF65-F5344CB8AC3E}">
        <p14:creationId xmlns:p14="http://schemas.microsoft.com/office/powerpoint/2010/main" val="324935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prophylaxis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Candidates for chemoprophylaxis against meningococcal disease include the following:</a:t>
            </a:r>
          </a:p>
          <a:p>
            <a:r>
              <a:rPr lang="en-US" dirty="0" smtClean="0"/>
              <a:t>All household contacts</a:t>
            </a:r>
          </a:p>
          <a:p>
            <a:endParaRPr lang="en-US" dirty="0" smtClean="0"/>
          </a:p>
          <a:p>
            <a:r>
              <a:rPr lang="en-US" dirty="0" smtClean="0"/>
              <a:t>Childcare or nursery school contacts during the 7 days before illness onset</a:t>
            </a:r>
          </a:p>
          <a:p>
            <a:endParaRPr lang="en-US" dirty="0" smtClean="0"/>
          </a:p>
          <a:p>
            <a:r>
              <a:rPr lang="en-US" dirty="0" smtClean="0"/>
              <a:t>Contacts directly exposed to index case secretions through kissing, sharing toothbrushes or eating utensils, or other markers of close social contact during the 7 days before illness onset </a:t>
            </a:r>
          </a:p>
          <a:p>
            <a:endParaRPr lang="en-US" dirty="0" smtClean="0"/>
          </a:p>
          <a:p>
            <a:r>
              <a:rPr lang="en-US" dirty="0" smtClean="0"/>
              <a:t>Persons who had mouth-to-mouth resuscitation or unprotected contact during endotracheal intubation in the 7 days before illness onset .</a:t>
            </a:r>
          </a:p>
          <a:p>
            <a:endParaRPr lang="en-US" dirty="0" smtClean="0"/>
          </a:p>
          <a:p>
            <a:r>
              <a:rPr lang="en-US" dirty="0" smtClean="0"/>
              <a:t>Contacts who frequently slept or ate in the same dwelling as the index patient during the 7 days before illness onset</a:t>
            </a:r>
          </a:p>
          <a:p>
            <a:endParaRPr lang="en-US" dirty="0"/>
          </a:p>
        </p:txBody>
      </p:sp>
    </p:spTree>
    <p:extLst>
      <p:ext uri="{BB962C8B-B14F-4D97-AF65-F5344CB8AC3E}">
        <p14:creationId xmlns:p14="http://schemas.microsoft.com/office/powerpoint/2010/main" val="781079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8373198"/>
              </p:ext>
            </p:extLst>
          </p:nvPr>
        </p:nvGraphicFramePr>
        <p:xfrm>
          <a:off x="457200" y="2080101"/>
          <a:ext cx="8229600" cy="2468880"/>
        </p:xfrm>
        <a:graphic>
          <a:graphicData uri="http://schemas.openxmlformats.org/drawingml/2006/table">
            <a:tbl>
              <a:tblPr/>
              <a:tblGrid>
                <a:gridCol w="2057400"/>
                <a:gridCol w="2057400"/>
                <a:gridCol w="2057400"/>
                <a:gridCol w="2057400"/>
              </a:tblGrid>
              <a:tr h="0">
                <a:tc rowSpan="6">
                  <a:txBody>
                    <a:bodyPr/>
                    <a:lstStyle/>
                    <a:p>
                      <a:pPr algn="l"/>
                      <a:r>
                        <a:rPr lang="en-US" b="1" i="0" u="sng" dirty="0">
                          <a:solidFill>
                            <a:schemeClr val="tx2"/>
                          </a:solidFill>
                          <a:latin typeface="Andalus" pitchFamily="18" charset="-78"/>
                          <a:cs typeface="Andalus" pitchFamily="18" charset="-78"/>
                        </a:rPr>
                        <a:t>Neisseria </a:t>
                      </a:r>
                      <a:r>
                        <a:rPr lang="en-US" b="1" i="0" u="sng" dirty="0" err="1">
                          <a:solidFill>
                            <a:schemeClr val="tx2"/>
                          </a:solidFill>
                          <a:latin typeface="Andalus" pitchFamily="18" charset="-78"/>
                          <a:cs typeface="Andalus" pitchFamily="18" charset="-78"/>
                        </a:rPr>
                        <a:t>meningitidis</a:t>
                      </a:r>
                      <a:endParaRPr lang="en-US" b="1" i="0" u="sng" dirty="0">
                        <a:solidFill>
                          <a:schemeClr val="tx2"/>
                        </a:solidFill>
                        <a:latin typeface="Andalus" pitchFamily="18" charset="-78"/>
                        <a:cs typeface="Andalus" pitchFamily="18" charset="-78"/>
                      </a:endParaRPr>
                    </a:p>
                  </a:txBody>
                  <a:tcPr>
                    <a:lnL>
                      <a:noFill/>
                    </a:lnL>
                    <a:lnR>
                      <a:noFill/>
                    </a:lnR>
                    <a:lnT>
                      <a:noFill/>
                    </a:lnT>
                    <a:lnB>
                      <a:noFill/>
                    </a:lnB>
                  </a:tcPr>
                </a:tc>
                <a:tc>
                  <a:txBody>
                    <a:bodyPr/>
                    <a:lstStyle/>
                    <a:p>
                      <a:pPr algn="l"/>
                      <a:r>
                        <a:rPr lang="en-US" b="1" dirty="0" smtClean="0">
                          <a:solidFill>
                            <a:srgbClr val="0070C0"/>
                          </a:solidFill>
                        </a:rPr>
                        <a:t>Rifampin</a:t>
                      </a:r>
                      <a:endParaRPr lang="en-US" b="1" dirty="0">
                        <a:solidFill>
                          <a:srgbClr val="0070C0"/>
                        </a:solidFill>
                      </a:endParaRPr>
                    </a:p>
                  </a:txBody>
                  <a:tcPr>
                    <a:lnL>
                      <a:noFill/>
                    </a:lnL>
                    <a:lnR>
                      <a:noFill/>
                    </a:lnR>
                    <a:lnT>
                      <a:noFill/>
                    </a:lnT>
                    <a:lnB>
                      <a:noFill/>
                    </a:lnB>
                  </a:tcPr>
                </a:tc>
                <a:tc>
                  <a:txBody>
                    <a:bodyPr/>
                    <a:lstStyle/>
                    <a:p>
                      <a:pPr algn="l"/>
                      <a:r>
                        <a:rPr lang="en-US" b="1" dirty="0">
                          <a:solidFill>
                            <a:srgbClr val="0070C0"/>
                          </a:solidFill>
                        </a:rPr>
                        <a:t>Adults</a:t>
                      </a:r>
                    </a:p>
                  </a:txBody>
                  <a:tcPr>
                    <a:lnL>
                      <a:noFill/>
                    </a:lnL>
                    <a:lnR>
                      <a:noFill/>
                    </a:lnR>
                    <a:lnT>
                      <a:noFill/>
                    </a:lnT>
                    <a:lnB>
                      <a:noFill/>
                    </a:lnB>
                  </a:tcPr>
                </a:tc>
                <a:tc>
                  <a:txBody>
                    <a:bodyPr/>
                    <a:lstStyle/>
                    <a:p>
                      <a:pPr algn="l"/>
                      <a:r>
                        <a:rPr lang="en-US" b="1" dirty="0">
                          <a:solidFill>
                            <a:srgbClr val="0070C0"/>
                          </a:solidFill>
                        </a:rPr>
                        <a:t>600 mg PO q12h for 2 days</a:t>
                      </a:r>
                    </a:p>
                  </a:txBody>
                  <a:tcPr>
                    <a:lnL>
                      <a:noFill/>
                    </a:lnL>
                    <a:lnR>
                      <a:noFill/>
                    </a:lnR>
                    <a:lnT>
                      <a:noFill/>
                    </a:lnT>
                    <a:lnB>
                      <a:noFill/>
                    </a:lnB>
                  </a:tcPr>
                </a:tc>
              </a:tr>
              <a:tr h="0">
                <a:tc vMerge="1">
                  <a:txBody>
                    <a:bodyPr/>
                    <a:lstStyle/>
                    <a:p>
                      <a:endParaRPr lang="en-US"/>
                    </a:p>
                  </a:txBody>
                  <a:tcPr/>
                </a:tc>
                <a:tc>
                  <a:txBody>
                    <a:bodyPr/>
                    <a:lstStyle/>
                    <a:p>
                      <a:pPr algn="l"/>
                      <a:endParaRPr lang="en-US" dirty="0"/>
                    </a:p>
                  </a:txBody>
                  <a:tcPr>
                    <a:lnL>
                      <a:noFill/>
                    </a:lnL>
                    <a:lnR>
                      <a:noFill/>
                    </a:lnR>
                    <a:lnT>
                      <a:noFill/>
                    </a:lnT>
                    <a:lnB>
                      <a:noFill/>
                    </a:lnB>
                  </a:tcPr>
                </a:tc>
                <a:tc>
                  <a:txBody>
                    <a:bodyPr/>
                    <a:lstStyle/>
                    <a:p>
                      <a:endParaRPr lang="en-US" dirty="0"/>
                    </a:p>
                  </a:txBody>
                  <a:tcPr>
                    <a:lnL>
                      <a:noFill/>
                    </a:lnL>
                    <a:lnR>
                      <a:noFill/>
                    </a:lnR>
                    <a:lnT>
                      <a:noFill/>
                    </a:lnT>
                    <a:lnB>
                      <a:noFill/>
                    </a:lnB>
                  </a:tcPr>
                </a:tc>
                <a:tc>
                  <a:txBody>
                    <a:bodyPr/>
                    <a:lstStyle/>
                    <a:p>
                      <a:endParaRPr lang="en-US" dirty="0"/>
                    </a:p>
                  </a:txBody>
                  <a:tcPr>
                    <a:lnL>
                      <a:noFill/>
                    </a:lnL>
                    <a:lnR>
                      <a:noFill/>
                    </a:lnR>
                    <a:lnT>
                      <a:noFill/>
                    </a:lnT>
                    <a:lnB>
                      <a:noFill/>
                    </a:lnB>
                  </a:tcPr>
                </a:tc>
              </a:tr>
              <a:tr h="0">
                <a:tc vMerge="1">
                  <a:txBody>
                    <a:bodyPr/>
                    <a:lstStyle/>
                    <a:p>
                      <a:endParaRPr lang="en-US"/>
                    </a:p>
                  </a:txBody>
                  <a:tcPr/>
                </a:tc>
                <a:tc>
                  <a:txBody>
                    <a:bodyPr/>
                    <a:lstStyle/>
                    <a:p>
                      <a:pPr algn="l"/>
                      <a:endParaRPr lang="en-US"/>
                    </a:p>
                  </a:txBody>
                  <a:tcPr>
                    <a:lnL>
                      <a:noFill/>
                    </a:lnL>
                    <a:lnR>
                      <a:noFill/>
                    </a:lnR>
                    <a:lnT>
                      <a:noFill/>
                    </a:lnT>
                    <a:lnB>
                      <a:noFill/>
                    </a:lnB>
                  </a:tcPr>
                </a:tc>
                <a:tc>
                  <a:txBody>
                    <a:bodyPr/>
                    <a:lstStyle/>
                    <a:p>
                      <a:endParaRPr lang="en-US" dirty="0"/>
                    </a:p>
                  </a:txBody>
                  <a:tcPr>
                    <a:lnL>
                      <a:noFill/>
                    </a:lnL>
                    <a:lnR>
                      <a:noFill/>
                    </a:lnR>
                    <a:lnT>
                      <a:noFill/>
                    </a:lnT>
                    <a:lnB>
                      <a:noFill/>
                    </a:lnB>
                  </a:tcPr>
                </a:tc>
                <a:tc>
                  <a:txBody>
                    <a:bodyPr/>
                    <a:lstStyle/>
                    <a:p>
                      <a:endParaRPr lang="en-US" dirty="0"/>
                    </a:p>
                  </a:txBody>
                  <a:tcPr>
                    <a:lnL>
                      <a:noFill/>
                    </a:lnL>
                    <a:lnR>
                      <a:noFill/>
                    </a:lnR>
                    <a:lnT>
                      <a:noFill/>
                    </a:lnT>
                    <a:lnB>
                      <a:noFill/>
                    </a:lnB>
                  </a:tcPr>
                </a:tc>
              </a:tr>
              <a:tr h="0">
                <a:tc vMerge="1">
                  <a:txBody>
                    <a:bodyPr/>
                    <a:lstStyle/>
                    <a:p>
                      <a:endParaRPr lang="en-US"/>
                    </a:p>
                  </a:txBody>
                  <a:tcPr/>
                </a:tc>
                <a:tc>
                  <a:txBody>
                    <a:bodyPr/>
                    <a:lstStyle/>
                    <a:p>
                      <a:pPr algn="l"/>
                      <a:r>
                        <a:rPr lang="en-US" b="1" dirty="0">
                          <a:solidFill>
                            <a:srgbClr val="FF0000"/>
                          </a:solidFill>
                        </a:rPr>
                        <a:t>Ceftriaxone</a:t>
                      </a:r>
                    </a:p>
                  </a:txBody>
                  <a:tcPr>
                    <a:lnL>
                      <a:noFill/>
                    </a:lnL>
                    <a:lnR>
                      <a:noFill/>
                    </a:lnR>
                    <a:lnT>
                      <a:noFill/>
                    </a:lnT>
                    <a:lnB>
                      <a:noFill/>
                    </a:lnB>
                  </a:tcPr>
                </a:tc>
                <a:tc>
                  <a:txBody>
                    <a:bodyPr/>
                    <a:lstStyle/>
                    <a:p>
                      <a:pPr algn="l"/>
                      <a:r>
                        <a:rPr lang="en-US" b="1" dirty="0">
                          <a:solidFill>
                            <a:srgbClr val="FF0000"/>
                          </a:solidFill>
                        </a:rPr>
                        <a:t>&gt;15 years</a:t>
                      </a:r>
                    </a:p>
                  </a:txBody>
                  <a:tcPr>
                    <a:lnL>
                      <a:noFill/>
                    </a:lnL>
                    <a:lnR>
                      <a:noFill/>
                    </a:lnR>
                    <a:lnT>
                      <a:noFill/>
                    </a:lnT>
                    <a:lnB>
                      <a:noFill/>
                    </a:lnB>
                  </a:tcPr>
                </a:tc>
                <a:tc>
                  <a:txBody>
                    <a:bodyPr/>
                    <a:lstStyle/>
                    <a:p>
                      <a:pPr algn="l"/>
                      <a:r>
                        <a:rPr lang="en-US" b="1" dirty="0">
                          <a:solidFill>
                            <a:srgbClr val="FF0000"/>
                          </a:solidFill>
                        </a:rPr>
                        <a:t>250 mg IM once</a:t>
                      </a:r>
                    </a:p>
                  </a:txBody>
                  <a:tcPr>
                    <a:lnL>
                      <a:noFill/>
                    </a:lnL>
                    <a:lnR>
                      <a:noFill/>
                    </a:lnR>
                    <a:lnT>
                      <a:noFill/>
                    </a:lnT>
                    <a:lnB>
                      <a:noFill/>
                    </a:lnB>
                  </a:tcPr>
                </a:tc>
              </a:tr>
              <a:tr h="0">
                <a:tc vMerge="1">
                  <a:txBody>
                    <a:bodyPr/>
                    <a:lstStyle/>
                    <a:p>
                      <a:endParaRPr lang="en-US"/>
                    </a:p>
                  </a:txBody>
                  <a:tcPr/>
                </a:tc>
                <a:tc>
                  <a:txBody>
                    <a:bodyPr/>
                    <a:lstStyle/>
                    <a:p>
                      <a:pPr algn="l"/>
                      <a:endParaRPr lang="en-US" b="1" dirty="0">
                        <a:solidFill>
                          <a:srgbClr val="FF0000"/>
                        </a:solidFill>
                      </a:endParaRPr>
                    </a:p>
                  </a:txBody>
                  <a:tcPr>
                    <a:lnL>
                      <a:noFill/>
                    </a:lnL>
                    <a:lnR>
                      <a:noFill/>
                    </a:lnR>
                    <a:lnT>
                      <a:noFill/>
                    </a:lnT>
                    <a:lnB>
                      <a:noFill/>
                    </a:lnB>
                  </a:tcPr>
                </a:tc>
                <a:tc>
                  <a:txBody>
                    <a:bodyPr/>
                    <a:lstStyle/>
                    <a:p>
                      <a:pPr algn="l"/>
                      <a:r>
                        <a:rPr lang="en-US" b="1" dirty="0">
                          <a:solidFill>
                            <a:srgbClr val="FF0000"/>
                          </a:solidFill>
                        </a:rPr>
                        <a:t>=15 years</a:t>
                      </a:r>
                    </a:p>
                  </a:txBody>
                  <a:tcPr>
                    <a:lnL>
                      <a:noFill/>
                    </a:lnL>
                    <a:lnR>
                      <a:noFill/>
                    </a:lnR>
                    <a:lnT>
                      <a:noFill/>
                    </a:lnT>
                    <a:lnB>
                      <a:noFill/>
                    </a:lnB>
                  </a:tcPr>
                </a:tc>
                <a:tc>
                  <a:txBody>
                    <a:bodyPr/>
                    <a:lstStyle/>
                    <a:p>
                      <a:pPr algn="l"/>
                      <a:r>
                        <a:rPr lang="en-US" b="1" dirty="0">
                          <a:solidFill>
                            <a:srgbClr val="FF0000"/>
                          </a:solidFill>
                        </a:rPr>
                        <a:t>&gt;125 mg IM once</a:t>
                      </a:r>
                    </a:p>
                  </a:txBody>
                  <a:tcPr>
                    <a:lnL>
                      <a:noFill/>
                    </a:lnL>
                    <a:lnR>
                      <a:noFill/>
                    </a:lnR>
                    <a:lnT>
                      <a:noFill/>
                    </a:lnT>
                    <a:lnB>
                      <a:noFill/>
                    </a:lnB>
                  </a:tcPr>
                </a:tc>
              </a:tr>
              <a:tr h="0">
                <a:tc vMerge="1">
                  <a:txBody>
                    <a:bodyPr/>
                    <a:lstStyle/>
                    <a:p>
                      <a:endParaRPr lang="en-US"/>
                    </a:p>
                  </a:txBody>
                  <a:tcPr/>
                </a:tc>
                <a:tc>
                  <a:txBody>
                    <a:bodyPr/>
                    <a:lstStyle/>
                    <a:p>
                      <a:pPr algn="l"/>
                      <a:r>
                        <a:rPr lang="en-US" b="1" dirty="0">
                          <a:solidFill>
                            <a:srgbClr val="002060"/>
                          </a:solidFill>
                        </a:rPr>
                        <a:t>Ciprofloxacin</a:t>
                      </a:r>
                    </a:p>
                  </a:txBody>
                  <a:tcPr>
                    <a:lnL>
                      <a:noFill/>
                    </a:lnL>
                    <a:lnR>
                      <a:noFill/>
                    </a:lnR>
                    <a:lnT>
                      <a:noFill/>
                    </a:lnT>
                    <a:lnB>
                      <a:noFill/>
                    </a:lnB>
                  </a:tcPr>
                </a:tc>
                <a:tc>
                  <a:txBody>
                    <a:bodyPr/>
                    <a:lstStyle/>
                    <a:p>
                      <a:pPr algn="l"/>
                      <a:r>
                        <a:rPr lang="en-US" b="1" dirty="0">
                          <a:solidFill>
                            <a:srgbClr val="002060"/>
                          </a:solidFill>
                        </a:rPr>
                        <a:t>=18 years</a:t>
                      </a:r>
                    </a:p>
                  </a:txBody>
                  <a:tcPr>
                    <a:lnL>
                      <a:noFill/>
                    </a:lnL>
                    <a:lnR>
                      <a:noFill/>
                    </a:lnR>
                    <a:lnT>
                      <a:noFill/>
                    </a:lnT>
                    <a:lnB>
                      <a:noFill/>
                    </a:lnB>
                  </a:tcPr>
                </a:tc>
                <a:tc>
                  <a:txBody>
                    <a:bodyPr/>
                    <a:lstStyle/>
                    <a:p>
                      <a:pPr algn="l"/>
                      <a:r>
                        <a:rPr lang="en-US" b="1" dirty="0">
                          <a:solidFill>
                            <a:srgbClr val="002060"/>
                          </a:solidFill>
                        </a:rPr>
                        <a:t>&gt;500 mg PO once</a:t>
                      </a:r>
                    </a:p>
                  </a:txBody>
                  <a:tcPr>
                    <a:lnL>
                      <a:noFill/>
                    </a:lnL>
                    <a:lnR>
                      <a:noFill/>
                    </a:lnR>
                    <a:lnT>
                      <a:noFill/>
                    </a:lnT>
                    <a:lnB>
                      <a:noFill/>
                    </a:lnB>
                  </a:tcPr>
                </a:tc>
              </a:tr>
            </a:tbl>
          </a:graphicData>
        </a:graphic>
      </p:graphicFrame>
    </p:spTree>
    <p:extLst>
      <p:ext uri="{BB962C8B-B14F-4D97-AF65-F5344CB8AC3E}">
        <p14:creationId xmlns:p14="http://schemas.microsoft.com/office/powerpoint/2010/main" val="3305258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indent="-228600">
              <a:buClr>
                <a:srgbClr val="A9A57C"/>
              </a:buClr>
              <a:defRPr/>
            </a:pPr>
            <a:r>
              <a:rPr lang="en-US" sz="2200" dirty="0">
                <a:solidFill>
                  <a:srgbClr val="2F2B20"/>
                </a:solidFill>
              </a:rPr>
              <a:t>is a gram-negative </a:t>
            </a:r>
            <a:r>
              <a:rPr lang="en-US" sz="2200" dirty="0" err="1">
                <a:solidFill>
                  <a:srgbClr val="2F2B20"/>
                </a:solidFill>
              </a:rPr>
              <a:t>diplococcus</a:t>
            </a:r>
            <a:r>
              <a:rPr lang="en-US" sz="2200" dirty="0">
                <a:solidFill>
                  <a:srgbClr val="2F2B20"/>
                </a:solidFill>
              </a:rPr>
              <a:t> that is carried in the </a:t>
            </a:r>
            <a:r>
              <a:rPr lang="en-US" sz="2200" dirty="0" err="1">
                <a:solidFill>
                  <a:srgbClr val="2F2B20"/>
                </a:solidFill>
              </a:rPr>
              <a:t>nasopharynx</a:t>
            </a:r>
            <a:r>
              <a:rPr lang="en-US" sz="2200" dirty="0">
                <a:solidFill>
                  <a:srgbClr val="2F2B20"/>
                </a:solidFill>
              </a:rPr>
              <a:t> of otherwise healthy individuals. It initiates invasion by penetrating the airway epithelial surface. </a:t>
            </a:r>
          </a:p>
          <a:p>
            <a:pPr lvl="0" indent="-228600">
              <a:buClr>
                <a:srgbClr val="A9A57C"/>
              </a:buClr>
              <a:defRPr/>
            </a:pPr>
            <a:r>
              <a:rPr lang="en-US" sz="2200" dirty="0">
                <a:solidFill>
                  <a:srgbClr val="2F2B20"/>
                </a:solidFill>
              </a:rPr>
              <a:t>Most </a:t>
            </a:r>
            <a:r>
              <a:rPr lang="en-US" sz="2200" dirty="0">
                <a:solidFill>
                  <a:srgbClr val="C00000"/>
                </a:solidFill>
              </a:rPr>
              <a:t>sporadic cases </a:t>
            </a:r>
            <a:r>
              <a:rPr lang="en-US" sz="2200" dirty="0">
                <a:solidFill>
                  <a:srgbClr val="2F2B20"/>
                </a:solidFill>
              </a:rPr>
              <a:t>(95-97%) are caused by :</a:t>
            </a:r>
          </a:p>
          <a:p>
            <a:pPr marL="114300" lvl="0" indent="0">
              <a:buClr>
                <a:srgbClr val="A9A57C"/>
              </a:buClr>
              <a:buNone/>
              <a:defRPr/>
            </a:pPr>
            <a:r>
              <a:rPr lang="en-US" sz="2200" dirty="0">
                <a:solidFill>
                  <a:srgbClr val="2F2B20"/>
                </a:solidFill>
              </a:rPr>
              <a:t>    </a:t>
            </a:r>
            <a:r>
              <a:rPr lang="en-US" sz="2200" dirty="0" err="1">
                <a:solidFill>
                  <a:srgbClr val="2F2B20"/>
                </a:solidFill>
              </a:rPr>
              <a:t>serogroups</a:t>
            </a:r>
            <a:r>
              <a:rPr lang="en-US" sz="2200" dirty="0">
                <a:solidFill>
                  <a:srgbClr val="2F2B20"/>
                </a:solidFill>
              </a:rPr>
              <a:t> </a:t>
            </a:r>
            <a:r>
              <a:rPr lang="en-US" sz="2200" b="1" dirty="0">
                <a:solidFill>
                  <a:srgbClr val="0070C0"/>
                </a:solidFill>
              </a:rPr>
              <a:t>B, C, and Y</a:t>
            </a:r>
            <a:r>
              <a:rPr lang="en-US" sz="2200" dirty="0">
                <a:solidFill>
                  <a:srgbClr val="2F2B20"/>
                </a:solidFill>
              </a:rPr>
              <a:t>, while.</a:t>
            </a:r>
          </a:p>
          <a:p>
            <a:pPr lvl="0" indent="-228600">
              <a:buClr>
                <a:srgbClr val="A9A57C"/>
              </a:buClr>
              <a:defRPr/>
            </a:pPr>
            <a:r>
              <a:rPr lang="en-US" sz="2200" dirty="0">
                <a:solidFill>
                  <a:srgbClr val="2F2B20"/>
                </a:solidFill>
              </a:rPr>
              <a:t> while in </a:t>
            </a:r>
            <a:r>
              <a:rPr lang="en-US" sz="2200" dirty="0">
                <a:solidFill>
                  <a:srgbClr val="C00000"/>
                </a:solidFill>
              </a:rPr>
              <a:t>epidemics :</a:t>
            </a:r>
          </a:p>
          <a:p>
            <a:pPr marL="114300" lvl="0" indent="0">
              <a:buClr>
                <a:srgbClr val="A9A57C"/>
              </a:buClr>
              <a:buNone/>
              <a:defRPr/>
            </a:pPr>
            <a:r>
              <a:rPr lang="en-US" sz="2200" dirty="0">
                <a:solidFill>
                  <a:srgbClr val="2F2B20"/>
                </a:solidFill>
              </a:rPr>
              <a:t>     The A and C strains are observed  (&lt; 3% of cases). </a:t>
            </a:r>
            <a:endParaRPr lang="en-US" sz="2200" dirty="0">
              <a:solidFill>
                <a:srgbClr val="C00000"/>
              </a:solidFill>
            </a:endParaRPr>
          </a:p>
          <a:p>
            <a:endParaRPr lang="en-US" dirty="0"/>
          </a:p>
        </p:txBody>
      </p:sp>
    </p:spTree>
    <p:extLst>
      <p:ext uri="{BB962C8B-B14F-4D97-AF65-F5344CB8AC3E}">
        <p14:creationId xmlns:p14="http://schemas.microsoft.com/office/powerpoint/2010/main" val="807492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Vaccination:Neisseria</a:t>
            </a:r>
            <a:r>
              <a:rPr lang="en-US" dirty="0" smtClean="0"/>
              <a:t> </a:t>
            </a:r>
            <a:r>
              <a:rPr lang="en-US" dirty="0" err="1" smtClean="0"/>
              <a:t>meningitidis</a:t>
            </a:r>
            <a:r>
              <a:rPr lang="en-US" dirty="0" smtClean="0"/>
              <a:t>: </a:t>
            </a:r>
            <a:r>
              <a:rPr lang="en-US" dirty="0" err="1" smtClean="0"/>
              <a:t>Quadrivalent</a:t>
            </a:r>
            <a:r>
              <a:rPr lang="en-US" dirty="0" smtClean="0"/>
              <a:t> ( A, C, Y, W-135) meningococcal conjugate vaccine</a:t>
            </a:r>
          </a:p>
          <a:p>
            <a:endParaRPr lang="en-US" dirty="0"/>
          </a:p>
          <a:p>
            <a:r>
              <a:rPr lang="en-US" dirty="0" smtClean="0"/>
              <a:t>Two doses of MCV4 are recommended for adolescents 11 through 18 years of age: the first dose at 11 or 12 years of age, with a booster dose at age 16.</a:t>
            </a:r>
          </a:p>
          <a:p>
            <a:endParaRPr lang="en-US" dirty="0" smtClean="0"/>
          </a:p>
        </p:txBody>
      </p:sp>
    </p:spTree>
    <p:extLst>
      <p:ext uri="{BB962C8B-B14F-4D97-AF65-F5344CB8AC3E}">
        <p14:creationId xmlns:p14="http://schemas.microsoft.com/office/powerpoint/2010/main" val="4090077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recommended for high-risk groups: recommends the vaccine for:</a:t>
            </a:r>
          </a:p>
          <a:p>
            <a:r>
              <a:rPr lang="en-US" dirty="0" smtClean="0"/>
              <a:t> First-year college students  living in dormitories.</a:t>
            </a:r>
          </a:p>
          <a:p>
            <a:r>
              <a:rPr lang="en-US" dirty="0" smtClean="0"/>
              <a:t>Laboratory personnel who are routinely exposed to meningococcal bacteria</a:t>
            </a:r>
          </a:p>
          <a:p>
            <a:r>
              <a:rPr lang="en-US" dirty="0" smtClean="0"/>
              <a:t> military recruits.</a:t>
            </a:r>
          </a:p>
          <a:p>
            <a:r>
              <a:rPr lang="en-US" dirty="0" smtClean="0"/>
              <a:t>Anyone traveling to, or living in, a part of the world where meningococcal disease is common, such as parts of Africa.</a:t>
            </a:r>
          </a:p>
          <a:p>
            <a:r>
              <a:rPr lang="en-US" dirty="0" smtClean="0"/>
              <a:t>Anyone who has a damaged spleen, or whose spleen has been removed.</a:t>
            </a:r>
          </a:p>
          <a:p>
            <a:r>
              <a:rPr lang="en-US" dirty="0" smtClean="0"/>
              <a:t>Anyone who has persistent complement component deficiency (an immune system disorder).</a:t>
            </a:r>
          </a:p>
          <a:p>
            <a:r>
              <a:rPr lang="en-US" dirty="0" smtClean="0"/>
              <a:t>People who might have been exposed to meningitis during an outbreak.</a:t>
            </a:r>
          </a:p>
          <a:p>
            <a:endParaRPr lang="en-US" dirty="0" smtClean="0"/>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435188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Meningococcal conjugate vaccine (MCV4) is the preferred vaccine for people 55 years of age and younger.</a:t>
            </a:r>
          </a:p>
          <a:p>
            <a:r>
              <a:rPr lang="en-US" sz="2400" dirty="0" smtClean="0"/>
              <a:t>•</a:t>
            </a:r>
          </a:p>
          <a:p>
            <a:r>
              <a:rPr lang="en-US" sz="2400" dirty="0" smtClean="0"/>
              <a:t>Meningococcal polysaccharide vaccine (MPSV4) has been available since the 1970s. It is the only </a:t>
            </a:r>
            <a:r>
              <a:rPr lang="en-US" sz="2400" dirty="0" err="1" smtClean="0"/>
              <a:t>meningo-coccal</a:t>
            </a:r>
            <a:r>
              <a:rPr lang="en-US" sz="2400" dirty="0" smtClean="0"/>
              <a:t> vaccine licensed for people older than 55.</a:t>
            </a:r>
          </a:p>
          <a:p>
            <a:endParaRPr lang="en-US" sz="2800" b="0" i="0" u="none" strike="noStrike" baseline="0" dirty="0" smtClean="0">
              <a:solidFill>
                <a:srgbClr val="000000"/>
              </a:solidFill>
              <a:latin typeface="Times New Roman"/>
            </a:endParaRPr>
          </a:p>
          <a:p>
            <a:r>
              <a:rPr lang="en-US" sz="2800" b="0" i="0" u="none" strike="noStrike" baseline="0" dirty="0" smtClean="0">
                <a:solidFill>
                  <a:srgbClr val="000000"/>
                </a:solidFill>
                <a:latin typeface="Times New Roman"/>
              </a:rPr>
              <a:t> </a:t>
            </a:r>
            <a:r>
              <a:rPr lang="en-US" sz="2400" b="0" i="0" u="none" strike="noStrike" baseline="0" dirty="0" smtClean="0">
                <a:solidFill>
                  <a:srgbClr val="000000"/>
                </a:solidFill>
                <a:latin typeface="Times New Roman"/>
              </a:rPr>
              <a:t>Both vaccines can prevent 4 types of meningococcal disease, including 2 of the 3 types most common.</a:t>
            </a:r>
            <a:endParaRPr lang="en-US" sz="2400" dirty="0"/>
          </a:p>
          <a:p>
            <a:endParaRPr lang="en-US" dirty="0"/>
          </a:p>
        </p:txBody>
      </p:sp>
    </p:spTree>
    <p:extLst>
      <p:ext uri="{BB962C8B-B14F-4D97-AF65-F5344CB8AC3E}">
        <p14:creationId xmlns:p14="http://schemas.microsoft.com/office/powerpoint/2010/main" val="614292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a:t>
            </a:r>
            <a:endParaRPr lang="en-US" dirty="0"/>
          </a:p>
        </p:txBody>
      </p:sp>
      <p:sp>
        <p:nvSpPr>
          <p:cNvPr id="3" name="Content Placeholder 2"/>
          <p:cNvSpPr>
            <a:spLocks noGrp="1"/>
          </p:cNvSpPr>
          <p:nvPr>
            <p:ph idx="1"/>
          </p:nvPr>
        </p:nvSpPr>
        <p:spPr/>
        <p:txBody>
          <a:bodyPr>
            <a:normAutofit lnSpcReduction="10000"/>
          </a:bodyPr>
          <a:lstStyle/>
          <a:p>
            <a:r>
              <a:rPr lang="en-US" dirty="0" smtClean="0"/>
              <a:t>21 year old </a:t>
            </a:r>
            <a:r>
              <a:rPr lang="en-US" dirty="0" err="1" smtClean="0"/>
              <a:t>saudi</a:t>
            </a:r>
            <a:r>
              <a:rPr lang="en-US" dirty="0" smtClean="0"/>
              <a:t> man presented to TNT department c/o </a:t>
            </a:r>
          </a:p>
          <a:p>
            <a:r>
              <a:rPr lang="en-US" dirty="0" smtClean="0"/>
              <a:t>Fever and ear discharge for 2 days .</a:t>
            </a:r>
          </a:p>
          <a:p>
            <a:r>
              <a:rPr lang="en-US" dirty="0" smtClean="0"/>
              <a:t>Patient denied other </a:t>
            </a:r>
            <a:r>
              <a:rPr lang="en-US" dirty="0" err="1" smtClean="0"/>
              <a:t>smptomes</a:t>
            </a:r>
            <a:endParaRPr lang="en-US" dirty="0" smtClean="0"/>
          </a:p>
          <a:p>
            <a:r>
              <a:rPr lang="en-US" dirty="0" smtClean="0"/>
              <a:t>T: 38.2 </a:t>
            </a:r>
          </a:p>
          <a:p>
            <a:r>
              <a:rPr lang="en-US" dirty="0" smtClean="0"/>
              <a:t>DX .Otitis media </a:t>
            </a:r>
          </a:p>
          <a:p>
            <a:r>
              <a:rPr lang="en-US" dirty="0" smtClean="0"/>
              <a:t>RX </a:t>
            </a:r>
            <a:r>
              <a:rPr lang="en-US" dirty="0" err="1" smtClean="0"/>
              <a:t>amoxacillin</a:t>
            </a:r>
            <a:r>
              <a:rPr lang="en-US" dirty="0" smtClean="0"/>
              <a:t> 500 mg TID for one </a:t>
            </a:r>
            <a:r>
              <a:rPr lang="en-US" dirty="0" err="1" smtClean="0"/>
              <a:t>wk</a:t>
            </a:r>
            <a:endParaRPr lang="en-US" dirty="0" smtClean="0"/>
          </a:p>
          <a:p>
            <a:r>
              <a:rPr lang="en-US" dirty="0" smtClean="0"/>
              <a:t>2days late patient condition got </a:t>
            </a:r>
            <a:r>
              <a:rPr lang="en-US" dirty="0" err="1" smtClean="0"/>
              <a:t>woarse</a:t>
            </a:r>
            <a:r>
              <a:rPr lang="en-US" dirty="0" smtClean="0"/>
              <a:t>?</a:t>
            </a:r>
          </a:p>
        </p:txBody>
      </p:sp>
    </p:spTree>
    <p:extLst>
      <p:ext uri="{BB962C8B-B14F-4D97-AF65-F5344CB8AC3E}">
        <p14:creationId xmlns:p14="http://schemas.microsoft.com/office/powerpoint/2010/main" val="3589493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10.34 am</a:t>
            </a:r>
            <a:endParaRPr lang="en-US" dirty="0"/>
          </a:p>
        </p:txBody>
      </p:sp>
      <p:sp>
        <p:nvSpPr>
          <p:cNvPr id="3" name="Content Placeholder 2"/>
          <p:cNvSpPr>
            <a:spLocks noGrp="1"/>
          </p:cNvSpPr>
          <p:nvPr>
            <p:ph idx="1"/>
          </p:nvPr>
        </p:nvSpPr>
        <p:spPr/>
        <p:txBody>
          <a:bodyPr/>
          <a:lstStyle/>
          <a:p>
            <a:r>
              <a:rPr lang="en-US" dirty="0" smtClean="0"/>
              <a:t>Started to have : severe Headache , and feeling unwell , and vomiting ,so presented again to ENT doctor?</a:t>
            </a:r>
          </a:p>
          <a:p>
            <a:r>
              <a:rPr lang="en-US" dirty="0" smtClean="0"/>
              <a:t>What he should do ?</a:t>
            </a:r>
            <a:endParaRPr lang="en-US" dirty="0"/>
          </a:p>
        </p:txBody>
      </p:sp>
    </p:spTree>
    <p:extLst>
      <p:ext uri="{BB962C8B-B14F-4D97-AF65-F5344CB8AC3E}">
        <p14:creationId xmlns:p14="http://schemas.microsoft.com/office/powerpoint/2010/main" val="74833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Bacterial meningitis is </a:t>
            </a:r>
            <a:endParaRPr lang="en-US" dirty="0" smtClean="0"/>
          </a:p>
          <a:p>
            <a:endParaRPr lang="en-US" dirty="0"/>
          </a:p>
          <a:p>
            <a:pPr marL="0" indent="0">
              <a:buNone/>
            </a:pPr>
            <a:r>
              <a:rPr lang="en-US" dirty="0"/>
              <a:t> </a:t>
            </a:r>
            <a:r>
              <a:rPr lang="en-US" dirty="0" smtClean="0"/>
              <a:t>        </a:t>
            </a:r>
            <a:r>
              <a:rPr lang="en-US" dirty="0" smtClean="0"/>
              <a:t>              </a:t>
            </a:r>
            <a:r>
              <a:rPr lang="en-US" dirty="0">
                <a:solidFill>
                  <a:srgbClr val="FF0000"/>
                </a:solidFill>
              </a:rPr>
              <a:t>M</a:t>
            </a:r>
            <a:r>
              <a:rPr lang="en-US" dirty="0" smtClean="0">
                <a:solidFill>
                  <a:srgbClr val="FF0000"/>
                </a:solidFill>
              </a:rPr>
              <a:t>edical emergency</a:t>
            </a:r>
          </a:p>
          <a:p>
            <a:endParaRPr lang="en-US" dirty="0" smtClean="0">
              <a:solidFill>
                <a:srgbClr val="FF0000"/>
              </a:solidFill>
            </a:endParaRPr>
          </a:p>
          <a:p>
            <a:r>
              <a:rPr lang="en-US" dirty="0" smtClean="0"/>
              <a:t>The mortality rate of untreated disease approaches </a:t>
            </a:r>
            <a:r>
              <a:rPr lang="en-US" dirty="0" smtClean="0">
                <a:solidFill>
                  <a:srgbClr val="FF0000"/>
                </a:solidFill>
              </a:rPr>
              <a:t>100 percent </a:t>
            </a:r>
          </a:p>
        </p:txBody>
      </p:sp>
    </p:spTree>
    <p:extLst>
      <p:ext uri="{BB962C8B-B14F-4D97-AF65-F5344CB8AC3E}">
        <p14:creationId xmlns:p14="http://schemas.microsoft.com/office/powerpoint/2010/main" val="3803147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 Consider amoxicillin resistant organism and   change the antibiotic</a:t>
            </a:r>
          </a:p>
          <a:p>
            <a:pPr marL="0" indent="0">
              <a:buNone/>
            </a:pPr>
            <a:r>
              <a:rPr lang="en-US" dirty="0" smtClean="0"/>
              <a:t>b. Reassure him that antibiotics needs more time to produce effect</a:t>
            </a:r>
          </a:p>
          <a:p>
            <a:pPr marL="0" indent="0">
              <a:buNone/>
            </a:pPr>
            <a:r>
              <a:rPr lang="en-US" dirty="0"/>
              <a:t>c</a:t>
            </a:r>
            <a:r>
              <a:rPr lang="en-US" dirty="0" smtClean="0"/>
              <a:t>. Refer him to ER department immediately and communicate with the physician in charge</a:t>
            </a:r>
          </a:p>
          <a:p>
            <a:pPr marL="0" indent="0">
              <a:buNone/>
            </a:pPr>
            <a:r>
              <a:rPr lang="en-US" dirty="0" smtClean="0"/>
              <a:t>d. Add another antibiotic for synergism</a:t>
            </a:r>
          </a:p>
          <a:p>
            <a:pPr marL="0" indent="0">
              <a:buNone/>
            </a:pPr>
            <a:endParaRPr lang="en-US" dirty="0"/>
          </a:p>
          <a:p>
            <a:pPr marL="0" indent="0">
              <a:buNone/>
            </a:pPr>
            <a:r>
              <a:rPr lang="en-US" dirty="0" smtClean="0"/>
              <a:t>What do you think is happening ?</a:t>
            </a:r>
            <a:endParaRPr lang="en-US" dirty="0"/>
          </a:p>
        </p:txBody>
      </p:sp>
    </p:spTree>
    <p:extLst>
      <p:ext uri="{BB962C8B-B14F-4D97-AF65-F5344CB8AC3E}">
        <p14:creationId xmlns:p14="http://schemas.microsoft.com/office/powerpoint/2010/main" val="1321248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On arrival to ER :   Time 11.12am</a:t>
            </a:r>
          </a:p>
          <a:p>
            <a:r>
              <a:rPr lang="en-US" dirty="0" smtClean="0"/>
              <a:t>T: 39 </a:t>
            </a:r>
          </a:p>
          <a:p>
            <a:r>
              <a:rPr lang="en-US" dirty="0" smtClean="0"/>
              <a:t>Sick looking</a:t>
            </a:r>
          </a:p>
          <a:p>
            <a:r>
              <a:rPr lang="en-US" dirty="0" smtClean="0"/>
              <a:t>Systemic examination are normal</a:t>
            </a:r>
          </a:p>
          <a:p>
            <a:r>
              <a:rPr lang="en-US" dirty="0" smtClean="0"/>
              <a:t>Ear : dry and </a:t>
            </a:r>
            <a:r>
              <a:rPr lang="en-US" dirty="0" err="1" smtClean="0"/>
              <a:t>purluent</a:t>
            </a:r>
            <a:r>
              <a:rPr lang="en-US" dirty="0" smtClean="0"/>
              <a:t> discharge</a:t>
            </a:r>
          </a:p>
          <a:p>
            <a:r>
              <a:rPr lang="en-US" dirty="0" smtClean="0"/>
              <a:t>What is next?</a:t>
            </a:r>
          </a:p>
          <a:p>
            <a:r>
              <a:rPr lang="en-US" dirty="0" smtClean="0"/>
              <a:t>Look for sign of </a:t>
            </a:r>
            <a:r>
              <a:rPr lang="en-US" dirty="0" err="1" smtClean="0"/>
              <a:t>minigeal</a:t>
            </a:r>
            <a:r>
              <a:rPr lang="en-US" dirty="0" smtClean="0"/>
              <a:t> irritation.</a:t>
            </a:r>
            <a:endParaRPr lang="en-US" dirty="0"/>
          </a:p>
        </p:txBody>
      </p:sp>
    </p:spTree>
    <p:extLst>
      <p:ext uri="{BB962C8B-B14F-4D97-AF65-F5344CB8AC3E}">
        <p14:creationId xmlns:p14="http://schemas.microsoft.com/office/powerpoint/2010/main" val="3229798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CSF Analysis: </a:t>
            </a:r>
          </a:p>
          <a:p>
            <a:r>
              <a:rPr lang="en-US" dirty="0" smtClean="0"/>
              <a:t>Turbid</a:t>
            </a:r>
          </a:p>
          <a:p>
            <a:r>
              <a:rPr lang="en-US" dirty="0" smtClean="0"/>
              <a:t>Under pressure</a:t>
            </a:r>
          </a:p>
          <a:p>
            <a:r>
              <a:rPr lang="en-US" dirty="0" smtClean="0"/>
              <a:t>Sent for full study</a:t>
            </a:r>
          </a:p>
          <a:p>
            <a:r>
              <a:rPr lang="en-US" dirty="0" smtClean="0"/>
              <a:t>What is next?</a:t>
            </a:r>
          </a:p>
          <a:p>
            <a:r>
              <a:rPr lang="en-US" dirty="0" smtClean="0"/>
              <a:t>Likely diagnosis</a:t>
            </a:r>
          </a:p>
        </p:txBody>
      </p:sp>
    </p:spTree>
    <p:extLst>
      <p:ext uri="{BB962C8B-B14F-4D97-AF65-F5344CB8AC3E}">
        <p14:creationId xmlns:p14="http://schemas.microsoft.com/office/powerpoint/2010/main" val="1298335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Menigitis</a:t>
            </a:r>
            <a:r>
              <a:rPr lang="en-US" dirty="0" smtClean="0"/>
              <a:t> complicating otitis media</a:t>
            </a:r>
          </a:p>
          <a:p>
            <a:r>
              <a:rPr lang="en-US" dirty="0" smtClean="0"/>
              <a:t>Organism : </a:t>
            </a:r>
            <a:r>
              <a:rPr lang="en-US" dirty="0" err="1" smtClean="0"/>
              <a:t>Pnumococcal</a:t>
            </a:r>
            <a:endParaRPr lang="en-US" dirty="0"/>
          </a:p>
        </p:txBody>
      </p:sp>
    </p:spTree>
    <p:extLst>
      <p:ext uri="{BB962C8B-B14F-4D97-AF65-F5344CB8AC3E}">
        <p14:creationId xmlns:p14="http://schemas.microsoft.com/office/powerpoint/2010/main" val="1461224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Pneumococcal meningitis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commonest cause in adult &gt; 20 </a:t>
            </a:r>
            <a:r>
              <a:rPr lang="en-US" dirty="0" err="1" smtClean="0"/>
              <a:t>yrs</a:t>
            </a:r>
            <a:endParaRPr lang="en-US" dirty="0" smtClean="0"/>
          </a:p>
          <a:p>
            <a:r>
              <a:rPr lang="en-US" dirty="0" smtClean="0"/>
              <a:t>Account for 50%</a:t>
            </a:r>
          </a:p>
          <a:p>
            <a:r>
              <a:rPr lang="en-US" dirty="0" smtClean="0"/>
              <a:t>Risk factors:1. </a:t>
            </a:r>
            <a:r>
              <a:rPr lang="en-US" dirty="0" err="1" smtClean="0"/>
              <a:t>pnumonia</a:t>
            </a:r>
            <a:endParaRPr lang="en-US" dirty="0" smtClean="0"/>
          </a:p>
          <a:p>
            <a:r>
              <a:rPr lang="en-US" dirty="0"/>
              <a:t> </a:t>
            </a:r>
            <a:r>
              <a:rPr lang="en-US" dirty="0" smtClean="0"/>
              <a:t>                      2. acute sinusitis</a:t>
            </a:r>
          </a:p>
          <a:p>
            <a:r>
              <a:rPr lang="en-US" dirty="0" smtClean="0"/>
              <a:t>3.otitis media</a:t>
            </a:r>
          </a:p>
          <a:p>
            <a:r>
              <a:rPr lang="en-US" dirty="0" smtClean="0"/>
              <a:t>4. alcoholism</a:t>
            </a:r>
          </a:p>
          <a:p>
            <a:r>
              <a:rPr lang="en-US" dirty="0" smtClean="0"/>
              <a:t>5. Diabetes , </a:t>
            </a:r>
            <a:r>
              <a:rPr lang="en-US" dirty="0" err="1" smtClean="0"/>
              <a:t>splenectomy</a:t>
            </a:r>
            <a:r>
              <a:rPr lang="en-US" dirty="0" smtClean="0"/>
              <a:t> , </a:t>
            </a:r>
          </a:p>
          <a:p>
            <a:r>
              <a:rPr lang="en-US" dirty="0" smtClean="0"/>
              <a:t>6. head trauma with basilar skull fracture</a:t>
            </a:r>
          </a:p>
          <a:p>
            <a:r>
              <a:rPr lang="en-US" dirty="0" smtClean="0"/>
              <a:t>Mortality : 20% despite antibiotics therapy</a:t>
            </a:r>
            <a:endParaRPr lang="en-US" dirty="0"/>
          </a:p>
        </p:txBody>
      </p:sp>
    </p:spTree>
    <p:extLst>
      <p:ext uri="{BB962C8B-B14F-4D97-AF65-F5344CB8AC3E}">
        <p14:creationId xmlns:p14="http://schemas.microsoft.com/office/powerpoint/2010/main" val="47338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Treatment:</a:t>
            </a:r>
          </a:p>
          <a:p>
            <a:r>
              <a:rPr lang="en-US" dirty="0" err="1" smtClean="0"/>
              <a:t>Cefitriaxone</a:t>
            </a:r>
            <a:r>
              <a:rPr lang="en-US" dirty="0" smtClean="0"/>
              <a:t> or </a:t>
            </a:r>
            <a:r>
              <a:rPr lang="en-US" dirty="0" err="1" smtClean="0"/>
              <a:t>cefotaxime</a:t>
            </a:r>
            <a:r>
              <a:rPr lang="en-US" dirty="0" smtClean="0"/>
              <a:t> and </a:t>
            </a:r>
            <a:r>
              <a:rPr lang="en-US" dirty="0" err="1" smtClean="0"/>
              <a:t>Vancomycin</a:t>
            </a:r>
            <a:endParaRPr lang="en-US" dirty="0" smtClean="0"/>
          </a:p>
          <a:p>
            <a:r>
              <a:rPr lang="en-US" dirty="0" smtClean="0"/>
              <a:t>All isolates should be tested for </a:t>
            </a:r>
            <a:r>
              <a:rPr lang="en-US" dirty="0" err="1" smtClean="0"/>
              <a:t>pencillin</a:t>
            </a:r>
            <a:r>
              <a:rPr lang="en-US" dirty="0" smtClean="0"/>
              <a:t> and </a:t>
            </a:r>
            <a:r>
              <a:rPr lang="en-US" dirty="0" err="1" smtClean="0"/>
              <a:t>cefitriaxone</a:t>
            </a:r>
            <a:r>
              <a:rPr lang="en-US" dirty="0" smtClean="0"/>
              <a:t> sensitivity.</a:t>
            </a:r>
          </a:p>
          <a:p>
            <a:r>
              <a:rPr lang="en-US" dirty="0" smtClean="0"/>
              <a:t>CSF result:</a:t>
            </a:r>
          </a:p>
          <a:p>
            <a:r>
              <a:rPr lang="en-US" dirty="0" smtClean="0"/>
              <a:t>WBC: 1520 Polys :79%</a:t>
            </a:r>
          </a:p>
          <a:p>
            <a:r>
              <a:rPr lang="en-US" dirty="0" smtClean="0"/>
              <a:t>Glucose is low  , protein :145mg/dl</a:t>
            </a:r>
          </a:p>
          <a:p>
            <a:r>
              <a:rPr lang="en-US" dirty="0" smtClean="0"/>
              <a:t>Gram stain :</a:t>
            </a:r>
          </a:p>
          <a:p>
            <a:endParaRPr lang="en-US" dirty="0"/>
          </a:p>
        </p:txBody>
      </p:sp>
    </p:spTree>
    <p:extLst>
      <p:ext uri="{BB962C8B-B14F-4D97-AF65-F5344CB8AC3E}">
        <p14:creationId xmlns:p14="http://schemas.microsoft.com/office/powerpoint/2010/main" val="3022545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Gram positive intracellular </a:t>
            </a:r>
          </a:p>
          <a:p>
            <a:pPr marL="0" indent="0">
              <a:buNone/>
            </a:pPr>
            <a:r>
              <a:rPr lang="en-US" dirty="0" smtClean="0"/>
              <a:t>                                   </a:t>
            </a:r>
            <a:r>
              <a:rPr lang="en-US" dirty="0" err="1" smtClean="0"/>
              <a:t>dipplococci</a:t>
            </a:r>
            <a:endParaRPr lang="en-US" dirty="0" smtClean="0"/>
          </a:p>
          <a:p>
            <a:pPr marL="0" indent="0">
              <a:buNone/>
            </a:pPr>
            <a:endParaRPr lang="en-US" dirty="0"/>
          </a:p>
          <a:p>
            <a:pPr marL="0" indent="0">
              <a:buNone/>
            </a:pPr>
            <a:r>
              <a:rPr lang="en-US" dirty="0" err="1" smtClean="0"/>
              <a:t>Dx</a:t>
            </a:r>
            <a:r>
              <a:rPr lang="en-US" dirty="0" smtClean="0"/>
              <a:t> :Streptococcal </a:t>
            </a:r>
            <a:r>
              <a:rPr lang="en-US" dirty="0" err="1" smtClean="0"/>
              <a:t>pnumonia</a:t>
            </a:r>
            <a:endParaRPr lang="en-US" dirty="0" smtClean="0"/>
          </a:p>
          <a:p>
            <a:pPr marL="0" indent="0">
              <a:buNone/>
            </a:pPr>
            <a:r>
              <a:rPr lang="en-US" dirty="0" smtClean="0"/>
              <a:t>Antibiotic :</a:t>
            </a:r>
            <a:r>
              <a:rPr lang="en-US" dirty="0" err="1" smtClean="0"/>
              <a:t>cefitriaxone</a:t>
            </a:r>
            <a:r>
              <a:rPr lang="en-US" dirty="0" smtClean="0"/>
              <a:t> 2gmm BID for 14 days</a:t>
            </a:r>
          </a:p>
          <a:p>
            <a:pPr marL="0" indent="0">
              <a:buNone/>
            </a:pPr>
            <a:r>
              <a:rPr lang="en-US" dirty="0" smtClean="0"/>
              <a:t>Adjunctive therapy: </a:t>
            </a:r>
          </a:p>
          <a:p>
            <a:pPr marL="0" indent="0">
              <a:buNone/>
            </a:pPr>
            <a:r>
              <a:rPr lang="en-US" dirty="0" err="1" smtClean="0"/>
              <a:t>Dexamethazone</a:t>
            </a:r>
            <a:r>
              <a:rPr lang="en-US" dirty="0" smtClean="0"/>
              <a:t> Dexamethasone  4mg iv 6hrly for 5 days  {1</a:t>
            </a:r>
            <a:r>
              <a:rPr lang="en-US" baseline="30000" dirty="0" smtClean="0"/>
              <a:t>st</a:t>
            </a:r>
            <a:r>
              <a:rPr lang="en-US" dirty="0" smtClean="0"/>
              <a:t> dose should be before (20 min)or at start of AB.  …later than 6 </a:t>
            </a:r>
            <a:r>
              <a:rPr lang="en-US" dirty="0" err="1" smtClean="0"/>
              <a:t>hrs</a:t>
            </a:r>
            <a:r>
              <a:rPr lang="en-US" dirty="0" smtClean="0"/>
              <a:t> : not useful</a:t>
            </a:r>
          </a:p>
          <a:p>
            <a:pPr marL="0" indent="0">
              <a:buNone/>
            </a:pPr>
            <a:r>
              <a:rPr lang="en-US" dirty="0" smtClean="0"/>
              <a:t>…… benefit ? </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666875"/>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981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Prospective trial :</a:t>
            </a:r>
          </a:p>
          <a:p>
            <a:pPr lvl="0"/>
            <a:r>
              <a:rPr lang="en-US" sz="2000" dirty="0">
                <a:solidFill>
                  <a:prstClr val="black"/>
                </a:solidFill>
              </a:rPr>
              <a:t>In adults, corticosteroids, given before or along with the first dose of antibiotics, reduce morbidity and mortality in patients with pneumococcal meningitis but not in others</a:t>
            </a:r>
          </a:p>
          <a:p>
            <a:pPr lvl="0"/>
            <a:r>
              <a:rPr lang="en-US" sz="2000" dirty="0">
                <a:solidFill>
                  <a:prstClr val="black"/>
                </a:solidFill>
              </a:rPr>
              <a:t>hearing loss,</a:t>
            </a:r>
          </a:p>
          <a:p>
            <a:pPr lvl="0"/>
            <a:r>
              <a:rPr lang="en-US" sz="2000" dirty="0">
                <a:solidFill>
                  <a:prstClr val="black"/>
                </a:solidFill>
              </a:rPr>
              <a:t>long-term neurologic </a:t>
            </a:r>
            <a:r>
              <a:rPr lang="en-US" sz="2000" dirty="0" err="1">
                <a:solidFill>
                  <a:prstClr val="black"/>
                </a:solidFill>
              </a:rPr>
              <a:t>sequelae</a:t>
            </a:r>
            <a:r>
              <a:rPr lang="en-US" sz="2000" dirty="0">
                <a:solidFill>
                  <a:prstClr val="black"/>
                </a:solidFill>
              </a:rPr>
              <a:t>, and </a:t>
            </a:r>
          </a:p>
          <a:p>
            <a:pPr lvl="0"/>
            <a:r>
              <a:rPr lang="en-US" sz="2000" dirty="0">
                <a:solidFill>
                  <a:prstClr val="black"/>
                </a:solidFill>
              </a:rPr>
              <a:t>death</a:t>
            </a:r>
          </a:p>
          <a:p>
            <a:endParaRPr lang="en-US" dirty="0"/>
          </a:p>
        </p:txBody>
      </p:sp>
    </p:spTree>
    <p:extLst>
      <p:ext uri="{BB962C8B-B14F-4D97-AF65-F5344CB8AC3E}">
        <p14:creationId xmlns:p14="http://schemas.microsoft.com/office/powerpoint/2010/main" val="3949327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lstStyle/>
          <a:p>
            <a:r>
              <a:rPr lang="en-US" dirty="0" smtClean="0"/>
              <a:t>34 year old pregnant women who presented to he GP c/o:</a:t>
            </a:r>
          </a:p>
          <a:p>
            <a:r>
              <a:rPr lang="en-US" dirty="0" smtClean="0"/>
              <a:t>Fever ,</a:t>
            </a:r>
            <a:r>
              <a:rPr lang="en-US" dirty="0" err="1" smtClean="0"/>
              <a:t>backpain</a:t>
            </a:r>
            <a:r>
              <a:rPr lang="en-US" dirty="0" smtClean="0"/>
              <a:t>, arthralgia and myalgia</a:t>
            </a:r>
          </a:p>
          <a:p>
            <a:r>
              <a:rPr lang="en-US" dirty="0" smtClean="0"/>
              <a:t>She gave History of taking food </a:t>
            </a:r>
            <a:r>
              <a:rPr lang="en-US" dirty="0" err="1" smtClean="0"/>
              <a:t>ouside</a:t>
            </a:r>
            <a:r>
              <a:rPr lang="en-US" dirty="0" smtClean="0"/>
              <a:t> :</a:t>
            </a:r>
          </a:p>
          <a:p>
            <a:r>
              <a:rPr lang="en-US" dirty="0"/>
              <a:t> </a:t>
            </a:r>
            <a:r>
              <a:rPr lang="en-US" dirty="0" err="1" smtClean="0"/>
              <a:t>Sandwish</a:t>
            </a:r>
            <a:r>
              <a:rPr lang="en-US" dirty="0" smtClean="0"/>
              <a:t> of </a:t>
            </a:r>
            <a:r>
              <a:rPr lang="en-US" dirty="0" err="1" smtClean="0"/>
              <a:t>hotdoge</a:t>
            </a:r>
            <a:r>
              <a:rPr lang="en-US" dirty="0" smtClean="0"/>
              <a:t> </a:t>
            </a:r>
          </a:p>
          <a:p>
            <a:r>
              <a:rPr lang="en-US" dirty="0" smtClean="0"/>
              <a:t>Reassured and given analgesics</a:t>
            </a:r>
          </a:p>
          <a:p>
            <a:r>
              <a:rPr lang="en-US" dirty="0" smtClean="0"/>
              <a:t>7 days late she presented with </a:t>
            </a:r>
            <a:r>
              <a:rPr lang="en-US" dirty="0" err="1" smtClean="0"/>
              <a:t>woarsening</a:t>
            </a:r>
            <a:r>
              <a:rPr lang="en-US" dirty="0" smtClean="0"/>
              <a:t> headache !........What is next ?</a:t>
            </a:r>
          </a:p>
        </p:txBody>
      </p:sp>
    </p:spTree>
    <p:extLst>
      <p:ext uri="{BB962C8B-B14F-4D97-AF65-F5344CB8AC3E}">
        <p14:creationId xmlns:p14="http://schemas.microsoft.com/office/powerpoint/2010/main" val="1959886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smtClean="0"/>
              <a:t>Neck stiffness : None</a:t>
            </a:r>
          </a:p>
          <a:p>
            <a:pPr marL="0" indent="0">
              <a:buNone/>
            </a:pPr>
            <a:endParaRPr lang="en-US" dirty="0"/>
          </a:p>
          <a:p>
            <a:pPr marL="0" indent="0">
              <a:buNone/>
            </a:pPr>
            <a:endParaRPr lang="en-US" dirty="0" smtClean="0"/>
          </a:p>
          <a:p>
            <a:pPr marL="0" indent="0">
              <a:buNone/>
            </a:pPr>
            <a:r>
              <a:rPr lang="en-US" dirty="0" err="1" smtClean="0"/>
              <a:t>CSF:clear</a:t>
            </a:r>
            <a:endParaRPr lang="en-US" dirty="0" smtClean="0"/>
          </a:p>
          <a:p>
            <a:pPr marL="0" indent="0">
              <a:buNone/>
            </a:pPr>
            <a:r>
              <a:rPr lang="en-US" dirty="0" smtClean="0"/>
              <a:t>Cell count: </a:t>
            </a:r>
            <a:r>
              <a:rPr lang="en-US" dirty="0" err="1" smtClean="0"/>
              <a:t>wbc</a:t>
            </a:r>
            <a:r>
              <a:rPr lang="en-US" dirty="0" smtClean="0"/>
              <a:t> :320  </a:t>
            </a:r>
            <a:r>
              <a:rPr lang="en-US" dirty="0" err="1" smtClean="0"/>
              <a:t>neut</a:t>
            </a:r>
            <a:r>
              <a:rPr lang="en-US" dirty="0" smtClean="0"/>
              <a:t> 74% </a:t>
            </a:r>
          </a:p>
          <a:p>
            <a:pPr marL="0" indent="0">
              <a:buNone/>
            </a:pPr>
            <a:r>
              <a:rPr lang="en-US" dirty="0" smtClean="0"/>
              <a:t>Glucose and protein :normal</a:t>
            </a:r>
          </a:p>
          <a:p>
            <a:pPr marL="0" indent="0">
              <a:buNone/>
            </a:pPr>
            <a:r>
              <a:rPr lang="en-US" dirty="0" smtClean="0"/>
              <a:t>Gram stain: gram positive bacilli</a:t>
            </a:r>
          </a:p>
          <a:p>
            <a:pPr marL="0" indent="0">
              <a:buNone/>
            </a:pPr>
            <a:r>
              <a:rPr lang="en-US" dirty="0" smtClean="0"/>
              <a:t>Diagnosis ?</a:t>
            </a:r>
          </a:p>
          <a:p>
            <a:pPr marL="0" indent="0">
              <a:buNone/>
            </a:pP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221088"/>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90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a:t>
            </a:r>
            <a:endParaRPr lang="en-US" dirty="0"/>
          </a:p>
        </p:txBody>
      </p:sp>
      <p:sp>
        <p:nvSpPr>
          <p:cNvPr id="3" name="Content Placeholder 2"/>
          <p:cNvSpPr>
            <a:spLocks noGrp="1"/>
          </p:cNvSpPr>
          <p:nvPr>
            <p:ph idx="1"/>
          </p:nvPr>
        </p:nvSpPr>
        <p:spPr/>
        <p:txBody>
          <a:bodyPr/>
          <a:lstStyle/>
          <a:p>
            <a:r>
              <a:rPr lang="en-US" dirty="0" smtClean="0"/>
              <a:t>26 </a:t>
            </a:r>
            <a:r>
              <a:rPr lang="en-US" dirty="0" err="1" smtClean="0"/>
              <a:t>yrs</a:t>
            </a:r>
            <a:r>
              <a:rPr lang="en-US" dirty="0" smtClean="0"/>
              <a:t> old female presented to private :</a:t>
            </a:r>
          </a:p>
          <a:p>
            <a:r>
              <a:rPr lang="en-US" dirty="0" smtClean="0"/>
              <a:t>C/O :earache   and eventually ended with </a:t>
            </a:r>
          </a:p>
          <a:p>
            <a:endParaRPr lang="en-US" dirty="0"/>
          </a:p>
          <a:p>
            <a:pPr algn="ctr"/>
            <a:r>
              <a:rPr lang="en-US" dirty="0" smtClean="0">
                <a:solidFill>
                  <a:srgbClr val="FF0000"/>
                </a:solidFill>
              </a:rPr>
              <a:t>Ventilator dependent quadriplegia</a:t>
            </a:r>
            <a:endParaRPr lang="en-US" dirty="0">
              <a:solidFill>
                <a:srgbClr val="FF0000"/>
              </a:solidFill>
            </a:endParaRPr>
          </a:p>
        </p:txBody>
      </p:sp>
    </p:spTree>
    <p:extLst>
      <p:ext uri="{BB962C8B-B14F-4D97-AF65-F5344CB8AC3E}">
        <p14:creationId xmlns:p14="http://schemas.microsoft.com/office/powerpoint/2010/main" val="1833600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Listeria </a:t>
            </a:r>
            <a:r>
              <a:rPr lang="en-US" dirty="0" err="1" smtClean="0"/>
              <a:t>monocytogens</a:t>
            </a:r>
            <a:r>
              <a:rPr lang="en-US" dirty="0" smtClean="0"/>
              <a:t>:</a:t>
            </a:r>
          </a:p>
          <a:p>
            <a:pPr marL="0" indent="0">
              <a:buNone/>
            </a:pPr>
            <a:r>
              <a:rPr lang="en-US" dirty="0"/>
              <a:t> </a:t>
            </a:r>
            <a:r>
              <a:rPr lang="en-US" dirty="0" smtClean="0"/>
              <a:t>gram positive rods</a:t>
            </a:r>
          </a:p>
          <a:p>
            <a:pPr marL="0" indent="0">
              <a:buNone/>
            </a:pPr>
            <a:r>
              <a:rPr lang="en-US" dirty="0" smtClean="0"/>
              <a:t>Grow over a </a:t>
            </a:r>
            <a:r>
              <a:rPr lang="en-US" dirty="0" err="1" smtClean="0"/>
              <a:t>brosad</a:t>
            </a:r>
            <a:r>
              <a:rPr lang="en-US" dirty="0" smtClean="0"/>
              <a:t> temp range including frig</a:t>
            </a:r>
          </a:p>
          <a:p>
            <a:pPr marL="0" indent="0">
              <a:buNone/>
            </a:pPr>
            <a:r>
              <a:rPr lang="en-US" dirty="0" smtClean="0"/>
              <a:t>Follow ingestion of contaminated food, and enter through the GIT</a:t>
            </a:r>
          </a:p>
          <a:p>
            <a:pPr marL="0" indent="0">
              <a:buNone/>
            </a:pPr>
            <a:r>
              <a:rPr lang="en-US" dirty="0" smtClean="0"/>
              <a:t>Cause meningitis in:</a:t>
            </a:r>
          </a:p>
          <a:p>
            <a:pPr marL="0" indent="0">
              <a:buNone/>
            </a:pPr>
            <a:r>
              <a:rPr lang="en-US" dirty="0" smtClean="0"/>
              <a:t>1.Neonates</a:t>
            </a:r>
          </a:p>
          <a:p>
            <a:pPr marL="0" indent="0">
              <a:buNone/>
            </a:pPr>
            <a:r>
              <a:rPr lang="en-US" dirty="0" smtClean="0"/>
              <a:t>2.Elederly</a:t>
            </a:r>
          </a:p>
          <a:p>
            <a:pPr marL="0" indent="0">
              <a:buNone/>
            </a:pPr>
            <a:r>
              <a:rPr lang="en-US" dirty="0" smtClean="0"/>
              <a:t>3.Pregnant women</a:t>
            </a:r>
            <a:endParaRPr lang="en-US" dirty="0"/>
          </a:p>
        </p:txBody>
      </p:sp>
    </p:spTree>
    <p:extLst>
      <p:ext uri="{BB962C8B-B14F-4D97-AF65-F5344CB8AC3E}">
        <p14:creationId xmlns:p14="http://schemas.microsoft.com/office/powerpoint/2010/main" val="2361229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Treatment of choice:</a:t>
            </a:r>
          </a:p>
          <a:p>
            <a:r>
              <a:rPr lang="en-US" dirty="0" smtClean="0"/>
              <a:t>Ampicillin 12g/day q 4h for 3 wks.</a:t>
            </a:r>
            <a:endParaRPr lang="en-US" dirty="0"/>
          </a:p>
        </p:txBody>
      </p:sp>
    </p:spTree>
    <p:extLst>
      <p:ext uri="{BB962C8B-B14F-4D97-AF65-F5344CB8AC3E}">
        <p14:creationId xmlns:p14="http://schemas.microsoft.com/office/powerpoint/2010/main" val="3994647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a:t>
            </a:r>
            <a:endParaRPr lang="en-US" dirty="0"/>
          </a:p>
        </p:txBody>
      </p:sp>
      <p:sp>
        <p:nvSpPr>
          <p:cNvPr id="3" name="Content Placeholder 2"/>
          <p:cNvSpPr>
            <a:spLocks noGrp="1"/>
          </p:cNvSpPr>
          <p:nvPr>
            <p:ph idx="1"/>
          </p:nvPr>
        </p:nvSpPr>
        <p:spPr/>
        <p:txBody>
          <a:bodyPr/>
          <a:lstStyle/>
          <a:p>
            <a:r>
              <a:rPr lang="en-US" dirty="0" smtClean="0"/>
              <a:t>13 year old boy </a:t>
            </a:r>
            <a:r>
              <a:rPr lang="en-US" dirty="0" err="1" smtClean="0"/>
              <a:t>brough</a:t>
            </a:r>
            <a:r>
              <a:rPr lang="en-US" dirty="0" smtClean="0"/>
              <a:t> by family to ER in </a:t>
            </a:r>
            <a:r>
              <a:rPr lang="en-US" dirty="0" err="1" smtClean="0"/>
              <a:t>confusional</a:t>
            </a:r>
            <a:r>
              <a:rPr lang="en-US" dirty="0" smtClean="0"/>
              <a:t> state</a:t>
            </a:r>
          </a:p>
          <a:p>
            <a:r>
              <a:rPr lang="en-US" dirty="0" smtClean="0"/>
              <a:t>History of:</a:t>
            </a:r>
          </a:p>
          <a:p>
            <a:r>
              <a:rPr lang="en-US" dirty="0" smtClean="0"/>
              <a:t>Fever for 1 </a:t>
            </a:r>
            <a:r>
              <a:rPr lang="en-US" dirty="0" err="1" smtClean="0"/>
              <a:t>wk</a:t>
            </a:r>
            <a:endParaRPr lang="en-US" dirty="0" smtClean="0"/>
          </a:p>
          <a:p>
            <a:r>
              <a:rPr lang="en-US" dirty="0" smtClean="0"/>
              <a:t>Headache for 3 days </a:t>
            </a:r>
          </a:p>
          <a:p>
            <a:r>
              <a:rPr lang="en-US" dirty="0" smtClean="0"/>
              <a:t>And repeated seizure</a:t>
            </a:r>
          </a:p>
          <a:p>
            <a:r>
              <a:rPr lang="en-US" dirty="0" smtClean="0"/>
              <a:t>DX?</a:t>
            </a:r>
            <a:endParaRPr lang="en-US" dirty="0"/>
          </a:p>
        </p:txBody>
      </p:sp>
    </p:spTree>
    <p:extLst>
      <p:ext uri="{BB962C8B-B14F-4D97-AF65-F5344CB8AC3E}">
        <p14:creationId xmlns:p14="http://schemas.microsoft.com/office/powerpoint/2010/main" val="1062907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err="1" smtClean="0"/>
              <a:t>Meningoencephalitis</a:t>
            </a:r>
            <a:r>
              <a:rPr lang="en-US" dirty="0" smtClean="0"/>
              <a:t> VS Meningitis</a:t>
            </a:r>
          </a:p>
          <a:p>
            <a:pPr marL="0" indent="0">
              <a:buNone/>
            </a:pPr>
            <a:r>
              <a:rPr lang="en-US" dirty="0" smtClean="0"/>
              <a:t>  Clue :</a:t>
            </a:r>
          </a:p>
          <a:p>
            <a:r>
              <a:rPr lang="en-US" dirty="0" smtClean="0"/>
              <a:t>1. altered conscious state </a:t>
            </a:r>
          </a:p>
          <a:p>
            <a:r>
              <a:rPr lang="en-US" dirty="0" smtClean="0"/>
              <a:t>2. seizures.</a:t>
            </a:r>
          </a:p>
          <a:p>
            <a:r>
              <a:rPr lang="en-US" dirty="0" smtClean="0"/>
              <a:t>Examination : hemiplegia</a:t>
            </a:r>
          </a:p>
          <a:p>
            <a:r>
              <a:rPr lang="en-US" dirty="0" smtClean="0"/>
              <a:t>Action : CT-scan to rule out structural lesions</a:t>
            </a:r>
          </a:p>
          <a:p>
            <a:r>
              <a:rPr lang="en-US" dirty="0" smtClean="0"/>
              <a:t>CSF: clear   WBC: 120  90% </a:t>
            </a:r>
            <a:r>
              <a:rPr lang="en-US" dirty="0" err="1" smtClean="0"/>
              <a:t>Lympho</a:t>
            </a:r>
            <a:endParaRPr lang="en-US" dirty="0" smtClean="0"/>
          </a:p>
          <a:p>
            <a:r>
              <a:rPr lang="en-US" dirty="0"/>
              <a:t> </a:t>
            </a:r>
            <a:r>
              <a:rPr lang="en-US" dirty="0" smtClean="0"/>
              <a:t>                    sugar and protein normal</a:t>
            </a:r>
          </a:p>
          <a:p>
            <a:pPr marL="0" indent="0">
              <a:buNone/>
            </a:pPr>
            <a:r>
              <a:rPr lang="en-US" dirty="0" smtClean="0"/>
              <a:t>Gram stain :negative…What is next</a:t>
            </a:r>
          </a:p>
          <a:p>
            <a:endParaRPr lang="en-US" dirty="0" smtClean="0"/>
          </a:p>
        </p:txBody>
      </p:sp>
    </p:spTree>
    <p:extLst>
      <p:ext uri="{BB962C8B-B14F-4D97-AF65-F5344CB8AC3E}">
        <p14:creationId xmlns:p14="http://schemas.microsoft.com/office/powerpoint/2010/main" val="39558482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Indication for CT-SCAN:</a:t>
            </a:r>
          </a:p>
          <a:p>
            <a:r>
              <a:rPr lang="en-US" dirty="0" smtClean="0"/>
              <a:t>1. </a:t>
            </a:r>
            <a:r>
              <a:rPr lang="en-US" dirty="0" smtClean="0">
                <a:solidFill>
                  <a:srgbClr val="FF0000"/>
                </a:solidFill>
              </a:rPr>
              <a:t>suspicious history </a:t>
            </a:r>
            <a:r>
              <a:rPr lang="en-US" dirty="0" smtClean="0"/>
              <a:t>:</a:t>
            </a:r>
          </a:p>
          <a:p>
            <a:r>
              <a:rPr lang="en-US" dirty="0" err="1" smtClean="0"/>
              <a:t>Immunocompromised</a:t>
            </a:r>
            <a:r>
              <a:rPr lang="en-US" dirty="0" smtClean="0"/>
              <a:t> state</a:t>
            </a:r>
          </a:p>
          <a:p>
            <a:r>
              <a:rPr lang="en-US" dirty="0"/>
              <a:t>H</a:t>
            </a:r>
            <a:r>
              <a:rPr lang="en-US" dirty="0" smtClean="0"/>
              <a:t>istory of previous central nervous system disease, or a seizure within the previous week </a:t>
            </a:r>
            <a:r>
              <a:rPr lang="en-US" dirty="0">
                <a:solidFill>
                  <a:srgbClr val="FF0000"/>
                </a:solidFill>
              </a:rPr>
              <a:t>C</a:t>
            </a:r>
            <a:r>
              <a:rPr lang="en-US" dirty="0" smtClean="0">
                <a:solidFill>
                  <a:srgbClr val="FF0000"/>
                </a:solidFill>
              </a:rPr>
              <a:t>ertain findings on neurologic examination  </a:t>
            </a:r>
            <a:r>
              <a:rPr lang="en-US" dirty="0" err="1" smtClean="0">
                <a:solidFill>
                  <a:srgbClr val="FF0000"/>
                </a:solidFill>
              </a:rPr>
              <a:t>A.</a:t>
            </a:r>
            <a:r>
              <a:rPr lang="en-US" dirty="0" err="1" smtClean="0"/>
              <a:t>Reduced</a:t>
            </a:r>
            <a:r>
              <a:rPr lang="en-US" dirty="0" smtClean="0"/>
              <a:t> level of consciousness, </a:t>
            </a:r>
          </a:p>
          <a:p>
            <a:r>
              <a:rPr lang="en-US" dirty="0" err="1" smtClean="0">
                <a:solidFill>
                  <a:srgbClr val="FF0000"/>
                </a:solidFill>
              </a:rPr>
              <a:t>B</a:t>
            </a:r>
            <a:r>
              <a:rPr lang="en-US" dirty="0" err="1" smtClean="0"/>
              <a:t>.focal</a:t>
            </a:r>
            <a:r>
              <a:rPr lang="en-US" dirty="0" smtClean="0"/>
              <a:t> motor or cranial abnormalities,</a:t>
            </a:r>
          </a:p>
          <a:p>
            <a:r>
              <a:rPr lang="en-US" dirty="0" smtClean="0">
                <a:solidFill>
                  <a:srgbClr val="FF0000"/>
                </a:solidFill>
              </a:rPr>
              <a:t>C</a:t>
            </a:r>
            <a:r>
              <a:rPr lang="en-US" dirty="0" smtClean="0"/>
              <a:t>. Papilledema</a:t>
            </a:r>
            <a:endParaRPr lang="en-US" dirty="0"/>
          </a:p>
        </p:txBody>
      </p:sp>
    </p:spTree>
    <p:extLst>
      <p:ext uri="{BB962C8B-B14F-4D97-AF65-F5344CB8AC3E}">
        <p14:creationId xmlns:p14="http://schemas.microsoft.com/office/powerpoint/2010/main" val="1100952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 A) MRI Brain:  high signal intensity lesions in </a:t>
            </a:r>
          </a:p>
          <a:p>
            <a:pPr marL="0" indent="0">
              <a:buNone/>
            </a:pPr>
            <a:r>
              <a:rPr lang="en-US" dirty="0" smtClean="0"/>
              <a:t>       1. Orbitofrontal lobe</a:t>
            </a:r>
          </a:p>
          <a:p>
            <a:pPr marL="0" indent="0">
              <a:buNone/>
            </a:pPr>
            <a:r>
              <a:rPr lang="en-US" dirty="0"/>
              <a:t> </a:t>
            </a:r>
            <a:r>
              <a:rPr lang="en-US" dirty="0" smtClean="0"/>
              <a:t>      2. temporal lobe</a:t>
            </a:r>
          </a:p>
          <a:p>
            <a:pPr marL="0" indent="0">
              <a:buNone/>
            </a:pPr>
            <a:endParaRPr lang="en-US" dirty="0"/>
          </a:p>
          <a:p>
            <a:pPr marL="0" indent="0">
              <a:buNone/>
            </a:pPr>
            <a:endParaRPr lang="en-US" dirty="0" smtClean="0"/>
          </a:p>
          <a:p>
            <a:pPr marL="0" indent="0">
              <a:buNone/>
            </a:pPr>
            <a:r>
              <a:rPr lang="en-US" dirty="0"/>
              <a:t> </a:t>
            </a:r>
            <a:r>
              <a:rPr lang="en-US" dirty="0" smtClean="0"/>
              <a:t>B) EEG: </a:t>
            </a:r>
            <a:r>
              <a:rPr lang="en-US" dirty="0" err="1"/>
              <a:t>D</a:t>
            </a:r>
            <a:r>
              <a:rPr lang="en-US" dirty="0" err="1" smtClean="0"/>
              <a:t>istenctive</a:t>
            </a:r>
            <a:r>
              <a:rPr lang="en-US" dirty="0" smtClean="0"/>
              <a:t> </a:t>
            </a:r>
            <a:r>
              <a:rPr lang="en-US" dirty="0" err="1" smtClean="0"/>
              <a:t>peridic</a:t>
            </a:r>
            <a:r>
              <a:rPr lang="en-US" dirty="0" smtClean="0"/>
              <a:t> pattern</a:t>
            </a:r>
          </a:p>
          <a:p>
            <a:pPr marL="0" indent="0">
              <a:buNone/>
            </a:pPr>
            <a:endParaRPr lang="en-US" dirty="0"/>
          </a:p>
          <a:p>
            <a:pPr marL="0" indent="0">
              <a:buNone/>
            </a:pPr>
            <a:r>
              <a:rPr lang="en-US" dirty="0" err="1" smtClean="0"/>
              <a:t>Dx</a:t>
            </a:r>
            <a:r>
              <a:rPr lang="en-US" dirty="0" smtClean="0"/>
              <a:t> : Encephalitis due to HSV</a:t>
            </a:r>
          </a:p>
          <a:p>
            <a:pPr marL="0" indent="0">
              <a:buNone/>
            </a:pPr>
            <a:endParaRPr lang="en-US" dirty="0"/>
          </a:p>
          <a:p>
            <a:pPr marL="0" indent="0">
              <a:buNone/>
            </a:pPr>
            <a:endParaRPr lang="en-US" dirty="0" smtClean="0"/>
          </a:p>
          <a:p>
            <a:pPr marL="0" indent="0">
              <a:buNone/>
            </a:pPr>
            <a:r>
              <a:rPr lang="en-US" dirty="0" smtClean="0"/>
              <a:t>                           Rx : ACYCLOVIR</a:t>
            </a:r>
          </a:p>
          <a:p>
            <a:pPr marL="0" indent="0">
              <a:buNone/>
            </a:pPr>
            <a:r>
              <a:rPr lang="en-US" dirty="0"/>
              <a:t> </a:t>
            </a:r>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48478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848" y="3861048"/>
            <a:ext cx="20002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3277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endParaRPr lang="en-US" dirty="0"/>
          </a:p>
        </p:txBody>
      </p:sp>
      <p:sp>
        <p:nvSpPr>
          <p:cNvPr id="3" name="Content Placeholder 2"/>
          <p:cNvSpPr>
            <a:spLocks noGrp="1"/>
          </p:cNvSpPr>
          <p:nvPr>
            <p:ph idx="1"/>
          </p:nvPr>
        </p:nvSpPr>
        <p:spPr/>
        <p:txBody>
          <a:bodyPr>
            <a:normAutofit lnSpcReduction="10000"/>
          </a:bodyPr>
          <a:lstStyle/>
          <a:p>
            <a:r>
              <a:rPr lang="en-US" dirty="0" smtClean="0"/>
              <a:t>36 year old </a:t>
            </a:r>
            <a:r>
              <a:rPr lang="en-US" dirty="0" err="1" smtClean="0"/>
              <a:t>sudanese</a:t>
            </a:r>
            <a:r>
              <a:rPr lang="en-US" dirty="0" smtClean="0"/>
              <a:t> who presented with 2 </a:t>
            </a:r>
            <a:r>
              <a:rPr lang="en-US" dirty="0" err="1" smtClean="0"/>
              <a:t>wks</a:t>
            </a:r>
            <a:r>
              <a:rPr lang="en-US" dirty="0" smtClean="0"/>
              <a:t> history of :</a:t>
            </a:r>
          </a:p>
          <a:p>
            <a:r>
              <a:rPr lang="en-US" dirty="0" smtClean="0"/>
              <a:t>Fever and headache</a:t>
            </a:r>
          </a:p>
          <a:p>
            <a:r>
              <a:rPr lang="en-US" dirty="0" smtClean="0"/>
              <a:t>Clinical exam:</a:t>
            </a:r>
          </a:p>
          <a:p>
            <a:r>
              <a:rPr lang="en-US" dirty="0" smtClean="0"/>
              <a:t>T:38.2   Exam of organs: normal</a:t>
            </a:r>
          </a:p>
          <a:p>
            <a:r>
              <a:rPr lang="en-US" dirty="0" smtClean="0"/>
              <a:t>CNS: Cranial nerves : </a:t>
            </a:r>
            <a:r>
              <a:rPr lang="en-US" dirty="0" err="1" smtClean="0"/>
              <a:t>Papillodema</a:t>
            </a:r>
            <a:endParaRPr lang="en-US" dirty="0" smtClean="0"/>
          </a:p>
          <a:p>
            <a:r>
              <a:rPr lang="en-US" dirty="0" smtClean="0"/>
              <a:t>No Nuchal Rigidity</a:t>
            </a:r>
          </a:p>
          <a:p>
            <a:r>
              <a:rPr lang="en-US" dirty="0" smtClean="0"/>
              <a:t>DDX:</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276872"/>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782" y="4438650"/>
            <a:ext cx="210502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24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 </a:t>
            </a:r>
            <a:r>
              <a:rPr lang="en-US" b="1" dirty="0" smtClean="0">
                <a:solidFill>
                  <a:srgbClr val="C00000"/>
                </a:solidFill>
              </a:rPr>
              <a:t>SOL </a:t>
            </a:r>
            <a:r>
              <a:rPr lang="en-US" dirty="0" smtClean="0"/>
              <a:t>:space occupying lesions:</a:t>
            </a:r>
          </a:p>
          <a:p>
            <a:pPr marL="0" indent="0">
              <a:buNone/>
            </a:pPr>
            <a:r>
              <a:rPr lang="en-US" dirty="0"/>
              <a:t> </a:t>
            </a:r>
            <a:r>
              <a:rPr lang="en-US" dirty="0" smtClean="0"/>
              <a:t>                   Brain abscess</a:t>
            </a:r>
          </a:p>
          <a:p>
            <a:pPr marL="0" indent="0">
              <a:buNone/>
            </a:pPr>
            <a:r>
              <a:rPr lang="en-US" dirty="0" smtClean="0"/>
              <a:t>                    Brain Tumor</a:t>
            </a:r>
          </a:p>
          <a:p>
            <a:pPr marL="0" indent="0">
              <a:buNone/>
            </a:pPr>
            <a:r>
              <a:rPr lang="en-US" dirty="0"/>
              <a:t> </a:t>
            </a:r>
            <a:r>
              <a:rPr lang="en-US" dirty="0" smtClean="0"/>
              <a:t>                   </a:t>
            </a:r>
            <a:r>
              <a:rPr lang="en-US" dirty="0" err="1" smtClean="0"/>
              <a:t>Tuberculoma</a:t>
            </a:r>
            <a:endParaRPr lang="en-US" dirty="0" smtClean="0"/>
          </a:p>
          <a:p>
            <a:r>
              <a:rPr lang="en-US" dirty="0" smtClean="0"/>
              <a:t>2) </a:t>
            </a:r>
            <a:r>
              <a:rPr lang="en-US" dirty="0" smtClean="0">
                <a:solidFill>
                  <a:srgbClr val="C00000"/>
                </a:solidFill>
              </a:rPr>
              <a:t>Meningitis </a:t>
            </a:r>
            <a:r>
              <a:rPr lang="en-US" dirty="0" smtClean="0">
                <a:solidFill>
                  <a:srgbClr val="0070C0"/>
                </a:solidFill>
              </a:rPr>
              <a:t>: </a:t>
            </a:r>
            <a:r>
              <a:rPr lang="en-US" dirty="0" err="1">
                <a:solidFill>
                  <a:srgbClr val="0070C0"/>
                </a:solidFill>
              </a:rPr>
              <a:t>S</a:t>
            </a:r>
            <a:r>
              <a:rPr lang="en-US" dirty="0" err="1" smtClean="0">
                <a:solidFill>
                  <a:srgbClr val="0070C0"/>
                </a:solidFill>
              </a:rPr>
              <a:t>ubacute</a:t>
            </a:r>
            <a:r>
              <a:rPr lang="en-US" dirty="0" smtClean="0">
                <a:solidFill>
                  <a:srgbClr val="0070C0"/>
                </a:solidFill>
              </a:rPr>
              <a:t> or chronic </a:t>
            </a:r>
          </a:p>
          <a:p>
            <a:pPr marL="0" indent="0">
              <a:buNone/>
            </a:pPr>
            <a:r>
              <a:rPr lang="en-US" dirty="0">
                <a:solidFill>
                  <a:srgbClr val="0070C0"/>
                </a:solidFill>
              </a:rPr>
              <a:t> </a:t>
            </a:r>
            <a:r>
              <a:rPr lang="en-US" dirty="0" smtClean="0">
                <a:solidFill>
                  <a:srgbClr val="0070C0"/>
                </a:solidFill>
              </a:rPr>
              <a:t>                        Tuberculosis VS Brucellosis</a:t>
            </a:r>
            <a:endParaRPr lang="en-US" dirty="0">
              <a:solidFill>
                <a:srgbClr val="0070C0"/>
              </a:solidFill>
            </a:endParaRPr>
          </a:p>
        </p:txBody>
      </p:sp>
    </p:spTree>
    <p:extLst>
      <p:ext uri="{BB962C8B-B14F-4D97-AF65-F5344CB8AC3E}">
        <p14:creationId xmlns:p14="http://schemas.microsoft.com/office/powerpoint/2010/main" val="2484238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CSF:</a:t>
            </a:r>
          </a:p>
          <a:p>
            <a:r>
              <a:rPr lang="en-US" dirty="0" smtClean="0"/>
              <a:t>WBC : 340     80 L</a:t>
            </a:r>
          </a:p>
          <a:p>
            <a:r>
              <a:rPr lang="en-US" dirty="0" smtClean="0"/>
              <a:t>Sugar is below 40 % of the serum</a:t>
            </a:r>
          </a:p>
          <a:p>
            <a:r>
              <a:rPr lang="en-US" dirty="0" smtClean="0"/>
              <a:t>Protein : 2gm /dl</a:t>
            </a:r>
          </a:p>
          <a:p>
            <a:r>
              <a:rPr lang="en-US" dirty="0" smtClean="0"/>
              <a:t>Gram stain :negative</a:t>
            </a:r>
          </a:p>
          <a:p>
            <a:r>
              <a:rPr lang="en-US" dirty="0" smtClean="0"/>
              <a:t>What to do next ? </a:t>
            </a:r>
            <a:endParaRPr lang="en-US" dirty="0"/>
          </a:p>
        </p:txBody>
      </p:sp>
    </p:spTree>
    <p:extLst>
      <p:ext uri="{BB962C8B-B14F-4D97-AF65-F5344CB8AC3E}">
        <p14:creationId xmlns:p14="http://schemas.microsoft.com/office/powerpoint/2010/main" val="4163699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43" y="1988840"/>
            <a:ext cx="4499238" cy="392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638" y="1988840"/>
            <a:ext cx="4598361" cy="377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17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March 13 :</a:t>
            </a:r>
            <a:r>
              <a:rPr lang="en-US" dirty="0" err="1" smtClean="0"/>
              <a:t>Ist</a:t>
            </a:r>
            <a:r>
              <a:rPr lang="en-US" dirty="0" smtClean="0"/>
              <a:t> visit to private doctor</a:t>
            </a:r>
          </a:p>
          <a:p>
            <a:r>
              <a:rPr lang="en-US" dirty="0"/>
              <a:t> </a:t>
            </a:r>
            <a:r>
              <a:rPr lang="en-US" dirty="0" smtClean="0"/>
              <a:t>C/O: earache</a:t>
            </a:r>
          </a:p>
          <a:p>
            <a:r>
              <a:rPr lang="en-US" dirty="0" err="1" smtClean="0"/>
              <a:t>Dx</a:t>
            </a:r>
            <a:r>
              <a:rPr lang="en-US" dirty="0" smtClean="0"/>
              <a:t> : Otitis media</a:t>
            </a:r>
          </a:p>
          <a:p>
            <a:r>
              <a:rPr lang="en-US" dirty="0" smtClean="0"/>
              <a:t>RX : </a:t>
            </a:r>
            <a:r>
              <a:rPr lang="en-US" dirty="0" err="1" smtClean="0"/>
              <a:t>Cipro</a:t>
            </a:r>
            <a:endParaRPr lang="en-US" dirty="0" smtClean="0"/>
          </a:p>
          <a:p>
            <a:r>
              <a:rPr lang="en-US" dirty="0" smtClean="0"/>
              <a:t>March 16: 2</a:t>
            </a:r>
            <a:r>
              <a:rPr lang="en-US" baseline="30000" dirty="0" smtClean="0"/>
              <a:t>nd</a:t>
            </a:r>
            <a:r>
              <a:rPr lang="en-US" dirty="0" smtClean="0"/>
              <a:t> visit to another physician:</a:t>
            </a:r>
          </a:p>
          <a:p>
            <a:r>
              <a:rPr lang="en-US" dirty="0" smtClean="0"/>
              <a:t>Headache , neck pain , fever and vomiting</a:t>
            </a:r>
          </a:p>
          <a:p>
            <a:r>
              <a:rPr lang="en-US" dirty="0" smtClean="0"/>
              <a:t>DX :Gastroenteritis</a:t>
            </a:r>
          </a:p>
          <a:p>
            <a:r>
              <a:rPr lang="en-US" dirty="0" smtClean="0"/>
              <a:t>RX: Phenergan</a:t>
            </a:r>
            <a:endParaRPr lang="en-US" dirty="0"/>
          </a:p>
        </p:txBody>
      </p:sp>
    </p:spTree>
    <p:extLst>
      <p:ext uri="{BB962C8B-B14F-4D97-AF65-F5344CB8AC3E}">
        <p14:creationId xmlns:p14="http://schemas.microsoft.com/office/powerpoint/2010/main" val="2877833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fontAlgn="auto" hangingPunct="1">
              <a:spcAft>
                <a:spcPts val="0"/>
              </a:spcAft>
              <a:defRPr/>
            </a:pPr>
            <a:r>
              <a:rPr lang="en-US" sz="4500" smtClean="0">
                <a:solidFill>
                  <a:srgbClr val="FF3300"/>
                </a:solidFill>
              </a:rPr>
              <a:t>MALARIA</a:t>
            </a:r>
          </a:p>
        </p:txBody>
      </p:sp>
      <p:sp>
        <p:nvSpPr>
          <p:cNvPr id="54275" name="Rectangle 3"/>
          <p:cNvSpPr>
            <a:spLocks noGrp="1" noChangeArrowheads="1"/>
          </p:cNvSpPr>
          <p:nvPr>
            <p:ph idx="1"/>
          </p:nvPr>
        </p:nvSpPr>
        <p:spPr>
          <a:xfrm>
            <a:off x="457200" y="1447800"/>
            <a:ext cx="8229600" cy="5105400"/>
          </a:xfrm>
        </p:spPr>
        <p:txBody>
          <a:bodyPr/>
          <a:lstStyle/>
          <a:p>
            <a:pPr lvl="1" algn="ctr" eaLnBrk="1" hangingPunct="1">
              <a:lnSpc>
                <a:spcPct val="90000"/>
              </a:lnSpc>
              <a:buFontTx/>
              <a:buNone/>
            </a:pPr>
            <a:r>
              <a:rPr lang="en-US" b="1" smtClean="0"/>
              <a:t>Febrile illness caused by </a:t>
            </a:r>
          </a:p>
          <a:p>
            <a:pPr lvl="1" algn="ctr" eaLnBrk="1" hangingPunct="1">
              <a:lnSpc>
                <a:spcPct val="90000"/>
              </a:lnSpc>
              <a:buFontTx/>
              <a:buNone/>
            </a:pPr>
            <a:r>
              <a:rPr lang="en-US" b="1" i="1" u="sng" smtClean="0"/>
              <a:t>Plasmodium</a:t>
            </a:r>
            <a:r>
              <a:rPr lang="en-US" b="1" smtClean="0"/>
              <a:t>.</a:t>
            </a:r>
          </a:p>
          <a:p>
            <a:pPr eaLnBrk="1" hangingPunct="1">
              <a:lnSpc>
                <a:spcPct val="90000"/>
              </a:lnSpc>
              <a:buFont typeface="Wingdings" pitchFamily="2" charset="2"/>
              <a:buNone/>
            </a:pPr>
            <a:r>
              <a:rPr lang="en-US" sz="2800" b="1" smtClean="0"/>
              <a:t>		200 – 300,000,000 cases.</a:t>
            </a:r>
          </a:p>
          <a:p>
            <a:pPr eaLnBrk="1" hangingPunct="1">
              <a:lnSpc>
                <a:spcPct val="90000"/>
              </a:lnSpc>
              <a:buFont typeface="Wingdings" pitchFamily="2" charset="2"/>
              <a:buNone/>
            </a:pPr>
            <a:r>
              <a:rPr lang="en-US" sz="2800" b="1" smtClean="0"/>
              <a:t>        700,000---2.7,000,000 death/year</a:t>
            </a:r>
          </a:p>
          <a:p>
            <a:pPr eaLnBrk="1" hangingPunct="1">
              <a:lnSpc>
                <a:spcPct val="90000"/>
              </a:lnSpc>
              <a:buFont typeface="Wingdings" pitchFamily="2" charset="2"/>
              <a:buNone/>
            </a:pPr>
            <a:r>
              <a:rPr lang="en-US" sz="2800" b="1" smtClean="0"/>
              <a:t>         more in rural area..</a:t>
            </a:r>
          </a:p>
          <a:p>
            <a:pPr eaLnBrk="1" hangingPunct="1">
              <a:lnSpc>
                <a:spcPct val="90000"/>
              </a:lnSpc>
              <a:buFont typeface="Wingdings" pitchFamily="2" charset="2"/>
              <a:buNone/>
            </a:pPr>
            <a:r>
              <a:rPr lang="en-US" sz="2800" b="1" smtClean="0"/>
              <a:t>         more during rainy season</a:t>
            </a:r>
          </a:p>
          <a:p>
            <a:pPr eaLnBrk="1" hangingPunct="1">
              <a:lnSpc>
                <a:spcPct val="90000"/>
              </a:lnSpc>
              <a:buFont typeface="Wingdings" pitchFamily="2" charset="2"/>
              <a:buNone/>
            </a:pPr>
            <a:r>
              <a:rPr lang="en-US" sz="2800" smtClean="0"/>
              <a:t>				</a:t>
            </a:r>
          </a:p>
          <a:p>
            <a:pPr eaLnBrk="1" hangingPunct="1">
              <a:lnSpc>
                <a:spcPct val="90000"/>
              </a:lnSpc>
              <a:buFont typeface="Wingdings" pitchFamily="2" charset="2"/>
              <a:buNone/>
            </a:pPr>
            <a:r>
              <a:rPr lang="en-US" sz="2800" smtClean="0"/>
              <a:t>				    </a:t>
            </a:r>
            <a:endParaRPr lang="en-US" sz="2800" b="1" smtClean="0">
              <a:solidFill>
                <a:srgbClr val="CC0099"/>
              </a:solidFill>
            </a:endParaRPr>
          </a:p>
          <a:p>
            <a:pPr eaLnBrk="1" hangingPunct="1">
              <a:lnSpc>
                <a:spcPct val="90000"/>
              </a:lnSpc>
            </a:pPr>
            <a:r>
              <a:rPr lang="en-US" sz="2800" b="1" smtClean="0"/>
              <a:t>	       Human  </a:t>
            </a:r>
            <a:r>
              <a:rPr lang="en-US" sz="2800" b="1" smtClean="0">
                <a:solidFill>
                  <a:srgbClr val="CC0099"/>
                </a:solidFill>
              </a:rPr>
              <a:t>---- -----</a:t>
            </a:r>
            <a:r>
              <a:rPr lang="en-US" sz="2800" b="1" smtClean="0">
                <a:solidFill>
                  <a:srgbClr val="CC0099"/>
                </a:solidFill>
                <a:sym typeface="Wingdings" pitchFamily="2" charset="2"/>
              </a:rPr>
              <a:t></a:t>
            </a:r>
            <a:r>
              <a:rPr lang="en-US" sz="2800" b="1" smtClean="0"/>
              <a:t>  Another	</a:t>
            </a:r>
          </a:p>
          <a:p>
            <a:pPr eaLnBrk="1" hangingPunct="1">
              <a:lnSpc>
                <a:spcPct val="90000"/>
              </a:lnSpc>
              <a:buFont typeface="Wingdings" pitchFamily="2" charset="2"/>
              <a:buNone/>
            </a:pPr>
            <a:r>
              <a:rPr lang="en-US" sz="2800" b="1" smtClean="0"/>
              <a:t>		                     Mosquito</a:t>
            </a:r>
          </a:p>
        </p:txBody>
      </p:sp>
    </p:spTree>
    <p:extLst>
      <p:ext uri="{BB962C8B-B14F-4D97-AF65-F5344CB8AC3E}">
        <p14:creationId xmlns:p14="http://schemas.microsoft.com/office/powerpoint/2010/main" val="6258779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fontAlgn="auto" hangingPunct="1">
              <a:spcAft>
                <a:spcPts val="0"/>
              </a:spcAft>
              <a:defRPr/>
            </a:pPr>
            <a:r>
              <a:rPr lang="en-US" sz="3200" smtClean="0"/>
              <a:t>                     Transmission</a:t>
            </a:r>
          </a:p>
        </p:txBody>
      </p:sp>
      <p:sp>
        <p:nvSpPr>
          <p:cNvPr id="55299" name="Rectangle 3"/>
          <p:cNvSpPr>
            <a:spLocks noGrp="1" noChangeArrowheads="1"/>
          </p:cNvSpPr>
          <p:nvPr>
            <p:ph idx="1"/>
          </p:nvPr>
        </p:nvSpPr>
        <p:spPr/>
        <p:txBody>
          <a:bodyPr/>
          <a:lstStyle/>
          <a:p>
            <a:pPr eaLnBrk="1" hangingPunct="1"/>
            <a:r>
              <a:rPr lang="en-US" smtClean="0"/>
              <a:t>BITE OF FEMALE ANOPHELES</a:t>
            </a:r>
          </a:p>
          <a:p>
            <a:pPr eaLnBrk="1" hangingPunct="1"/>
            <a:r>
              <a:rPr lang="en-US" smtClean="0"/>
              <a:t>BETWEEN DUSK AND DAWN</a:t>
            </a:r>
          </a:p>
          <a:p>
            <a:pPr eaLnBrk="1" hangingPunct="1"/>
            <a:r>
              <a:rPr lang="en-US" smtClean="0"/>
              <a:t>BLOOD TRANSFUSION</a:t>
            </a:r>
          </a:p>
          <a:p>
            <a:pPr eaLnBrk="1" hangingPunct="1"/>
            <a:r>
              <a:rPr lang="en-US" smtClean="0"/>
              <a:t>CONTAMINATED NEEDLES</a:t>
            </a:r>
          </a:p>
          <a:p>
            <a:pPr eaLnBrk="1" hangingPunct="1"/>
            <a:r>
              <a:rPr lang="en-US" smtClean="0"/>
              <a:t>CONGENITAL.</a:t>
            </a:r>
          </a:p>
        </p:txBody>
      </p:sp>
    </p:spTree>
    <p:extLst>
      <p:ext uri="{BB962C8B-B14F-4D97-AF65-F5344CB8AC3E}">
        <p14:creationId xmlns:p14="http://schemas.microsoft.com/office/powerpoint/2010/main" val="10336767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57200" y="304800"/>
            <a:ext cx="8229600" cy="6553200"/>
          </a:xfrm>
        </p:spPr>
        <p:txBody>
          <a:bodyPr/>
          <a:lstStyle/>
          <a:p>
            <a:pPr eaLnBrk="1" hangingPunct="1">
              <a:lnSpc>
                <a:spcPct val="90000"/>
              </a:lnSpc>
            </a:pPr>
            <a:r>
              <a:rPr lang="en-US" b="1" u="sng" dirty="0" smtClean="0">
                <a:solidFill>
                  <a:srgbClr val="FF3300"/>
                </a:solidFill>
              </a:rPr>
              <a:t>ETIOLOGY</a:t>
            </a:r>
            <a:endParaRPr lang="en-US" b="1" dirty="0" smtClean="0">
              <a:solidFill>
                <a:srgbClr val="FF3300"/>
              </a:solidFill>
            </a:endParaRPr>
          </a:p>
          <a:p>
            <a:pPr eaLnBrk="1" hangingPunct="1">
              <a:lnSpc>
                <a:spcPct val="90000"/>
              </a:lnSpc>
            </a:pPr>
            <a:r>
              <a:rPr lang="en-US" b="1" dirty="0" smtClean="0"/>
              <a:t>Four  species.                                            </a:t>
            </a:r>
            <a:endParaRPr lang="en-US" b="1" u="sng" dirty="0" smtClean="0"/>
          </a:p>
          <a:p>
            <a:pPr eaLnBrk="1" hangingPunct="1">
              <a:lnSpc>
                <a:spcPct val="90000"/>
              </a:lnSpc>
              <a:buFont typeface="Wingdings" pitchFamily="2" charset="2"/>
              <a:buNone/>
            </a:pPr>
            <a:r>
              <a:rPr lang="en-US" b="1" dirty="0" smtClean="0"/>
              <a:t>	</a:t>
            </a:r>
            <a:r>
              <a:rPr lang="en-US" b="1" u="sng" dirty="0" smtClean="0">
                <a:solidFill>
                  <a:srgbClr val="FF3300"/>
                </a:solidFill>
              </a:rPr>
              <a:t>SYPMTOMS</a:t>
            </a:r>
          </a:p>
          <a:p>
            <a:pPr eaLnBrk="1" hangingPunct="1">
              <a:lnSpc>
                <a:spcPct val="90000"/>
              </a:lnSpc>
              <a:buFont typeface="Wingdings" pitchFamily="2" charset="2"/>
              <a:buNone/>
            </a:pPr>
            <a:r>
              <a:rPr lang="en-US" b="1" dirty="0"/>
              <a:t> </a:t>
            </a:r>
            <a:r>
              <a:rPr lang="en-US" b="1" dirty="0" smtClean="0"/>
              <a:t>  </a:t>
            </a:r>
            <a:r>
              <a:rPr lang="en-US" b="1" dirty="0" smtClean="0"/>
              <a:t>Non-specific</a:t>
            </a:r>
          </a:p>
          <a:p>
            <a:pPr eaLnBrk="1" hangingPunct="1">
              <a:lnSpc>
                <a:spcPct val="90000"/>
              </a:lnSpc>
              <a:buFont typeface="Wingdings" pitchFamily="2" charset="2"/>
              <a:buNone/>
            </a:pPr>
            <a:r>
              <a:rPr lang="en-US" b="1" dirty="0" smtClean="0"/>
              <a:t>   </a:t>
            </a:r>
            <a:r>
              <a:rPr lang="en-US" b="1" dirty="0" smtClean="0"/>
              <a:t>Headache &amp; fatigue &amp; </a:t>
            </a:r>
            <a:r>
              <a:rPr lang="en-US" b="1" dirty="0" smtClean="0"/>
              <a:t>muscle </a:t>
            </a:r>
            <a:r>
              <a:rPr lang="en-US" b="1" dirty="0" smtClean="0"/>
              <a:t>pain</a:t>
            </a:r>
          </a:p>
          <a:p>
            <a:pPr eaLnBrk="1" hangingPunct="1">
              <a:lnSpc>
                <a:spcPct val="90000"/>
              </a:lnSpc>
              <a:buFont typeface="Wingdings" pitchFamily="2" charset="2"/>
              <a:buNone/>
            </a:pPr>
            <a:r>
              <a:rPr lang="en-US" b="1" dirty="0" smtClean="0"/>
              <a:t>							</a:t>
            </a:r>
          </a:p>
          <a:p>
            <a:pPr eaLnBrk="1" hangingPunct="1">
              <a:lnSpc>
                <a:spcPct val="90000"/>
              </a:lnSpc>
              <a:buFont typeface="Wingdings" pitchFamily="2" charset="2"/>
              <a:buNone/>
            </a:pPr>
            <a:r>
              <a:rPr lang="en-US" b="1" dirty="0" smtClean="0"/>
              <a:t>					     </a:t>
            </a:r>
          </a:p>
          <a:p>
            <a:pPr eaLnBrk="1" hangingPunct="1">
              <a:lnSpc>
                <a:spcPct val="90000"/>
              </a:lnSpc>
              <a:buFont typeface="Wingdings" pitchFamily="2" charset="2"/>
              <a:buNone/>
            </a:pPr>
            <a:r>
              <a:rPr lang="en-US" b="1" u="sng" dirty="0" smtClean="0">
                <a:solidFill>
                  <a:srgbClr val="FF3300"/>
                </a:solidFill>
              </a:rPr>
              <a:t>DX</a:t>
            </a:r>
            <a:r>
              <a:rPr lang="en-US" b="1" dirty="0" smtClean="0"/>
              <a:t>:	 </a:t>
            </a:r>
            <a:r>
              <a:rPr lang="en-US" b="1" dirty="0" smtClean="0">
                <a:solidFill>
                  <a:srgbClr val="CC0099"/>
                </a:solidFill>
                <a:sym typeface="Wingdings" pitchFamily="2" charset="2"/>
              </a:rPr>
              <a:t></a:t>
            </a:r>
            <a:r>
              <a:rPr lang="en-US" b="1" dirty="0" smtClean="0"/>
              <a:t> Viral infection</a:t>
            </a:r>
            <a:r>
              <a:rPr lang="en-US" b="1" dirty="0" smtClean="0"/>
              <a:t>..?</a:t>
            </a:r>
          </a:p>
          <a:p>
            <a:pPr eaLnBrk="1" hangingPunct="1">
              <a:lnSpc>
                <a:spcPct val="90000"/>
              </a:lnSpc>
              <a:buFont typeface="Wingdings" pitchFamily="2" charset="2"/>
              <a:buNone/>
            </a:pPr>
            <a:endParaRPr lang="en-US" b="1" dirty="0"/>
          </a:p>
          <a:p>
            <a:pPr eaLnBrk="1" hangingPunct="1">
              <a:lnSpc>
                <a:spcPct val="90000"/>
              </a:lnSpc>
              <a:buFont typeface="Wingdings" pitchFamily="2" charset="2"/>
              <a:buNone/>
            </a:pPr>
            <a:endParaRPr lang="en-US" b="1" dirty="0" smtClean="0"/>
          </a:p>
          <a:p>
            <a:pPr eaLnBrk="1" hangingPunct="1">
              <a:lnSpc>
                <a:spcPct val="90000"/>
              </a:lnSpc>
              <a:buFont typeface="Wingdings" pitchFamily="2" charset="2"/>
              <a:buNone/>
            </a:pPr>
            <a:r>
              <a:rPr lang="en-US" b="1" dirty="0" smtClean="0"/>
              <a:t>Between </a:t>
            </a:r>
            <a:r>
              <a:rPr lang="en-US" b="1" dirty="0" err="1" smtClean="0"/>
              <a:t>Paroxyms</a:t>
            </a:r>
            <a:r>
              <a:rPr lang="en-US" b="1" dirty="0" smtClean="0"/>
              <a:t>  : </a:t>
            </a:r>
          </a:p>
          <a:p>
            <a:pPr eaLnBrk="1" hangingPunct="1">
              <a:lnSpc>
                <a:spcPct val="90000"/>
              </a:lnSpc>
              <a:buFont typeface="Wingdings" pitchFamily="2" charset="2"/>
              <a:buNone/>
            </a:pPr>
            <a:r>
              <a:rPr lang="en-US" b="1" dirty="0" smtClean="0"/>
              <a:t> Patient is well !</a:t>
            </a:r>
          </a:p>
          <a:p>
            <a:pPr eaLnBrk="1" hangingPunct="1">
              <a:lnSpc>
                <a:spcPct val="90000"/>
              </a:lnSpc>
              <a:buFont typeface="Wingdings" pitchFamily="2" charset="2"/>
              <a:buNone/>
            </a:pPr>
            <a:endParaRPr lang="en-US" b="1" dirty="0" smtClean="0"/>
          </a:p>
          <a:p>
            <a:pPr eaLnBrk="1" hangingPunct="1">
              <a:lnSpc>
                <a:spcPct val="90000"/>
              </a:lnSpc>
              <a:buFont typeface="Wingdings" pitchFamily="2" charset="2"/>
              <a:buNone/>
            </a:pPr>
            <a:endParaRPr lang="en-US" dirty="0" smtClean="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284984"/>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692696"/>
            <a:ext cx="19050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8907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eaLnBrk="1" hangingPunct="1">
              <a:buClr>
                <a:srgbClr val="A9A57C"/>
              </a:buClr>
              <a:buNone/>
            </a:pPr>
            <a:r>
              <a:rPr lang="en-US" b="1" u="sng" dirty="0">
                <a:solidFill>
                  <a:srgbClr val="FF3300"/>
                </a:solidFill>
              </a:rPr>
              <a:t>SIGNS</a:t>
            </a:r>
          </a:p>
          <a:p>
            <a:pPr lvl="0" eaLnBrk="1" hangingPunct="1">
              <a:buClr>
                <a:srgbClr val="A9A57C"/>
              </a:buClr>
              <a:buNone/>
            </a:pPr>
            <a:endParaRPr lang="en-US" b="1" dirty="0">
              <a:solidFill>
                <a:srgbClr val="FF3300"/>
              </a:solidFill>
            </a:endParaRPr>
          </a:p>
          <a:p>
            <a:pPr lvl="0" eaLnBrk="1" hangingPunct="1">
              <a:buClr>
                <a:srgbClr val="A9A57C"/>
              </a:buClr>
            </a:pPr>
            <a:r>
              <a:rPr lang="en-US" b="1" dirty="0">
                <a:solidFill>
                  <a:srgbClr val="2F2B20"/>
                </a:solidFill>
              </a:rPr>
              <a:t>Spleen Enlargement</a:t>
            </a:r>
          </a:p>
          <a:p>
            <a:pPr lvl="0" eaLnBrk="1" hangingPunct="1">
              <a:buClr>
                <a:srgbClr val="A9A57C"/>
              </a:buClr>
            </a:pPr>
            <a:r>
              <a:rPr lang="en-US" b="1" dirty="0">
                <a:solidFill>
                  <a:srgbClr val="2F2B20"/>
                </a:solidFill>
              </a:rPr>
              <a:t>Jaundice</a:t>
            </a:r>
          </a:p>
          <a:p>
            <a:pPr lvl="0" eaLnBrk="1" hangingPunct="1">
              <a:buClr>
                <a:srgbClr val="A9A57C"/>
              </a:buClr>
            </a:pPr>
            <a:r>
              <a:rPr lang="en-US" b="1" dirty="0">
                <a:solidFill>
                  <a:srgbClr val="2F2B20"/>
                </a:solidFill>
              </a:rPr>
              <a:t>Fever</a:t>
            </a:r>
          </a:p>
          <a:p>
            <a:pPr lvl="0" eaLnBrk="1" hangingPunct="1">
              <a:buClr>
                <a:srgbClr val="A9A57C"/>
              </a:buClr>
            </a:pPr>
            <a:r>
              <a:rPr lang="en-US" b="1" dirty="0">
                <a:solidFill>
                  <a:srgbClr val="2F2B20"/>
                </a:solidFill>
              </a:rPr>
              <a:t>Anemia</a:t>
            </a:r>
          </a:p>
        </p:txBody>
      </p:sp>
    </p:spTree>
    <p:extLst>
      <p:ext uri="{BB962C8B-B14F-4D97-AF65-F5344CB8AC3E}">
        <p14:creationId xmlns:p14="http://schemas.microsoft.com/office/powerpoint/2010/main" val="2964825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smtClean="0"/>
              <a:t>23 </a:t>
            </a:r>
            <a:r>
              <a:rPr lang="en-US" dirty="0" err="1" smtClean="0"/>
              <a:t>yrs</a:t>
            </a:r>
            <a:r>
              <a:rPr lang="en-US" dirty="0" smtClean="0"/>
              <a:t> old </a:t>
            </a:r>
            <a:r>
              <a:rPr lang="en-US" dirty="0" err="1" smtClean="0"/>
              <a:t>saudi</a:t>
            </a:r>
            <a:r>
              <a:rPr lang="en-US" dirty="0" smtClean="0"/>
              <a:t> who visited </a:t>
            </a:r>
            <a:r>
              <a:rPr lang="en-US" dirty="0" err="1" smtClean="0"/>
              <a:t>teshad</a:t>
            </a:r>
            <a:r>
              <a:rPr lang="en-US" dirty="0" smtClean="0"/>
              <a:t> presented with history of </a:t>
            </a:r>
          </a:p>
          <a:p>
            <a:r>
              <a:rPr lang="en-US" dirty="0" smtClean="0"/>
              <a:t>Fever , myalgia , and </a:t>
            </a:r>
            <a:r>
              <a:rPr lang="en-US" dirty="0" err="1" smtClean="0"/>
              <a:t>headace</a:t>
            </a:r>
            <a:endParaRPr lang="en-US" dirty="0" smtClean="0"/>
          </a:p>
          <a:p>
            <a:r>
              <a:rPr lang="en-US" dirty="0" smtClean="0"/>
              <a:t>What you should do ?</a:t>
            </a:r>
          </a:p>
          <a:p>
            <a:endParaRPr lang="en-US" dirty="0"/>
          </a:p>
          <a:p>
            <a:r>
              <a:rPr lang="en-US" dirty="0" smtClean="0"/>
              <a:t>When date of travel  ………within one month of exposure</a:t>
            </a:r>
          </a:p>
          <a:p>
            <a:r>
              <a:rPr lang="en-US" dirty="0" smtClean="0"/>
              <a:t>Use of prophylaxis</a:t>
            </a:r>
          </a:p>
          <a:p>
            <a:r>
              <a:rPr lang="en-US" dirty="0" smtClean="0"/>
              <a:t>Examination :</a:t>
            </a:r>
          </a:p>
          <a:p>
            <a:r>
              <a:rPr lang="en-US" dirty="0" smtClean="0"/>
              <a:t>T: 40</a:t>
            </a:r>
          </a:p>
          <a:p>
            <a:r>
              <a:rPr lang="en-US" dirty="0" err="1" smtClean="0"/>
              <a:t>Spenomegaly</a:t>
            </a:r>
            <a:endParaRPr lang="en-US" dirty="0" smtClean="0"/>
          </a:p>
          <a:p>
            <a:r>
              <a:rPr lang="en-US" dirty="0" smtClean="0"/>
              <a:t>Jaundiced</a:t>
            </a:r>
          </a:p>
          <a:p>
            <a:r>
              <a:rPr lang="en-US" dirty="0" smtClean="0"/>
              <a:t>What is next  :?  Lab</a:t>
            </a:r>
          </a:p>
        </p:txBody>
      </p:sp>
    </p:spTree>
    <p:extLst>
      <p:ext uri="{BB962C8B-B14F-4D97-AF65-F5344CB8AC3E}">
        <p14:creationId xmlns:p14="http://schemas.microsoft.com/office/powerpoint/2010/main" val="505145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CBC : </a:t>
            </a:r>
            <a:r>
              <a:rPr lang="en-US" dirty="0" err="1" smtClean="0"/>
              <a:t>wbc</a:t>
            </a:r>
            <a:r>
              <a:rPr lang="en-US" dirty="0" smtClean="0"/>
              <a:t> : 11000    HB: 9gm      platelets : 85</a:t>
            </a:r>
          </a:p>
          <a:p>
            <a:r>
              <a:rPr lang="en-US" dirty="0" smtClean="0"/>
              <a:t>U/E normal </a:t>
            </a:r>
          </a:p>
          <a:p>
            <a:r>
              <a:rPr lang="en-US" dirty="0" smtClean="0"/>
              <a:t>DIAGNOSIS</a:t>
            </a:r>
          </a:p>
          <a:p>
            <a:r>
              <a:rPr lang="en-US" dirty="0" smtClean="0"/>
              <a:t>	1.	Index of suspicion						Travel hist. </a:t>
            </a:r>
            <a:endParaRPr lang="en-US" dirty="0"/>
          </a:p>
          <a:p>
            <a:r>
              <a:rPr lang="en-US" dirty="0" smtClean="0"/>
              <a:t>DDX </a:t>
            </a:r>
            <a:endParaRPr lang="en-US" dirty="0"/>
          </a:p>
          <a:p>
            <a:r>
              <a:rPr lang="en-US" dirty="0" smtClean="0"/>
              <a:t>Next : malaria smear </a:t>
            </a:r>
          </a:p>
          <a:p>
            <a:r>
              <a:rPr lang="en-US" dirty="0" smtClean="0"/>
              <a:t>Thin </a:t>
            </a:r>
            <a:r>
              <a:rPr lang="en-US" dirty="0" err="1" smtClean="0"/>
              <a:t>vs</a:t>
            </a:r>
            <a:r>
              <a:rPr lang="en-US" dirty="0" smtClean="0"/>
              <a:t> thick smear</a:t>
            </a:r>
            <a:endParaRPr lang="en-US" dirty="0"/>
          </a:p>
          <a:p>
            <a:r>
              <a:rPr lang="en-US" dirty="0" smtClean="0"/>
              <a:t>Result : Malaria </a:t>
            </a:r>
            <a:endParaRPr lang="en-US" dirty="0"/>
          </a:p>
          <a:p>
            <a:r>
              <a:rPr lang="en-US" dirty="0" smtClean="0"/>
              <a:t>Action:</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365104"/>
            <a:ext cx="19050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03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395536" y="1628800"/>
            <a:ext cx="7620000" cy="4800600"/>
          </a:xfrm>
        </p:spPr>
        <p:txBody>
          <a:bodyPr/>
          <a:lstStyle/>
          <a:p>
            <a:pPr marL="114300" indent="0">
              <a:buNone/>
            </a:pPr>
            <a:endParaRPr lang="en-US" dirty="0"/>
          </a:p>
          <a:p>
            <a:r>
              <a:rPr lang="en-US" dirty="0" smtClean="0"/>
              <a:t>Treatment should be guided by three main factors: </a:t>
            </a:r>
          </a:p>
          <a:p>
            <a:r>
              <a:rPr lang="en-US" dirty="0" smtClean="0">
                <a:solidFill>
                  <a:srgbClr val="0070C0"/>
                </a:solidFill>
              </a:rPr>
              <a:t>1) The infecting Plasmodium species </a:t>
            </a:r>
          </a:p>
          <a:p>
            <a:r>
              <a:rPr lang="en-US" dirty="0" smtClean="0">
                <a:solidFill>
                  <a:srgbClr val="0070C0"/>
                </a:solidFill>
              </a:rPr>
              <a:t>2) The clinical status of the patient </a:t>
            </a:r>
          </a:p>
          <a:p>
            <a:r>
              <a:rPr lang="en-US" dirty="0" smtClean="0">
                <a:solidFill>
                  <a:srgbClr val="0070C0"/>
                </a:solidFill>
              </a:rPr>
              <a:t>3) The drug susceptibility of the infecting parasites as </a:t>
            </a:r>
            <a:r>
              <a:rPr lang="en-US" dirty="0" smtClean="0"/>
              <a:t>determined by the geographic area where the infection was acquired and the previous use of antimalarial medicines</a:t>
            </a:r>
          </a:p>
          <a:p>
            <a:endParaRPr lang="en-US" dirty="0" smtClean="0"/>
          </a:p>
          <a:p>
            <a:endParaRPr lang="en-US" dirty="0"/>
          </a:p>
        </p:txBody>
      </p:sp>
    </p:spTree>
    <p:extLst>
      <p:ext uri="{BB962C8B-B14F-4D97-AF65-F5344CB8AC3E}">
        <p14:creationId xmlns:p14="http://schemas.microsoft.com/office/powerpoint/2010/main" val="1089662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The infecting Plasmodium species</a:t>
            </a:r>
            <a:r>
              <a:rPr lang="en-US" dirty="0" smtClean="0"/>
              <a:t>: </a:t>
            </a:r>
          </a:p>
          <a:p>
            <a:r>
              <a:rPr lang="en-US" dirty="0" smtClean="0"/>
              <a:t>Determination of the infecting Plasmodium species for treatment purposes is important for.  </a:t>
            </a:r>
          </a:p>
          <a:p>
            <a:r>
              <a:rPr lang="en-US" dirty="0" smtClean="0"/>
              <a:t>Firstly, P. falciparum infections can cause rapidly progressive severe illness or death while the other species, P. </a:t>
            </a:r>
            <a:r>
              <a:rPr lang="en-US" dirty="0" err="1" smtClean="0"/>
              <a:t>vivax</a:t>
            </a:r>
            <a:r>
              <a:rPr lang="en-US" dirty="0" smtClean="0"/>
              <a:t>, P. </a:t>
            </a:r>
            <a:r>
              <a:rPr lang="en-US" dirty="0" err="1" smtClean="0"/>
              <a:t>ovale</a:t>
            </a:r>
            <a:r>
              <a:rPr lang="en-US" dirty="0" smtClean="0"/>
              <a:t>, or P. </a:t>
            </a:r>
            <a:r>
              <a:rPr lang="en-US" dirty="0" err="1" smtClean="0"/>
              <a:t>malariae</a:t>
            </a:r>
            <a:r>
              <a:rPr lang="en-US" dirty="0" smtClean="0"/>
              <a:t>, are less likely to cause severe manifestations. </a:t>
            </a:r>
          </a:p>
          <a:p>
            <a:r>
              <a:rPr lang="en-US" dirty="0" smtClean="0"/>
              <a:t>Secondly, P. </a:t>
            </a:r>
            <a:r>
              <a:rPr lang="en-US" dirty="0" err="1" smtClean="0"/>
              <a:t>vivax</a:t>
            </a:r>
            <a:r>
              <a:rPr lang="en-US" dirty="0" smtClean="0"/>
              <a:t> and P. </a:t>
            </a:r>
            <a:r>
              <a:rPr lang="en-US" dirty="0" err="1" smtClean="0"/>
              <a:t>ovale</a:t>
            </a:r>
            <a:r>
              <a:rPr lang="en-US" dirty="0" smtClean="0"/>
              <a:t> infections also require treatment for the </a:t>
            </a:r>
            <a:r>
              <a:rPr lang="en-US" dirty="0" err="1" smtClean="0"/>
              <a:t>hypnozoite</a:t>
            </a:r>
            <a:r>
              <a:rPr lang="en-US" dirty="0" smtClean="0"/>
              <a:t> forms that remain dormant in the liver and can cause a relapsing infection. </a:t>
            </a:r>
          </a:p>
          <a:p>
            <a:r>
              <a:rPr lang="en-US" dirty="0" smtClean="0"/>
              <a:t> P. falciparum and P. </a:t>
            </a:r>
            <a:r>
              <a:rPr lang="en-US" dirty="0" err="1" smtClean="0"/>
              <a:t>vivax</a:t>
            </a:r>
            <a:r>
              <a:rPr lang="en-US" dirty="0" smtClean="0"/>
              <a:t> species have different drug resistance patterns in differing geographic regions. For P. falciparum</a:t>
            </a:r>
            <a:endParaRPr lang="en-US" dirty="0"/>
          </a:p>
        </p:txBody>
      </p:sp>
    </p:spTree>
    <p:extLst>
      <p:ext uri="{BB962C8B-B14F-4D97-AF65-F5344CB8AC3E}">
        <p14:creationId xmlns:p14="http://schemas.microsoft.com/office/powerpoint/2010/main" val="21964806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84784"/>
            <a:ext cx="7620000" cy="4916016"/>
          </a:xfrm>
        </p:spPr>
        <p:txBody>
          <a:bodyPr/>
          <a:lstStyle/>
          <a:p>
            <a:r>
              <a:rPr lang="en-US" dirty="0" smtClean="0">
                <a:solidFill>
                  <a:srgbClr val="0070C0"/>
                </a:solidFill>
              </a:rPr>
              <a:t>The clinical status of the patient</a:t>
            </a:r>
            <a:r>
              <a:rPr lang="en-US" dirty="0" smtClean="0"/>
              <a:t>:</a:t>
            </a:r>
          </a:p>
          <a:p>
            <a:r>
              <a:rPr lang="en-US" sz="2000" dirty="0" smtClean="0"/>
              <a:t>uncomplicated or severe malaria. Patients diagnosed with uncomplicated malaria can be effectively treated with oral </a:t>
            </a:r>
            <a:r>
              <a:rPr lang="en-US" sz="2000" dirty="0" err="1" smtClean="0"/>
              <a:t>antimalarials</a:t>
            </a:r>
            <a:r>
              <a:rPr lang="en-US" sz="2000" dirty="0" smtClean="0"/>
              <a:t>. </a:t>
            </a:r>
          </a:p>
          <a:p>
            <a:r>
              <a:rPr lang="en-US" sz="2000" dirty="0" smtClean="0"/>
              <a:t>patients who have </a:t>
            </a:r>
            <a:r>
              <a:rPr lang="en-US" sz="2000" dirty="0" smtClean="0">
                <a:solidFill>
                  <a:srgbClr val="FF0000"/>
                </a:solidFill>
              </a:rPr>
              <a:t>one or more of </a:t>
            </a:r>
            <a:r>
              <a:rPr lang="en-US" sz="2000" dirty="0" smtClean="0"/>
              <a:t>the following clinical criteria 1.impaired consciousness/coma,</a:t>
            </a:r>
          </a:p>
          <a:p>
            <a:r>
              <a:rPr lang="en-US" sz="2000" dirty="0" smtClean="0"/>
              <a:t>2.  severe normocytic anemia [hemoglobin &lt; 7],</a:t>
            </a:r>
          </a:p>
          <a:p>
            <a:r>
              <a:rPr lang="en-US" sz="2000" dirty="0" smtClean="0"/>
              <a:t>3. renal failure, acute respiratory distress syndrome, </a:t>
            </a:r>
          </a:p>
          <a:p>
            <a:r>
              <a:rPr lang="en-US" sz="2000" dirty="0" smtClean="0"/>
              <a:t>4. hypotension,</a:t>
            </a:r>
          </a:p>
          <a:p>
            <a:r>
              <a:rPr lang="en-US" sz="2000" dirty="0" smtClean="0"/>
              <a:t>5. disseminated intravascular coagulation, spontaneous bleeding, acidosis, </a:t>
            </a:r>
            <a:r>
              <a:rPr lang="en-US" sz="2000" dirty="0" err="1" smtClean="0"/>
              <a:t>hemoglobinuria</a:t>
            </a:r>
            <a:r>
              <a:rPr lang="en-US" sz="2000" dirty="0" smtClean="0"/>
              <a:t>, jaundice, repeated generalized convulsions, and/or </a:t>
            </a:r>
          </a:p>
          <a:p>
            <a:r>
              <a:rPr lang="en-US" sz="2000" dirty="0" smtClean="0"/>
              <a:t>6. </a:t>
            </a:r>
            <a:r>
              <a:rPr lang="en-US" sz="2000" dirty="0" err="1" smtClean="0"/>
              <a:t>parasitemia</a:t>
            </a:r>
            <a:r>
              <a:rPr lang="en-US" sz="2000" dirty="0" smtClean="0"/>
              <a:t> of ≥ 5%) </a:t>
            </a:r>
          </a:p>
          <a:p>
            <a:pPr marL="114300" indent="0">
              <a:buNone/>
            </a:pPr>
            <a:r>
              <a:rPr lang="en-US" sz="2000" dirty="0"/>
              <a:t> </a:t>
            </a:r>
            <a:r>
              <a:rPr lang="en-US" sz="2000" dirty="0" smtClean="0"/>
              <a:t> Are considered to have manifestations of more severe disease and should be treated aggressively with parenteral antimalarial therapy.</a:t>
            </a:r>
            <a:endParaRPr lang="en-US" sz="2000" dirty="0"/>
          </a:p>
        </p:txBody>
      </p:sp>
    </p:spTree>
    <p:extLst>
      <p:ext uri="{BB962C8B-B14F-4D97-AF65-F5344CB8AC3E}">
        <p14:creationId xmlns:p14="http://schemas.microsoft.com/office/powerpoint/2010/main" val="12766387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70C0"/>
                </a:solidFill>
              </a:rPr>
              <a:t>The drug susceptibility of the infecting parasites</a:t>
            </a:r>
            <a:r>
              <a:rPr lang="en-US" dirty="0" smtClean="0"/>
              <a:t>:</a:t>
            </a:r>
          </a:p>
          <a:p>
            <a:r>
              <a:rPr lang="en-US" dirty="0" smtClean="0"/>
              <a:t>The geographic area where the infection was acquired provides information AND enables the treating clinician to choose an appropriate drug or drug combination and treatment course. In addition,</a:t>
            </a:r>
          </a:p>
          <a:p>
            <a:r>
              <a:rPr lang="en-US" dirty="0" smtClean="0"/>
              <a:t> if a malaria infection occurred despite use of a medicine for chemoprophylaxis, that medicine should not be a part of the treatment regimen. If the diagnosis of malaria is suspected and cannot be confirmed, or if the diagnosis of malaria is confirmed but species determination is not possible, antimalarial treatment effective against </a:t>
            </a:r>
            <a:r>
              <a:rPr lang="en-US" dirty="0" err="1" smtClean="0"/>
              <a:t>chloroquine</a:t>
            </a:r>
            <a:r>
              <a:rPr lang="en-US" dirty="0" smtClean="0"/>
              <a:t>-resistant P. falciparum must be initiated immediately. </a:t>
            </a:r>
            <a:endParaRPr lang="en-US" dirty="0"/>
          </a:p>
        </p:txBody>
      </p:sp>
    </p:spTree>
    <p:extLst>
      <p:ext uri="{BB962C8B-B14F-4D97-AF65-F5344CB8AC3E}">
        <p14:creationId xmlns:p14="http://schemas.microsoft.com/office/powerpoint/2010/main" val="331657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March 16 , 9pm : To Emergency </a:t>
            </a:r>
            <a:r>
              <a:rPr lang="en-US" dirty="0" err="1" smtClean="0"/>
              <a:t>deptc</a:t>
            </a:r>
            <a:r>
              <a:rPr lang="en-US" dirty="0" smtClean="0"/>
              <a:t>/o confusion and inability to follow commands</a:t>
            </a:r>
          </a:p>
          <a:p>
            <a:pPr marL="0" indent="0">
              <a:buNone/>
            </a:pPr>
            <a:r>
              <a:rPr lang="en-US" dirty="0" smtClean="0"/>
              <a:t>Exam:</a:t>
            </a:r>
          </a:p>
          <a:p>
            <a:pPr marL="0" indent="0">
              <a:buNone/>
            </a:pPr>
            <a:r>
              <a:rPr lang="en-US" dirty="0" smtClean="0"/>
              <a:t>Fever , stiff neck</a:t>
            </a:r>
          </a:p>
          <a:p>
            <a:pPr marL="0" indent="0">
              <a:buNone/>
            </a:pPr>
            <a:r>
              <a:rPr lang="en-US" dirty="0" smtClean="0"/>
              <a:t>DX: Meningitis VS Phenergan side effect</a:t>
            </a:r>
          </a:p>
          <a:p>
            <a:pPr marL="0" indent="0">
              <a:buNone/>
            </a:pPr>
            <a:r>
              <a:rPr lang="en-US" dirty="0" smtClean="0"/>
              <a:t>Action : CT-scan brain…CT-scan is normal----</a:t>
            </a:r>
          </a:p>
          <a:p>
            <a:pPr marL="0" indent="0">
              <a:buNone/>
            </a:pPr>
            <a:r>
              <a:rPr lang="en-US" dirty="0"/>
              <a:t> </a:t>
            </a:r>
            <a:r>
              <a:rPr lang="en-US" dirty="0" smtClean="0"/>
              <a:t>             CSF study : Result?</a:t>
            </a:r>
          </a:p>
          <a:p>
            <a:pPr marL="0" indent="0">
              <a:buNone/>
            </a:pPr>
            <a:r>
              <a:rPr lang="en-US" dirty="0" smtClean="0"/>
              <a:t>What do you think ? Normal or abnormal </a:t>
            </a:r>
            <a:endParaRPr lang="en-US" dirty="0"/>
          </a:p>
        </p:txBody>
      </p:sp>
    </p:spTree>
    <p:extLst>
      <p:ext uri="{BB962C8B-B14F-4D97-AF65-F5344CB8AC3E}">
        <p14:creationId xmlns:p14="http://schemas.microsoft.com/office/powerpoint/2010/main" val="31229163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Treatment :</a:t>
            </a:r>
          </a:p>
          <a:p>
            <a:r>
              <a:rPr lang="en-US" dirty="0" smtClean="0"/>
              <a:t>P falciparum malaria - Quinine-based therapy is with quinine (or quinidine) sulfate plus doxycycline or clindamycin  alternative therapies are </a:t>
            </a:r>
          </a:p>
          <a:p>
            <a:r>
              <a:rPr lang="en-US" dirty="0" err="1" smtClean="0"/>
              <a:t>artemether-lumefantrine</a:t>
            </a:r>
            <a:r>
              <a:rPr lang="en-US" dirty="0" smtClean="0"/>
              <a:t>, </a:t>
            </a:r>
          </a:p>
          <a:p>
            <a:r>
              <a:rPr lang="en-US" dirty="0" err="1" smtClean="0"/>
              <a:t>atovaquone-proguanil</a:t>
            </a:r>
            <a:r>
              <a:rPr lang="en-US" dirty="0" smtClean="0"/>
              <a:t>,</a:t>
            </a:r>
          </a:p>
          <a:p>
            <a:r>
              <a:rPr lang="en-US" dirty="0" smtClean="0"/>
              <a:t> </a:t>
            </a:r>
            <a:r>
              <a:rPr lang="en-US" dirty="0" err="1" smtClean="0"/>
              <a:t>mefloquine</a:t>
            </a:r>
            <a:r>
              <a:rPr lang="en-US" dirty="0" smtClean="0"/>
              <a:t> </a:t>
            </a:r>
          </a:p>
          <a:p>
            <a:r>
              <a:rPr lang="en-US" dirty="0" smtClean="0"/>
              <a:t>P falciparum malaria with known </a:t>
            </a:r>
            <a:r>
              <a:rPr lang="en-US" dirty="0" err="1" smtClean="0"/>
              <a:t>chloroquine</a:t>
            </a:r>
            <a:r>
              <a:rPr lang="en-US" dirty="0" smtClean="0"/>
              <a:t> susceptibility (only a few areas in Central America) - </a:t>
            </a:r>
            <a:r>
              <a:rPr lang="en-US" dirty="0" err="1" smtClean="0"/>
              <a:t>Chloroquine</a:t>
            </a:r>
            <a:endParaRPr lang="en-US" dirty="0" smtClean="0"/>
          </a:p>
          <a:p>
            <a:r>
              <a:rPr lang="en-US" dirty="0" smtClean="0"/>
              <a:t>P </a:t>
            </a:r>
            <a:r>
              <a:rPr lang="en-US" dirty="0" err="1" smtClean="0"/>
              <a:t>vivax</a:t>
            </a:r>
            <a:r>
              <a:rPr lang="en-US" dirty="0" smtClean="0"/>
              <a:t>, P </a:t>
            </a:r>
            <a:r>
              <a:rPr lang="en-US" dirty="0" err="1" smtClean="0"/>
              <a:t>ovale</a:t>
            </a:r>
            <a:r>
              <a:rPr lang="en-US" dirty="0" smtClean="0"/>
              <a:t> malaria - </a:t>
            </a:r>
            <a:r>
              <a:rPr lang="en-US" dirty="0" err="1" smtClean="0"/>
              <a:t>Chloroquine</a:t>
            </a:r>
            <a:r>
              <a:rPr lang="en-US" dirty="0" smtClean="0"/>
              <a:t> plus </a:t>
            </a:r>
            <a:r>
              <a:rPr lang="en-US" dirty="0" err="1" smtClean="0"/>
              <a:t>primaquine</a:t>
            </a:r>
            <a:endParaRPr lang="en-US" dirty="0" smtClean="0"/>
          </a:p>
          <a:p>
            <a:r>
              <a:rPr lang="en-US" dirty="0" smtClean="0"/>
              <a:t>P </a:t>
            </a:r>
            <a:r>
              <a:rPr lang="en-US" dirty="0" err="1" smtClean="0"/>
              <a:t>malariae</a:t>
            </a:r>
            <a:r>
              <a:rPr lang="en-US" dirty="0" smtClean="0"/>
              <a:t> malaria - </a:t>
            </a:r>
            <a:r>
              <a:rPr lang="en-US" dirty="0" err="1" smtClean="0"/>
              <a:t>Chloroquine</a:t>
            </a:r>
            <a:endParaRPr lang="en-US" dirty="0" smtClean="0"/>
          </a:p>
          <a:p>
            <a:endParaRPr lang="en-US" dirty="0"/>
          </a:p>
        </p:txBody>
      </p:sp>
    </p:spTree>
    <p:extLst>
      <p:ext uri="{BB962C8B-B14F-4D97-AF65-F5344CB8AC3E}">
        <p14:creationId xmlns:p14="http://schemas.microsoft.com/office/powerpoint/2010/main" val="22797883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992" y="0"/>
            <a:ext cx="39049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6433"/>
            <a:ext cx="514508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6564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eaLnBrk="1" hangingPunct="1">
              <a:lnSpc>
                <a:spcPct val="90000"/>
              </a:lnSpc>
              <a:buClr>
                <a:srgbClr val="A9A57C"/>
              </a:buClr>
            </a:pPr>
            <a:r>
              <a:rPr lang="en-US" dirty="0">
                <a:solidFill>
                  <a:srgbClr val="2F2B20"/>
                </a:solidFill>
              </a:rPr>
              <a:t>MEFLOQUINE :  neuropsychiatric symptoms : mood changes .</a:t>
            </a:r>
            <a:r>
              <a:rPr lang="en-US" dirty="0" smtClean="0">
                <a:solidFill>
                  <a:srgbClr val="2F2B20"/>
                </a:solidFill>
              </a:rPr>
              <a:t>encephalopathy…transient</a:t>
            </a:r>
          </a:p>
          <a:p>
            <a:pPr lvl="0" eaLnBrk="1" hangingPunct="1">
              <a:lnSpc>
                <a:spcPct val="90000"/>
              </a:lnSpc>
              <a:buClr>
                <a:srgbClr val="A9A57C"/>
              </a:buClr>
            </a:pPr>
            <a:endParaRPr lang="en-US" dirty="0">
              <a:solidFill>
                <a:srgbClr val="2F2B20"/>
              </a:solidFill>
            </a:endParaRPr>
          </a:p>
          <a:p>
            <a:pPr lvl="0" eaLnBrk="1" hangingPunct="1">
              <a:lnSpc>
                <a:spcPct val="90000"/>
              </a:lnSpc>
              <a:buClr>
                <a:srgbClr val="A9A57C"/>
              </a:buClr>
            </a:pPr>
            <a:endParaRPr lang="en-US" dirty="0">
              <a:solidFill>
                <a:srgbClr val="2F2B20"/>
              </a:solidFill>
            </a:endParaRPr>
          </a:p>
          <a:p>
            <a:pPr lvl="0" eaLnBrk="1" hangingPunct="1">
              <a:lnSpc>
                <a:spcPct val="90000"/>
              </a:lnSpc>
              <a:buClr>
                <a:srgbClr val="A9A57C"/>
              </a:buClr>
            </a:pPr>
            <a:r>
              <a:rPr lang="en-US" dirty="0">
                <a:solidFill>
                  <a:srgbClr val="2F2B20"/>
                </a:solidFill>
              </a:rPr>
              <a:t>QUININE  :  Bitter taste , GIT upset , </a:t>
            </a:r>
            <a:r>
              <a:rPr lang="en-US" dirty="0" err="1">
                <a:solidFill>
                  <a:srgbClr val="2F2B20"/>
                </a:solidFill>
              </a:rPr>
              <a:t>cinchonism</a:t>
            </a:r>
            <a:r>
              <a:rPr lang="en-US" dirty="0">
                <a:solidFill>
                  <a:srgbClr val="2F2B20"/>
                </a:solidFill>
              </a:rPr>
              <a:t> ( nausea, vomiting , tinnitus , high tone deafness </a:t>
            </a:r>
            <a:r>
              <a:rPr lang="en-US" dirty="0" smtClean="0">
                <a:solidFill>
                  <a:srgbClr val="2F2B20"/>
                </a:solidFill>
              </a:rPr>
              <a:t>)</a:t>
            </a:r>
          </a:p>
          <a:p>
            <a:pPr lvl="0" eaLnBrk="1" hangingPunct="1">
              <a:lnSpc>
                <a:spcPct val="90000"/>
              </a:lnSpc>
              <a:buClr>
                <a:srgbClr val="A9A57C"/>
              </a:buClr>
            </a:pPr>
            <a:endParaRPr lang="en-US" dirty="0">
              <a:solidFill>
                <a:srgbClr val="2F2B20"/>
              </a:solidFill>
            </a:endParaRPr>
          </a:p>
          <a:p>
            <a:pPr lvl="0" eaLnBrk="1" hangingPunct="1">
              <a:lnSpc>
                <a:spcPct val="90000"/>
              </a:lnSpc>
              <a:buClr>
                <a:srgbClr val="A9A57C"/>
              </a:buClr>
            </a:pPr>
            <a:endParaRPr lang="en-US" dirty="0">
              <a:solidFill>
                <a:srgbClr val="2F2B20"/>
              </a:solidFill>
            </a:endParaRPr>
          </a:p>
          <a:p>
            <a:pPr lvl="0" eaLnBrk="1" hangingPunct="1">
              <a:lnSpc>
                <a:spcPct val="90000"/>
              </a:lnSpc>
              <a:buClr>
                <a:srgbClr val="A9A57C"/>
              </a:buClr>
            </a:pPr>
            <a:r>
              <a:rPr lang="en-US" dirty="0">
                <a:solidFill>
                  <a:srgbClr val="2F2B20"/>
                </a:solidFill>
              </a:rPr>
              <a:t>Doxycycline ..GIT upset, vaginal candidiasis..( use antifungal ) </a:t>
            </a:r>
          </a:p>
          <a:p>
            <a:pPr lvl="0" eaLnBrk="1" hangingPunct="1">
              <a:lnSpc>
                <a:spcPct val="90000"/>
              </a:lnSpc>
              <a:buClr>
                <a:srgbClr val="A9A57C"/>
              </a:buClr>
            </a:pPr>
            <a:endParaRPr lang="en-US" dirty="0">
              <a:solidFill>
                <a:srgbClr val="2F2B20"/>
              </a:solidFill>
            </a:endParaRPr>
          </a:p>
          <a:p>
            <a:endParaRPr lang="en-US" dirty="0"/>
          </a:p>
        </p:txBody>
      </p:sp>
    </p:spTree>
    <p:extLst>
      <p:ext uri="{BB962C8B-B14F-4D97-AF65-F5344CB8AC3E}">
        <p14:creationId xmlns:p14="http://schemas.microsoft.com/office/powerpoint/2010/main" val="18340016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457200" y="304800"/>
            <a:ext cx="8229600" cy="6172200"/>
          </a:xfrm>
        </p:spPr>
        <p:txBody>
          <a:bodyPr/>
          <a:lstStyle/>
          <a:p>
            <a:pPr eaLnBrk="1" hangingPunct="1"/>
            <a:r>
              <a:rPr lang="en-US" b="1" u="sng" smtClean="0">
                <a:solidFill>
                  <a:srgbClr val="FF3300"/>
                </a:solidFill>
              </a:rPr>
              <a:t>PREVENTION</a:t>
            </a:r>
          </a:p>
          <a:p>
            <a:pPr eaLnBrk="1" hangingPunct="1">
              <a:buFont typeface="Wingdings" pitchFamily="2" charset="2"/>
              <a:buNone/>
            </a:pPr>
            <a:endParaRPr lang="en-US" b="1" smtClean="0">
              <a:solidFill>
                <a:srgbClr val="FF3300"/>
              </a:solidFill>
            </a:endParaRPr>
          </a:p>
          <a:p>
            <a:pPr eaLnBrk="1" hangingPunct="1"/>
            <a:r>
              <a:rPr lang="en-US" b="1" smtClean="0"/>
              <a:t>      Avoid mosquito</a:t>
            </a:r>
          </a:p>
          <a:p>
            <a:pPr eaLnBrk="1" hangingPunct="1"/>
            <a:r>
              <a:rPr lang="en-US" b="1" smtClean="0"/>
              <a:t>      Wear long sleeved clothing</a:t>
            </a:r>
          </a:p>
          <a:p>
            <a:pPr eaLnBrk="1" hangingPunct="1"/>
            <a:r>
              <a:rPr lang="en-US" b="1" smtClean="0"/>
              <a:t>     Sleep in well – screened rooms</a:t>
            </a:r>
          </a:p>
          <a:p>
            <a:pPr eaLnBrk="1" hangingPunct="1"/>
            <a:r>
              <a:rPr lang="en-US" b="1" smtClean="0"/>
              <a:t>     Use mosquito netting</a:t>
            </a:r>
          </a:p>
          <a:p>
            <a:pPr eaLnBrk="1" hangingPunct="1"/>
            <a:r>
              <a:rPr lang="en-US" b="1" smtClean="0"/>
              <a:t>     Use insect repellents (e.g. DEET)</a:t>
            </a:r>
          </a:p>
          <a:p>
            <a:pPr eaLnBrk="1" hangingPunct="1"/>
            <a:r>
              <a:rPr lang="en-US" b="1" smtClean="0"/>
              <a:t>     Chemoprophylaxis..</a:t>
            </a:r>
          </a:p>
          <a:p>
            <a:pPr eaLnBrk="1" hangingPunct="1">
              <a:buFont typeface="Wingdings" pitchFamily="2" charset="2"/>
              <a:buNone/>
            </a:pPr>
            <a:r>
              <a:rPr lang="en-US" b="1" smtClean="0"/>
              <a:t>  </a:t>
            </a:r>
          </a:p>
          <a:p>
            <a:pPr eaLnBrk="1" hangingPunct="1">
              <a:buFont typeface="Wingdings" pitchFamily="2" charset="2"/>
              <a:buNone/>
            </a:pPr>
            <a:r>
              <a:rPr lang="en-US" sz="3600" b="1" smtClean="0"/>
              <a:t>	</a:t>
            </a:r>
          </a:p>
          <a:p>
            <a:pPr eaLnBrk="1" hangingPunct="1"/>
            <a:endParaRPr lang="en-US" b="1" smtClean="0"/>
          </a:p>
        </p:txBody>
      </p:sp>
    </p:spTree>
    <p:extLst>
      <p:ext uri="{BB962C8B-B14F-4D97-AF65-F5344CB8AC3E}">
        <p14:creationId xmlns:p14="http://schemas.microsoft.com/office/powerpoint/2010/main" val="10583631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prophylaxis</a:t>
            </a:r>
            <a:endParaRPr lang="en-US" sz="3600" dirty="0"/>
          </a:p>
        </p:txBody>
      </p:sp>
      <p:sp>
        <p:nvSpPr>
          <p:cNvPr id="3" name="Content Placeholder 2"/>
          <p:cNvSpPr>
            <a:spLocks noGrp="1"/>
          </p:cNvSpPr>
          <p:nvPr>
            <p:ph idx="1"/>
          </p:nvPr>
        </p:nvSpPr>
        <p:spPr/>
        <p:txBody>
          <a:bodyPr/>
          <a:lstStyle/>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57948"/>
            <a:ext cx="5715000" cy="66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9302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3026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dirty="0" err="1" smtClean="0"/>
              <a:t>Chloroquine</a:t>
            </a:r>
            <a:r>
              <a:rPr lang="en-US" dirty="0" smtClean="0"/>
              <a:t> (only for special areas)</a:t>
            </a:r>
          </a:p>
          <a:p>
            <a:r>
              <a:rPr lang="en-US" dirty="0" smtClean="0"/>
              <a:t>Doxycycline ( not for pregnant women)</a:t>
            </a:r>
          </a:p>
          <a:p>
            <a:r>
              <a:rPr lang="en-US" dirty="0" err="1" smtClean="0"/>
              <a:t>Mefloquine</a:t>
            </a:r>
            <a:endParaRPr lang="en-US" dirty="0" smtClean="0"/>
          </a:p>
          <a:p>
            <a:r>
              <a:rPr lang="en-US" dirty="0" err="1" smtClean="0"/>
              <a:t>Primaquine</a:t>
            </a:r>
            <a:r>
              <a:rPr lang="en-US" dirty="0" smtClean="0"/>
              <a:t> ( for </a:t>
            </a:r>
            <a:r>
              <a:rPr lang="en-US" dirty="0" err="1" smtClean="0"/>
              <a:t>Vivax</a:t>
            </a:r>
            <a:r>
              <a:rPr lang="en-US" dirty="0" smtClean="0"/>
              <a:t> )</a:t>
            </a:r>
          </a:p>
          <a:p>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908" y="1628800"/>
            <a:ext cx="2533650"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451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Cloudy ,</a:t>
            </a:r>
          </a:p>
          <a:p>
            <a:pPr lvl="1"/>
            <a:r>
              <a:rPr lang="en-US" dirty="0" smtClean="0"/>
              <a:t>Cells : WBC &gt;6000 mainly polys.</a:t>
            </a:r>
          </a:p>
          <a:p>
            <a:pPr lvl="1"/>
            <a:r>
              <a:rPr lang="en-US" dirty="0" smtClean="0"/>
              <a:t>Gram stain : Gram positive </a:t>
            </a:r>
            <a:r>
              <a:rPr lang="en-US" dirty="0" err="1" smtClean="0"/>
              <a:t>dipplococci</a:t>
            </a:r>
            <a:endParaRPr lang="en-US" dirty="0" smtClean="0"/>
          </a:p>
          <a:p>
            <a:pPr lvl="1"/>
            <a:r>
              <a:rPr lang="en-US" dirty="0" smtClean="0"/>
              <a:t>Action (2hrs from start ) :</a:t>
            </a:r>
          </a:p>
          <a:p>
            <a:pPr marL="457200" lvl="1" indent="0">
              <a:buNone/>
            </a:pPr>
            <a:r>
              <a:rPr lang="en-US" dirty="0" smtClean="0"/>
              <a:t>   </a:t>
            </a:r>
            <a:r>
              <a:rPr lang="en-US" dirty="0" err="1" smtClean="0"/>
              <a:t>Cefitriaxone</a:t>
            </a:r>
            <a:r>
              <a:rPr lang="en-US" dirty="0" smtClean="0"/>
              <a:t> 2gm BID</a:t>
            </a:r>
          </a:p>
          <a:p>
            <a:pPr marL="457200" lvl="1" indent="0">
              <a:buNone/>
            </a:pPr>
            <a:r>
              <a:rPr lang="en-US" dirty="0" smtClean="0"/>
              <a:t>What happen</a:t>
            </a:r>
            <a:endParaRPr lang="en-US" dirty="0"/>
          </a:p>
        </p:txBody>
      </p:sp>
    </p:spTree>
    <p:extLst>
      <p:ext uri="{BB962C8B-B14F-4D97-AF65-F5344CB8AC3E}">
        <p14:creationId xmlns:p14="http://schemas.microsoft.com/office/powerpoint/2010/main" val="209149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Patient deteriorated and connected to ventilator after developing quadriplegia.</a:t>
            </a:r>
          </a:p>
          <a:p>
            <a:r>
              <a:rPr lang="en-US" dirty="0" smtClean="0"/>
              <a:t>Q:How do you </a:t>
            </a:r>
            <a:r>
              <a:rPr lang="en-US" dirty="0" err="1" smtClean="0"/>
              <a:t>assesss</a:t>
            </a:r>
            <a:r>
              <a:rPr lang="en-US" dirty="0" smtClean="0"/>
              <a:t> the management  :</a:t>
            </a:r>
          </a:p>
          <a:p>
            <a:pPr marL="0" indent="0">
              <a:buNone/>
            </a:pPr>
            <a:r>
              <a:rPr lang="en-US" dirty="0"/>
              <a:t> </a:t>
            </a:r>
            <a:r>
              <a:rPr lang="en-US" dirty="0" smtClean="0"/>
              <a:t>A) Well managed from the start</a:t>
            </a:r>
          </a:p>
          <a:p>
            <a:pPr marL="0" indent="0">
              <a:buNone/>
            </a:pPr>
            <a:r>
              <a:rPr lang="en-US" dirty="0" smtClean="0"/>
              <a:t>b) The first private doctor had done a mistake</a:t>
            </a:r>
          </a:p>
          <a:p>
            <a:pPr marL="0" indent="0">
              <a:buNone/>
            </a:pPr>
            <a:r>
              <a:rPr lang="en-US" dirty="0" smtClean="0"/>
              <a:t>c)The 2</a:t>
            </a:r>
            <a:r>
              <a:rPr lang="en-US" baseline="30000" dirty="0" smtClean="0"/>
              <a:t>nd</a:t>
            </a:r>
            <a:r>
              <a:rPr lang="en-US" dirty="0" smtClean="0"/>
              <a:t> private physician is ignorant</a:t>
            </a:r>
          </a:p>
          <a:p>
            <a:pPr marL="0" indent="0">
              <a:buNone/>
            </a:pPr>
            <a:r>
              <a:rPr lang="en-US" dirty="0" smtClean="0"/>
              <a:t>d) The ER doctor has the job very well 100%</a:t>
            </a:r>
          </a:p>
          <a:p>
            <a:pPr marL="0" indent="0">
              <a:buNone/>
            </a:pPr>
            <a:r>
              <a:rPr lang="en-US" dirty="0" smtClean="0"/>
              <a:t>e) All are bad doctors ?</a:t>
            </a:r>
            <a:endParaRPr lang="en-US" dirty="0"/>
          </a:p>
        </p:txBody>
      </p:sp>
    </p:spTree>
    <p:extLst>
      <p:ext uri="{BB962C8B-B14F-4D97-AF65-F5344CB8AC3E}">
        <p14:creationId xmlns:p14="http://schemas.microsoft.com/office/powerpoint/2010/main" val="365100012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2777</Words>
  <Application>Microsoft Office PowerPoint</Application>
  <PresentationFormat>On-screen Show (4:3)</PresentationFormat>
  <Paragraphs>463</Paragraphs>
  <Slides>76</Slides>
  <Notes>1</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Office Theme</vt:lpstr>
      <vt:lpstr>Adjacency</vt:lpstr>
      <vt:lpstr>Meningitis</vt:lpstr>
      <vt:lpstr>PowerPoint Presentation</vt:lpstr>
      <vt:lpstr>PowerPoint Presentation</vt:lpstr>
      <vt:lpstr>PowerPoint Presentation</vt:lpstr>
      <vt:lpstr>Case scenario</vt:lpstr>
      <vt:lpstr>PowerPoint Presentation</vt:lpstr>
      <vt:lpstr>PowerPoint Presentation</vt:lpstr>
      <vt:lpstr>PowerPoint Presentation</vt:lpstr>
      <vt:lpstr>PowerPoint Presentation</vt:lpstr>
      <vt:lpstr>Clues to DX</vt:lpstr>
      <vt:lpstr>PowerPoint Presentation</vt:lpstr>
      <vt:lpstr>PowerPoint Presentation</vt:lpstr>
      <vt:lpstr>PowerPoint Presentation</vt:lpstr>
      <vt:lpstr>GENERAL PRINCIPLES OF THERAPY </vt:lpstr>
      <vt:lpstr>PowerPoint Presentation</vt:lpstr>
      <vt:lpstr>PowerPoint Presentation</vt:lpstr>
      <vt:lpstr>PowerPoint Presentation</vt:lpstr>
      <vt:lpstr>PowerPoint Presentation</vt:lpstr>
      <vt:lpstr>Case 1                     Time :8:15am</vt:lpstr>
      <vt:lpstr>PowerPoint Presentation</vt:lpstr>
      <vt:lpstr>PowerPoint Presentation</vt:lpstr>
      <vt:lpstr>Nuchal rigidity</vt:lpstr>
      <vt:lpstr>                                      Time :8:38am</vt:lpstr>
      <vt:lpstr>Time is 8:50am</vt:lpstr>
      <vt:lpstr>PowerPoint Presentation</vt:lpstr>
      <vt:lpstr>PowerPoint Presentation</vt:lpstr>
      <vt:lpstr>PowerPoint Presentation</vt:lpstr>
      <vt:lpstr>What is next       time :9.14am</vt:lpstr>
      <vt:lpstr>PowerPoint Presentation</vt:lpstr>
      <vt:lpstr>PowerPoint Presentation</vt:lpstr>
      <vt:lpstr>PowerPoint Presentation</vt:lpstr>
      <vt:lpstr>prophylaxis</vt:lpstr>
      <vt:lpstr>prevention</vt:lpstr>
      <vt:lpstr>PowerPoint Presentation</vt:lpstr>
      <vt:lpstr>PowerPoint Presentation</vt:lpstr>
      <vt:lpstr>PowerPoint Presentation</vt:lpstr>
      <vt:lpstr>PowerPoint Presentation</vt:lpstr>
      <vt:lpstr>Case 2 :</vt:lpstr>
      <vt:lpstr>Time 10.34 am</vt:lpstr>
      <vt:lpstr>PowerPoint Presentation</vt:lpstr>
      <vt:lpstr>PowerPoint Presentation</vt:lpstr>
      <vt:lpstr>PowerPoint Presentation</vt:lpstr>
      <vt:lpstr>PowerPoint Presentation</vt:lpstr>
      <vt:lpstr>Pneumococcal meningitis</vt:lpstr>
      <vt:lpstr>PowerPoint Presentation</vt:lpstr>
      <vt:lpstr>PowerPoint Presentation</vt:lpstr>
      <vt:lpstr>PowerPoint Presentation</vt:lpstr>
      <vt:lpstr>Case 3</vt:lpstr>
      <vt:lpstr>PowerPoint Presentation</vt:lpstr>
      <vt:lpstr>PowerPoint Presentation</vt:lpstr>
      <vt:lpstr>PowerPoint Presentation</vt:lpstr>
      <vt:lpstr>Case 4 </vt:lpstr>
      <vt:lpstr>PowerPoint Presentation</vt:lpstr>
      <vt:lpstr>PowerPoint Presentation</vt:lpstr>
      <vt:lpstr>PowerPoint Presentation</vt:lpstr>
      <vt:lpstr>Case :</vt:lpstr>
      <vt:lpstr>PowerPoint Presentation</vt:lpstr>
      <vt:lpstr>PowerPoint Presentation</vt:lpstr>
      <vt:lpstr>PowerPoint Presentation</vt:lpstr>
      <vt:lpstr>MALARIA</vt:lpstr>
      <vt:lpstr>                     Transmission</vt:lpstr>
      <vt:lpstr>PowerPoint Presentation</vt:lpstr>
      <vt:lpstr>PowerPoint Presentation</vt:lpstr>
      <vt:lpstr>case</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prophylaxis</vt:lpstr>
      <vt:lpstr>PowerPoint Presentation</vt:lpstr>
      <vt:lpstr>prevention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ALMAJID</dc:creator>
  <cp:lastModifiedBy>ALMAJID</cp:lastModifiedBy>
  <cp:revision>28</cp:revision>
  <dcterms:created xsi:type="dcterms:W3CDTF">2012-12-19T05:03:18Z</dcterms:created>
  <dcterms:modified xsi:type="dcterms:W3CDTF">2012-12-19T09:51:52Z</dcterms:modified>
</cp:coreProperties>
</file>