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75" r:id="rId4"/>
    <p:sldId id="276" r:id="rId5"/>
    <p:sldId id="267" r:id="rId6"/>
    <p:sldId id="263" r:id="rId7"/>
    <p:sldId id="271" r:id="rId8"/>
    <p:sldId id="277" r:id="rId9"/>
    <p:sldId id="265" r:id="rId10"/>
    <p:sldId id="260" r:id="rId11"/>
    <p:sldId id="257" r:id="rId12"/>
    <p:sldId id="258" r:id="rId13"/>
    <p:sldId id="273" r:id="rId14"/>
    <p:sldId id="274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AEF11"/>
    <a:srgbClr val="EDF20E"/>
    <a:srgbClr val="FFFF66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70" autoAdjust="0"/>
  </p:normalViewPr>
  <p:slideViewPr>
    <p:cSldViewPr>
      <p:cViewPr>
        <p:scale>
          <a:sx n="100" d="100"/>
          <a:sy n="100" d="100"/>
        </p:scale>
        <p:origin x="-1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640E2-BDE5-4858-93B3-FCA38CFA635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4058F-AA75-45E5-9497-ED22721E3E0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EA8C-50B2-44C8-AEB6-47E3534E271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3C9E-18EE-448B-BB3C-776BCD8AEE2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58651-F583-47E6-864F-87A43AB5408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6123A-33E8-4328-BB63-A03C4366056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A211E-E21F-418D-8FBB-BD0A898FFF7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9A62A-0EFE-415F-96DB-1A61E0145A4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A5CA1-2950-48D2-AF9C-1A6DC9A3059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ECE11-583B-4858-A6A9-4217868B8E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CEB8C-8955-4D97-B6A2-0B9B61A5D30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D76E3-4856-40C8-9D5A-2A9D911FBB5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C9F372D9-A7D3-4DDC-9A64-F15DA874AD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smtClean="0"/>
              <a:t>How To Select Antibiotics For Some Common Infectious Diseases?</a:t>
            </a:r>
          </a:p>
          <a:p>
            <a:pPr algn="ctr" eaLnBrk="1" hangingPunct="1">
              <a:buFontTx/>
              <a:buNone/>
            </a:pPr>
            <a:endParaRPr lang="en-US" b="1" smtClean="0"/>
          </a:p>
          <a:p>
            <a:pPr algn="ctr" eaLnBrk="1" hangingPunct="1">
              <a:buFontTx/>
              <a:buNone/>
            </a:pPr>
            <a:endParaRPr lang="en-US" sz="2400" b="1" smtClean="0"/>
          </a:p>
          <a:p>
            <a:pPr algn="ctr" eaLnBrk="1" hangingPunct="1">
              <a:buFontTx/>
              <a:buNone/>
            </a:pPr>
            <a:endParaRPr lang="en-US" sz="2400" b="1" smtClean="0"/>
          </a:p>
          <a:p>
            <a:pPr algn="ctr" eaLnBrk="1" hangingPunct="1">
              <a:buFontTx/>
              <a:buNone/>
            </a:pPr>
            <a:r>
              <a:rPr lang="en-US" sz="2400" b="1" smtClean="0"/>
              <a:t>By</a:t>
            </a:r>
          </a:p>
          <a:p>
            <a:pPr algn="ctr" eaLnBrk="1" hangingPunct="1">
              <a:buFontTx/>
              <a:buNone/>
            </a:pPr>
            <a:r>
              <a:rPr lang="en-US" sz="2800" b="1" smtClean="0"/>
              <a:t>Prof. Abdulqader Alhaider</a:t>
            </a:r>
          </a:p>
          <a:p>
            <a:pPr algn="ctr" eaLnBrk="1" hangingPunct="1">
              <a:buFontTx/>
              <a:buNone/>
            </a:pPr>
            <a:r>
              <a:rPr lang="en-US" sz="2400" b="1" smtClean="0"/>
              <a:t>Department of Physiology and Pharmacology</a:t>
            </a:r>
          </a:p>
          <a:p>
            <a:pPr algn="ctr" eaLnBrk="1" hangingPunct="1">
              <a:buFontTx/>
              <a:buNone/>
            </a:pPr>
            <a:r>
              <a:rPr lang="en-US" sz="2400" b="1" smtClean="0"/>
              <a:t>College of Medicine</a:t>
            </a:r>
          </a:p>
          <a:p>
            <a:pPr algn="ctr" eaLnBrk="1" hangingPunct="1">
              <a:buFontTx/>
              <a:buNone/>
            </a:pPr>
            <a:r>
              <a:rPr lang="en-US" sz="2400" b="1" smtClean="0"/>
              <a:t>King Saud University</a:t>
            </a:r>
          </a:p>
          <a:p>
            <a:pPr algn="ctr" eaLnBrk="1" hangingPunct="1">
              <a:buFontTx/>
              <a:buNone/>
            </a:pPr>
            <a:r>
              <a:rPr lang="en-US" sz="2400" b="1" smtClean="0"/>
              <a:t>For Med 441</a:t>
            </a:r>
          </a:p>
          <a:p>
            <a:pPr algn="ctr" eaLnBrk="1" hangingPunct="1">
              <a:buFontTx/>
              <a:buNone/>
            </a:pPr>
            <a:r>
              <a:rPr lang="en-US" sz="2400" b="1" smtClean="0"/>
              <a:t>1433 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215900"/>
          </a:xfrm>
        </p:spPr>
        <p:txBody>
          <a:bodyPr/>
          <a:lstStyle/>
          <a:p>
            <a:pPr algn="l" eaLnBrk="1" hangingPunct="1"/>
            <a:r>
              <a:rPr lang="en-US" altLang="ar-SA" sz="1800" b="1" smtClean="0">
                <a:solidFill>
                  <a:schemeClr val="tx1"/>
                </a:solidFill>
              </a:rPr>
              <a:t>Table 3: Microorganisms &amp; treatment of pneumonia (Prof. Alhaider)</a:t>
            </a:r>
          </a:p>
        </p:txBody>
      </p:sp>
      <p:graphicFrame>
        <p:nvGraphicFramePr>
          <p:cNvPr id="7265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404008"/>
              </p:ext>
            </p:extLst>
          </p:nvPr>
        </p:nvGraphicFramePr>
        <p:xfrm>
          <a:off x="250825" y="536575"/>
          <a:ext cx="8713788" cy="6780594"/>
        </p:xfrm>
        <a:graphic>
          <a:graphicData uri="http://schemas.openxmlformats.org/drawingml/2006/table">
            <a:tbl>
              <a:tblPr/>
              <a:tblGrid>
                <a:gridCol w="2952750"/>
                <a:gridCol w="2855913"/>
                <a:gridCol w="29051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 of Pneumonia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Suspected Organisms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Antibiotic(s)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Community-acquired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S.Pneumoniae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H. Influenzae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Mycoplasma Pneumoniae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Cefuroxime or Clarithromycin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Cefuroxime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Clarithromycin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Which one should we select</a:t>
                      </a: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Why some </a:t>
                      </a:r>
                      <a:r>
                        <a:rPr kumimoji="0" lang="en-US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Drs</a:t>
                      </a: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use </a:t>
                      </a:r>
                      <a:r>
                        <a:rPr kumimoji="0" lang="en-US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Moxifloxacine</a:t>
                      </a:r>
                      <a:r>
                        <a:rPr kumimoji="0" lang="en-US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kumimoji="0" lang="en-US" alt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Hospital-acquired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E. Coli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Klebsiella spp.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Cefriaxone</a:t>
                      </a:r>
                      <a:r>
                        <a:rPr kumimoji="0" lang="en-US" alt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± </a:t>
                      </a: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Maclorides</a:t>
                      </a:r>
                      <a:endParaRPr kumimoji="0" lang="en-US" altLang="ar-SA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Pseudomonas Aeruginosa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Ceftazedime</a:t>
                      </a:r>
                      <a:r>
                        <a:rPr kumimoji="0" lang="en-US" alt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or </a:t>
                      </a: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Antipseudomonal</a:t>
                      </a:r>
                      <a:endParaRPr kumimoji="0" lang="en-US" altLang="ar-SA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Entcrococci</a:t>
                      </a:r>
                      <a:endParaRPr kumimoji="0" lang="en-US" altLang="ar-SA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Staph. </a:t>
                      </a: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Aureus</a:t>
                      </a:r>
                      <a:endParaRPr kumimoji="0" lang="en-US" altLang="ar-SA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Ampicillin</a:t>
                      </a:r>
                      <a:endParaRPr kumimoji="0" lang="en-US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Flucloxacillin</a:t>
                      </a:r>
                      <a:r>
                        <a:rPr kumimoji="0" lang="en-US" alt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or </a:t>
                      </a: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Vancomycin</a:t>
                      </a:r>
                      <a:endParaRPr kumimoji="0" lang="en-US" altLang="ar-SA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Aspiration  (Anaerobic 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Bacteroids 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Peptostreptcoccus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Coliforms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Clindamycin</a:t>
                      </a:r>
                      <a:r>
                        <a:rPr kumimoji="0" lang="en-US" alt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Ceftriaxone</a:t>
                      </a:r>
                      <a:endParaRPr kumimoji="0" lang="en-US" altLang="ar-SA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S.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H.Influenzae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Klebsiella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Cefuroxime (outpatient)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 Ceftriaxone (Inpatient)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Atypical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Mycoplasma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Legionella Pneumophila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Chlamydia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Clarithromycin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3" name="Text Box 86"/>
          <p:cNvSpPr txBox="1">
            <a:spLocks noChangeArrowheads="1"/>
          </p:cNvSpPr>
          <p:nvPr/>
        </p:nvSpPr>
        <p:spPr bwMode="auto">
          <a:xfrm>
            <a:off x="9952038" y="3709988"/>
            <a:ext cx="18415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97913" cy="107950"/>
          </a:xfrm>
        </p:spPr>
        <p:txBody>
          <a:bodyPr/>
          <a:lstStyle/>
          <a:p>
            <a:pPr algn="l" eaLnBrk="1" hangingPunct="1">
              <a:tabLst>
                <a:tab pos="447675" algn="l"/>
              </a:tabLst>
            </a:pPr>
            <a:r>
              <a:rPr lang="en-US" altLang="ar-SA" sz="1800" b="1" smtClean="0">
                <a:solidFill>
                  <a:srgbClr val="FF3300"/>
                </a:solidFill>
              </a:rPr>
              <a:t/>
            </a:r>
            <a:br>
              <a:rPr lang="en-US" altLang="ar-SA" sz="1800" b="1" smtClean="0">
                <a:solidFill>
                  <a:srgbClr val="FF3300"/>
                </a:solidFill>
              </a:rPr>
            </a:br>
            <a:r>
              <a:rPr lang="en-US" altLang="ar-SA" sz="1800" b="1" smtClean="0">
                <a:solidFill>
                  <a:schemeClr val="tx1"/>
                </a:solidFill>
              </a:rPr>
              <a:t>Table 4: Meningitis: Types, causing organisms and treatment ( Prof. Alhaider )</a:t>
            </a:r>
            <a:br>
              <a:rPr lang="en-US" altLang="ar-SA" sz="1800" b="1" smtClean="0">
                <a:solidFill>
                  <a:schemeClr val="tx1"/>
                </a:solidFill>
              </a:rPr>
            </a:br>
            <a:endParaRPr lang="en-US" altLang="ar-SA" sz="1800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37288"/>
            <a:ext cx="8229600" cy="620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ar-SA" sz="1400" smtClean="0"/>
              <a:t>Prophylaxis: Adult: Ciprofluoxacine 500mg single day</a:t>
            </a:r>
          </a:p>
          <a:p>
            <a:pPr eaLnBrk="1" hangingPunct="1">
              <a:buFontTx/>
              <a:buNone/>
            </a:pPr>
            <a:r>
              <a:rPr lang="en-US" altLang="ar-SA" sz="1400" smtClean="0"/>
              <a:t>                    Pediatrics: Rifampacin 10mg/kg iD/2 days</a:t>
            </a:r>
          </a:p>
        </p:txBody>
      </p:sp>
      <p:graphicFrame>
        <p:nvGraphicFramePr>
          <p:cNvPr id="4307" name="Group 211"/>
          <p:cNvGraphicFramePr>
            <a:graphicFrameLocks noGrp="1"/>
          </p:cNvGraphicFramePr>
          <p:nvPr/>
        </p:nvGraphicFramePr>
        <p:xfrm>
          <a:off x="468313" y="260350"/>
          <a:ext cx="8351837" cy="6276023"/>
        </p:xfrm>
        <a:graphic>
          <a:graphicData uri="http://schemas.openxmlformats.org/drawingml/2006/table">
            <a:tbl>
              <a:tblPr/>
              <a:tblGrid>
                <a:gridCol w="2784475"/>
                <a:gridCol w="2782887"/>
                <a:gridCol w="27844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Microorganisms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Antibiotics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Neonatal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S. </a:t>
                      </a:r>
                      <a:r>
                        <a:rPr kumimoji="0" lang="en-US" altLang="ar-S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Pneumoniae</a:t>
                      </a:r>
                      <a:endParaRPr kumimoji="0" lang="en-US" altLang="ar-S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Enterocci</a:t>
                      </a:r>
                      <a:endParaRPr kumimoji="0" lang="en-US" altLang="ar-S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Staph. Epidermis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E. Cole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Klebsiella</a:t>
                      </a:r>
                      <a:endParaRPr kumimoji="0" lang="en-US" altLang="ar-S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Cefriaxone(DOC),</a:t>
                      </a: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Penicillin 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Vancomycin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Ceftriaxone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Blind Therapy for Neonatal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dirty="0" err="1" smtClean="0"/>
                        <a:t>Cefotaxime</a:t>
                      </a:r>
                      <a:r>
                        <a:rPr kumimoji="0" lang="en-US" alt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kumimoji="0" lang="en-US" altLang="ar-S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Vancomycin</a:t>
                      </a:r>
                      <a:endParaRPr kumimoji="0" lang="en-US" altLang="ar-S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Why not </a:t>
                      </a:r>
                      <a:r>
                        <a:rPr kumimoji="0" lang="en-US" altLang="ar-S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ceftraixone</a:t>
                      </a:r>
                      <a:r>
                        <a:rPr kumimoji="0" lang="en-US" alt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kumimoji="0" lang="en-US" altLang="ar-S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Child-hood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Pneumococci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N. Meningitides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H. Influenzae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Penicillin or Ceftriazone (DOC)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Ceftriazone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Adult &amp; Elderly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Blind Therapy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S.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N. Meningitidis           (70.80%)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S. Aureus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S. Epidermis (Rare)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Ceftriaxone +/- Vancomycin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Penicillin or Ceftriazone (DOC)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Oxicillin Or Vancomycin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H. Influenzae (Rare)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E. Coli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Klebsiella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Pseudomonas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Acroginosa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Ceftazidime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Gentamycin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2" name="AutoShape 129"/>
          <p:cNvSpPr>
            <a:spLocks/>
          </p:cNvSpPr>
          <p:nvPr/>
        </p:nvSpPr>
        <p:spPr bwMode="auto">
          <a:xfrm>
            <a:off x="4427538" y="2276475"/>
            <a:ext cx="215900" cy="720725"/>
          </a:xfrm>
          <a:prstGeom prst="rightBrace">
            <a:avLst>
              <a:gd name="adj1" fmla="val 27819"/>
              <a:gd name="adj2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2323" name="AutoShape 130"/>
          <p:cNvSpPr>
            <a:spLocks/>
          </p:cNvSpPr>
          <p:nvPr/>
        </p:nvSpPr>
        <p:spPr bwMode="auto">
          <a:xfrm>
            <a:off x="4284663" y="2349500"/>
            <a:ext cx="215900" cy="719138"/>
          </a:xfrm>
          <a:prstGeom prst="rightBrace">
            <a:avLst>
              <a:gd name="adj1" fmla="val 27757"/>
              <a:gd name="adj2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2324" name="AutoShape 132"/>
          <p:cNvSpPr>
            <a:spLocks/>
          </p:cNvSpPr>
          <p:nvPr/>
        </p:nvSpPr>
        <p:spPr bwMode="auto">
          <a:xfrm>
            <a:off x="4500563" y="2636838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25" name="AutoShape 148"/>
          <p:cNvSpPr>
            <a:spLocks/>
          </p:cNvSpPr>
          <p:nvPr/>
        </p:nvSpPr>
        <p:spPr bwMode="auto">
          <a:xfrm>
            <a:off x="4140200" y="2133600"/>
            <a:ext cx="431800" cy="647700"/>
          </a:xfrm>
          <a:prstGeom prst="rightBrace">
            <a:avLst>
              <a:gd name="adj1" fmla="val 12500"/>
              <a:gd name="adj2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26" name="AutoShape 200"/>
          <p:cNvSpPr>
            <a:spLocks/>
          </p:cNvSpPr>
          <p:nvPr/>
        </p:nvSpPr>
        <p:spPr bwMode="auto">
          <a:xfrm>
            <a:off x="4211638" y="1773238"/>
            <a:ext cx="215900" cy="360362"/>
          </a:xfrm>
          <a:prstGeom prst="rightBrace">
            <a:avLst>
              <a:gd name="adj1" fmla="val 139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27" name="AutoShape 201"/>
          <p:cNvSpPr>
            <a:spLocks/>
          </p:cNvSpPr>
          <p:nvPr/>
        </p:nvSpPr>
        <p:spPr bwMode="auto">
          <a:xfrm>
            <a:off x="4572000" y="2997200"/>
            <a:ext cx="215900" cy="360363"/>
          </a:xfrm>
          <a:prstGeom prst="rightBrace">
            <a:avLst>
              <a:gd name="adj1" fmla="val 139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28" name="AutoShape 202"/>
          <p:cNvSpPr>
            <a:spLocks/>
          </p:cNvSpPr>
          <p:nvPr/>
        </p:nvSpPr>
        <p:spPr bwMode="auto">
          <a:xfrm>
            <a:off x="4572000" y="3860800"/>
            <a:ext cx="215900" cy="360363"/>
          </a:xfrm>
          <a:prstGeom prst="rightBrace">
            <a:avLst>
              <a:gd name="adj1" fmla="val 139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29" name="AutoShape 203"/>
          <p:cNvSpPr>
            <a:spLocks/>
          </p:cNvSpPr>
          <p:nvPr/>
        </p:nvSpPr>
        <p:spPr bwMode="auto">
          <a:xfrm>
            <a:off x="4787900" y="4292600"/>
            <a:ext cx="215900" cy="360363"/>
          </a:xfrm>
          <a:prstGeom prst="rightBrace">
            <a:avLst>
              <a:gd name="adj1" fmla="val 139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549275"/>
          </a:xfrm>
        </p:spPr>
        <p:txBody>
          <a:bodyPr/>
          <a:lstStyle/>
          <a:p>
            <a:pPr algn="l" eaLnBrk="1" hangingPunct="1"/>
            <a:r>
              <a:rPr lang="en-US" altLang="ar-SA" sz="1800" b="1" smtClean="0">
                <a:solidFill>
                  <a:schemeClr val="tx1"/>
                </a:solidFill>
              </a:rPr>
              <a:t>Table 5: Types of organisms and antibiotics of choice for UTI (Prof. Alhaider)</a:t>
            </a:r>
          </a:p>
        </p:txBody>
      </p:sp>
      <p:graphicFrame>
        <p:nvGraphicFramePr>
          <p:cNvPr id="5177" name="Group 57"/>
          <p:cNvGraphicFramePr>
            <a:graphicFrameLocks noGrp="1"/>
          </p:cNvGraphicFramePr>
          <p:nvPr>
            <p:ph idx="1"/>
          </p:nvPr>
        </p:nvGraphicFramePr>
        <p:xfrm>
          <a:off x="179388" y="620713"/>
          <a:ext cx="8785225" cy="6278246"/>
        </p:xfrm>
        <a:graphic>
          <a:graphicData uri="http://schemas.openxmlformats.org/drawingml/2006/table">
            <a:tbl>
              <a:tblPr/>
              <a:tblGrid>
                <a:gridCol w="2928937"/>
                <a:gridCol w="2927350"/>
                <a:gridCol w="292893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Suspected Organism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Drug of Choice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a) Community acquired</a:t>
                      </a: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E. Coli (-) 80%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proteus SP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Kliebsella 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Many drugs can be used Why?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(Nitrofurantoin; Ciprofluxacin; Norfloxacin</a:t>
                      </a:r>
                      <a:r>
                        <a:rPr kumimoji="0" lang="en-US" altLang="ar-S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or Co-trimoxazole (Bactrim) or cephalosporines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Staphylococcus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Saprofietica (Honeymoon cystitis)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Enterococeus faecelus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Cloxacillin;  flucloxacillin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 Cefuroxime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ar-SA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Ampicilin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b) Hospital-acquired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E. Coli                  But drug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Proteius              Resistance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Kliebsella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Ceftriazone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Based on C &amp; 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Pseudomonas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Acinitobacter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Enterobacter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I.V     Gentamycin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Ceftazedine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Oral     Norfluoxacin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Ciprofloxacin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0" name="AutoShape 50"/>
          <p:cNvSpPr>
            <a:spLocks/>
          </p:cNvSpPr>
          <p:nvPr/>
        </p:nvSpPr>
        <p:spPr bwMode="auto">
          <a:xfrm>
            <a:off x="4140200" y="4076700"/>
            <a:ext cx="288925" cy="792163"/>
          </a:xfrm>
          <a:prstGeom prst="rightBrace">
            <a:avLst>
              <a:gd name="adj1" fmla="val 228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41" name="AutoShape 51"/>
          <p:cNvSpPr>
            <a:spLocks/>
          </p:cNvSpPr>
          <p:nvPr/>
        </p:nvSpPr>
        <p:spPr bwMode="auto">
          <a:xfrm>
            <a:off x="5795963" y="2708275"/>
            <a:ext cx="287337" cy="719138"/>
          </a:xfrm>
          <a:prstGeom prst="rightBrace">
            <a:avLst>
              <a:gd name="adj1" fmla="val 208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dirty="0" err="1" smtClean="0"/>
              <a:t>Endocarditis</a:t>
            </a:r>
            <a:r>
              <a:rPr lang="en-US" sz="2400" b="1" dirty="0" smtClean="0"/>
              <a:t> (Remember Staph)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a. Native valve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b. Prosthetic valve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sz="2400" b="1" dirty="0" smtClean="0"/>
              <a:t>Brucellosis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a. Uncomplicated (</a:t>
            </a:r>
            <a:r>
              <a:rPr lang="en-US" sz="2400" b="1" dirty="0" err="1" smtClean="0"/>
              <a:t>Doxicyclin</a:t>
            </a:r>
            <a:r>
              <a:rPr lang="en-US" sz="2400" b="1" dirty="0" smtClean="0"/>
              <a:t> 100 mg P.O. BID/6 	    weeks) + Streptomycin (</a:t>
            </a:r>
            <a:r>
              <a:rPr lang="en-US" sz="2400" b="1" dirty="0" err="1" smtClean="0"/>
              <a:t>i.m</a:t>
            </a:r>
            <a:r>
              <a:rPr lang="en-US" sz="2400" b="1" dirty="0" smtClean="0"/>
              <a:t>.)/3 weeks. 		    What shall we do if bones are involved?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chemeClr val="accent1"/>
                </a:solidFill>
              </a:rPr>
              <a:t>WHO recommendation</a:t>
            </a:r>
            <a:r>
              <a:rPr lang="en-US" sz="2400" b="1" dirty="0" smtClean="0">
                <a:solidFill>
                  <a:schemeClr val="accent1"/>
                </a:solidFill>
              </a:rPr>
              <a:t>? </a:t>
            </a:r>
            <a:r>
              <a:rPr lang="en-US" sz="2400" b="1" dirty="0" smtClean="0">
                <a:solidFill>
                  <a:srgbClr val="FF0000"/>
                </a:solidFill>
              </a:rPr>
              <a:t>Rifampicin +</a:t>
            </a:r>
            <a:r>
              <a:rPr lang="en-US" sz="2400" b="1" dirty="0" err="1" smtClean="0">
                <a:solidFill>
                  <a:srgbClr val="FF0000"/>
                </a:solidFill>
              </a:rPr>
              <a:t>Dox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b. Complicated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	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. CNS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	ii. Pregnancy </a:t>
            </a:r>
            <a:r>
              <a:rPr lang="en-US" sz="1800" b="1" dirty="0" smtClean="0">
                <a:solidFill>
                  <a:srgbClr val="0066FF"/>
                </a:solidFill>
              </a:rPr>
              <a:t>(</a:t>
            </a:r>
            <a:r>
              <a:rPr lang="en-US" sz="1800" b="1" dirty="0" err="1" smtClean="0">
                <a:solidFill>
                  <a:srgbClr val="0066FF"/>
                </a:solidFill>
              </a:rPr>
              <a:t>Dox</a:t>
            </a:r>
            <a:r>
              <a:rPr lang="en-US" sz="1800" b="1" dirty="0" smtClean="0">
                <a:solidFill>
                  <a:srgbClr val="0066FF"/>
                </a:solidFill>
              </a:rPr>
              <a:t> &amp; Strep are contra)</a:t>
            </a:r>
            <a:endParaRPr lang="ar-SA" sz="2400" b="1" dirty="0" smtClean="0">
              <a:solidFill>
                <a:srgbClr val="0066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400" b="1" dirty="0" smtClean="0"/>
              <a:t>Upper Respiratory Tract Infections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a. </a:t>
            </a:r>
            <a:r>
              <a:rPr lang="en-US" sz="2400" b="1" dirty="0" err="1" smtClean="0"/>
              <a:t>Pharyngitis</a:t>
            </a:r>
            <a:r>
              <a:rPr lang="en-US" sz="2400" b="1" dirty="0" smtClean="0"/>
              <a:t>; Laryngitis and tonsillitis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b. </a:t>
            </a:r>
            <a:r>
              <a:rPr lang="en-US" sz="2400" b="1" dirty="0" err="1" smtClean="0"/>
              <a:t>Otitis</a:t>
            </a:r>
            <a:r>
              <a:rPr lang="en-US" sz="2400" b="1" dirty="0" smtClean="0"/>
              <a:t> media (Why </a:t>
            </a:r>
            <a:r>
              <a:rPr lang="en-US" sz="2400" b="1" dirty="0" err="1" smtClean="0"/>
              <a:t>Augmentin</a:t>
            </a:r>
            <a:r>
              <a:rPr lang="en-US" sz="2400" b="1" dirty="0" smtClean="0"/>
              <a:t> is commonly 	    used in pediatrics?).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0"/>
            <a:ext cx="8229600" cy="6858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4. Sepsis: </a:t>
            </a:r>
            <a:r>
              <a:rPr lang="en-US" sz="2800" dirty="0" smtClean="0">
                <a:solidFill>
                  <a:srgbClr val="FF3300"/>
                </a:solidFill>
              </a:rPr>
              <a:t>Tip: Remember three things: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a. Source of infection and RX accordingly</a:t>
            </a:r>
            <a:endParaRPr lang="ar-SA" dirty="0" smtClean="0"/>
          </a:p>
          <a:p>
            <a:pPr lvl="1" eaLnBrk="1" hangingPunct="1">
              <a:buFontTx/>
              <a:buNone/>
            </a:pPr>
            <a:r>
              <a:rPr lang="ar-SA" dirty="0" smtClean="0"/>
              <a:t>	</a:t>
            </a:r>
            <a:r>
              <a:rPr lang="en-US" dirty="0" smtClean="0"/>
              <a:t>b. Drug combination should always be 	   		   considered.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c. Almost all drugs should be given 	  	 	  parentally.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5. Cellulites and wound Infection: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6. Septic Arthritis: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7. </a:t>
            </a:r>
            <a:r>
              <a:rPr lang="en-US" dirty="0" smtClean="0"/>
              <a:t>Osteomyelitis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sz="2000" dirty="0" smtClean="0">
                <a:sym typeface="Wingdings" pitchFamily="2" charset="2"/>
              </a:rPr>
              <a:t>(start with </a:t>
            </a:r>
            <a:r>
              <a:rPr lang="en-US" sz="2000" dirty="0" err="1" smtClean="0">
                <a:sym typeface="Wingdings" pitchFamily="2" charset="2"/>
              </a:rPr>
              <a:t>i.v</a:t>
            </a:r>
            <a:r>
              <a:rPr lang="en-US" sz="2000" dirty="0" smtClean="0">
                <a:sym typeface="Wingdings" pitchFamily="2" charset="2"/>
              </a:rPr>
              <a:t> + prolonged Rx)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8. Diabetic foot infection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9. Spontaneous infective peritonitis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10. Salmonella </a:t>
            </a:r>
            <a:r>
              <a:rPr lang="en-US" dirty="0" err="1" smtClean="0"/>
              <a:t>typhe</a:t>
            </a:r>
            <a:r>
              <a:rPr lang="en-US" dirty="0" smtClean="0"/>
              <a:t>: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673100" indent="0" eaLnBrk="1" hangingPunct="1">
              <a:lnSpc>
                <a:spcPct val="90000"/>
              </a:lnSpc>
            </a:pPr>
            <a:r>
              <a:rPr lang="en-US" altLang="ar-SA" sz="2800" b="1" dirty="0" smtClean="0"/>
              <a:t>Clinical Uses of </a:t>
            </a:r>
            <a:r>
              <a:rPr lang="en-US" altLang="ar-SA" sz="2800" b="1" dirty="0" err="1" smtClean="0"/>
              <a:t>Aminoglycosides</a:t>
            </a:r>
            <a:r>
              <a:rPr lang="en-US" altLang="ar-SA" sz="2800" b="1" dirty="0" smtClean="0"/>
              <a:t>:</a:t>
            </a:r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ar-SA" sz="2800" dirty="0" err="1" smtClean="0"/>
              <a:t>Endocarditis</a:t>
            </a:r>
            <a:r>
              <a:rPr lang="en-US" altLang="ar-SA" sz="2800" dirty="0" smtClean="0"/>
              <a:t> together with </a:t>
            </a:r>
            <a:r>
              <a:rPr lang="en-US" altLang="ar-SA" sz="2800" dirty="0" err="1" smtClean="0"/>
              <a:t>antistaph</a:t>
            </a:r>
            <a:endParaRPr lang="en-US" altLang="ar-SA" sz="2800" dirty="0" smtClean="0"/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ar-SA" sz="2800" dirty="0" smtClean="0"/>
              <a:t>For </a:t>
            </a:r>
            <a:r>
              <a:rPr lang="en-US" altLang="ar-SA" sz="2800" dirty="0" err="1" smtClean="0"/>
              <a:t>enterococus</a:t>
            </a:r>
            <a:r>
              <a:rPr lang="en-US" altLang="ar-SA" sz="2800" dirty="0" smtClean="0"/>
              <a:t> in sepsis to augment the 	action of penicillin or </a:t>
            </a:r>
            <a:r>
              <a:rPr lang="en-US" altLang="ar-SA" sz="2800" dirty="0" err="1" smtClean="0"/>
              <a:t>ampicillin</a:t>
            </a:r>
            <a:r>
              <a:rPr lang="en-US" altLang="ar-SA" sz="2800" dirty="0" smtClean="0"/>
              <a:t>.</a:t>
            </a:r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ar-SA" sz="2800" dirty="0" smtClean="0"/>
              <a:t>As </a:t>
            </a:r>
            <a:r>
              <a:rPr lang="en-US" altLang="ar-SA" sz="2800" dirty="0" err="1" smtClean="0"/>
              <a:t>antipsydomonal</a:t>
            </a:r>
            <a:r>
              <a:rPr lang="en-US" altLang="ar-SA" sz="2800" dirty="0" smtClean="0"/>
              <a:t> (</a:t>
            </a:r>
            <a:r>
              <a:rPr lang="en-US" altLang="ar-SA" sz="2800" dirty="0" err="1" smtClean="0"/>
              <a:t>neutropenic</a:t>
            </a:r>
            <a:r>
              <a:rPr lang="en-US" altLang="ar-SA" sz="2800" dirty="0" smtClean="0"/>
              <a:t> patients)</a:t>
            </a:r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800" dirty="0" smtClean="0"/>
              <a:t>   together with </a:t>
            </a:r>
            <a:r>
              <a:rPr lang="en-US" altLang="ar-SA" sz="2800" dirty="0" err="1" smtClean="0"/>
              <a:t>ceftazidime</a:t>
            </a:r>
            <a:r>
              <a:rPr lang="en-US" altLang="ar-SA" sz="2800" dirty="0" smtClean="0"/>
              <a:t>  </a:t>
            </a:r>
          </a:p>
          <a:p>
            <a:pPr marL="673100" indent="0" eaLnBrk="1" hangingPunct="1">
              <a:lnSpc>
                <a:spcPct val="90000"/>
              </a:lnSpc>
            </a:pPr>
            <a:r>
              <a:rPr lang="en-US" altLang="ar-SA" sz="2800" b="1" dirty="0" smtClean="0"/>
              <a:t>Clinical Indications of Ciprofloxacin</a:t>
            </a:r>
          </a:p>
          <a:p>
            <a:pPr marL="673100" indent="0" eaLnBrk="1" hangingPunct="1">
              <a:lnSpc>
                <a:spcPct val="90000"/>
              </a:lnSpc>
              <a:buFontTx/>
              <a:buNone/>
            </a:pPr>
            <a:r>
              <a:rPr lang="en-US" altLang="ar-SA" sz="2800" dirty="0" smtClean="0"/>
              <a:t>	(weak </a:t>
            </a:r>
            <a:r>
              <a:rPr lang="en-US" altLang="ar-SA" sz="2800" dirty="0" err="1" smtClean="0"/>
              <a:t>antistrep</a:t>
            </a:r>
            <a:r>
              <a:rPr lang="en-US" altLang="ar-SA" sz="2800" dirty="0" smtClean="0"/>
              <a:t>, no action at </a:t>
            </a:r>
            <a:r>
              <a:rPr lang="en-US" altLang="ar-SA" sz="2800" dirty="0" err="1" smtClean="0"/>
              <a:t>aneaerobes</a:t>
            </a:r>
            <a:r>
              <a:rPr lang="en-US" altLang="ar-SA" sz="2800" dirty="0" smtClean="0"/>
              <a:t> or 	staph but very potent at gm –</a:t>
            </a:r>
            <a:r>
              <a:rPr lang="en-US" altLang="ar-SA" sz="2800" dirty="0" err="1" smtClean="0"/>
              <a:t>ve</a:t>
            </a:r>
            <a:r>
              <a:rPr lang="en-US" altLang="ar-SA" sz="2800" dirty="0" smtClean="0"/>
              <a:t>).</a:t>
            </a:r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ar-SA" sz="2800" dirty="0" err="1" smtClean="0"/>
              <a:t>Ostoemylitis</a:t>
            </a:r>
            <a:r>
              <a:rPr lang="en-US" altLang="ar-SA" sz="2800" dirty="0" smtClean="0"/>
              <a:t> in DM together with </a:t>
            </a:r>
            <a:r>
              <a:rPr lang="en-US" altLang="ar-SA" sz="2800" dirty="0" err="1" smtClean="0"/>
              <a:t>clindamycin</a:t>
            </a:r>
            <a:endParaRPr lang="en-US" altLang="ar-SA" sz="2800" dirty="0" smtClean="0"/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ar-SA" sz="2800" dirty="0" smtClean="0"/>
              <a:t>For TB if patient could not tolerate the </a:t>
            </a:r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ar-SA" sz="2800" dirty="0" smtClean="0"/>
              <a:t>   traditional drugs.</a:t>
            </a:r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ar-SA" sz="2800" dirty="0" smtClean="0"/>
              <a:t>UTI (</a:t>
            </a:r>
            <a:r>
              <a:rPr lang="en-US" altLang="ar-SA" sz="2800" dirty="0" err="1" smtClean="0"/>
              <a:t>pyelonephritis</a:t>
            </a:r>
            <a:r>
              <a:rPr lang="en-US" altLang="ar-SA" sz="2800" dirty="0" smtClean="0"/>
              <a:t>).</a:t>
            </a:r>
          </a:p>
          <a:p>
            <a:pPr marL="67310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ar-SA" sz="2800" dirty="0" smtClean="0"/>
              <a:t>Salmonella </a:t>
            </a:r>
            <a:r>
              <a:rPr lang="en-US" altLang="ar-SA" sz="2800" dirty="0" err="1" smtClean="0"/>
              <a:t>typhe</a:t>
            </a:r>
            <a:r>
              <a:rPr lang="en-US" altLang="ar-SA" sz="2800" dirty="0" smtClean="0"/>
              <a:t>.</a:t>
            </a:r>
            <a:endParaRPr lang="en-US" altLang="ar-SA" sz="2800" dirty="0" smtClean="0">
              <a:solidFill>
                <a:srgbClr val="EAEF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18487" cy="5861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66FF"/>
                </a:solidFill>
              </a:rPr>
              <a:t>Aerobic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="1" dirty="0" smtClean="0">
                <a:solidFill>
                  <a:schemeClr val="accent2"/>
                </a:solidFill>
              </a:rPr>
              <a:t>Gram-Positive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Cocci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smtClean="0"/>
              <a:t>Streptococci: </a:t>
            </a:r>
            <a:r>
              <a:rPr lang="en-US" sz="1200" b="1" dirty="0" err="1" smtClean="0"/>
              <a:t>pneumococcus</a:t>
            </a:r>
            <a:r>
              <a:rPr lang="en-US" sz="1200" b="1" dirty="0" smtClean="0"/>
              <a:t>, </a:t>
            </a:r>
            <a:r>
              <a:rPr lang="en-US" sz="1200" b="1" i="1" dirty="0" smtClean="0"/>
              <a:t>Streptococcus </a:t>
            </a:r>
            <a:r>
              <a:rPr lang="en-US" sz="1200" b="1" i="1" dirty="0" err="1" smtClean="0"/>
              <a:t>viridans</a:t>
            </a:r>
            <a:r>
              <a:rPr lang="en-US" sz="1200" b="1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Enterococcus</a:t>
            </a:r>
            <a:r>
              <a:rPr lang="en-US" sz="1200" b="1" dirty="0" smtClean="0"/>
              <a:t>: Strep 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Staphylococci</a:t>
            </a:r>
            <a:r>
              <a:rPr lang="en-US" sz="1400" b="1" dirty="0" smtClean="0"/>
              <a:t>: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Staphelococcus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aureus</a:t>
            </a:r>
            <a:r>
              <a:rPr lang="en-US" sz="1200" b="1" dirty="0" smtClean="0"/>
              <a:t>, </a:t>
            </a:r>
            <a:r>
              <a:rPr lang="en-US" sz="1200" b="1" i="1" dirty="0" smtClean="0"/>
              <a:t>Staphylococcus </a:t>
            </a:r>
            <a:r>
              <a:rPr lang="en-US" sz="1200" b="1" i="1" dirty="0" err="1" smtClean="0"/>
              <a:t>epidermidis</a:t>
            </a:r>
            <a:endParaRPr lang="en-US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b="1" dirty="0" smtClean="0"/>
              <a:t>Rods (bacilli)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Corynebacterium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Listeria</a:t>
            </a:r>
            <a:endParaRPr lang="en-US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b="1" dirty="0" smtClean="0"/>
              <a:t>Gram-Negative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Cocci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Moraxella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Neisseria</a:t>
            </a:r>
            <a:r>
              <a:rPr lang="en-US" sz="1200" b="1" dirty="0" smtClean="0"/>
              <a:t> (</a:t>
            </a:r>
            <a:r>
              <a:rPr lang="en-US" sz="1200" b="1" i="1" dirty="0" err="1" smtClean="0"/>
              <a:t>Neisseria</a:t>
            </a:r>
            <a:r>
              <a:rPr lang="en-US" sz="1200" b="1" i="1" dirty="0" smtClean="0"/>
              <a:t> meningitides, </a:t>
            </a:r>
            <a:r>
              <a:rPr lang="en-US" sz="1200" b="1" i="1" dirty="0" err="1" smtClean="0"/>
              <a:t>Neisseria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gonorrhoeae</a:t>
            </a:r>
            <a:r>
              <a:rPr lang="en-US" sz="1200" b="1" i="1" dirty="0" smtClean="0"/>
              <a:t>)</a:t>
            </a:r>
            <a:endParaRPr lang="en-US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b="1" dirty="0" smtClean="0"/>
              <a:t>Rods (bacilli)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FF0000"/>
                </a:solidFill>
              </a:rPr>
              <a:t>Enterobacteriaceae</a:t>
            </a:r>
            <a:r>
              <a:rPr lang="en-US" sz="1200" b="1" dirty="0" smtClean="0"/>
              <a:t> </a:t>
            </a:r>
            <a:r>
              <a:rPr lang="en-US" sz="1200" b="1" i="1" dirty="0" smtClean="0"/>
              <a:t>(Escherichia coli, </a:t>
            </a:r>
            <a:r>
              <a:rPr lang="en-US" sz="1200" b="1" i="1" dirty="0" err="1" smtClean="0"/>
              <a:t>Klebsiella</a:t>
            </a:r>
            <a:r>
              <a:rPr lang="en-US" sz="1200" b="1" i="1" dirty="0" smtClean="0"/>
              <a:t>, </a:t>
            </a:r>
            <a:r>
              <a:rPr lang="en-US" sz="1200" b="1" i="1" dirty="0" err="1" smtClean="0"/>
              <a:t>Enterobacter</a:t>
            </a:r>
            <a:r>
              <a:rPr lang="en-US" sz="1200" b="1" i="1" dirty="0" smtClean="0"/>
              <a:t>, </a:t>
            </a:r>
            <a:r>
              <a:rPr lang="en-US" sz="1200" b="1" i="1" dirty="0" err="1" smtClean="0"/>
              <a:t>Citrobacter</a:t>
            </a:r>
            <a:r>
              <a:rPr lang="en-US" sz="1200" b="1" i="1" dirty="0" smtClean="0"/>
              <a:t>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i="1" dirty="0" smtClean="0"/>
              <a:t>Proteus, </a:t>
            </a:r>
            <a:r>
              <a:rPr lang="en-US" sz="1200" b="1" i="1" dirty="0" err="1" smtClean="0"/>
              <a:t>Serratia</a:t>
            </a:r>
            <a:r>
              <a:rPr lang="en-US" sz="1200" b="1" i="1" dirty="0" smtClean="0"/>
              <a:t>, Salmonella, </a:t>
            </a:r>
            <a:r>
              <a:rPr lang="en-US" sz="1200" b="1" i="1" dirty="0" err="1" smtClean="0"/>
              <a:t>Shigella</a:t>
            </a:r>
            <a:r>
              <a:rPr lang="en-US" sz="1200" b="1" i="1" dirty="0" smtClean="0"/>
              <a:t>, </a:t>
            </a:r>
            <a:r>
              <a:rPr lang="en-US" sz="1200" b="1" i="1" dirty="0" err="1" smtClean="0"/>
              <a:t>Morganella</a:t>
            </a:r>
            <a:r>
              <a:rPr lang="en-US" sz="1200" b="1" i="1" dirty="0" smtClean="0"/>
              <a:t>, </a:t>
            </a:r>
            <a:r>
              <a:rPr lang="en-US" sz="1200" b="1" i="1" dirty="0" err="1" smtClean="0"/>
              <a:t>Providencai</a:t>
            </a:r>
            <a:r>
              <a:rPr lang="en-US" sz="1200" b="1" i="1" dirty="0" smtClean="0"/>
              <a:t>)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Pseudomonas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smtClean="0"/>
              <a:t>Helicobacter (Campylobacter)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Haemophilus</a:t>
            </a:r>
            <a:r>
              <a:rPr lang="en-US" sz="1200" b="1" dirty="0" smtClean="0"/>
              <a:t> (</a:t>
            </a:r>
            <a:r>
              <a:rPr lang="en-US" sz="1200" b="1" dirty="0" err="1" smtClean="0"/>
              <a:t>Coccobacilli</a:t>
            </a:r>
            <a:r>
              <a:rPr lang="en-US" sz="1200" b="1" dirty="0" smtClean="0"/>
              <a:t> morphology)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Legionella</a:t>
            </a:r>
            <a:endParaRPr lang="en-US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0066FF"/>
                </a:solidFill>
              </a:rPr>
              <a:t>Anaerobic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="1" dirty="0" smtClean="0">
                <a:solidFill>
                  <a:schemeClr val="accent2"/>
                </a:solidFill>
              </a:rPr>
              <a:t>Gram-Positive</a:t>
            </a:r>
            <a:br>
              <a:rPr lang="en-US" sz="1200" b="1" dirty="0" smtClean="0">
                <a:solidFill>
                  <a:schemeClr val="accent2"/>
                </a:solidFill>
              </a:rPr>
            </a:br>
            <a:r>
              <a:rPr lang="en-US" sz="1200" b="1" dirty="0" err="1" smtClean="0"/>
              <a:t>Cocci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Peptococcus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Peptostreptococcus</a:t>
            </a:r>
            <a:endParaRPr lang="en-US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b="1" dirty="0" smtClean="0"/>
              <a:t>Rods (bacilli)</a:t>
            </a:r>
            <a:endParaRPr lang="en-US" sz="1200" b="1" u="sng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u="sng" dirty="0" smtClean="0"/>
              <a:t>Clostridia</a:t>
            </a:r>
            <a:r>
              <a:rPr lang="en-US" sz="1200" b="1" dirty="0" smtClean="0"/>
              <a:t> </a:t>
            </a:r>
            <a:r>
              <a:rPr lang="en-US" sz="1200" b="1" i="1" dirty="0" smtClean="0"/>
              <a:t>(Clostridium </a:t>
            </a:r>
            <a:r>
              <a:rPr lang="en-US" sz="1200" b="1" i="1" dirty="0" err="1" smtClean="0"/>
              <a:t>perfringens</a:t>
            </a:r>
            <a:r>
              <a:rPr lang="en-US" sz="1200" b="1" i="1" dirty="0" smtClean="0"/>
              <a:t>, </a:t>
            </a:r>
            <a:r>
              <a:rPr lang="en-US" sz="1200" b="1" i="1" dirty="0" err="1" smtClean="0"/>
              <a:t>Closteridium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tetani</a:t>
            </a:r>
            <a:r>
              <a:rPr lang="en-US" sz="1200" b="1" i="1" dirty="0" smtClean="0"/>
              <a:t>)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Proprionibacterium</a:t>
            </a:r>
            <a:r>
              <a:rPr lang="en-US" sz="1200" b="1" dirty="0" smtClean="0"/>
              <a:t> acnes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="1" dirty="0" smtClean="0"/>
              <a:t>Gram-Negative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Cocci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smtClean="0"/>
              <a:t>None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b="1" dirty="0" smtClean="0"/>
              <a:t>Rods (bacilli)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Bacteroides</a:t>
            </a:r>
            <a:r>
              <a:rPr lang="en-US" sz="1200" b="1" dirty="0" smtClean="0"/>
              <a:t> (</a:t>
            </a:r>
            <a:r>
              <a:rPr lang="en-US" sz="1200" b="1" i="1" u="sng" dirty="0" err="1" smtClean="0"/>
              <a:t>Bacteroides</a:t>
            </a:r>
            <a:r>
              <a:rPr lang="en-US" sz="1200" b="1" i="1" u="sng" dirty="0" smtClean="0"/>
              <a:t> </a:t>
            </a:r>
            <a:r>
              <a:rPr lang="en-US" sz="1200" b="1" i="1" u="sng" dirty="0" err="1" smtClean="0"/>
              <a:t>fragilis</a:t>
            </a:r>
            <a:r>
              <a:rPr lang="en-US" sz="1200" b="1" i="1" dirty="0" smtClean="0"/>
              <a:t>, </a:t>
            </a:r>
            <a:r>
              <a:rPr lang="en-US" sz="1200" b="1" i="1" dirty="0" err="1" smtClean="0"/>
              <a:t>Bacteroides</a:t>
            </a:r>
            <a:r>
              <a:rPr lang="en-US" sz="1200" b="1" i="1" dirty="0" smtClean="0"/>
              <a:t> </a:t>
            </a:r>
            <a:r>
              <a:rPr lang="en-US" sz="1200" b="1" i="1" dirty="0" err="1" smtClean="0"/>
              <a:t>melaninogenicus</a:t>
            </a:r>
            <a:r>
              <a:rPr lang="en-US" sz="1200" b="1" i="1" dirty="0" smtClean="0"/>
              <a:t>) </a:t>
            </a:r>
            <a:endParaRPr lang="en-US" sz="12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200" b="1" dirty="0" err="1" smtClean="0"/>
              <a:t>Fusobacterium</a:t>
            </a:r>
            <a:endParaRPr lang="en-US" sz="1200" b="1" dirty="0" smtClean="0"/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2925763" y="115888"/>
            <a:ext cx="3302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200" b="1"/>
              <a:t>Bacteria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21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0066FF"/>
                </a:solidFill>
              </a:rPr>
              <a:t>Fungi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Aspergillus</a:t>
            </a:r>
            <a:r>
              <a:rPr lang="en-US" sz="1800" dirty="0" smtClean="0"/>
              <a:t>, </a:t>
            </a:r>
            <a:r>
              <a:rPr lang="en-US" sz="1800" dirty="0" err="1" smtClean="0"/>
              <a:t>candida</a:t>
            </a:r>
            <a:r>
              <a:rPr lang="en-US" sz="1800" dirty="0" smtClean="0"/>
              <a:t>, </a:t>
            </a:r>
            <a:r>
              <a:rPr lang="en-US" sz="1800" dirty="0" err="1" smtClean="0"/>
              <a:t>coccidioides</a:t>
            </a:r>
            <a:r>
              <a:rPr lang="en-US" sz="1800" dirty="0" smtClean="0"/>
              <a:t>, </a:t>
            </a:r>
            <a:r>
              <a:rPr lang="en-US" sz="1800" dirty="0" err="1" smtClean="0"/>
              <a:t>cryptococcus</a:t>
            </a:r>
            <a:r>
              <a:rPr lang="en-US" sz="1800" dirty="0" smtClean="0"/>
              <a:t>, </a:t>
            </a:r>
            <a:r>
              <a:rPr lang="en-US" sz="1800" dirty="0" err="1" smtClean="0"/>
              <a:t>histoplasma</a:t>
            </a:r>
            <a:r>
              <a:rPr lang="en-US" sz="1800" dirty="0" smtClean="0"/>
              <a:t>, </a:t>
            </a:r>
            <a:r>
              <a:rPr lang="en-US" sz="1800" dirty="0" err="1" smtClean="0"/>
              <a:t>Mucor</a:t>
            </a:r>
            <a:r>
              <a:rPr lang="en-US" sz="1800" dirty="0" smtClean="0"/>
              <a:t>, </a:t>
            </a:r>
            <a:r>
              <a:rPr lang="en-US" sz="1800" dirty="0" err="1" smtClean="0"/>
              <a:t>tinea</a:t>
            </a:r>
            <a:r>
              <a:rPr lang="en-US" sz="1800" dirty="0" smtClean="0"/>
              <a:t>, </a:t>
            </a:r>
            <a:r>
              <a:rPr lang="en-US" sz="1800" dirty="0" err="1" smtClean="0"/>
              <a:t>trichophyton</a:t>
            </a:r>
            <a:r>
              <a:rPr lang="en-US" sz="1800" dirty="0" smtClean="0"/>
              <a:t>, </a:t>
            </a:r>
            <a:r>
              <a:rPr lang="en-US" sz="1800" dirty="0" err="1" smtClean="0"/>
              <a:t>torulopsis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Viruses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Influenza, hepatitis A, B, C, D, human immunodeficiency virus, rubella, herpes, cytomegalovirus, respiratory </a:t>
            </a:r>
            <a:r>
              <a:rPr lang="en-US" sz="1800" dirty="0" err="1" smtClean="0"/>
              <a:t>syncytial</a:t>
            </a:r>
            <a:r>
              <a:rPr lang="en-US" sz="1800" dirty="0" smtClean="0"/>
              <a:t> virus, Epstein-Barr virus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0066FF"/>
                </a:solidFill>
              </a:rPr>
              <a:t>Chlamydiae</a:t>
            </a:r>
            <a:endParaRPr lang="en-US" sz="2000" b="1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	</a:t>
            </a:r>
            <a:r>
              <a:rPr lang="en-US" sz="1800" i="1" dirty="0" smtClean="0"/>
              <a:t>Chlamydia </a:t>
            </a:r>
            <a:r>
              <a:rPr lang="en-US" sz="1800" i="1" dirty="0" err="1" smtClean="0"/>
              <a:t>trachomatis</a:t>
            </a:r>
            <a:endParaRPr lang="en-US" sz="18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	Chlamydia </a:t>
            </a:r>
            <a:r>
              <a:rPr lang="en-US" sz="1800" i="1" dirty="0" err="1" smtClean="0"/>
              <a:t>psittaci</a:t>
            </a:r>
            <a:endParaRPr lang="en-US" sz="18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	Chlamydia pneumonia </a:t>
            </a:r>
            <a:r>
              <a:rPr lang="en-US" sz="1800" dirty="0" smtClean="0"/>
              <a:t>(TWAR)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LGV [(</a:t>
            </a:r>
            <a:r>
              <a:rPr lang="en-US" sz="1800" dirty="0" err="1" smtClean="0"/>
              <a:t>lymphogranuloma</a:t>
            </a:r>
            <a:r>
              <a:rPr lang="en-US" sz="1800" dirty="0" smtClean="0"/>
              <a:t> </a:t>
            </a:r>
            <a:r>
              <a:rPr lang="en-US" sz="1800" dirty="0" err="1" smtClean="0"/>
              <a:t>venereum</a:t>
            </a:r>
            <a:r>
              <a:rPr lang="en-US" sz="1800" dirty="0" smtClean="0"/>
              <a:t>) disease caused by </a:t>
            </a:r>
            <a:r>
              <a:rPr lang="en-US" sz="1800" i="1" dirty="0" smtClean="0"/>
              <a:t>Chlamydia </a:t>
            </a:r>
            <a:r>
              <a:rPr lang="en-US" sz="1800" i="1" dirty="0" err="1" smtClean="0"/>
              <a:t>trachomatis</a:t>
            </a:r>
            <a:r>
              <a:rPr lang="en-US" sz="1800" i="1" dirty="0" smtClean="0"/>
              <a:t> </a:t>
            </a:r>
            <a:r>
              <a:rPr lang="en-US" sz="1800" dirty="0" smtClean="0"/>
              <a:t>of </a:t>
            </a:r>
            <a:r>
              <a:rPr lang="en-US" sz="1800" dirty="0" err="1" smtClean="0"/>
              <a:t>immunotype</a:t>
            </a:r>
            <a:r>
              <a:rPr lang="en-US" sz="1800" dirty="0" smtClean="0"/>
              <a:t> L1-L3]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Rickettsia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0066FF"/>
                </a:solidFill>
              </a:rPr>
              <a:t>Rocky Mountain Spotted Fever, Q fever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0066FF"/>
                </a:solidFill>
              </a:rPr>
              <a:t>Ureaplasma</a:t>
            </a:r>
            <a:endParaRPr lang="en-US" sz="20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solidFill>
                  <a:srgbClr val="0066FF"/>
                </a:solidFill>
              </a:rPr>
              <a:t>Mycoplasmas</a:t>
            </a:r>
            <a:r>
              <a:rPr lang="en-US" sz="2400" b="1" dirty="0" smtClean="0">
                <a:solidFill>
                  <a:srgbClr val="0066FF"/>
                </a:solidFill>
              </a:rPr>
              <a:t>#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	</a:t>
            </a:r>
            <a:r>
              <a:rPr lang="en-US" sz="2000" i="1" dirty="0" err="1" smtClean="0"/>
              <a:t>Mycoplasma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pneumoniae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Mycoplasma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hominis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0066FF"/>
                </a:solidFill>
              </a:rPr>
              <a:t>Spinrochetes</a:t>
            </a:r>
            <a:endParaRPr lang="en-US" sz="2000" b="1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err="1" smtClean="0"/>
              <a:t>Treponema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pallidum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Borrelia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burgdorferi</a:t>
            </a:r>
            <a:r>
              <a:rPr lang="en-US" sz="1800" dirty="0" smtClean="0"/>
              <a:t> (Lyme disease)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err="1" smtClean="0">
                <a:solidFill>
                  <a:srgbClr val="0066FF"/>
                </a:solidFill>
              </a:rPr>
              <a:t>Mycobacteria</a:t>
            </a:r>
            <a:endParaRPr lang="en-US" sz="2000" b="1" i="1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Mycobacterium tuberculosis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Mycobacterium </a:t>
            </a:r>
            <a:r>
              <a:rPr lang="en-US" sz="1800" i="1" dirty="0" err="1" smtClean="0"/>
              <a:t>avium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intercellulare</a:t>
            </a:r>
            <a:endParaRPr lang="en-US" sz="1800" i="1" dirty="0" smtClean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925763" y="115888"/>
            <a:ext cx="3302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3200" b="1"/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484438" y="1484313"/>
            <a:ext cx="1543050" cy="261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e.g: Meropenem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392363" y="1189038"/>
            <a:ext cx="1597025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1400" b="1"/>
              <a:t>(e,g:Aztreonam)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940425" y="1174750"/>
            <a:ext cx="1357313" cy="683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e.g. </a:t>
            </a:r>
            <a:r>
              <a:rPr lang="en-US" sz="1200" dirty="0"/>
              <a:t>C</a:t>
            </a:r>
            <a:r>
              <a:rPr lang="en-US" sz="1200" dirty="0" smtClean="0"/>
              <a:t>iprofloxacin; </a:t>
            </a:r>
            <a:r>
              <a:rPr lang="en-US" sz="1200" dirty="0" err="1" smtClean="0"/>
              <a:t>Norfloxacine</a:t>
            </a:r>
            <a:r>
              <a:rPr lang="en-US" sz="1200" dirty="0" smtClean="0"/>
              <a:t>; </a:t>
            </a:r>
            <a:r>
              <a:rPr lang="en-US" sz="1200" dirty="0" err="1" smtClean="0"/>
              <a:t>moxifloxacin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6597650"/>
            <a:ext cx="7772400" cy="260350"/>
          </a:xfrm>
        </p:spPr>
        <p:txBody>
          <a:bodyPr/>
          <a:lstStyle/>
          <a:p>
            <a:pPr algn="l" eaLnBrk="1" hangingPunct="1"/>
            <a:r>
              <a:rPr lang="en-US" altLang="ar-SA" sz="1400" dirty="0" smtClean="0">
                <a:solidFill>
                  <a:srgbClr val="0066FF"/>
                </a:solidFill>
              </a:rPr>
              <a:t>Penicillin V is an acid-stable analogue of penicillin G.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V="1">
            <a:off x="179388" y="0"/>
            <a:ext cx="8713787" cy="333375"/>
          </a:xfrm>
          <a:noFill/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ar-SA" sz="1800" b="1" dirty="0" smtClean="0"/>
              <a:t>Table 2: </a:t>
            </a:r>
            <a:r>
              <a:rPr lang="en-US" altLang="ar-SA" sz="1800" b="1" dirty="0" smtClean="0">
                <a:solidFill>
                  <a:srgbClr val="0066FF"/>
                </a:solidFill>
              </a:rPr>
              <a:t>Development</a:t>
            </a:r>
            <a:r>
              <a:rPr lang="en-US" altLang="ar-SA" sz="1800" b="1" dirty="0" smtClean="0"/>
              <a:t> of </a:t>
            </a:r>
            <a:r>
              <a:rPr lang="en-US" altLang="ar-SA" sz="1800" b="1" dirty="0" err="1" smtClean="0"/>
              <a:t>Penicillins</a:t>
            </a:r>
            <a:r>
              <a:rPr lang="en-US" altLang="ar-SA" sz="1800" b="1" dirty="0" smtClean="0"/>
              <a:t> (Prof. </a:t>
            </a:r>
            <a:r>
              <a:rPr lang="en-US" altLang="ar-SA" sz="1800" b="1" dirty="0" err="1" smtClean="0"/>
              <a:t>Alhaider</a:t>
            </a:r>
            <a:r>
              <a:rPr lang="en-US" altLang="ar-SA" sz="1800" b="1" dirty="0" smtClean="0"/>
              <a:t>)</a:t>
            </a:r>
          </a:p>
          <a:p>
            <a:pPr algn="l" eaLnBrk="1" hangingPunct="1">
              <a:lnSpc>
                <a:spcPct val="80000"/>
              </a:lnSpc>
            </a:pPr>
            <a:endParaRPr lang="en-US" altLang="ar-SA" sz="1800" b="1" dirty="0" smtClean="0">
              <a:solidFill>
                <a:srgbClr val="FF3300"/>
              </a:solidFill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2875" y="476250"/>
            <a:ext cx="9001125" cy="6140450"/>
            <a:chOff x="90" y="300"/>
            <a:chExt cx="5670" cy="3868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3628" y="2858"/>
              <a:ext cx="2132" cy="1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-Most gram positive cocci &amp; bacilli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  H. Influenzae (90-100%), gram- 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  negative bacilli including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chemeClr val="tx2"/>
                  </a:solidFill>
                </a:rPr>
                <a:t>  Pseudomonas </a:t>
              </a:r>
              <a:r>
                <a:rPr lang="en-US" altLang="ar-SA" sz="1600">
                  <a:solidFill>
                    <a:srgbClr val="FF3300"/>
                  </a:solidFill>
                </a:rPr>
                <a:t>and </a:t>
              </a:r>
              <a:r>
                <a:rPr lang="en-US" altLang="ar-SA" sz="1600">
                  <a:solidFill>
                    <a:schemeClr val="tx2"/>
                  </a:solidFill>
                </a:rPr>
                <a:t>B. fragilis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-Same coverage as ticarcillin plus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  greater coverage of gram-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  negative bacilli and S. aureus.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  </a:t>
              </a: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951" y="2858"/>
              <a:ext cx="1677" cy="1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endParaRPr lang="en-US" altLang="ar-SA" sz="16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en-US" altLang="ar-SA" sz="1600" dirty="0" err="1">
                  <a:solidFill>
                    <a:srgbClr val="0066FF"/>
                  </a:solidFill>
                </a:rPr>
                <a:t>Piperacillin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Ticarcillin</a:t>
              </a:r>
              <a:endParaRPr lang="en-US" altLang="ar-SA" sz="16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endParaRPr lang="en-US" altLang="ar-SA" sz="16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endParaRPr lang="en-US" altLang="ar-SA" sz="12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en-US" altLang="ar-SA" sz="1200" dirty="0">
                  <a:solidFill>
                    <a:schemeClr val="tx2"/>
                  </a:solidFill>
                </a:rPr>
                <a:t>(</a:t>
              </a:r>
              <a:r>
                <a:rPr lang="en-US" altLang="ar-SA" sz="1200" dirty="0" err="1">
                  <a:solidFill>
                    <a:srgbClr val="0066FF"/>
                  </a:solidFill>
                </a:rPr>
                <a:t>Tazocin</a:t>
              </a:r>
              <a:r>
                <a:rPr lang="en-US" altLang="ar-SA" sz="1200" baseline="30000" dirty="0" err="1">
                  <a:solidFill>
                    <a:schemeClr val="tx2"/>
                  </a:solidFill>
                </a:rPr>
                <a:t>R</a:t>
              </a:r>
              <a:r>
                <a:rPr lang="en-US" altLang="ar-SA" sz="1200" dirty="0">
                  <a:solidFill>
                    <a:srgbClr val="FF3300"/>
                  </a:solidFill>
                </a:rPr>
                <a:t>= </a:t>
              </a:r>
              <a:r>
                <a:rPr lang="en-US" altLang="ar-SA" sz="1200" dirty="0" err="1">
                  <a:solidFill>
                    <a:srgbClr val="FF3300"/>
                  </a:solidFill>
                </a:rPr>
                <a:t>Pipercillin</a:t>
              </a:r>
              <a:r>
                <a:rPr lang="en-US" altLang="ar-SA" sz="1200" dirty="0">
                  <a:solidFill>
                    <a:srgbClr val="FF3300"/>
                  </a:solidFill>
                </a:rPr>
                <a:t> +</a:t>
              </a:r>
              <a:r>
                <a:rPr lang="en-US" altLang="ar-SA" sz="1200" dirty="0" err="1">
                  <a:solidFill>
                    <a:srgbClr val="FF3300"/>
                  </a:solidFill>
                </a:rPr>
                <a:t>Tazopactam</a:t>
              </a:r>
              <a:r>
                <a:rPr lang="en-US" altLang="ar-SA" sz="1600" dirty="0">
                  <a:solidFill>
                    <a:srgbClr val="FF3300"/>
                  </a:solidFill>
                </a:rPr>
                <a:t>)</a:t>
              </a: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90" y="2858"/>
              <a:ext cx="1861" cy="1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1600" b="1">
                  <a:solidFill>
                    <a:srgbClr val="FF3300"/>
                  </a:solidFill>
                </a:rPr>
                <a:t>Extended-spectrum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 </a:t>
              </a:r>
              <a:r>
                <a:rPr lang="en-US" altLang="ar-SA" b="1">
                  <a:solidFill>
                    <a:srgbClr val="FF3300"/>
                  </a:solidFill>
                </a:rPr>
                <a:t>(</a:t>
              </a:r>
              <a:r>
                <a:rPr lang="en-US" altLang="ar-SA" b="1"/>
                <a:t>Antipsydomonus)</a:t>
              </a:r>
            </a:p>
            <a:p>
              <a:pPr>
                <a:lnSpc>
                  <a:spcPct val="100000"/>
                </a:lnSpc>
              </a:pPr>
              <a:endParaRPr lang="en-US" altLang="ar-SA" b="1">
                <a:latin typeface="Symbol" pitchFamily="18" charset="2"/>
              </a:endParaRPr>
            </a:p>
            <a:p>
              <a:pPr>
                <a:lnSpc>
                  <a:spcPct val="100000"/>
                </a:lnSpc>
              </a:pPr>
              <a:endParaRPr lang="en-US" altLang="ar-SA" b="1">
                <a:solidFill>
                  <a:srgbClr val="FF3300"/>
                </a:solidFill>
                <a:latin typeface="Symbol" pitchFamily="18" charset="2"/>
              </a:endParaRPr>
            </a:p>
            <a:p>
              <a:pPr>
                <a:lnSpc>
                  <a:spcPct val="100000"/>
                </a:lnSpc>
              </a:pPr>
              <a:r>
                <a:rPr lang="en-US" altLang="ar-SA" sz="1600" b="1">
                  <a:solidFill>
                    <a:srgbClr val="FF3300"/>
                  </a:solidFill>
                  <a:latin typeface="Symbol" pitchFamily="18" charset="2"/>
                </a:rPr>
                <a:t>b</a:t>
              </a:r>
              <a:r>
                <a:rPr lang="en-US" altLang="ar-SA" sz="1600" b="1">
                  <a:solidFill>
                    <a:srgbClr val="FF3300"/>
                  </a:solidFill>
                </a:rPr>
                <a:t> – Lactamase resistant</a:t>
              </a:r>
              <a:endParaRPr lang="el-GR" altLang="ar-SA" sz="1600" b="1">
                <a:solidFill>
                  <a:srgbClr val="FF3300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628" y="1794"/>
              <a:ext cx="2132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1600" dirty="0">
                  <a:solidFill>
                    <a:srgbClr val="FF3300"/>
                  </a:solidFill>
                </a:rPr>
                <a:t>-Streptococcus,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enterococi;Escherichia</a:t>
              </a:r>
              <a:r>
                <a:rPr lang="en-US" altLang="ar-SA" sz="1600" dirty="0">
                  <a:solidFill>
                    <a:srgbClr val="FF3300"/>
                  </a:solidFill>
                </a:rPr>
                <a:t> coli,   </a:t>
              </a:r>
              <a:r>
                <a:rPr lang="en-US" altLang="ar-SA" sz="1500" dirty="0" err="1">
                  <a:solidFill>
                    <a:srgbClr val="FF3300"/>
                  </a:solidFill>
                </a:rPr>
                <a:t>Haemopheilus</a:t>
              </a:r>
              <a:r>
                <a:rPr lang="en-US" altLang="ar-SA" sz="1500" dirty="0">
                  <a:solidFill>
                    <a:srgbClr val="FF3300"/>
                  </a:solidFill>
                </a:rPr>
                <a:t> </a:t>
              </a:r>
              <a:r>
                <a:rPr lang="en-US" altLang="ar-SA" sz="1500" dirty="0" err="1">
                  <a:solidFill>
                    <a:srgbClr val="FF3300"/>
                  </a:solidFill>
                </a:rPr>
                <a:t>influenzae</a:t>
              </a:r>
              <a:r>
                <a:rPr lang="en-US" altLang="ar-SA" sz="1500" dirty="0">
                  <a:solidFill>
                    <a:srgbClr val="FF3300"/>
                  </a:solidFill>
                </a:rPr>
                <a:t> (70-80%), </a:t>
              </a:r>
              <a:endParaRPr lang="en-US" altLang="ar-SA" sz="16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en-US" altLang="ar-SA" sz="1600" dirty="0">
                  <a:solidFill>
                    <a:srgbClr val="FF3300"/>
                  </a:solidFill>
                </a:rPr>
                <a:t>-E. coli,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Enterobactor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Proteus, </a:t>
              </a:r>
              <a:r>
                <a:rPr lang="en-US" altLang="ar-SA" sz="1600" dirty="0" err="1">
                  <a:solidFill>
                    <a:srgbClr val="0066FF"/>
                  </a:solidFill>
                </a:rPr>
                <a:t>H.lnfluenze</a:t>
              </a:r>
              <a:r>
                <a:rPr lang="en-US" altLang="ar-SA" sz="1600" dirty="0">
                  <a:solidFill>
                    <a:srgbClr val="FF3300"/>
                  </a:solidFill>
                </a:rPr>
                <a:t>;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Klebsiella</a:t>
              </a:r>
              <a:endParaRPr lang="en-US" altLang="ar-SA" sz="16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en-US" altLang="ar-SA" sz="1600" dirty="0" err="1">
                  <a:solidFill>
                    <a:srgbClr val="FF3300"/>
                  </a:solidFill>
                </a:rPr>
                <a:t>Bacteroides</a:t>
              </a:r>
              <a:r>
                <a:rPr lang="en-US" altLang="ar-SA" sz="1600" dirty="0">
                  <a:solidFill>
                    <a:srgbClr val="FF3300"/>
                  </a:solidFill>
                </a:rPr>
                <a:t>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Fragilis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S.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aureus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951" y="1794"/>
              <a:ext cx="1677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1600" dirty="0" err="1">
                  <a:solidFill>
                    <a:srgbClr val="FF3300"/>
                  </a:solidFill>
                </a:rPr>
                <a:t>Ampicillin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amoxicillin </a:t>
              </a:r>
            </a:p>
            <a:p>
              <a:pPr>
                <a:lnSpc>
                  <a:spcPct val="100000"/>
                </a:lnSpc>
              </a:pPr>
              <a:endParaRPr lang="en-US" altLang="ar-SA" sz="16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endParaRPr lang="en-US" altLang="ar-SA" sz="16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en-US" altLang="ar-SA" sz="1600" dirty="0">
                  <a:solidFill>
                    <a:srgbClr val="FF3300"/>
                  </a:solidFill>
                </a:rPr>
                <a:t>Amoxicillin +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clavulanic</a:t>
              </a:r>
              <a:r>
                <a:rPr lang="en-US" altLang="ar-SA" sz="1600" dirty="0">
                  <a:solidFill>
                    <a:srgbClr val="FF3300"/>
                  </a:solidFill>
                </a:rPr>
                <a:t> acid (</a:t>
              </a:r>
              <a:r>
                <a:rPr lang="en-US" altLang="ar-SA" dirty="0" err="1">
                  <a:solidFill>
                    <a:srgbClr val="0066FF"/>
                  </a:solidFill>
                </a:rPr>
                <a:t>Augmentin</a:t>
              </a:r>
              <a:r>
                <a:rPr lang="en-US" altLang="ar-SA" sz="1600" baseline="30000" dirty="0" err="1">
                  <a:solidFill>
                    <a:srgbClr val="FF3300"/>
                  </a:solidFill>
                </a:rPr>
                <a:t>R</a:t>
              </a:r>
              <a:r>
                <a:rPr lang="en-US" altLang="ar-SA" sz="1600" dirty="0">
                  <a:solidFill>
                    <a:srgbClr val="FF3300"/>
                  </a:solidFill>
                </a:rPr>
                <a:t>)</a:t>
              </a: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90" y="1794"/>
              <a:ext cx="1861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1600" b="1">
                  <a:solidFill>
                    <a:srgbClr val="FF3300"/>
                  </a:solidFill>
                </a:rPr>
                <a:t>Intermediate-spectrum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 b="1">
                  <a:solidFill>
                    <a:srgbClr val="FF3300"/>
                  </a:solidFill>
                </a:rPr>
                <a:t>( Broad-spectrum )</a:t>
              </a:r>
            </a:p>
            <a:p>
              <a:pPr>
                <a:lnSpc>
                  <a:spcPct val="100000"/>
                </a:lnSpc>
              </a:pPr>
              <a:endParaRPr lang="en-US" altLang="ar-SA" sz="1600" b="1">
                <a:solidFill>
                  <a:srgbClr val="FF3300"/>
                </a:solidFill>
                <a:latin typeface="Symbol" pitchFamily="18" charset="2"/>
              </a:endParaRPr>
            </a:p>
            <a:p>
              <a:pPr>
                <a:lnSpc>
                  <a:spcPct val="100000"/>
                </a:lnSpc>
              </a:pPr>
              <a:r>
                <a:rPr lang="en-US" altLang="ar-SA" sz="1600" b="1">
                  <a:solidFill>
                    <a:srgbClr val="FF3300"/>
                  </a:solidFill>
                  <a:latin typeface="Symbol" pitchFamily="18" charset="2"/>
                </a:rPr>
                <a:t>b</a:t>
              </a:r>
              <a:r>
                <a:rPr lang="en-US" altLang="ar-SA" sz="1600" b="1">
                  <a:solidFill>
                    <a:srgbClr val="FF3300"/>
                  </a:solidFill>
                </a:rPr>
                <a:t> – Lactamase resistant</a:t>
              </a:r>
              <a:endParaRPr lang="el-GR" altLang="ar-SA" sz="1600" b="1">
                <a:solidFill>
                  <a:srgbClr val="FF3300"/>
                </a:solidFill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628" y="751"/>
              <a:ext cx="2132" cy="1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-Gram-positive cocci (Strep and     </a:t>
              </a:r>
              <a:r>
                <a:rPr lang="en-US" altLang="ar-SA" sz="1600" b="1" u="sng"/>
                <a:t>enterococi</a:t>
              </a:r>
              <a:r>
                <a:rPr lang="en-US" altLang="ar-SA" sz="1600">
                  <a:solidFill>
                    <a:srgbClr val="FF3300"/>
                  </a:solidFill>
                </a:rPr>
                <a:t>; Lesteria).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-Staphylococous aureus, Streptococcus (weak)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Not for gram-negative bacili; However,?</a:t>
              </a: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1951" y="751"/>
              <a:ext cx="1677" cy="1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1600" dirty="0">
                  <a:solidFill>
                    <a:srgbClr val="FF3300"/>
                  </a:solidFill>
                </a:rPr>
                <a:t>Penicillin G &amp; V*</a:t>
              </a:r>
            </a:p>
            <a:p>
              <a:pPr>
                <a:lnSpc>
                  <a:spcPct val="100000"/>
                </a:lnSpc>
              </a:pPr>
              <a:endParaRPr lang="en-US" altLang="ar-SA" sz="1600" dirty="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en-US" altLang="ar-SA" sz="1600" dirty="0" err="1">
                  <a:solidFill>
                    <a:srgbClr val="FF3300"/>
                  </a:solidFill>
                </a:rPr>
                <a:t>Oxacillin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cloxacillin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dicloxacillin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</a:t>
              </a:r>
              <a:r>
                <a:rPr lang="en-US" altLang="ar-SA" sz="1600" dirty="0" err="1">
                  <a:solidFill>
                    <a:srgbClr val="FF3300"/>
                  </a:solidFill>
                </a:rPr>
                <a:t>methicillin</a:t>
              </a:r>
              <a:r>
                <a:rPr lang="en-US" altLang="ar-SA" sz="1600" dirty="0">
                  <a:solidFill>
                    <a:srgbClr val="FF3300"/>
                  </a:solidFill>
                </a:rPr>
                <a:t>, </a:t>
              </a:r>
              <a:r>
                <a:rPr lang="en-US" altLang="ar-SA" dirty="0" err="1">
                  <a:solidFill>
                    <a:srgbClr val="0066FF"/>
                  </a:solidFill>
                </a:rPr>
                <a:t>Flucloxacilline</a:t>
              </a:r>
              <a:endParaRPr lang="en-US" altLang="ar-SA" sz="1600" dirty="0">
                <a:solidFill>
                  <a:srgbClr val="0066FF"/>
                </a:solidFill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90" y="751"/>
              <a:ext cx="1861" cy="1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1600" b="1">
                  <a:solidFill>
                    <a:srgbClr val="FF3300"/>
                  </a:solidFill>
                </a:rPr>
                <a:t>Narrow-spectrum</a:t>
              </a:r>
            </a:p>
            <a:p>
              <a:pPr>
                <a:lnSpc>
                  <a:spcPct val="100000"/>
                </a:lnSpc>
              </a:pPr>
              <a:endParaRPr lang="en-US" altLang="ar-SA" sz="1600">
                <a:solidFill>
                  <a:srgbClr val="FF3300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el-GR" altLang="ar-SA" sz="1600" b="1">
                  <a:solidFill>
                    <a:srgbClr val="FF3300"/>
                  </a:solidFill>
                </a:rPr>
                <a:t>β</a:t>
              </a:r>
              <a:r>
                <a:rPr lang="en-US" altLang="ar-SA" sz="1600" b="1">
                  <a:solidFill>
                    <a:srgbClr val="FF3300"/>
                  </a:solidFill>
                </a:rPr>
                <a:t> – Lactamase resistant</a:t>
              </a:r>
            </a:p>
            <a:p>
              <a:pPr>
                <a:lnSpc>
                  <a:spcPct val="100000"/>
                </a:lnSpc>
              </a:pPr>
              <a:r>
                <a:rPr lang="en-US" altLang="ar-SA" sz="1600">
                  <a:solidFill>
                    <a:srgbClr val="FF3300"/>
                  </a:solidFill>
                </a:rPr>
                <a:t>      </a:t>
              </a:r>
              <a:r>
                <a:rPr lang="en-US" altLang="ar-SA" b="1"/>
                <a:t>( Antistaph. )</a:t>
              </a:r>
              <a:endParaRPr lang="el-GR" altLang="ar-SA" b="1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3628" y="300"/>
              <a:ext cx="213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2800" b="1">
                  <a:solidFill>
                    <a:srgbClr val="FF3300"/>
                  </a:solidFill>
                </a:rPr>
                <a:t>Coverage</a:t>
              </a: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951" y="300"/>
              <a:ext cx="1677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2800" b="1">
                  <a:solidFill>
                    <a:srgbClr val="FF3300"/>
                  </a:solidFill>
                </a:rPr>
                <a:t>Examples</a:t>
              </a: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90" y="300"/>
              <a:ext cx="186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altLang="ar-SA" sz="2800" b="1">
                  <a:solidFill>
                    <a:srgbClr val="FF3300"/>
                  </a:solidFill>
                </a:rPr>
                <a:t>Category</a:t>
              </a:r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90" y="300"/>
              <a:ext cx="5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90" y="751"/>
              <a:ext cx="5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90" y="1794"/>
              <a:ext cx="5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90" y="2858"/>
              <a:ext cx="5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90" y="4168"/>
              <a:ext cx="5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90" y="300"/>
              <a:ext cx="0" cy="38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1951" y="300"/>
              <a:ext cx="0" cy="3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3628" y="300"/>
              <a:ext cx="0" cy="3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5760" y="300"/>
              <a:ext cx="0" cy="38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0"/>
            <a:ext cx="8229600" cy="4221163"/>
          </a:xfrm>
        </p:spPr>
        <p:txBody>
          <a:bodyPr/>
          <a:lstStyle/>
          <a:p>
            <a:pPr marL="609600" indent="-609600" defTabSz="260350" eaLnBrk="1" hangingPunct="1">
              <a:buFontTx/>
              <a:buNone/>
            </a:pPr>
            <a:r>
              <a:rPr lang="en-US" sz="2800" b="1" smtClean="0"/>
              <a:t> Cephalosporins:</a:t>
            </a:r>
          </a:p>
          <a:p>
            <a:pPr marL="1322388" lvl="1" indent="-533400" defTabSz="260350" eaLnBrk="1" hangingPunct="1"/>
            <a:r>
              <a:rPr lang="en-US" sz="2400" smtClean="0"/>
              <a:t>First, Second and Third Generations differ in:</a:t>
            </a:r>
          </a:p>
          <a:p>
            <a:pPr marL="1322388" lvl="1" indent="-533400" defTabSz="260350"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b="1" smtClean="0"/>
              <a:t>1-</a:t>
            </a:r>
            <a:r>
              <a:rPr lang="en-US" sz="2400" smtClean="0"/>
              <a:t> </a:t>
            </a:r>
            <a:r>
              <a:rPr lang="en-US" sz="2400" b="1" smtClean="0"/>
              <a:t>Antistaph:</a:t>
            </a:r>
            <a:r>
              <a:rPr lang="en-US" sz="2400" smtClean="0"/>
              <a:t> Only first and second are effective.</a:t>
            </a:r>
          </a:p>
          <a:p>
            <a:pPr marL="1322388" lvl="1" indent="-533400" defTabSz="260350"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b="1" smtClean="0"/>
              <a:t>2. Antistrep:</a:t>
            </a:r>
            <a:r>
              <a:rPr lang="en-US" sz="2400" smtClean="0"/>
              <a:t> all (very important)</a:t>
            </a:r>
          </a:p>
          <a:p>
            <a:pPr marL="1322388" lvl="1" indent="-533400" defTabSz="260350" eaLnBrk="1" hangingPunct="1">
              <a:buFontTx/>
              <a:buNone/>
            </a:pPr>
            <a:r>
              <a:rPr lang="en-US" sz="2400" b="1" smtClean="0"/>
              <a:t>	2- Gram negative Coverage:</a:t>
            </a:r>
          </a:p>
          <a:p>
            <a:pPr marL="2112963" lvl="2" indent="-611188" defTabSz="260350" eaLnBrk="1" hangingPunct="1">
              <a:buFontTx/>
              <a:buNone/>
            </a:pPr>
            <a:r>
              <a:rPr lang="en-US" sz="2000" smtClean="0"/>
              <a:t>First Gen. almost similar to Amoxicillin</a:t>
            </a:r>
          </a:p>
          <a:p>
            <a:pPr marL="2112963" lvl="2" indent="-611188" defTabSz="260350" eaLnBrk="1" hangingPunct="1">
              <a:buFontTx/>
              <a:buNone/>
            </a:pPr>
            <a:r>
              <a:rPr lang="en-US" sz="2000" smtClean="0"/>
              <a:t>Second Gen. similar to Augmentin</a:t>
            </a:r>
          </a:p>
          <a:p>
            <a:pPr marL="2112963" lvl="2" indent="-611188" defTabSz="260350" eaLnBrk="1" hangingPunct="1">
              <a:buFontTx/>
              <a:buNone/>
            </a:pPr>
            <a:r>
              <a:rPr lang="en-US" sz="2000" smtClean="0"/>
              <a:t>Third pass BBB and cover most gr –.</a:t>
            </a:r>
          </a:p>
          <a:p>
            <a:pPr marL="2112963" lvl="2" indent="-611188" defTabSz="260350" eaLnBrk="1" hangingPunct="1">
              <a:buFontTx/>
              <a:buNone/>
            </a:pPr>
            <a:r>
              <a:rPr lang="en-US" sz="2000" smtClean="0"/>
              <a:t> </a:t>
            </a:r>
            <a:r>
              <a:rPr lang="en-US" sz="2000" b="1" smtClean="0"/>
              <a:t>Which one of the 3</a:t>
            </a:r>
            <a:r>
              <a:rPr lang="en-US" sz="2000" b="1" baseline="30000" smtClean="0"/>
              <a:t>rd  </a:t>
            </a:r>
            <a:r>
              <a:rPr lang="en-US" sz="2000" b="1" smtClean="0"/>
              <a:t>that covers p.aur.?.</a:t>
            </a:r>
          </a:p>
          <a:p>
            <a:pPr marL="2112963" lvl="2" indent="-611188" defTabSz="260350" eaLnBrk="1" hangingPunct="1">
              <a:buFontTx/>
              <a:buNone/>
            </a:pPr>
            <a:endParaRPr lang="en-US" sz="2000" b="1" smtClean="0"/>
          </a:p>
          <a:p>
            <a:pPr marL="2112963" lvl="2" indent="-611188" defTabSz="260350" eaLnBrk="1" hangingPunct="1"/>
            <a:endParaRPr lang="en-US" sz="2000" smtClean="0"/>
          </a:p>
          <a:p>
            <a:pPr marL="2112963" lvl="2" indent="-611188" defTabSz="260350" eaLnBrk="1" hangingPunct="1"/>
            <a:endParaRPr lang="en-US" sz="2000" smtClean="0"/>
          </a:p>
          <a:p>
            <a:pPr marL="2112963" lvl="2" indent="-611188" defTabSz="260350" eaLnBrk="1" hangingPunct="1"/>
            <a:endParaRPr lang="en-US" sz="200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258888" y="4076700"/>
            <a:ext cx="8351837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lvl="2" indent="-6350"/>
            <a:r>
              <a:rPr lang="en-US" sz="2800" b="1"/>
              <a:t>3</a:t>
            </a:r>
            <a:r>
              <a:rPr lang="en-US" b="1"/>
              <a:t>-</a:t>
            </a:r>
            <a:r>
              <a:rPr lang="en-US"/>
              <a:t> All cephalosporins have no effect on </a:t>
            </a:r>
            <a:r>
              <a:rPr lang="en-US">
                <a:solidFill>
                  <a:srgbClr val="FF3300"/>
                </a:solidFill>
              </a:rPr>
              <a:t>enterococci </a:t>
            </a:r>
            <a:r>
              <a:rPr lang="en-US"/>
              <a:t> (Strep D) and</a:t>
            </a:r>
          </a:p>
          <a:p>
            <a:pPr marL="365125" lvl="2" indent="-6350"/>
            <a:r>
              <a:rPr lang="en-US"/>
              <a:t>    </a:t>
            </a:r>
            <a:r>
              <a:rPr lang="en-US">
                <a:solidFill>
                  <a:srgbClr val="FF3300"/>
                </a:solidFill>
              </a:rPr>
              <a:t>listeria monocytogenes</a:t>
            </a:r>
            <a:r>
              <a:rPr lang="en-US"/>
              <a:t>.  </a:t>
            </a:r>
            <a:r>
              <a:rPr lang="en-US" b="1"/>
              <a:t>So What?</a:t>
            </a:r>
          </a:p>
          <a:p>
            <a:pPr marL="365125" lvl="2" indent="-6350"/>
            <a:endParaRPr lang="en-US" b="1"/>
          </a:p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-612775" y="5051425"/>
            <a:ext cx="9379491" cy="1822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2"/>
            <a:r>
              <a:rPr lang="en-US" sz="2800" b="1" dirty="0" err="1"/>
              <a:t>Antianerobes</a:t>
            </a:r>
            <a:r>
              <a:rPr lang="en-US" sz="2800" b="1" dirty="0"/>
              <a:t>:</a:t>
            </a:r>
            <a:r>
              <a:rPr lang="en-US" dirty="0"/>
              <a:t> </a:t>
            </a:r>
            <a:r>
              <a:rPr lang="en-US" dirty="0" err="1"/>
              <a:t>Clindamycin</a:t>
            </a:r>
            <a:r>
              <a:rPr lang="en-US" dirty="0"/>
              <a:t> and </a:t>
            </a:r>
            <a:r>
              <a:rPr lang="en-US" dirty="0" err="1" smtClean="0"/>
              <a:t>Metronidazole</a:t>
            </a:r>
            <a:r>
              <a:rPr lang="en-US" dirty="0" smtClean="0"/>
              <a:t> (</a:t>
            </a:r>
            <a:r>
              <a:rPr lang="en-US" dirty="0" err="1" smtClean="0"/>
              <a:t>FlagylR</a:t>
            </a:r>
            <a:r>
              <a:rPr lang="en-US" dirty="0" smtClean="0"/>
              <a:t>)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b="1" dirty="0"/>
              <a:t> 	What are the differences between </a:t>
            </a:r>
            <a:r>
              <a:rPr lang="en-US" b="1" dirty="0" err="1" smtClean="0">
                <a:solidFill>
                  <a:srgbClr val="FF0000"/>
                </a:solidFill>
              </a:rPr>
              <a:t>Clindamycin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en-US" b="1" dirty="0" err="1" smtClean="0"/>
              <a:t>Maclolides</a:t>
            </a:r>
            <a:r>
              <a:rPr lang="en-US" b="1" dirty="0" smtClean="0"/>
              <a:t> </a:t>
            </a:r>
            <a:r>
              <a:rPr lang="en-US" b="1" dirty="0"/>
              <a:t>like </a:t>
            </a:r>
          </a:p>
          <a:p>
            <a:pPr lvl="2"/>
            <a:r>
              <a:rPr lang="en-US" b="1" dirty="0"/>
              <a:t> 	</a:t>
            </a:r>
            <a:r>
              <a:rPr lang="en-US" b="1" dirty="0" err="1" smtClean="0">
                <a:solidFill>
                  <a:srgbClr val="FF0000"/>
                </a:solidFill>
              </a:rPr>
              <a:t>Clarithromycin</a:t>
            </a:r>
            <a:r>
              <a:rPr lang="en-US" b="1" dirty="0"/>
              <a:t>?. </a:t>
            </a:r>
          </a:p>
          <a:p>
            <a:pPr lvl="2"/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What are the Big Weapons for Rx of Infection?</a:t>
            </a:r>
          </a:p>
          <a:p>
            <a:pPr algn="ctr"/>
            <a:r>
              <a:rPr lang="en-US" smtClean="0"/>
              <a:t>Simply they are ultra-broad spectrum </a:t>
            </a:r>
          </a:p>
          <a:p>
            <a:pPr lvl="2"/>
            <a:r>
              <a:rPr lang="en-US" smtClean="0"/>
              <a:t>Meropenum (Good Penetration All over the body)</a:t>
            </a:r>
          </a:p>
          <a:p>
            <a:pPr lvl="2"/>
            <a:r>
              <a:rPr lang="en-US" smtClean="0"/>
              <a:t>Tazocin</a:t>
            </a:r>
            <a:endParaRPr lang="ar-SA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h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787</Words>
  <Application>Microsoft Office PowerPoint</Application>
  <PresentationFormat>On-screen Show (4:3)</PresentationFormat>
  <Paragraphs>297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Penicillin V is an acid-stable analogue of penicillin G.</vt:lpstr>
      <vt:lpstr>PowerPoint Presentation</vt:lpstr>
      <vt:lpstr>PowerPoint Presentation</vt:lpstr>
      <vt:lpstr>PowerPoint Presentation</vt:lpstr>
      <vt:lpstr>Table 3: Microorganisms &amp; treatment of pneumonia (Prof. Alhaider)</vt:lpstr>
      <vt:lpstr> Table 4: Meningitis: Types, causing organisms and treatment ( Prof. Alhaider ) </vt:lpstr>
      <vt:lpstr>Table 5: Types of organisms and antibiotics of choice for UTI (Prof. Alhaider)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mar521</dc:creator>
  <cp:lastModifiedBy>AL-HEIDER</cp:lastModifiedBy>
  <cp:revision>75</cp:revision>
  <dcterms:created xsi:type="dcterms:W3CDTF">2004-04-17T07:58:22Z</dcterms:created>
  <dcterms:modified xsi:type="dcterms:W3CDTF">2012-09-10T08:53:14Z</dcterms:modified>
</cp:coreProperties>
</file>