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317" r:id="rId2"/>
    <p:sldId id="318" r:id="rId3"/>
    <p:sldId id="258" r:id="rId4"/>
    <p:sldId id="260" r:id="rId5"/>
    <p:sldId id="298" r:id="rId6"/>
    <p:sldId id="296" r:id="rId7"/>
    <p:sldId id="297" r:id="rId8"/>
    <p:sldId id="302" r:id="rId9"/>
    <p:sldId id="303" r:id="rId10"/>
    <p:sldId id="305" r:id="rId11"/>
    <p:sldId id="307" r:id="rId12"/>
    <p:sldId id="306" r:id="rId13"/>
    <p:sldId id="274" r:id="rId14"/>
    <p:sldId id="259" r:id="rId15"/>
    <p:sldId id="300" r:id="rId16"/>
    <p:sldId id="299" r:id="rId17"/>
    <p:sldId id="262" r:id="rId18"/>
    <p:sldId id="263" r:id="rId19"/>
    <p:sldId id="265" r:id="rId20"/>
    <p:sldId id="273" r:id="rId21"/>
    <p:sldId id="270" r:id="rId22"/>
    <p:sldId id="266" r:id="rId23"/>
    <p:sldId id="267" r:id="rId24"/>
    <p:sldId id="268" r:id="rId25"/>
    <p:sldId id="269" r:id="rId26"/>
    <p:sldId id="308" r:id="rId27"/>
    <p:sldId id="309" r:id="rId28"/>
    <p:sldId id="310" r:id="rId29"/>
    <p:sldId id="311" r:id="rId30"/>
    <p:sldId id="272" r:id="rId31"/>
    <p:sldId id="312" r:id="rId32"/>
    <p:sldId id="313" r:id="rId33"/>
    <p:sldId id="314" r:id="rId34"/>
    <p:sldId id="295" r:id="rId35"/>
    <p:sldId id="315" r:id="rId36"/>
    <p:sldId id="279" r:id="rId37"/>
    <p:sldId id="282" r:id="rId38"/>
    <p:sldId id="283" r:id="rId39"/>
    <p:sldId id="284" r:id="rId40"/>
    <p:sldId id="285" r:id="rId41"/>
    <p:sldId id="316"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27C63-6C15-964F-A456-8C342EA8D974}" type="datetimeFigureOut">
              <a:rPr lang="en-US" smtClean="0"/>
              <a:pPr/>
              <a:t>9/5/2012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F277EA-DEBB-3D4F-ABA3-6DA29D5ACC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ASO &gt; 480 IU/ml  / Anti Dnase &gt; 680 IU/ml</a:t>
            </a:r>
          </a:p>
          <a:p>
            <a:pPr eaLnBrk="1" hangingPunct="1"/>
            <a:r>
              <a:rPr lang="en-US"/>
              <a:t>ASO titer may be normal initially </a:t>
            </a:r>
          </a:p>
          <a:p>
            <a:pPr eaLnBrk="1" hangingPunct="1"/>
            <a:r>
              <a:rPr lang="en-US"/>
              <a:t>	need to reapeat in ? Wks if high suspecion of ARH</a:t>
            </a:r>
          </a:p>
          <a:p>
            <a:pPr eaLnBrk="1" hangingPunct="1"/>
            <a:endParaRPr lang="en-US"/>
          </a:p>
          <a:p>
            <a:pPr eaLnBrk="1" hangingPunct="1"/>
            <a:r>
              <a:rPr lang="en-US"/>
              <a:t>CRP level of ≥30mg/L</a:t>
            </a:r>
          </a:p>
          <a:p>
            <a:pPr eaLnBrk="1" hangingPunct="1"/>
            <a:r>
              <a:rPr lang="en-US"/>
              <a:t>ESR of ≥50mm/h</a:t>
            </a:r>
          </a:p>
          <a:p>
            <a:pPr eaLnBrk="1" hangingPunct="1"/>
            <a:endParaRPr lang="en-US"/>
          </a:p>
          <a:p>
            <a:pPr eaLnBrk="1" hangingPunct="1"/>
            <a:r>
              <a:rPr lang="en-US"/>
              <a:t>ESR in ARF is typically &gt;80mm/hr, usually remains elevated for &gt;4 weeks, and may remain elevated for 3-6 months despite a much shorter duration of symptoms</a:t>
            </a:r>
          </a:p>
          <a:p>
            <a:pPr eaLnBrk="1" hangingPunct="1"/>
            <a:endParaRPr lang="en-US"/>
          </a:p>
          <a:p>
            <a:pPr eaLnBrk="1" hangingPunct="1"/>
            <a:r>
              <a:rPr lang="en-US"/>
              <a:t>CRP concentration rises more rapidly than the ESR and also falls more rapidly with resolution of the attack</a:t>
            </a:r>
          </a:p>
          <a:p>
            <a:pPr eaLnBrk="1" hangingPunct="1"/>
            <a:endParaRPr lang="en-US"/>
          </a:p>
        </p:txBody>
      </p:sp>
      <p:sp>
        <p:nvSpPr>
          <p:cNvPr id="4" name="Slide Number Placeholder 3"/>
          <p:cNvSpPr>
            <a:spLocks noGrp="1"/>
          </p:cNvSpPr>
          <p:nvPr>
            <p:ph type="sldNum" sz="quarter" idx="5"/>
          </p:nvPr>
        </p:nvSpPr>
        <p:spPr/>
        <p:txBody>
          <a:bodyPr/>
          <a:lstStyle/>
          <a:p>
            <a:fld id="{AFF8E3C8-8ADC-8F42-B627-E024378D422E}" type="slidenum">
              <a:rPr lang="en-US"/>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swelling of the joint </a:t>
            </a:r>
          </a:p>
          <a:p>
            <a:pPr lvl="1" eaLnBrk="1" hangingPunct="1"/>
            <a:r>
              <a:rPr lang="en-US"/>
              <a:t>two or more of the following:</a:t>
            </a:r>
          </a:p>
          <a:p>
            <a:pPr lvl="2" eaLnBrk="1" hangingPunct="1"/>
            <a:r>
              <a:rPr lang="en-US"/>
              <a:t>limitation of movement</a:t>
            </a:r>
          </a:p>
          <a:p>
            <a:pPr lvl="2" eaLnBrk="1" hangingPunct="1"/>
            <a:r>
              <a:rPr lang="en-US"/>
              <a:t>hotness of the joint</a:t>
            </a:r>
          </a:p>
          <a:p>
            <a:pPr lvl="2" eaLnBrk="1" hangingPunct="1"/>
            <a:r>
              <a:rPr lang="en-US"/>
              <a:t>pain and/or tenderness.(Typically: extremely painful)</a:t>
            </a:r>
          </a:p>
          <a:p>
            <a:pPr eaLnBrk="1" hangingPunct="1"/>
            <a:endParaRPr lang="en-US"/>
          </a:p>
        </p:txBody>
      </p:sp>
      <p:sp>
        <p:nvSpPr>
          <p:cNvPr id="4" name="Slide Number Placeholder 3"/>
          <p:cNvSpPr>
            <a:spLocks noGrp="1"/>
          </p:cNvSpPr>
          <p:nvPr>
            <p:ph type="sldNum" sz="quarter" idx="5"/>
          </p:nvPr>
        </p:nvSpPr>
        <p:spPr/>
        <p:txBody>
          <a:bodyPr/>
          <a:lstStyle/>
          <a:p>
            <a:fld id="{2E5F7098-4263-254E-8C19-39068A43D661}" type="slidenum">
              <a:rPr lang="en-US"/>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90000"/>
              </a:lnSpc>
            </a:pPr>
            <a:endParaRPr lang="en-US" dirty="0" smtClean="0"/>
          </a:p>
          <a:p>
            <a:pPr eaLnBrk="1" hangingPunct="1">
              <a:lnSpc>
                <a:spcPct val="90000"/>
              </a:lnSpc>
            </a:pPr>
            <a:r>
              <a:rPr lang="en-US" dirty="0"/>
              <a:t>Congestive heart failure in ARF results from </a:t>
            </a:r>
            <a:r>
              <a:rPr lang="en-US" dirty="0" err="1"/>
              <a:t>valvular</a:t>
            </a:r>
            <a:r>
              <a:rPr lang="en-US" dirty="0"/>
              <a:t> dysfunction secondary to </a:t>
            </a:r>
            <a:r>
              <a:rPr lang="en-US" dirty="0" err="1"/>
              <a:t>valvulitis</a:t>
            </a:r>
            <a:r>
              <a:rPr lang="en-US" dirty="0"/>
              <a:t> and is not due to primary</a:t>
            </a:r>
          </a:p>
          <a:p>
            <a:pPr eaLnBrk="1" hangingPunct="1">
              <a:lnSpc>
                <a:spcPct val="90000"/>
              </a:lnSpc>
            </a:pPr>
            <a:r>
              <a:rPr lang="en-US" dirty="0" err="1"/>
              <a:t>Myocarditis</a:t>
            </a:r>
            <a:endParaRPr lang="en-US" dirty="0"/>
          </a:p>
          <a:p>
            <a:pPr eaLnBrk="1" hangingPunct="1">
              <a:lnSpc>
                <a:spcPct val="90000"/>
              </a:lnSpc>
            </a:pPr>
            <a:endParaRPr lang="en-US" dirty="0"/>
          </a:p>
          <a:p>
            <a:pPr eaLnBrk="1" hangingPunct="1">
              <a:lnSpc>
                <a:spcPct val="90000"/>
              </a:lnSpc>
            </a:pPr>
            <a:r>
              <a:rPr lang="en-US" dirty="0"/>
              <a:t>The rheumatic </a:t>
            </a:r>
            <a:r>
              <a:rPr lang="en-US" dirty="0" err="1"/>
              <a:t>aetiology</a:t>
            </a:r>
            <a:r>
              <a:rPr lang="en-US" dirty="0"/>
              <a:t> can usually be confirmed by a typical appearance on echocardiography</a:t>
            </a:r>
          </a:p>
          <a:p>
            <a:pPr eaLnBrk="1" hangingPunct="1">
              <a:lnSpc>
                <a:spcPct val="90000"/>
              </a:lnSpc>
            </a:pPr>
            <a:endParaRPr lang="en-US" dirty="0"/>
          </a:p>
          <a:p>
            <a:pPr eaLnBrk="1" hangingPunct="1">
              <a:lnSpc>
                <a:spcPct val="90000"/>
              </a:lnSpc>
            </a:pPr>
            <a:r>
              <a:rPr lang="en-US" dirty="0"/>
              <a:t>In New Zealand, </a:t>
            </a:r>
            <a:r>
              <a:rPr lang="en-US" dirty="0" err="1"/>
              <a:t>echocardiographic</a:t>
            </a:r>
            <a:r>
              <a:rPr lang="en-US" dirty="0"/>
              <a:t> evidence of subclinical </a:t>
            </a:r>
            <a:r>
              <a:rPr lang="en-US" dirty="0" err="1"/>
              <a:t>carditis</a:t>
            </a:r>
            <a:r>
              <a:rPr lang="en-US" dirty="0"/>
              <a:t> can also be accepted as a major</a:t>
            </a:r>
          </a:p>
          <a:p>
            <a:pPr eaLnBrk="1" hangingPunct="1">
              <a:lnSpc>
                <a:spcPct val="90000"/>
              </a:lnSpc>
            </a:pPr>
            <a:r>
              <a:rPr lang="en-US" dirty="0"/>
              <a:t>Manifestation</a:t>
            </a:r>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p:txBody>
      </p:sp>
      <p:sp>
        <p:nvSpPr>
          <p:cNvPr id="4" name="Slide Number Placeholder 3"/>
          <p:cNvSpPr>
            <a:spLocks noGrp="1"/>
          </p:cNvSpPr>
          <p:nvPr>
            <p:ph type="sldNum" sz="quarter" idx="5"/>
          </p:nvPr>
        </p:nvSpPr>
        <p:spPr/>
        <p:txBody>
          <a:bodyPr/>
          <a:lstStyle/>
          <a:p>
            <a:fld id="{F0003BD3-6E98-D948-A0DA-92AA41B8CBCF}" type="slidenum">
              <a:rPr lang="en-US"/>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fld id="{89239750-34D7-D244-A51D-9B7E6BAA9ECA}" type="slidenum">
              <a:rPr lang="en-US"/>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a:p>
            <a:pPr eaLnBrk="1" hangingPunct="1"/>
            <a:endParaRPr lang="en-US" dirty="0"/>
          </a:p>
        </p:txBody>
      </p:sp>
      <p:sp>
        <p:nvSpPr>
          <p:cNvPr id="4" name="Slide Number Placeholder 3"/>
          <p:cNvSpPr>
            <a:spLocks noGrp="1"/>
          </p:cNvSpPr>
          <p:nvPr>
            <p:ph type="sldNum" sz="quarter" idx="5"/>
          </p:nvPr>
        </p:nvSpPr>
        <p:spPr/>
        <p:txBody>
          <a:bodyPr/>
          <a:lstStyle/>
          <a:p>
            <a:fld id="{16E6D582-FBDA-5A40-B138-E62BBF308A1D}" type="slidenum">
              <a:rPr lang="en-US"/>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fld id="{FD2E53AC-092C-914D-AD69-EDB1560A8840}" type="slidenum">
              <a:rPr lang="en-US"/>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a:lnSpc>
                <a:spcPct val="80000"/>
              </a:lnSpc>
            </a:pPr>
            <a:r>
              <a:rPr lang="en-US" sz="800"/>
              <a:t>First dose of secondary prophylaxis should be delivered in hospital</a:t>
            </a:r>
          </a:p>
          <a:p>
            <a:pPr>
              <a:lnSpc>
                <a:spcPct val="80000"/>
              </a:lnSpc>
            </a:pPr>
            <a:endParaRPr lang="en-US" sz="800"/>
          </a:p>
          <a:p>
            <a:pPr>
              <a:lnSpc>
                <a:spcPct val="80000"/>
              </a:lnSpc>
            </a:pPr>
            <a:r>
              <a:rPr lang="en-US" sz="800"/>
              <a:t>Second line: Phenoxymethylpenicillin (Penicillin V) (If IM route is not possible or refused) </a:t>
            </a:r>
          </a:p>
          <a:p>
            <a:pPr>
              <a:lnSpc>
                <a:spcPct val="80000"/>
              </a:lnSpc>
            </a:pPr>
            <a:endParaRPr lang="en-US" sz="800"/>
          </a:p>
          <a:p>
            <a:pPr>
              <a:lnSpc>
                <a:spcPct val="80000"/>
              </a:lnSpc>
            </a:pPr>
            <a:r>
              <a:rPr lang="en-US" sz="800"/>
              <a:t>BID regimens are also likely to result in poorer rates of adherence over long periods of time and less predictable serum penicillin concentrations, when compared to intramuscular BPG</a:t>
            </a:r>
          </a:p>
          <a:p>
            <a:pPr>
              <a:lnSpc>
                <a:spcPct val="80000"/>
              </a:lnSpc>
            </a:pPr>
            <a:endParaRPr lang="en-US" sz="800"/>
          </a:p>
          <a:p>
            <a:pPr>
              <a:lnSpc>
                <a:spcPct val="80000"/>
              </a:lnSpc>
            </a:pPr>
            <a:r>
              <a:rPr lang="en-US" sz="800"/>
              <a:t>Recent Cochrane meta-analysis</a:t>
            </a:r>
          </a:p>
          <a:p>
            <a:pPr>
              <a:lnSpc>
                <a:spcPct val="80000"/>
              </a:lnSpc>
            </a:pPr>
            <a:r>
              <a:rPr lang="en-US" sz="800"/>
              <a:t>	Use of penicillin (compared to no therapy) is beneficial in the prevention of recurrent ARF</a:t>
            </a:r>
          </a:p>
          <a:p>
            <a:pPr>
              <a:lnSpc>
                <a:spcPct val="80000"/>
              </a:lnSpc>
            </a:pPr>
            <a:r>
              <a:rPr lang="en-US" sz="800"/>
              <a:t>	IM benzathine penicillin G (BPG) is superior to oral penicillin in the reduction of both recurrent ARF 	(87–96% reduction) and streptococcal pharyngitis (71-91% reduction) (Level I)</a:t>
            </a:r>
          </a:p>
          <a:p>
            <a:pPr>
              <a:lnSpc>
                <a:spcPct val="80000"/>
              </a:lnSpc>
            </a:pPr>
            <a:endParaRPr lang="en-US" sz="800"/>
          </a:p>
          <a:p>
            <a:pPr>
              <a:lnSpc>
                <a:spcPct val="80000"/>
              </a:lnSpc>
            </a:pPr>
            <a:r>
              <a:rPr lang="en-US" sz="800"/>
              <a:t>Secondary prophylaxis also reduces the severity of RHD. It is associated with regression of heart disease in approximately 50-70% of those with adequate adherence over a decade (Level III 2) and reduces mortality (Level III 2)</a:t>
            </a:r>
          </a:p>
          <a:p>
            <a:pPr>
              <a:lnSpc>
                <a:spcPct val="80000"/>
              </a:lnSpc>
            </a:pPr>
            <a:endParaRPr lang="en-US" sz="800"/>
          </a:p>
          <a:p>
            <a:pPr>
              <a:lnSpc>
                <a:spcPct val="80000"/>
              </a:lnSpc>
            </a:pPr>
            <a:r>
              <a:rPr lang="en-US" sz="800"/>
              <a:t>While BPG is usually administered every four weeks (28 days)</a:t>
            </a:r>
          </a:p>
          <a:p>
            <a:pPr>
              <a:lnSpc>
                <a:spcPct val="80000"/>
              </a:lnSpc>
            </a:pPr>
            <a:r>
              <a:rPr lang="en-US" sz="800"/>
              <a:t>	Serum penicillin levels may be low or undetectable 28 days following a dose of 1,200,000 U.</a:t>
            </a:r>
          </a:p>
          <a:p>
            <a:pPr>
              <a:lnSpc>
                <a:spcPct val="80000"/>
              </a:lnSpc>
            </a:pPr>
            <a:r>
              <a:rPr lang="en-US" sz="800"/>
              <a:t>	Fewer streptococcal infections and ARF recurrences occurred among those receiving three weekly BPG 	(Level I).</a:t>
            </a:r>
          </a:p>
          <a:p>
            <a:pPr>
              <a:lnSpc>
                <a:spcPct val="80000"/>
              </a:lnSpc>
            </a:pPr>
            <a:r>
              <a:rPr lang="en-US" sz="800"/>
              <a:t>	Three-weekly regimen resulted in greater resolution of mitral regurgitation in a long-term randomised 	study in Taiwan (66%vs 46%)</a:t>
            </a:r>
          </a:p>
          <a:p>
            <a:pPr>
              <a:lnSpc>
                <a:spcPct val="80000"/>
              </a:lnSpc>
            </a:pPr>
            <a:endParaRPr lang="en-US" sz="800"/>
          </a:p>
          <a:p>
            <a:pPr>
              <a:lnSpc>
                <a:spcPct val="80000"/>
              </a:lnSpc>
            </a:pPr>
            <a:r>
              <a:rPr lang="en-US" sz="800"/>
              <a:t>Prospective data from New Zealand however, showed that recurrences were rare among people who were fully adherent to a four-weekly BPG regimen</a:t>
            </a:r>
          </a:p>
          <a:p>
            <a:pPr>
              <a:lnSpc>
                <a:spcPct val="80000"/>
              </a:lnSpc>
            </a:pPr>
            <a:endParaRPr lang="en-US" sz="800"/>
          </a:p>
          <a:p>
            <a:pPr>
              <a:lnSpc>
                <a:spcPct val="80000"/>
              </a:lnSpc>
            </a:pPr>
            <a:r>
              <a:rPr lang="en-US" sz="800"/>
              <a:t>four-weekly regime is preferable to a three-weekly regime because of the resource and compliance implications (Grade D).</a:t>
            </a:r>
          </a:p>
          <a:p>
            <a:pPr>
              <a:lnSpc>
                <a:spcPct val="80000"/>
              </a:lnSpc>
            </a:pPr>
            <a:endParaRPr lang="en-US" sz="800"/>
          </a:p>
          <a:p>
            <a:pPr>
              <a:lnSpc>
                <a:spcPct val="80000"/>
              </a:lnSpc>
            </a:pPr>
            <a:r>
              <a:rPr lang="en-US" sz="800"/>
              <a:t>In New Zealand, three weekly (21-day) BPG is recommended only for those who have confirmed recurrent ARF despite full adherence to four-weekly (28-day) BPG delivery</a:t>
            </a:r>
          </a:p>
          <a:p>
            <a:pPr>
              <a:lnSpc>
                <a:spcPct val="80000"/>
              </a:lnSpc>
            </a:pPr>
            <a:endParaRPr lang="en-US" sz="800"/>
          </a:p>
          <a:p>
            <a:pPr>
              <a:lnSpc>
                <a:spcPct val="80000"/>
              </a:lnSpc>
            </a:pPr>
            <a:r>
              <a:rPr lang="en-US" sz="800"/>
              <a:t>An alternative strategy is the administration of larger doses of BPG, leading to a higher proportion of people with detectable serum penicillin levels four weeks after injection.</a:t>
            </a:r>
          </a:p>
          <a:p>
            <a:pPr>
              <a:lnSpc>
                <a:spcPct val="80000"/>
              </a:lnSpc>
            </a:pPr>
            <a:r>
              <a:rPr lang="en-US" sz="800"/>
              <a:t>	 However, until more data are available, this strategy cannot be recommended</a:t>
            </a:r>
          </a:p>
          <a:p>
            <a:pPr>
              <a:lnSpc>
                <a:spcPct val="80000"/>
              </a:lnSpc>
            </a:pPr>
            <a:endParaRPr lang="en-US" sz="800"/>
          </a:p>
          <a:p>
            <a:pPr>
              <a:lnSpc>
                <a:spcPct val="80000"/>
              </a:lnSpc>
            </a:pPr>
            <a:r>
              <a:rPr lang="en-US" sz="800"/>
              <a:t>The rates of allergic and anaphylactic reactions to monthly BPG are 3.2% and 0.2%</a:t>
            </a:r>
          </a:p>
          <a:p>
            <a:pPr>
              <a:lnSpc>
                <a:spcPct val="80000"/>
              </a:lnSpc>
            </a:pPr>
            <a:endParaRPr lang="en-US" sz="800"/>
          </a:p>
          <a:p>
            <a:pPr>
              <a:lnSpc>
                <a:spcPct val="80000"/>
              </a:lnSpc>
            </a:pPr>
            <a:r>
              <a:rPr lang="en-US" sz="800"/>
              <a:t>When patients state they are allergic to penicillin or when a non-specific reaction has been reported, they  should be investigated for penicillin allergy, preferably in consultation with an allergist.</a:t>
            </a:r>
          </a:p>
          <a:p>
            <a:pPr>
              <a:lnSpc>
                <a:spcPct val="80000"/>
              </a:lnSpc>
            </a:pPr>
            <a:endParaRPr lang="en-US" sz="800"/>
          </a:p>
          <a:p>
            <a:pPr>
              <a:lnSpc>
                <a:spcPct val="80000"/>
              </a:lnSpc>
            </a:pPr>
            <a:r>
              <a:rPr lang="en-US" sz="800"/>
              <a:t>IM BPG injections in conjunction with anticoagulation therapy:</a:t>
            </a:r>
          </a:p>
          <a:p>
            <a:pPr>
              <a:lnSpc>
                <a:spcPct val="80000"/>
              </a:lnSpc>
            </a:pPr>
            <a:r>
              <a:rPr lang="en-US" sz="800"/>
              <a:t>injections should be continued for those who are anti-coagulated, unless there is evidence of uncontrolled bleeding or INR is outside the defined therapeutic window</a:t>
            </a:r>
          </a:p>
          <a:p>
            <a:pPr>
              <a:lnSpc>
                <a:spcPct val="80000"/>
              </a:lnSpc>
            </a:pPr>
            <a:endParaRPr lang="en-US" sz="800"/>
          </a:p>
          <a:p>
            <a:pPr>
              <a:lnSpc>
                <a:spcPct val="80000"/>
              </a:lnSpc>
            </a:pPr>
            <a:endParaRPr lang="en-US" sz="800"/>
          </a:p>
          <a:p>
            <a:pPr>
              <a:lnSpc>
                <a:spcPct val="80000"/>
              </a:lnSpc>
            </a:pPr>
            <a:r>
              <a:rPr lang="en-US" sz="800" b="1">
                <a:solidFill>
                  <a:srgbClr val="FF0000"/>
                </a:solidFill>
              </a:rPr>
              <a:t>the fact that penicillin has failed to eradicate this disease process is irrefutable proof of the need for more laboratory, epidemiological, and clinical research. In another word, some expert suggested it is not because penicillin is not working but because either lack of penicillin or problem with under diagnosis.</a:t>
            </a:r>
          </a:p>
          <a:p>
            <a:pPr>
              <a:lnSpc>
                <a:spcPct val="80000"/>
              </a:lnSpc>
            </a:pPr>
            <a:r>
              <a:rPr lang="en-US" sz="800" b="1">
                <a:solidFill>
                  <a:srgbClr val="FF0000"/>
                </a:solidFill>
              </a:rPr>
              <a:t>	Kaplan EL </a:t>
            </a:r>
            <a:r>
              <a:rPr lang="en-US" sz="800"/>
              <a:t>Heart. 2005 Jan;91(1):3-4</a:t>
            </a:r>
          </a:p>
          <a:p>
            <a:pPr>
              <a:lnSpc>
                <a:spcPct val="80000"/>
              </a:lnSpc>
            </a:pPr>
            <a:r>
              <a:rPr lang="en-US" sz="800" b="1">
                <a:solidFill>
                  <a:srgbClr val="FF0000"/>
                </a:solidFill>
              </a:rPr>
              <a:t>	</a:t>
            </a:r>
          </a:p>
          <a:p>
            <a:pPr>
              <a:lnSpc>
                <a:spcPct val="80000"/>
              </a:lnSpc>
            </a:pPr>
            <a:endParaRPr lang="en-US" sz="800"/>
          </a:p>
        </p:txBody>
      </p:sp>
      <p:sp>
        <p:nvSpPr>
          <p:cNvPr id="4" name="Slide Number Placeholder 3"/>
          <p:cNvSpPr>
            <a:spLocks noGrp="1"/>
          </p:cNvSpPr>
          <p:nvPr>
            <p:ph type="sldNum" sz="quarter" idx="5"/>
          </p:nvPr>
        </p:nvSpPr>
        <p:spPr/>
        <p:txBody>
          <a:bodyPr/>
          <a:lstStyle/>
          <a:p>
            <a:fld id="{B53029A4-C516-BE4B-8828-2CB6EF3053F0}" type="slidenum">
              <a:rPr lang="en-US"/>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Individuals working or living with children or in a living situation where there is overcrowding or close proximity to others (such as boarding schools, barracks, and hostels) have a higher risk of exposure to GAS and subsequent development of ARF. In these cases, consideration should be given to extending the duration of prophylaxis</a:t>
            </a:r>
          </a:p>
          <a:p>
            <a:endParaRPr lang="en-US"/>
          </a:p>
          <a:p>
            <a:r>
              <a:rPr lang="en-US"/>
              <a:t>For those presenting at an older age (over the age of 21 years), with no or mild carditis, it is possible to consider discharge from prophylaxis after 5 years</a:t>
            </a:r>
          </a:p>
        </p:txBody>
      </p:sp>
      <p:sp>
        <p:nvSpPr>
          <p:cNvPr id="4" name="Slide Number Placeholder 3"/>
          <p:cNvSpPr>
            <a:spLocks noGrp="1"/>
          </p:cNvSpPr>
          <p:nvPr>
            <p:ph type="sldNum" sz="quarter" idx="5"/>
          </p:nvPr>
        </p:nvSpPr>
        <p:spPr/>
        <p:txBody>
          <a:bodyPr/>
          <a:lstStyle/>
          <a:p>
            <a:fld id="{6DDB6A4D-BBF1-E949-BCE5-29A0699AA490}" type="slidenum">
              <a:rPr lang="en-US"/>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063C8A7-D07C-0946-9BFE-34616BD82F9A}"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5063C8A7-D07C-0946-9BFE-34616BD82F9A}"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5063C8A7-D07C-0946-9BFE-34616BD82F9A}"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5063C8A7-D07C-0946-9BFE-34616BD82F9A}" type="datetimeFigureOut">
              <a:rPr lang="en-US" smtClean="0"/>
              <a:pPr/>
              <a:t>9/5/2012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5063C8A7-D07C-0946-9BFE-34616BD82F9A}" type="datetimeFigureOut">
              <a:rPr lang="en-US" smtClean="0"/>
              <a:pPr/>
              <a:t>9/5/2012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3C8A7-D07C-0946-9BFE-34616BD82F9A}" type="datetimeFigureOut">
              <a:rPr lang="en-US" smtClean="0"/>
              <a:pPr/>
              <a:t>9/5/2012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063C8A7-D07C-0946-9BFE-34616BD82F9A}"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063C8A7-D07C-0946-9BFE-34616BD82F9A}"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7D1B-C729-2343-A96B-74D438C0AF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3C8A7-D07C-0946-9BFE-34616BD82F9A}" type="datetimeFigureOut">
              <a:rPr lang="en-US" smtClean="0"/>
              <a:pPr/>
              <a:t>9/5/2012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77D1B-C729-2343-A96B-74D438C0AF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5" Type="http://schemas.openxmlformats.org/officeDocument/2006/relationships/image" Target="NULL"/><Relationship Id="rId4" Type="http://schemas.openxmlformats.org/officeDocument/2006/relationships/image" Target="NULL"/></Relationships>
</file>

<file path=ppt/slides/_rels/slide3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208"/>
            <a:ext cx="7772400" cy="1470025"/>
          </a:xfrm>
          <a:gradFill flip="none" rotWithShape="1">
            <a:gsLst>
              <a:gs pos="7000">
                <a:schemeClr val="accent1">
                  <a:lumMod val="20000"/>
                  <a:lumOff val="80000"/>
                </a:schemeClr>
              </a:gs>
              <a:gs pos="93000">
                <a:schemeClr val="accent1">
                  <a:lumMod val="20000"/>
                  <a:lumOff val="80000"/>
                </a:schemeClr>
              </a:gs>
              <a:gs pos="49000">
                <a:schemeClr val="accent1">
                  <a:lumMod val="60000"/>
                  <a:lumOff val="40000"/>
                </a:schemeClr>
              </a:gs>
            </a:gsLst>
            <a:path path="circle">
              <a:fillToRect l="100000" t="100000"/>
            </a:path>
            <a:tileRect r="-100000" b="-100000"/>
          </a:gradFill>
          <a:ln>
            <a:solidFill>
              <a:schemeClr val="accent1">
                <a:lumMod val="75000"/>
              </a:schemeClr>
            </a:solidFill>
          </a:ln>
        </p:spPr>
        <p:txBody>
          <a:bodyPr/>
          <a:lstStyle/>
          <a:p>
            <a:r>
              <a:rPr lang="en-US" b="1" dirty="0" smtClean="0"/>
              <a:t>Acquired Heart Disease</a:t>
            </a:r>
            <a:endParaRPr lang="en-US" b="1" dirty="0"/>
          </a:p>
        </p:txBody>
      </p:sp>
      <p:sp>
        <p:nvSpPr>
          <p:cNvPr id="5" name="Subtitle 2"/>
          <p:cNvSpPr txBox="1">
            <a:spLocks/>
          </p:cNvSpPr>
          <p:nvPr/>
        </p:nvSpPr>
        <p:spPr>
          <a:xfrm>
            <a:off x="338667" y="3540286"/>
            <a:ext cx="8537221" cy="2132136"/>
          </a:xfrm>
          <a:prstGeom prst="rect">
            <a:avLst/>
          </a:prstGeom>
          <a:gradFill flip="none" rotWithShape="1">
            <a:gsLst>
              <a:gs pos="3000">
                <a:schemeClr val="accent2">
                  <a:lumMod val="20000"/>
                  <a:lumOff val="80000"/>
                  <a:alpha val="66000"/>
                </a:schemeClr>
              </a:gs>
              <a:gs pos="95000">
                <a:schemeClr val="accent2">
                  <a:lumMod val="20000"/>
                  <a:lumOff val="80000"/>
                  <a:alpha val="66000"/>
                </a:schemeClr>
              </a:gs>
              <a:gs pos="50000">
                <a:schemeClr val="accent2">
                  <a:lumMod val="60000"/>
                  <a:lumOff val="40000"/>
                  <a:alpha val="66000"/>
                </a:schemeClr>
              </a:gs>
            </a:gsLst>
            <a:path path="circle">
              <a:fillToRect l="100000" t="100000"/>
            </a:path>
            <a:tileRect r="-100000" b="-100000"/>
          </a:gradFill>
          <a:ln>
            <a:solidFill>
              <a:schemeClr val="accent2">
                <a:lumMod val="75000"/>
              </a:schemeClr>
            </a:solidFill>
          </a:ln>
        </p:spPr>
        <p:txBody>
          <a:bodyPr vert="horz" lIns="91440" tIns="45720" rIns="91440" bIns="45720" rtlCol="0">
            <a:normAutofit fontScale="70000" lnSpcReduction="20000"/>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Mohammed Alghamdi, MD, FRCPC (</a:t>
            </a:r>
            <a:r>
              <a:rPr kumimoji="0" lang="en-US" sz="3286" b="1" i="0" u="none" strike="noStrike" kern="1200" cap="none" spc="0" normalizeH="0" baseline="0" noProof="0" dirty="0" err="1" smtClean="0">
                <a:ln>
                  <a:noFill/>
                </a:ln>
                <a:solidFill>
                  <a:schemeClr val="tx2">
                    <a:lumMod val="75000"/>
                  </a:schemeClr>
                </a:solidFill>
                <a:effectLst/>
                <a:uLnTx/>
                <a:uFillTx/>
                <a:latin typeface="+mn-lt"/>
                <a:ea typeface="+mn-ea"/>
                <a:cs typeface="+mn-cs"/>
              </a:rPr>
              <a:t>peds</a:t>
            </a: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 FRCPC (card), FAAP, FACC</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Assistant Professor and Consultant</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Pediatric Cardiology, Cardiac Science</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King </a:t>
            </a:r>
            <a:r>
              <a:rPr kumimoji="0" lang="en-US" sz="3286" b="1" i="0" u="none" strike="noStrike" kern="1200" cap="none" spc="0" normalizeH="0" baseline="0" noProof="0" dirty="0" err="1" smtClean="0">
                <a:ln>
                  <a:noFill/>
                </a:ln>
                <a:solidFill>
                  <a:schemeClr val="tx2">
                    <a:lumMod val="75000"/>
                  </a:schemeClr>
                </a:solidFill>
                <a:effectLst/>
                <a:uLnTx/>
                <a:uFillTx/>
                <a:latin typeface="+mn-lt"/>
                <a:ea typeface="+mn-ea"/>
                <a:cs typeface="+mn-cs"/>
              </a:rPr>
              <a:t>Fahad</a:t>
            </a: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 Cardiac Centre</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86" b="1" i="0" u="none" strike="noStrike" kern="1200" cap="none" spc="0" normalizeH="0" baseline="0" noProof="0" dirty="0" smtClean="0">
                <a:ln>
                  <a:noFill/>
                </a:ln>
                <a:solidFill>
                  <a:schemeClr val="tx2">
                    <a:lumMod val="75000"/>
                  </a:schemeClr>
                </a:solidFill>
                <a:effectLst/>
                <a:uLnTx/>
                <a:uFillTx/>
                <a:latin typeface="+mn-lt"/>
                <a:ea typeface="+mn-ea"/>
                <a:cs typeface="+mn-cs"/>
              </a:rPr>
              <a:t> King Saud University</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304800" y="1524000"/>
            <a:ext cx="8458200" cy="5029200"/>
          </a:xfrm>
        </p:spPr>
        <p:txBody>
          <a:bodyPr>
            <a:normAutofit/>
          </a:bodyPr>
          <a:lstStyle/>
          <a:p>
            <a:r>
              <a:rPr lang="en-US" dirty="0" smtClean="0">
                <a:solidFill>
                  <a:srgbClr val="000000"/>
                </a:solidFill>
              </a:rPr>
              <a:t>Sydenham’s chorea</a:t>
            </a:r>
          </a:p>
          <a:p>
            <a:pPr lvl="1"/>
            <a:r>
              <a:rPr lang="en-US" dirty="0" smtClean="0"/>
              <a:t>Jerky</a:t>
            </a:r>
            <a:r>
              <a:rPr lang="en-US" dirty="0"/>
              <a:t>, uncoordinated movements esp. of hands, feet, tongue and face. </a:t>
            </a:r>
          </a:p>
          <a:p>
            <a:pPr lvl="2"/>
            <a:r>
              <a:rPr lang="en-US" sz="2000" dirty="0"/>
              <a:t>Disappear during </a:t>
            </a:r>
            <a:r>
              <a:rPr lang="en-US" sz="2000" dirty="0" smtClean="0"/>
              <a:t>sleep</a:t>
            </a:r>
          </a:p>
          <a:p>
            <a:pPr lvl="2"/>
            <a:r>
              <a:rPr lang="en-US" sz="2000" dirty="0" smtClean="0"/>
              <a:t>More common in </a:t>
            </a:r>
            <a:r>
              <a:rPr lang="en-US" dirty="0" smtClean="0"/>
              <a:t>adolescence female</a:t>
            </a:r>
          </a:p>
          <a:p>
            <a:pPr lvl="1"/>
            <a:r>
              <a:rPr lang="en-US" dirty="0" smtClean="0"/>
              <a:t>Occur </a:t>
            </a:r>
            <a:r>
              <a:rPr lang="en-US" dirty="0"/>
              <a:t>after a prolonged latent period following GAS</a:t>
            </a:r>
            <a:r>
              <a:rPr lang="en-US" dirty="0" smtClean="0"/>
              <a:t> </a:t>
            </a:r>
          </a:p>
          <a:p>
            <a:pPr lvl="2"/>
            <a:r>
              <a:rPr lang="en-US" sz="2400" dirty="0" smtClean="0"/>
              <a:t>6 </a:t>
            </a:r>
            <a:r>
              <a:rPr lang="en-US" sz="2400" dirty="0"/>
              <a:t>wks - 3 </a:t>
            </a:r>
            <a:r>
              <a:rPr lang="en-US" sz="2400" dirty="0" smtClean="0"/>
              <a:t>yrs following GAS infection</a:t>
            </a:r>
          </a:p>
          <a:p>
            <a:pPr lvl="1"/>
            <a:r>
              <a:rPr lang="en-US" dirty="0" smtClean="0"/>
              <a:t>Strong </a:t>
            </a:r>
            <a:r>
              <a:rPr lang="en-US" dirty="0"/>
              <a:t>association with </a:t>
            </a:r>
            <a:r>
              <a:rPr lang="en-US" dirty="0" err="1" smtClean="0"/>
              <a:t>carditis</a:t>
            </a:r>
            <a:endParaRPr lang="en-US" dirty="0"/>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457200" y="1600200"/>
            <a:ext cx="8458200" cy="4525963"/>
          </a:xfrm>
        </p:spPr>
        <p:txBody>
          <a:bodyPr rtlCol="0">
            <a:normAutofit/>
          </a:bodyPr>
          <a:lstStyle/>
          <a:p>
            <a:pPr marL="438912" indent="-320040" fontAlgn="auto">
              <a:spcBef>
                <a:spcPts val="0"/>
              </a:spcBef>
              <a:spcAft>
                <a:spcPts val="0"/>
              </a:spcAft>
              <a:defRPr/>
            </a:pPr>
            <a:r>
              <a:rPr lang="en-US" dirty="0" err="1" smtClean="0">
                <a:solidFill>
                  <a:srgbClr val="000000"/>
                </a:solidFill>
              </a:rPr>
              <a:t>Erythema</a:t>
            </a:r>
            <a:r>
              <a:rPr lang="en-US" dirty="0" smtClean="0">
                <a:solidFill>
                  <a:srgbClr val="000000"/>
                </a:solidFill>
              </a:rPr>
              <a:t> </a:t>
            </a:r>
            <a:r>
              <a:rPr lang="en-US" dirty="0" err="1" smtClean="0">
                <a:solidFill>
                  <a:srgbClr val="000000"/>
                </a:solidFill>
              </a:rPr>
              <a:t>marginatum</a:t>
            </a:r>
            <a:endParaRPr lang="en-US" dirty="0" smtClean="0">
              <a:solidFill>
                <a:srgbClr val="000000"/>
              </a:solidFill>
            </a:endParaRPr>
          </a:p>
          <a:p>
            <a:pPr marL="838962" lvl="1" indent="-320040">
              <a:spcBef>
                <a:spcPts val="0"/>
              </a:spcBef>
              <a:defRPr/>
            </a:pPr>
            <a:r>
              <a:rPr lang="en-US" dirty="0" smtClean="0"/>
              <a:t>Rare &amp; difficult to detect esp. in dark-skin patients</a:t>
            </a:r>
          </a:p>
          <a:p>
            <a:pPr marL="838962" lvl="1" indent="-320040">
              <a:spcBef>
                <a:spcPts val="0"/>
              </a:spcBef>
              <a:defRPr/>
            </a:pPr>
            <a:r>
              <a:rPr lang="en-US" dirty="0" smtClean="0"/>
              <a:t>Circular patterns of bright pink </a:t>
            </a:r>
            <a:r>
              <a:rPr lang="en-US" dirty="0" err="1" smtClean="0"/>
              <a:t>macules</a:t>
            </a:r>
            <a:r>
              <a:rPr lang="en-US" dirty="0" smtClean="0"/>
              <a:t> or papules that blanch under pressure</a:t>
            </a:r>
          </a:p>
          <a:p>
            <a:pPr marL="1239012" lvl="2" indent="-320040">
              <a:spcBef>
                <a:spcPts val="0"/>
              </a:spcBef>
              <a:defRPr/>
            </a:pPr>
            <a:r>
              <a:rPr lang="en-US" dirty="0" smtClean="0"/>
              <a:t>Trunk and proximal extremities</a:t>
            </a:r>
          </a:p>
          <a:p>
            <a:pPr marL="1239012" lvl="2" indent="-320040">
              <a:spcBef>
                <a:spcPts val="0"/>
              </a:spcBef>
              <a:defRPr/>
            </a:pPr>
            <a:r>
              <a:rPr lang="en-US" dirty="0" smtClean="0">
                <a:ea typeface="+mn-ea"/>
              </a:rPr>
              <a:t>Almost never on face</a:t>
            </a:r>
            <a:endParaRPr lang="en-US" dirty="0" smtClean="0"/>
          </a:p>
          <a:p>
            <a:pPr marL="1239012" lvl="2" indent="-320040">
              <a:spcBef>
                <a:spcPts val="0"/>
              </a:spcBef>
              <a:defRPr/>
            </a:pPr>
            <a:r>
              <a:rPr lang="en-US" dirty="0" smtClean="0">
                <a:ea typeface="+mn-ea"/>
              </a:rPr>
              <a:t>Not itchy or painful</a:t>
            </a:r>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p:cNvSpPr>
            <a:spLocks noGrp="1"/>
          </p:cNvSpPr>
          <p:nvPr>
            <p:ph idx="1"/>
          </p:nvPr>
        </p:nvSpPr>
        <p:spPr>
          <a:xfrm>
            <a:off x="145975" y="1559456"/>
            <a:ext cx="8915400" cy="5105400"/>
          </a:xfrm>
        </p:spPr>
        <p:txBody>
          <a:bodyPr>
            <a:normAutofit/>
          </a:bodyPr>
          <a:lstStyle/>
          <a:p>
            <a:r>
              <a:rPr lang="en-US" dirty="0" smtClean="0"/>
              <a:t>Subcutaneous nodules</a:t>
            </a:r>
          </a:p>
          <a:p>
            <a:pPr lvl="1"/>
            <a:r>
              <a:rPr lang="en-US" dirty="0" smtClean="0"/>
              <a:t>Rare </a:t>
            </a:r>
            <a:r>
              <a:rPr lang="en-US" dirty="0"/>
              <a:t>&lt; 2% of </a:t>
            </a:r>
            <a:r>
              <a:rPr lang="en-US" dirty="0" smtClean="0"/>
              <a:t>cases</a:t>
            </a:r>
          </a:p>
          <a:p>
            <a:pPr lvl="1"/>
            <a:r>
              <a:rPr lang="en-US" dirty="0" smtClean="0"/>
              <a:t>Highly </a:t>
            </a:r>
            <a:r>
              <a:rPr lang="en-US" dirty="0"/>
              <a:t>specific manifestation of </a:t>
            </a:r>
            <a:r>
              <a:rPr lang="en-US" dirty="0" smtClean="0"/>
              <a:t>ARF</a:t>
            </a:r>
          </a:p>
          <a:p>
            <a:pPr lvl="1"/>
            <a:r>
              <a:rPr lang="en-US" dirty="0" smtClean="0"/>
              <a:t>Round</a:t>
            </a:r>
            <a:r>
              <a:rPr lang="en-US" dirty="0"/>
              <a:t>, firm,</a:t>
            </a:r>
            <a:r>
              <a:rPr lang="en-US" dirty="0" smtClean="0"/>
              <a:t> mobile </a:t>
            </a:r>
            <a:r>
              <a:rPr lang="en-US" dirty="0"/>
              <a:t>and painless </a:t>
            </a:r>
            <a:r>
              <a:rPr lang="en-US" dirty="0" smtClean="0"/>
              <a:t>nodules</a:t>
            </a:r>
          </a:p>
          <a:p>
            <a:pPr lvl="1"/>
            <a:r>
              <a:rPr lang="en-US" dirty="0" smtClean="0"/>
              <a:t>Appear </a:t>
            </a:r>
            <a:r>
              <a:rPr lang="en-US" dirty="0"/>
              <a:t>1-2 weeks after onset of other symptoms</a:t>
            </a:r>
          </a:p>
          <a:p>
            <a:pPr lvl="1"/>
            <a:r>
              <a:rPr lang="en-US" dirty="0"/>
              <a:t>last 1-2 weeks (rarely &gt; 1 month</a:t>
            </a:r>
            <a:r>
              <a:rPr lang="en-US" dirty="0" smtClean="0"/>
              <a:t>)</a:t>
            </a:r>
          </a:p>
          <a:p>
            <a:pPr lvl="1"/>
            <a:r>
              <a:rPr lang="en-US" dirty="0" smtClean="0"/>
              <a:t>Strongly </a:t>
            </a:r>
            <a:r>
              <a:rPr lang="en-US" dirty="0"/>
              <a:t>associated with </a:t>
            </a:r>
            <a:r>
              <a:rPr lang="en-US" dirty="0" err="1"/>
              <a:t>carditis</a:t>
            </a:r>
            <a:endParaRPr lang="en-US" dirty="0"/>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8487" y="752539"/>
            <a:ext cx="3648908" cy="5352921"/>
          </a:xfrm>
          <a:prstGeom prst="rect">
            <a:avLst/>
          </a:prstGeom>
        </p:spPr>
      </p:pic>
      <p:pic>
        <p:nvPicPr>
          <p:cNvPr id="5" name="Picture 4"/>
          <p:cNvPicPr>
            <a:picLocks noChangeAspect="1"/>
          </p:cNvPicPr>
          <p:nvPr/>
        </p:nvPicPr>
        <p:blipFill>
          <a:blip r:embed="rId3"/>
          <a:stretch>
            <a:fillRect/>
          </a:stretch>
        </p:blipFill>
        <p:spPr>
          <a:xfrm>
            <a:off x="4572000" y="1807699"/>
            <a:ext cx="4211171" cy="324260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Rheumatic Fever</a:t>
            </a:r>
            <a:endParaRPr lang="en-US" dirty="0"/>
          </a:p>
        </p:txBody>
      </p:sp>
      <p:sp>
        <p:nvSpPr>
          <p:cNvPr id="3" name="Content Placeholder 2"/>
          <p:cNvSpPr>
            <a:spLocks noGrp="1"/>
          </p:cNvSpPr>
          <p:nvPr>
            <p:ph idx="1"/>
          </p:nvPr>
        </p:nvSpPr>
        <p:spPr/>
        <p:txBody>
          <a:bodyPr/>
          <a:lstStyle/>
          <a:p>
            <a:r>
              <a:rPr lang="en-US" dirty="0" smtClean="0"/>
              <a:t>Treatment:</a:t>
            </a:r>
          </a:p>
          <a:p>
            <a:pPr lvl="1"/>
            <a:r>
              <a:rPr lang="en-US" dirty="0" smtClean="0"/>
              <a:t>Antibiotics to eradicate of residual GAS bacteria </a:t>
            </a:r>
          </a:p>
          <a:p>
            <a:pPr lvl="1"/>
            <a:r>
              <a:rPr lang="en-US" dirty="0" smtClean="0"/>
              <a:t>Anti-inflammatory agents</a:t>
            </a:r>
          </a:p>
          <a:p>
            <a:pPr lvl="2"/>
            <a:r>
              <a:rPr lang="en-US" dirty="0" smtClean="0"/>
              <a:t>High dose aspirin</a:t>
            </a:r>
          </a:p>
          <a:p>
            <a:pPr lvl="2"/>
            <a:r>
              <a:rPr lang="en-US" dirty="0" smtClean="0"/>
              <a:t>Steroids for severe </a:t>
            </a:r>
            <a:r>
              <a:rPr lang="en-US" dirty="0" err="1" smtClean="0"/>
              <a:t>carditis</a:t>
            </a:r>
            <a:endParaRPr lang="en-US" dirty="0" smtClean="0"/>
          </a:p>
          <a:p>
            <a:pPr lvl="1"/>
            <a:r>
              <a:rPr lang="en-US" dirty="0" smtClean="0"/>
              <a:t>CHF therapy as indicated</a:t>
            </a:r>
          </a:p>
          <a:p>
            <a:pPr lvl="1"/>
            <a:r>
              <a:rPr lang="en-US" dirty="0" smtClean="0"/>
              <a:t>Sydenham Chorea: </a:t>
            </a:r>
          </a:p>
          <a:p>
            <a:pPr lvl="2"/>
            <a:r>
              <a:rPr lang="en-US" dirty="0" smtClean="0"/>
              <a:t>haloperidol</a:t>
            </a:r>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270073"/>
            <a:ext cx="8229600" cy="608146"/>
          </a:xfrm>
        </p:spPr>
        <p:txBody>
          <a:bodyPr>
            <a:normAutofit fontScale="90000"/>
          </a:bodyPr>
          <a:lstStyle/>
          <a:p>
            <a:pPr fontAlgn="auto">
              <a:spcAft>
                <a:spcPts val="0"/>
              </a:spcAft>
              <a:defRPr/>
            </a:pPr>
            <a:r>
              <a:rPr lang="en-US" dirty="0" smtClean="0">
                <a:solidFill>
                  <a:srgbClr val="000000"/>
                </a:solidFill>
              </a:rPr>
              <a:t>Secondary Prophylaxis</a:t>
            </a:r>
          </a:p>
        </p:txBody>
      </p:sp>
      <p:graphicFrame>
        <p:nvGraphicFramePr>
          <p:cNvPr id="4" name="Content Placeholder 3"/>
          <p:cNvGraphicFramePr>
            <a:graphicFrameLocks noGrp="1"/>
          </p:cNvGraphicFramePr>
          <p:nvPr>
            <p:ph idx="1"/>
          </p:nvPr>
        </p:nvGraphicFramePr>
        <p:xfrm>
          <a:off x="304800" y="2021164"/>
          <a:ext cx="8610600" cy="4632960"/>
        </p:xfrm>
        <a:graphic>
          <a:graphicData uri="http://schemas.openxmlformats.org/drawingml/2006/table">
            <a:tbl>
              <a:tblPr/>
              <a:tblGrid>
                <a:gridCol w="2270125"/>
                <a:gridCol w="2759075"/>
                <a:gridCol w="1066800"/>
                <a:gridCol w="25146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Calibri" pitchFamily="25" charset="0"/>
                          <a:ea typeface="Arial" pitchFamily="25" charset="0"/>
                          <a:cs typeface="Arial" pitchFamily="25" charset="0"/>
                        </a:rPr>
                        <a:t>ANTIBIOTIC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Calibri" pitchFamily="25" charset="0"/>
                          <a:ea typeface="Arial" pitchFamily="25" charset="0"/>
                          <a:cs typeface="Arial" pitchFamily="25" charset="0"/>
                        </a:rPr>
                        <a:t>DOSE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FF"/>
                          </a:solidFill>
                          <a:effectLst/>
                          <a:latin typeface="Calibri" pitchFamily="25" charset="0"/>
                          <a:ea typeface="Arial" pitchFamily="25" charset="0"/>
                          <a:cs typeface="Arial" pitchFamily="25" charset="0"/>
                        </a:rPr>
                        <a:t>ROUTE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Calibri" pitchFamily="25" charset="0"/>
                          <a:ea typeface="Arial" pitchFamily="25" charset="0"/>
                          <a:cs typeface="Arial" pitchFamily="25" charset="0"/>
                        </a:rPr>
                        <a:t>FREQUENCY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Calibri" pitchFamily="25" charset="0"/>
                          <a:ea typeface="Arial" pitchFamily="25" charset="0"/>
                          <a:cs typeface="Arial" pitchFamily="25" charset="0"/>
                        </a:rPr>
                        <a:t>First line</a:t>
                      </a:r>
                      <a:endParaRPr kumimoji="0" lang="en-US" sz="24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Benzathine penicillin 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(BPG)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1,200,000 U ≥ 20kg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600,000 U &lt; 20kg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Q4 wks  </a:t>
                      </a:r>
                      <a:r>
                        <a:rPr kumimoji="0" lang="en-US" sz="2000" b="1" i="0" u="sng" strike="noStrike" cap="none" normalizeH="0" baseline="0">
                          <a:ln>
                            <a:noFill/>
                          </a:ln>
                          <a:solidFill>
                            <a:srgbClr val="000000"/>
                          </a:solidFill>
                          <a:effectLst/>
                          <a:latin typeface="Calibri" pitchFamily="25" charset="0"/>
                          <a:ea typeface="Arial" pitchFamily="25" charset="0"/>
                          <a:cs typeface="Arial" pitchFamily="25" charset="0"/>
                        </a:rPr>
                        <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Q3 wks if confirmed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recurrent ARF despite adherence 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4 wks  injection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Calibri" pitchFamily="25" charset="0"/>
                          <a:ea typeface="Arial" pitchFamily="25" charset="0"/>
                          <a:cs typeface="Arial" pitchFamily="25" charset="0"/>
                        </a:rPr>
                        <a:t>Second line</a:t>
                      </a:r>
                      <a:endParaRPr kumimoji="0" lang="en-US" sz="24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Penicillin 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250mg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Oral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BID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Calibri" pitchFamily="25" charset="0"/>
                          <a:ea typeface="Arial" pitchFamily="25" charset="0"/>
                          <a:cs typeface="Arial" pitchFamily="25" charset="0"/>
                        </a:rPr>
                        <a:t>Penicillin allergy</a:t>
                      </a:r>
                      <a:endParaRPr kumimoji="0" lang="en-US" sz="24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Erythromycin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40mg/kg/day (children)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Oral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BID –QID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Calibri" pitchFamily="25" charset="0"/>
                          <a:ea typeface="Arial" pitchFamily="25" charset="0"/>
                          <a:cs typeface="Arial" pitchFamily="25" charset="0"/>
                        </a:rPr>
                        <a:t>400mg (adults)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Oral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pitchFamily="25" charset="0"/>
                          <a:ea typeface="Arial" pitchFamily="25" charset="0"/>
                          <a:cs typeface="Arial" pitchFamily="25" charset="0"/>
                        </a:rPr>
                        <a:t>BID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Title 1"/>
          <p:cNvSpPr txBox="1">
            <a:spLocks/>
          </p:cNvSpPr>
          <p:nvPr/>
        </p:nvSpPr>
        <p:spPr>
          <a:xfrm>
            <a:off x="457200" y="274638"/>
            <a:ext cx="8229600" cy="1143000"/>
          </a:xfrm>
          <a:prstGeom prst="rect">
            <a:avLst/>
          </a:prstGeom>
          <a:solidFill>
            <a:srgbClr val="C6D9F1"/>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Fever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1130505"/>
            <a:ext cx="8229600" cy="719800"/>
          </a:xfrm>
        </p:spPr>
        <p:txBody>
          <a:bodyPr>
            <a:normAutofit fontScale="90000"/>
          </a:bodyPr>
          <a:lstStyle/>
          <a:p>
            <a:pPr fontAlgn="auto">
              <a:spcAft>
                <a:spcPts val="0"/>
              </a:spcAft>
              <a:defRPr/>
            </a:pPr>
            <a:r>
              <a:rPr lang="en-US" dirty="0" smtClean="0">
                <a:solidFill>
                  <a:srgbClr val="000000"/>
                </a:solidFill>
              </a:rPr>
              <a:t>Duration of Secondary Prophylaxis</a:t>
            </a:r>
          </a:p>
        </p:txBody>
      </p:sp>
      <p:graphicFrame>
        <p:nvGraphicFramePr>
          <p:cNvPr id="4" name="Content Placeholder 3"/>
          <p:cNvGraphicFramePr>
            <a:graphicFrameLocks noGrp="1"/>
          </p:cNvGraphicFramePr>
          <p:nvPr>
            <p:ph idx="1"/>
          </p:nvPr>
        </p:nvGraphicFramePr>
        <p:xfrm>
          <a:off x="457200" y="1943837"/>
          <a:ext cx="8229600" cy="4792346"/>
        </p:xfrm>
        <a:graphic>
          <a:graphicData uri="http://schemas.openxmlformats.org/drawingml/2006/table">
            <a:tbl>
              <a:tblPr firstRow="1" bandRow="1">
                <a:tableStyleId>{5C22544A-7EE6-4342-B048-85BDC9FD1C3A}</a:tableStyleId>
              </a:tblPr>
              <a:tblGrid>
                <a:gridCol w="2895600"/>
                <a:gridCol w="5334000"/>
              </a:tblGrid>
              <a:tr h="499203">
                <a:tc>
                  <a:txBody>
                    <a:bodyPr/>
                    <a:lstStyle/>
                    <a:p>
                      <a:r>
                        <a:rPr lang="en-US" sz="2400" b="1" kern="1200" baseline="0" dirty="0" smtClean="0">
                          <a:solidFill>
                            <a:schemeClr val="lt1"/>
                          </a:solidFill>
                          <a:latin typeface="+mn-lt"/>
                          <a:ea typeface="+mn-ea"/>
                          <a:cs typeface="+mn-cs"/>
                        </a:rPr>
                        <a:t>CATEGORY</a:t>
                      </a:r>
                      <a:endParaRPr lang="en-US" sz="2400" b="1" dirty="0"/>
                    </a:p>
                  </a:txBody>
                  <a:tcPr/>
                </a:tc>
                <a:tc>
                  <a:txBody>
                    <a:bodyPr/>
                    <a:lstStyle/>
                    <a:p>
                      <a:r>
                        <a:rPr lang="en-US" sz="2400" b="1" kern="1200" baseline="0" dirty="0" smtClean="0">
                          <a:solidFill>
                            <a:schemeClr val="lt1"/>
                          </a:solidFill>
                          <a:latin typeface="+mn-lt"/>
                          <a:ea typeface="+mn-ea"/>
                          <a:cs typeface="+mn-cs"/>
                        </a:rPr>
                        <a:t>DURATION OF PROPHYLAXIS</a:t>
                      </a:r>
                      <a:endParaRPr lang="en-US" sz="2400" b="1" dirty="0"/>
                    </a:p>
                  </a:txBody>
                  <a:tcPr/>
                </a:tc>
              </a:tr>
              <a:tr h="1297927">
                <a:tc>
                  <a:txBody>
                    <a:bodyPr/>
                    <a:lstStyle/>
                    <a:p>
                      <a:r>
                        <a:rPr lang="en-US" sz="2400" b="1" kern="1200" baseline="0" dirty="0" smtClean="0">
                          <a:solidFill>
                            <a:schemeClr val="dk1"/>
                          </a:solidFill>
                          <a:latin typeface="+mn-lt"/>
                          <a:ea typeface="+mn-ea"/>
                          <a:cs typeface="+mn-cs"/>
                        </a:rPr>
                        <a:t>ARF with no or mild </a:t>
                      </a:r>
                      <a:r>
                        <a:rPr lang="en-US" sz="2400" b="1" kern="1200" baseline="0" dirty="0" err="1" smtClean="0">
                          <a:solidFill>
                            <a:schemeClr val="dk1"/>
                          </a:solidFill>
                          <a:latin typeface="+mn-lt"/>
                          <a:ea typeface="+mn-ea"/>
                          <a:cs typeface="+mn-cs"/>
                        </a:rPr>
                        <a:t>carditis</a:t>
                      </a:r>
                      <a:endParaRPr lang="en-US" sz="2400" b="1" dirty="0"/>
                    </a:p>
                  </a:txBody>
                  <a:tcPr/>
                </a:tc>
                <a:tc>
                  <a:txBody>
                    <a:bodyPr/>
                    <a:lstStyle/>
                    <a:p>
                      <a:r>
                        <a:rPr lang="en-US" sz="2400" b="1" kern="1200" baseline="0" dirty="0" smtClean="0">
                          <a:solidFill>
                            <a:schemeClr val="dk1"/>
                          </a:solidFill>
                          <a:latin typeface="+mn-lt"/>
                          <a:ea typeface="+mn-ea"/>
                          <a:cs typeface="+mn-cs"/>
                        </a:rPr>
                        <a:t>Min of 10 years after most recent episode ARF </a:t>
                      </a:r>
                      <a:r>
                        <a:rPr lang="en-US" sz="2400" b="1" u="sng" kern="1200" baseline="0" dirty="0" smtClean="0">
                          <a:solidFill>
                            <a:schemeClr val="dk1"/>
                          </a:solidFill>
                          <a:latin typeface="+mn-lt"/>
                          <a:ea typeface="+mn-ea"/>
                          <a:cs typeface="+mn-cs"/>
                        </a:rPr>
                        <a:t>OR</a:t>
                      </a:r>
                      <a:r>
                        <a:rPr lang="en-US" sz="2400" b="1" kern="1200" baseline="0" dirty="0" smtClean="0">
                          <a:solidFill>
                            <a:schemeClr val="dk1"/>
                          </a:solidFill>
                          <a:latin typeface="+mn-lt"/>
                          <a:ea typeface="+mn-ea"/>
                          <a:cs typeface="+mn-cs"/>
                        </a:rPr>
                        <a:t> until age 21 years (whichever is longer)</a:t>
                      </a:r>
                      <a:endParaRPr lang="en-US" sz="2400" b="1" dirty="0"/>
                    </a:p>
                  </a:txBody>
                  <a:tcPr/>
                </a:tc>
              </a:tr>
              <a:tr h="1297927">
                <a:tc>
                  <a:txBody>
                    <a:bodyPr/>
                    <a:lstStyle/>
                    <a:p>
                      <a:r>
                        <a:rPr lang="en-US" sz="2400" b="1" kern="1200" baseline="0" dirty="0" smtClean="0">
                          <a:solidFill>
                            <a:schemeClr val="dk1"/>
                          </a:solidFill>
                          <a:latin typeface="+mn-lt"/>
                          <a:ea typeface="+mn-ea"/>
                          <a:cs typeface="+mn-cs"/>
                        </a:rPr>
                        <a:t>ARF with moderate </a:t>
                      </a:r>
                      <a:r>
                        <a:rPr lang="en-US" sz="2400" b="1" kern="1200" baseline="0" dirty="0" err="1" smtClean="0">
                          <a:solidFill>
                            <a:schemeClr val="dk1"/>
                          </a:solidFill>
                          <a:latin typeface="+mn-lt"/>
                          <a:ea typeface="+mn-ea"/>
                          <a:cs typeface="+mn-cs"/>
                        </a:rPr>
                        <a:t>carditis</a:t>
                      </a:r>
                      <a:endParaRPr lang="en-US" sz="2400" b="1" dirty="0"/>
                    </a:p>
                  </a:txBody>
                  <a:tcPr/>
                </a:tc>
                <a:tc>
                  <a:txBody>
                    <a:bodyPr/>
                    <a:lstStyle/>
                    <a:p>
                      <a:r>
                        <a:rPr lang="en-US" sz="2400" b="1" kern="1200" baseline="0" dirty="0" smtClean="0">
                          <a:solidFill>
                            <a:schemeClr val="dk1"/>
                          </a:solidFill>
                          <a:latin typeface="+mn-lt"/>
                          <a:ea typeface="+mn-ea"/>
                          <a:cs typeface="+mn-cs"/>
                        </a:rPr>
                        <a:t>Min of 10 years after most recent episode ARF </a:t>
                      </a:r>
                      <a:r>
                        <a:rPr lang="en-US" sz="2400" b="1" u="sng" kern="1200" baseline="0" dirty="0" smtClean="0">
                          <a:solidFill>
                            <a:schemeClr val="dk1"/>
                          </a:solidFill>
                          <a:latin typeface="+mn-lt"/>
                          <a:ea typeface="+mn-ea"/>
                          <a:cs typeface="+mn-cs"/>
                        </a:rPr>
                        <a:t>OR</a:t>
                      </a:r>
                      <a:r>
                        <a:rPr lang="en-US" sz="2400" b="1" kern="1200" baseline="0" dirty="0" smtClean="0">
                          <a:solidFill>
                            <a:schemeClr val="dk1"/>
                          </a:solidFill>
                          <a:latin typeface="+mn-lt"/>
                          <a:ea typeface="+mn-ea"/>
                          <a:cs typeface="+mn-cs"/>
                        </a:rPr>
                        <a:t> until age 30 years  (whichever is longer)</a:t>
                      </a:r>
                      <a:endParaRPr lang="en-US" sz="2400" b="1" dirty="0"/>
                    </a:p>
                  </a:txBody>
                  <a:tcPr/>
                </a:tc>
              </a:tr>
              <a:tr h="1697289">
                <a:tc>
                  <a:txBody>
                    <a:bodyPr/>
                    <a:lstStyle/>
                    <a:p>
                      <a:r>
                        <a:rPr lang="en-US" sz="2400" b="1" kern="1200" baseline="0" dirty="0" smtClean="0">
                          <a:solidFill>
                            <a:schemeClr val="dk1"/>
                          </a:solidFill>
                          <a:latin typeface="+mn-lt"/>
                          <a:ea typeface="+mn-ea"/>
                          <a:cs typeface="+mn-cs"/>
                        </a:rPr>
                        <a:t>with ARF with severe </a:t>
                      </a:r>
                      <a:r>
                        <a:rPr lang="en-US" sz="2400" b="1" kern="1200" baseline="0" dirty="0" err="1" smtClean="0">
                          <a:solidFill>
                            <a:schemeClr val="dk1"/>
                          </a:solidFill>
                          <a:latin typeface="+mn-lt"/>
                          <a:ea typeface="+mn-ea"/>
                          <a:cs typeface="+mn-cs"/>
                        </a:rPr>
                        <a:t>carditis</a:t>
                      </a:r>
                      <a:endParaRPr lang="en-US" sz="2400" b="1" dirty="0"/>
                    </a:p>
                  </a:txBody>
                  <a:tcPr/>
                </a:tc>
                <a:tc>
                  <a:txBody>
                    <a:bodyPr/>
                    <a:lstStyle/>
                    <a:p>
                      <a:r>
                        <a:rPr lang="en-US" sz="2400" b="1" kern="1200" baseline="0" dirty="0" smtClean="0">
                          <a:solidFill>
                            <a:schemeClr val="dk1"/>
                          </a:solidFill>
                          <a:latin typeface="+mn-lt"/>
                          <a:ea typeface="+mn-ea"/>
                          <a:cs typeface="+mn-cs"/>
                        </a:rPr>
                        <a:t>Min of 10 years after most recent episode ARF </a:t>
                      </a:r>
                      <a:r>
                        <a:rPr lang="en-US" sz="2400" b="1" u="sng" kern="1200" baseline="0" dirty="0" smtClean="0">
                          <a:solidFill>
                            <a:schemeClr val="dk1"/>
                          </a:solidFill>
                          <a:latin typeface="+mn-lt"/>
                          <a:ea typeface="+mn-ea"/>
                          <a:cs typeface="+mn-cs"/>
                        </a:rPr>
                        <a:t>OR</a:t>
                      </a:r>
                      <a:r>
                        <a:rPr lang="en-US" sz="2400" b="1" kern="1200" baseline="0" dirty="0" smtClean="0">
                          <a:solidFill>
                            <a:schemeClr val="dk1"/>
                          </a:solidFill>
                          <a:latin typeface="+mn-lt"/>
                          <a:ea typeface="+mn-ea"/>
                          <a:cs typeface="+mn-cs"/>
                        </a:rPr>
                        <a:t> until age 30 years (whichever is longer)</a:t>
                      </a:r>
                    </a:p>
                    <a:p>
                      <a:r>
                        <a:rPr lang="en-US" sz="2400" b="1" kern="1200" baseline="0" dirty="0" smtClean="0">
                          <a:solidFill>
                            <a:schemeClr val="dk1"/>
                          </a:solidFill>
                          <a:latin typeface="+mn-lt"/>
                          <a:ea typeface="+mn-ea"/>
                          <a:cs typeface="+mn-cs"/>
                        </a:rPr>
                        <a:t>May need life long prophylaxis</a:t>
                      </a:r>
                      <a:endParaRPr lang="en-US" sz="2400" b="1" dirty="0"/>
                    </a:p>
                  </a:txBody>
                  <a:tcPr/>
                </a:tc>
              </a:tr>
            </a:tbl>
          </a:graphicData>
        </a:graphic>
      </p:graphicFrame>
      <p:sp>
        <p:nvSpPr>
          <p:cNvPr id="5" name="Title 1"/>
          <p:cNvSpPr txBox="1">
            <a:spLocks/>
          </p:cNvSpPr>
          <p:nvPr/>
        </p:nvSpPr>
        <p:spPr>
          <a:xfrm>
            <a:off x="457200" y="149025"/>
            <a:ext cx="8229600" cy="1143000"/>
          </a:xfrm>
          <a:prstGeom prst="rect">
            <a:avLst/>
          </a:prstGeom>
          <a:solidFill>
            <a:srgbClr val="C6D9F1"/>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Fever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lstStyle/>
          <a:p>
            <a:r>
              <a:rPr lang="en-US" dirty="0" smtClean="0"/>
              <a:t>KD: inflammatory disease of unknown etiology causing acute, diffuse </a:t>
            </a:r>
            <a:r>
              <a:rPr lang="en-US" dirty="0" err="1" smtClean="0"/>
              <a:t>vasculitis</a:t>
            </a:r>
            <a:r>
              <a:rPr lang="en-US" dirty="0" smtClean="0"/>
              <a:t> of medium size blood vessels (mainly coronary arteries).</a:t>
            </a:r>
          </a:p>
          <a:p>
            <a:r>
              <a:rPr lang="en-US" dirty="0" smtClean="0"/>
              <a:t>Most common cause of acquired heart diseases in developed countries. </a:t>
            </a:r>
          </a:p>
          <a:p>
            <a:pPr lvl="1"/>
            <a:r>
              <a:rPr lang="en-US" dirty="0" smtClean="0"/>
              <a:t>More common in Japanese population</a:t>
            </a:r>
          </a:p>
          <a:p>
            <a:pPr lvl="1"/>
            <a:r>
              <a:rPr lang="en-US" dirty="0" smtClean="0"/>
              <a:t>Higher in males than females</a:t>
            </a:r>
          </a:p>
          <a:p>
            <a:pPr lvl="1"/>
            <a:r>
              <a:rPr lang="en-US" dirty="0" smtClean="0"/>
              <a:t>Typical age: 6 months - 5 years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a:bodyPr>
          <a:lstStyle/>
          <a:p>
            <a:r>
              <a:rPr lang="en-US" dirty="0" smtClean="0"/>
              <a:t>Cardiac Involvement:</a:t>
            </a:r>
          </a:p>
          <a:p>
            <a:pPr lvl="1"/>
            <a:r>
              <a:rPr lang="en-US" dirty="0" smtClean="0"/>
              <a:t>Coronary arteries:</a:t>
            </a:r>
          </a:p>
          <a:p>
            <a:pPr lvl="2"/>
            <a:r>
              <a:rPr lang="en-US" dirty="0" smtClean="0"/>
              <a:t>Dilation and aneurysm formation</a:t>
            </a:r>
          </a:p>
          <a:p>
            <a:pPr lvl="2"/>
            <a:r>
              <a:rPr lang="en-US" dirty="0" smtClean="0"/>
              <a:t>Thrombus formation</a:t>
            </a:r>
          </a:p>
          <a:p>
            <a:pPr lvl="2"/>
            <a:r>
              <a:rPr lang="en-US" dirty="0" smtClean="0"/>
              <a:t>Fibrosis and </a:t>
            </a:r>
            <a:r>
              <a:rPr lang="en-US" dirty="0" err="1" smtClean="0"/>
              <a:t>stenosis</a:t>
            </a:r>
            <a:endParaRPr lang="en-US" dirty="0" smtClean="0"/>
          </a:p>
          <a:p>
            <a:pPr lvl="2"/>
            <a:r>
              <a:rPr lang="en-US" dirty="0" smtClean="0"/>
              <a:t>Myocardial infarction.</a:t>
            </a:r>
          </a:p>
          <a:p>
            <a:pPr lvl="1"/>
            <a:r>
              <a:rPr lang="en-US" dirty="0" smtClean="0"/>
              <a:t>May cause </a:t>
            </a:r>
            <a:r>
              <a:rPr lang="en-US" dirty="0" err="1" smtClean="0"/>
              <a:t>myocarditis</a:t>
            </a:r>
            <a:r>
              <a:rPr lang="en-US" dirty="0" smtClean="0"/>
              <a:t> and </a:t>
            </a:r>
            <a:r>
              <a:rPr lang="en-US" dirty="0" err="1" smtClean="0"/>
              <a:t>endocarditis</a:t>
            </a:r>
            <a:endParaRPr lang="en-US" dirty="0" smtClean="0"/>
          </a:p>
          <a:p>
            <a:r>
              <a:rPr lang="en-US" dirty="0" smtClean="0"/>
              <a:t>Other medium size arteries</a:t>
            </a:r>
          </a:p>
          <a:p>
            <a:pPr lvl="1"/>
            <a:r>
              <a:rPr lang="en-US" dirty="0" smtClean="0"/>
              <a:t>Auxiliary, femoral, iliac, and renal arteries</a:t>
            </a:r>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Fever:</a:t>
            </a:r>
            <a:r>
              <a:rPr lang="en-US" b="1" dirty="0" smtClean="0"/>
              <a:t> </a:t>
            </a:r>
            <a:r>
              <a:rPr lang="en-US" dirty="0" smtClean="0"/>
              <a:t>at least 5 days duration</a:t>
            </a:r>
          </a:p>
          <a:p>
            <a:r>
              <a:rPr lang="en-US" dirty="0" smtClean="0"/>
              <a:t>At least 4 of the following:</a:t>
            </a:r>
          </a:p>
          <a:p>
            <a:pPr marL="971550" lvl="1" indent="-514350">
              <a:buFont typeface="Wingdings" charset="2"/>
              <a:buAutoNum type="arabicPlain"/>
            </a:pPr>
            <a:r>
              <a:rPr lang="en-US" b="1" u="sng" dirty="0" smtClean="0"/>
              <a:t>Conjunctivitis:</a:t>
            </a:r>
            <a:r>
              <a:rPr lang="en-US" b="1" dirty="0" smtClean="0"/>
              <a:t> </a:t>
            </a:r>
            <a:r>
              <a:rPr lang="en-US" dirty="0" smtClean="0"/>
              <a:t>bilateral, non-purulent</a:t>
            </a:r>
          </a:p>
          <a:p>
            <a:pPr marL="971550" lvl="1" indent="-514350">
              <a:buFont typeface="Wingdings" charset="2"/>
              <a:buAutoNum type="arabicPlain"/>
            </a:pPr>
            <a:r>
              <a:rPr lang="en-US" b="1" u="sng" dirty="0" smtClean="0"/>
              <a:t>Skin Rash:  </a:t>
            </a:r>
            <a:r>
              <a:rPr lang="en-US" dirty="0" smtClean="0"/>
              <a:t>polymorphous skin rash</a:t>
            </a:r>
          </a:p>
          <a:p>
            <a:pPr marL="971550" lvl="1" indent="-514350">
              <a:buFont typeface="Wingdings" charset="2"/>
              <a:buAutoNum type="arabicPlain"/>
            </a:pPr>
            <a:r>
              <a:rPr lang="en-US" b="1" u="sng" dirty="0" smtClean="0"/>
              <a:t>Mucous membrane changes:</a:t>
            </a:r>
            <a:r>
              <a:rPr lang="en-US" b="1" dirty="0" smtClean="0"/>
              <a:t> </a:t>
            </a:r>
            <a:r>
              <a:rPr lang="en-US" dirty="0" smtClean="0"/>
              <a:t>red, dry, and cracked lips, strawberry tongue</a:t>
            </a:r>
          </a:p>
          <a:p>
            <a:pPr marL="971550" lvl="1" indent="-514350">
              <a:buFont typeface="Wingdings" charset="2"/>
              <a:buAutoNum type="arabicPlain"/>
            </a:pPr>
            <a:r>
              <a:rPr lang="en-US" b="1" u="sng" dirty="0" smtClean="0"/>
              <a:t>Extremities changes:</a:t>
            </a:r>
            <a:r>
              <a:rPr lang="en-US" b="1" dirty="0" smtClean="0"/>
              <a:t> </a:t>
            </a:r>
            <a:r>
              <a:rPr lang="en-US" dirty="0" smtClean="0"/>
              <a:t>palms/soles </a:t>
            </a:r>
            <a:r>
              <a:rPr lang="en-US" dirty="0" err="1" smtClean="0"/>
              <a:t>erythema</a:t>
            </a:r>
            <a:r>
              <a:rPr lang="en-US" dirty="0" smtClean="0"/>
              <a:t>, hands/ feet edema, Skin peeling</a:t>
            </a:r>
          </a:p>
          <a:p>
            <a:pPr marL="971550" lvl="1" indent="-514350">
              <a:buFont typeface="Wingdings" charset="2"/>
              <a:buAutoNum type="arabicPlain"/>
            </a:pPr>
            <a:r>
              <a:rPr lang="en-US" b="1" u="sng" dirty="0" smtClean="0"/>
              <a:t>Cervical </a:t>
            </a:r>
            <a:r>
              <a:rPr lang="en-US" b="1" u="sng" dirty="0" err="1" smtClean="0"/>
              <a:t>lymphadenopathy</a:t>
            </a:r>
            <a:r>
              <a:rPr lang="en-US" b="1" u="sng" dirty="0" smtClean="0"/>
              <a:t>:</a:t>
            </a:r>
            <a:r>
              <a:rPr lang="en-US" b="1" dirty="0" smtClean="0"/>
              <a:t> </a:t>
            </a:r>
            <a:r>
              <a:rPr lang="en-US" dirty="0" smtClean="0"/>
              <a:t>unilateral and &gt;1.5 cm in diameter</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Acquired Heart Disease</a:t>
            </a:r>
            <a:endParaRPr lang="en-US" dirty="0"/>
          </a:p>
        </p:txBody>
      </p:sp>
      <p:sp>
        <p:nvSpPr>
          <p:cNvPr id="3" name="Content Placeholder 2"/>
          <p:cNvSpPr>
            <a:spLocks noGrp="1"/>
          </p:cNvSpPr>
          <p:nvPr>
            <p:ph idx="1"/>
          </p:nvPr>
        </p:nvSpPr>
        <p:spPr/>
        <p:txBody>
          <a:bodyPr>
            <a:normAutofit/>
          </a:bodyPr>
          <a:lstStyle/>
          <a:p>
            <a:r>
              <a:rPr lang="en-US" dirty="0" smtClean="0"/>
              <a:t>Rheumatic Fever</a:t>
            </a:r>
          </a:p>
          <a:p>
            <a:r>
              <a:rPr lang="en-US" dirty="0" smtClean="0"/>
              <a:t>Kawasaki Disease</a:t>
            </a:r>
          </a:p>
          <a:p>
            <a:r>
              <a:rPr lang="en-US" dirty="0" smtClean="0"/>
              <a:t>Infective </a:t>
            </a:r>
            <a:r>
              <a:rPr lang="en-US" dirty="0" err="1" smtClean="0"/>
              <a:t>Endocarditis</a:t>
            </a:r>
            <a:endParaRPr lang="en-US" dirty="0" smtClean="0"/>
          </a:p>
          <a:p>
            <a:r>
              <a:rPr lang="en-US" dirty="0" smtClean="0"/>
              <a:t>Pericarditis</a:t>
            </a:r>
          </a:p>
          <a:p>
            <a:r>
              <a:rPr lang="en-US" dirty="0" err="1" smtClean="0"/>
              <a:t>Myocarditis</a:t>
            </a:r>
            <a:endParaRPr lang="en-US" dirty="0" smtClean="0"/>
          </a:p>
          <a:p>
            <a:r>
              <a:rPr lang="en-US" dirty="0" smtClean="0"/>
              <a:t>Cardiomyopathy</a:t>
            </a:r>
          </a:p>
          <a:p>
            <a:r>
              <a:rPr lang="en-US" dirty="0" smtClean="0"/>
              <a:t>Cardiac Arrhythmias</a:t>
            </a:r>
          </a:p>
          <a:p>
            <a:endParaRPr lang="en-US" b="1" dirty="0" smtClean="0"/>
          </a:p>
          <a:p>
            <a:endParaRPr lang="en-US" b="1" dirty="0" smtClean="0"/>
          </a:p>
          <a:p>
            <a:endParaRPr lang="en-US" b="1"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2000" y="4161370"/>
            <a:ext cx="7620000" cy="2235200"/>
          </a:xfrm>
          <a:prstGeom prst="rect">
            <a:avLst/>
          </a:prstGeom>
        </p:spPr>
      </p:pic>
      <p:pic>
        <p:nvPicPr>
          <p:cNvPr id="5" name="Picture 4"/>
          <p:cNvPicPr>
            <a:picLocks noChangeAspect="1"/>
          </p:cNvPicPr>
          <p:nvPr/>
        </p:nvPicPr>
        <p:blipFill>
          <a:blip r:embed="rId3"/>
          <a:stretch>
            <a:fillRect/>
          </a:stretch>
        </p:blipFill>
        <p:spPr>
          <a:xfrm>
            <a:off x="1490923" y="230528"/>
            <a:ext cx="5933684" cy="3609657"/>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8508" y="982994"/>
            <a:ext cx="3541553" cy="4732588"/>
          </a:xfrm>
          <a:prstGeom prst="rect">
            <a:avLst/>
          </a:prstGeom>
        </p:spPr>
      </p:pic>
      <p:pic>
        <p:nvPicPr>
          <p:cNvPr id="5" name="Picture 4"/>
          <p:cNvPicPr>
            <a:picLocks noChangeAspect="1"/>
          </p:cNvPicPr>
          <p:nvPr/>
        </p:nvPicPr>
        <p:blipFill>
          <a:blip r:embed="rId3"/>
          <a:stretch>
            <a:fillRect/>
          </a:stretch>
        </p:blipFill>
        <p:spPr>
          <a:xfrm>
            <a:off x="4224291" y="506683"/>
            <a:ext cx="4698832" cy="2756648"/>
          </a:xfrm>
          <a:prstGeom prst="rect">
            <a:avLst/>
          </a:prstGeom>
        </p:spPr>
      </p:pic>
      <p:pic>
        <p:nvPicPr>
          <p:cNvPr id="6" name="Picture 5"/>
          <p:cNvPicPr>
            <a:picLocks noChangeAspect="1"/>
          </p:cNvPicPr>
          <p:nvPr/>
        </p:nvPicPr>
        <p:blipFill>
          <a:blip r:embed="rId4"/>
          <a:stretch>
            <a:fillRect/>
          </a:stretch>
        </p:blipFill>
        <p:spPr>
          <a:xfrm>
            <a:off x="4219004" y="3636090"/>
            <a:ext cx="4685135" cy="274861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a:bodyPr>
          <a:lstStyle/>
          <a:p>
            <a:r>
              <a:rPr lang="en-US" dirty="0" smtClean="0"/>
              <a:t>DDX of KD:</a:t>
            </a:r>
          </a:p>
          <a:p>
            <a:pPr lvl="1"/>
            <a:r>
              <a:rPr lang="en-US" dirty="0" smtClean="0"/>
              <a:t>Scarlet fever</a:t>
            </a:r>
          </a:p>
          <a:p>
            <a:pPr lvl="1"/>
            <a:r>
              <a:rPr lang="en-US" dirty="0" smtClean="0"/>
              <a:t>EBV infection</a:t>
            </a:r>
          </a:p>
          <a:p>
            <a:pPr lvl="1"/>
            <a:r>
              <a:rPr lang="en-US" dirty="0" smtClean="0"/>
              <a:t>Adenovirus infection</a:t>
            </a:r>
          </a:p>
          <a:p>
            <a:pPr lvl="1"/>
            <a:r>
              <a:rPr lang="en-US" dirty="0" smtClean="0"/>
              <a:t>Staphylococcal scalded skin syndrome</a:t>
            </a:r>
          </a:p>
          <a:p>
            <a:pPr lvl="1"/>
            <a:r>
              <a:rPr lang="en-US" dirty="0" smtClean="0"/>
              <a:t>Drug reactions</a:t>
            </a:r>
          </a:p>
          <a:p>
            <a:pPr lvl="1"/>
            <a:r>
              <a:rPr lang="en-US" dirty="0" smtClean="0"/>
              <a:t>Stevens–Johnson syndrome.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lnSpcReduction="10000"/>
          </a:bodyPr>
          <a:lstStyle/>
          <a:p>
            <a:pPr lvl="1"/>
            <a:endParaRPr lang="en-US" dirty="0" smtClean="0"/>
          </a:p>
          <a:p>
            <a:r>
              <a:rPr lang="en-US" dirty="0" smtClean="0"/>
              <a:t>Atypical (incomplete) KD:</a:t>
            </a:r>
          </a:p>
          <a:p>
            <a:pPr lvl="1"/>
            <a:r>
              <a:rPr lang="en-US" dirty="0" smtClean="0"/>
              <a:t>Cases of KD that do not fulfill diagnostic criteria.</a:t>
            </a:r>
          </a:p>
          <a:p>
            <a:pPr lvl="1"/>
            <a:r>
              <a:rPr lang="en-US" dirty="0" smtClean="0"/>
              <a:t>More common in infants </a:t>
            </a:r>
          </a:p>
          <a:p>
            <a:pPr lvl="1"/>
            <a:r>
              <a:rPr lang="en-US" dirty="0" smtClean="0"/>
              <a:t>Children with</a:t>
            </a:r>
          </a:p>
          <a:p>
            <a:pPr lvl="2"/>
            <a:r>
              <a:rPr lang="en-US" dirty="0" smtClean="0"/>
              <a:t>Fever greater than 5 days</a:t>
            </a:r>
          </a:p>
          <a:p>
            <a:pPr lvl="2"/>
            <a:r>
              <a:rPr lang="en-US" dirty="0" smtClean="0"/>
              <a:t>Two or three classic symptoms</a:t>
            </a:r>
          </a:p>
          <a:p>
            <a:pPr lvl="2"/>
            <a:r>
              <a:rPr lang="en-US" dirty="0" smtClean="0"/>
              <a:t>Supporting laboratory abnormalities or echo evidence of coronary involvements </a:t>
            </a:r>
          </a:p>
          <a:p>
            <a:pPr lvl="3"/>
            <a:r>
              <a:rPr lang="en-US" dirty="0" smtClean="0"/>
              <a:t>Should be treated as KD</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Labs abnormalities in KD:</a:t>
            </a:r>
          </a:p>
          <a:p>
            <a:pPr lvl="1"/>
            <a:r>
              <a:rPr lang="en-US" dirty="0" smtClean="0"/>
              <a:t>Elevated ESR &gt; 50 (70%)</a:t>
            </a:r>
          </a:p>
          <a:p>
            <a:pPr lvl="1"/>
            <a:r>
              <a:rPr lang="en-US" dirty="0" smtClean="0"/>
              <a:t>Elevated C-reactive (50%)</a:t>
            </a:r>
          </a:p>
          <a:p>
            <a:pPr lvl="1"/>
            <a:r>
              <a:rPr lang="en-US" dirty="0" smtClean="0"/>
              <a:t>CBC: </a:t>
            </a:r>
          </a:p>
          <a:p>
            <a:pPr lvl="2"/>
            <a:r>
              <a:rPr lang="en-US" dirty="0" err="1" smtClean="0"/>
              <a:t>Neutropenia</a:t>
            </a:r>
            <a:r>
              <a:rPr lang="en-US" dirty="0" smtClean="0"/>
              <a:t> , </a:t>
            </a:r>
            <a:r>
              <a:rPr lang="en-US" dirty="0" err="1" smtClean="0"/>
              <a:t>leukocytosis</a:t>
            </a:r>
            <a:r>
              <a:rPr lang="en-US" dirty="0" smtClean="0"/>
              <a:t> (50%)</a:t>
            </a:r>
          </a:p>
          <a:p>
            <a:pPr lvl="2"/>
            <a:r>
              <a:rPr lang="en-US" dirty="0" smtClean="0"/>
              <a:t>Nonspecific anemia</a:t>
            </a:r>
          </a:p>
          <a:p>
            <a:pPr lvl="2"/>
            <a:r>
              <a:rPr lang="en-US" b="1" u="sng" dirty="0" err="1" smtClean="0"/>
              <a:t>Thrombocytosis</a:t>
            </a:r>
            <a:endParaRPr lang="en-US" b="1" u="sng" dirty="0" smtClean="0"/>
          </a:p>
          <a:p>
            <a:pPr lvl="3"/>
            <a:r>
              <a:rPr lang="en-US" dirty="0" smtClean="0"/>
              <a:t>Marker of KD</a:t>
            </a:r>
          </a:p>
          <a:p>
            <a:pPr lvl="3"/>
            <a:r>
              <a:rPr lang="en-US" dirty="0" smtClean="0"/>
              <a:t>Not seen until 2</a:t>
            </a:r>
            <a:r>
              <a:rPr lang="en-US" baseline="30000" dirty="0" smtClean="0"/>
              <a:t>nd</a:t>
            </a:r>
            <a:r>
              <a:rPr lang="en-US" dirty="0" smtClean="0"/>
              <a:t> week of the disease </a:t>
            </a:r>
          </a:p>
          <a:p>
            <a:pPr lvl="1"/>
            <a:r>
              <a:rPr lang="en-US" dirty="0" smtClean="0"/>
              <a:t>Elevated liver </a:t>
            </a:r>
            <a:r>
              <a:rPr lang="en-US" dirty="0" err="1" smtClean="0"/>
              <a:t>transaminases</a:t>
            </a:r>
            <a:r>
              <a:rPr lang="en-US" dirty="0" smtClean="0"/>
              <a:t> (40%)</a:t>
            </a:r>
          </a:p>
          <a:p>
            <a:pPr lvl="1"/>
            <a:r>
              <a:rPr lang="en-US" dirty="0" smtClean="0"/>
              <a:t>Low serum albumin level</a:t>
            </a:r>
          </a:p>
          <a:p>
            <a:pPr lvl="1"/>
            <a:r>
              <a:rPr lang="en-US" dirty="0" smtClean="0"/>
              <a:t>Sterile </a:t>
            </a:r>
            <a:r>
              <a:rPr lang="en-US" dirty="0" err="1" smtClean="0"/>
              <a:t>pyuria</a:t>
            </a:r>
            <a:r>
              <a:rPr lang="en-US" dirty="0" smtClean="0"/>
              <a:t> (33%)</a:t>
            </a:r>
          </a:p>
          <a:p>
            <a:pPr lvl="1"/>
            <a:r>
              <a:rPr lang="en-US" dirty="0" smtClean="0"/>
              <a:t>Aseptic meningitis (up to 50%).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Kawasaki Disease</a:t>
            </a:r>
            <a:endParaRPr lang="en-US" dirty="0"/>
          </a:p>
        </p:txBody>
      </p:sp>
      <p:sp>
        <p:nvSpPr>
          <p:cNvPr id="3" name="Content Placeholder 2"/>
          <p:cNvSpPr>
            <a:spLocks noGrp="1"/>
          </p:cNvSpPr>
          <p:nvPr>
            <p:ph idx="1"/>
          </p:nvPr>
        </p:nvSpPr>
        <p:spPr/>
        <p:txBody>
          <a:bodyPr>
            <a:normAutofit fontScale="92500"/>
          </a:bodyPr>
          <a:lstStyle/>
          <a:p>
            <a:r>
              <a:rPr lang="en-US" dirty="0" smtClean="0"/>
              <a:t>Treatments:</a:t>
            </a:r>
          </a:p>
          <a:p>
            <a:pPr lvl="1"/>
            <a:r>
              <a:rPr lang="en-US" dirty="0" smtClean="0"/>
              <a:t>IVIG 2 </a:t>
            </a:r>
            <a:r>
              <a:rPr lang="en-US" dirty="0" err="1" smtClean="0"/>
              <a:t>g</a:t>
            </a:r>
            <a:r>
              <a:rPr lang="en-US" dirty="0" smtClean="0"/>
              <a:t>/kg</a:t>
            </a:r>
          </a:p>
          <a:p>
            <a:pPr lvl="2"/>
            <a:r>
              <a:rPr lang="en-US" dirty="0" smtClean="0"/>
              <a:t>2</a:t>
            </a:r>
            <a:r>
              <a:rPr lang="en-US" baseline="30000" dirty="0" smtClean="0"/>
              <a:t>nd</a:t>
            </a:r>
            <a:r>
              <a:rPr lang="en-US" dirty="0" smtClean="0"/>
              <a:t> dose if persistent fever within 48 </a:t>
            </a:r>
            <a:r>
              <a:rPr lang="en-US" dirty="0" err="1" smtClean="0"/>
              <a:t>h</a:t>
            </a:r>
            <a:r>
              <a:rPr lang="en-US" dirty="0" smtClean="0"/>
              <a:t> of the initial dose</a:t>
            </a:r>
          </a:p>
          <a:p>
            <a:pPr lvl="1"/>
            <a:r>
              <a:rPr lang="en-US" dirty="0" smtClean="0"/>
              <a:t>High dose of aspirin of 30–100 mg/kg/day.</a:t>
            </a:r>
          </a:p>
          <a:p>
            <a:pPr lvl="2"/>
            <a:r>
              <a:rPr lang="en-US" dirty="0" smtClean="0"/>
              <a:t>Once </a:t>
            </a:r>
            <a:r>
              <a:rPr lang="en-US" dirty="0" err="1" smtClean="0"/>
              <a:t>afebrile</a:t>
            </a:r>
            <a:r>
              <a:rPr lang="en-US" dirty="0" smtClean="0"/>
              <a:t>: aspirin is decreased to 3–5 mg/kg/day</a:t>
            </a:r>
          </a:p>
          <a:p>
            <a:pPr lvl="1"/>
            <a:r>
              <a:rPr lang="en-US" dirty="0" smtClean="0"/>
              <a:t>Echo at base line</a:t>
            </a:r>
          </a:p>
          <a:p>
            <a:pPr lvl="1"/>
            <a:r>
              <a:rPr lang="en-US" dirty="0" smtClean="0"/>
              <a:t>Repeat echocardiogram at 6–8 weeks</a:t>
            </a:r>
          </a:p>
          <a:p>
            <a:pPr lvl="2"/>
            <a:r>
              <a:rPr lang="en-US" dirty="0" smtClean="0"/>
              <a:t>If normal coronary arteries : aspirin can be stopped</a:t>
            </a:r>
          </a:p>
          <a:p>
            <a:pPr lvl="2"/>
            <a:r>
              <a:rPr lang="en-US" dirty="0" smtClean="0"/>
              <a:t>If coronary artery abnormalities:  long-term Rx with aspirin</a:t>
            </a:r>
          </a:p>
          <a:p>
            <a:pPr lvl="3"/>
            <a:r>
              <a:rPr lang="en-US" dirty="0" smtClean="0"/>
              <a:t>Other anticoagulants if giant aneurysm of coronary arteries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a:bodyPr>
          <a:lstStyle/>
          <a:p>
            <a:r>
              <a:rPr lang="en-US" dirty="0" smtClean="0"/>
              <a:t>infection of the </a:t>
            </a:r>
            <a:r>
              <a:rPr lang="en-US" dirty="0" err="1" smtClean="0"/>
              <a:t>endocardial</a:t>
            </a:r>
            <a:r>
              <a:rPr lang="en-US" dirty="0" smtClean="0"/>
              <a:t> lining of the heart or cardiac vessels</a:t>
            </a:r>
          </a:p>
          <a:p>
            <a:r>
              <a:rPr lang="en-US" dirty="0" smtClean="0"/>
              <a:t>Rare but with high mortality</a:t>
            </a:r>
          </a:p>
          <a:p>
            <a:r>
              <a:rPr lang="en-US" dirty="0" smtClean="0"/>
              <a:t>Usually affect abnormal cardiac structure</a:t>
            </a:r>
          </a:p>
          <a:p>
            <a:pPr lvl="1"/>
            <a:r>
              <a:rPr lang="en-US" dirty="0" err="1" smtClean="0"/>
              <a:t>Valvular</a:t>
            </a:r>
            <a:r>
              <a:rPr lang="en-US" dirty="0" smtClean="0"/>
              <a:t> disease</a:t>
            </a:r>
          </a:p>
          <a:p>
            <a:pPr lvl="1"/>
            <a:r>
              <a:rPr lang="en-US" dirty="0" err="1" smtClean="0"/>
              <a:t>Septal</a:t>
            </a:r>
            <a:r>
              <a:rPr lang="en-US" dirty="0" smtClean="0"/>
              <a:t> defects</a:t>
            </a:r>
          </a:p>
          <a:p>
            <a:pPr lvl="1"/>
            <a:r>
              <a:rPr lang="en-US" dirty="0" smtClean="0"/>
              <a:t>Presence of foreign material such as mechanical valves and patch material after surgical repair.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Etiology:</a:t>
            </a:r>
          </a:p>
          <a:p>
            <a:pPr lvl="1"/>
            <a:r>
              <a:rPr lang="en-US" dirty="0" smtClean="0"/>
              <a:t>Gram- positive bacteria:</a:t>
            </a:r>
          </a:p>
          <a:p>
            <a:pPr lvl="2"/>
            <a:r>
              <a:rPr lang="en-US" dirty="0" smtClean="0"/>
              <a:t>&gt; 90 % 0f bacterial case</a:t>
            </a:r>
          </a:p>
          <a:p>
            <a:pPr lvl="2"/>
            <a:r>
              <a:rPr lang="en-US" dirty="0" smtClean="0"/>
              <a:t>Streptococci </a:t>
            </a:r>
            <a:r>
              <a:rPr lang="en-US" dirty="0" err="1" smtClean="0"/>
              <a:t>Viridans</a:t>
            </a:r>
            <a:r>
              <a:rPr lang="en-US" dirty="0" smtClean="0"/>
              <a:t> : most common infectious agent</a:t>
            </a:r>
          </a:p>
          <a:p>
            <a:pPr lvl="2"/>
            <a:r>
              <a:rPr lang="en-US" dirty="0" smtClean="0"/>
              <a:t>Staphylococcal species – especially prosthetic valves.</a:t>
            </a:r>
          </a:p>
          <a:p>
            <a:pPr lvl="2"/>
            <a:r>
              <a:rPr lang="en-US" dirty="0" err="1" smtClean="0"/>
              <a:t>Enterococci</a:t>
            </a:r>
            <a:r>
              <a:rPr lang="en-US" dirty="0" smtClean="0"/>
              <a:t> : less common pediatric age group.</a:t>
            </a:r>
          </a:p>
          <a:p>
            <a:pPr lvl="1"/>
            <a:r>
              <a:rPr lang="en-US" dirty="0" smtClean="0"/>
              <a:t>Gram-negative bacteria:</a:t>
            </a:r>
          </a:p>
          <a:p>
            <a:pPr lvl="2"/>
            <a:r>
              <a:rPr lang="en-US" dirty="0" smtClean="0"/>
              <a:t>&lt; 10% of bacterial cases </a:t>
            </a:r>
          </a:p>
          <a:p>
            <a:pPr lvl="2"/>
            <a:r>
              <a:rPr lang="en-US" dirty="0" smtClean="0"/>
              <a:t>Example: HACEK group </a:t>
            </a:r>
          </a:p>
          <a:p>
            <a:pPr lvl="3"/>
            <a:r>
              <a:rPr lang="en-US" dirty="0" err="1" smtClean="0"/>
              <a:t>Haemophilus</a:t>
            </a:r>
            <a:r>
              <a:rPr lang="en-US" dirty="0" smtClean="0"/>
              <a:t>, </a:t>
            </a:r>
            <a:r>
              <a:rPr lang="en-US" dirty="0" err="1" smtClean="0"/>
              <a:t>Actinobacillus</a:t>
            </a:r>
            <a:r>
              <a:rPr lang="en-US" dirty="0" smtClean="0"/>
              <a:t>, </a:t>
            </a:r>
            <a:r>
              <a:rPr lang="en-US" dirty="0" err="1" smtClean="0"/>
              <a:t>Cardiobacterium</a:t>
            </a:r>
            <a:r>
              <a:rPr lang="en-US" dirty="0" smtClean="0"/>
              <a:t>, </a:t>
            </a:r>
            <a:r>
              <a:rPr lang="en-US" dirty="0" err="1" smtClean="0"/>
              <a:t>Eikenella</a:t>
            </a:r>
            <a:r>
              <a:rPr lang="en-US" dirty="0" smtClean="0"/>
              <a:t> and </a:t>
            </a:r>
            <a:r>
              <a:rPr lang="en-US" dirty="0" err="1" smtClean="0"/>
              <a:t>Kingella</a:t>
            </a:r>
            <a:endParaRPr lang="en-US" dirty="0" smtClean="0"/>
          </a:p>
          <a:p>
            <a:pPr lvl="1"/>
            <a:r>
              <a:rPr lang="en-US" dirty="0" smtClean="0"/>
              <a:t>Fungal – uncommon</a:t>
            </a:r>
          </a:p>
          <a:p>
            <a:pPr lvl="2"/>
            <a:r>
              <a:rPr lang="en-US" dirty="0" smtClean="0"/>
              <a:t> Neonate, </a:t>
            </a:r>
            <a:r>
              <a:rPr lang="en-US" dirty="0" err="1" smtClean="0"/>
              <a:t>immunocompromised</a:t>
            </a:r>
            <a:r>
              <a:rPr lang="en-US" dirty="0" smtClean="0"/>
              <a:t> patients, prolonged antibiotic</a:t>
            </a:r>
          </a:p>
          <a:p>
            <a:pPr lvl="1"/>
            <a:r>
              <a:rPr lang="en-US" dirty="0" smtClean="0"/>
              <a:t>10% IE case: organisms cannot be identified.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a:bodyPr>
          <a:lstStyle/>
          <a:p>
            <a:r>
              <a:rPr lang="en-US" dirty="0" smtClean="0"/>
              <a:t>Clinical Features:</a:t>
            </a:r>
          </a:p>
          <a:p>
            <a:pPr lvl="1"/>
            <a:r>
              <a:rPr lang="en-US" dirty="0" smtClean="0"/>
              <a:t>General:</a:t>
            </a:r>
          </a:p>
          <a:p>
            <a:pPr lvl="2"/>
            <a:r>
              <a:rPr lang="en-US" dirty="0" smtClean="0"/>
              <a:t>Fever</a:t>
            </a:r>
          </a:p>
          <a:p>
            <a:pPr lvl="2"/>
            <a:r>
              <a:rPr lang="en-US" dirty="0" smtClean="0"/>
              <a:t>Nonspecific manifestations</a:t>
            </a:r>
          </a:p>
          <a:p>
            <a:pPr lvl="3"/>
            <a:r>
              <a:rPr lang="en-US" dirty="0" err="1" smtClean="0"/>
              <a:t>myalgias</a:t>
            </a:r>
            <a:r>
              <a:rPr lang="en-US" dirty="0" smtClean="0"/>
              <a:t>, </a:t>
            </a:r>
            <a:r>
              <a:rPr lang="en-US" dirty="0" err="1" smtClean="0"/>
              <a:t>arthralgias</a:t>
            </a:r>
            <a:r>
              <a:rPr lang="en-US" dirty="0" smtClean="0"/>
              <a:t>, headache, and general malaise</a:t>
            </a:r>
          </a:p>
          <a:p>
            <a:pPr lvl="1"/>
            <a:r>
              <a:rPr lang="en-US" dirty="0" smtClean="0"/>
              <a:t>Cardiac:</a:t>
            </a:r>
          </a:p>
          <a:p>
            <a:pPr lvl="2"/>
            <a:r>
              <a:rPr lang="en-US" dirty="0" smtClean="0"/>
              <a:t>New onset or worsening </a:t>
            </a:r>
            <a:r>
              <a:rPr lang="en-US" dirty="0" err="1" smtClean="0"/>
              <a:t>valvular</a:t>
            </a:r>
            <a:r>
              <a:rPr lang="en-US" dirty="0" smtClean="0"/>
              <a:t> regurgitation</a:t>
            </a:r>
          </a:p>
          <a:p>
            <a:pPr lvl="2"/>
            <a:r>
              <a:rPr lang="en-US" dirty="0" smtClean="0"/>
              <a:t>Congestive heart failure</a:t>
            </a:r>
          </a:p>
          <a:p>
            <a:pPr lvl="2"/>
            <a:r>
              <a:rPr lang="en-US" dirty="0" smtClean="0"/>
              <a:t>Heart block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Clinical Features:</a:t>
            </a:r>
          </a:p>
          <a:p>
            <a:pPr lvl="1"/>
            <a:r>
              <a:rPr lang="en-US" dirty="0" err="1" smtClean="0"/>
              <a:t>Extracardiac</a:t>
            </a:r>
            <a:r>
              <a:rPr lang="en-US" dirty="0" smtClean="0"/>
              <a:t> - septic </a:t>
            </a:r>
            <a:r>
              <a:rPr lang="en-US" dirty="0" err="1" smtClean="0"/>
              <a:t>embloism</a:t>
            </a:r>
            <a:r>
              <a:rPr lang="en-US" dirty="0" smtClean="0"/>
              <a:t>:</a:t>
            </a:r>
          </a:p>
          <a:p>
            <a:pPr lvl="2"/>
            <a:r>
              <a:rPr lang="en-US" dirty="0" smtClean="0"/>
              <a:t>CNS: infraction, brain abscess</a:t>
            </a:r>
          </a:p>
          <a:p>
            <a:pPr lvl="2"/>
            <a:r>
              <a:rPr lang="en-US" dirty="0" smtClean="0"/>
              <a:t>Renal: </a:t>
            </a:r>
            <a:r>
              <a:rPr lang="en-US" dirty="0" err="1" smtClean="0"/>
              <a:t>proteinuria</a:t>
            </a:r>
            <a:r>
              <a:rPr lang="en-US" dirty="0" smtClean="0"/>
              <a:t>, </a:t>
            </a:r>
            <a:r>
              <a:rPr lang="en-US" dirty="0" err="1" smtClean="0"/>
              <a:t>hematuria</a:t>
            </a:r>
            <a:r>
              <a:rPr lang="en-US" dirty="0" smtClean="0"/>
              <a:t>, </a:t>
            </a:r>
            <a:r>
              <a:rPr lang="en-US" dirty="0" err="1" smtClean="0"/>
              <a:t>pyuria</a:t>
            </a:r>
            <a:endParaRPr lang="en-US" dirty="0" smtClean="0"/>
          </a:p>
          <a:p>
            <a:pPr lvl="2">
              <a:buNone/>
            </a:pPr>
            <a:endParaRPr lang="en-US" dirty="0" smtClean="0"/>
          </a:p>
          <a:p>
            <a:r>
              <a:rPr lang="en-US" dirty="0" err="1" smtClean="0"/>
              <a:t>PHx</a:t>
            </a:r>
            <a:r>
              <a:rPr lang="en-US" dirty="0" smtClean="0"/>
              <a:t> - Stigmata of SBE:</a:t>
            </a:r>
          </a:p>
          <a:p>
            <a:pPr lvl="1"/>
            <a:r>
              <a:rPr lang="en-US" dirty="0" err="1" smtClean="0"/>
              <a:t>Janeway</a:t>
            </a:r>
            <a:r>
              <a:rPr lang="en-US" dirty="0" smtClean="0"/>
              <a:t> </a:t>
            </a:r>
            <a:r>
              <a:rPr lang="en-US" dirty="0" err="1" smtClean="0"/>
              <a:t>lesions:Non</a:t>
            </a:r>
            <a:r>
              <a:rPr lang="en-US" dirty="0" smtClean="0"/>
              <a:t>-tender, flat lesions on palms and soles.</a:t>
            </a:r>
          </a:p>
          <a:p>
            <a:pPr lvl="1"/>
            <a:r>
              <a:rPr lang="en-US" dirty="0" smtClean="0"/>
              <a:t>Osler’s nodes: Tender, raised nodules on fingers and toes.</a:t>
            </a:r>
          </a:p>
          <a:p>
            <a:pPr lvl="1"/>
            <a:r>
              <a:rPr lang="en-US" dirty="0" smtClean="0"/>
              <a:t>Roth’s spots: </a:t>
            </a:r>
            <a:r>
              <a:rPr lang="en-US" dirty="0" err="1" smtClean="0"/>
              <a:t>Exudative</a:t>
            </a:r>
            <a:r>
              <a:rPr lang="en-US" dirty="0" smtClean="0"/>
              <a:t> lesions of the retina.</a:t>
            </a:r>
          </a:p>
          <a:p>
            <a:pPr lvl="1"/>
            <a:r>
              <a:rPr lang="en-US" dirty="0" smtClean="0"/>
              <a:t>Splinter hemorrhages: Non-blanching, linear, under nails. </a:t>
            </a:r>
          </a:p>
          <a:p>
            <a:pPr lvl="1"/>
            <a:r>
              <a:rPr lang="en-US" dirty="0" err="1" smtClean="0"/>
              <a:t>Splenomegaly</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a:bodyPr>
          <a:lstStyle/>
          <a:p>
            <a:r>
              <a:rPr lang="en-US" b="1" dirty="0" smtClean="0"/>
              <a:t>Rheumatic Fever</a:t>
            </a:r>
            <a:endParaRPr lang="en-US" dirty="0"/>
          </a:p>
        </p:txBody>
      </p:sp>
      <p:sp>
        <p:nvSpPr>
          <p:cNvPr id="3" name="Content Placeholder 2"/>
          <p:cNvSpPr>
            <a:spLocks noGrp="1"/>
          </p:cNvSpPr>
          <p:nvPr>
            <p:ph idx="1"/>
          </p:nvPr>
        </p:nvSpPr>
        <p:spPr/>
        <p:txBody>
          <a:bodyPr>
            <a:normAutofit/>
          </a:bodyPr>
          <a:lstStyle/>
          <a:p>
            <a:r>
              <a:rPr lang="en-US" dirty="0" smtClean="0"/>
              <a:t>RF: most common cause of acquired heart disease in developing countries.</a:t>
            </a:r>
          </a:p>
          <a:p>
            <a:pPr lvl="1"/>
            <a:r>
              <a:rPr lang="en-US" dirty="0" smtClean="0"/>
              <a:t>150 in 100,000 in developing countries</a:t>
            </a:r>
          </a:p>
          <a:p>
            <a:pPr lvl="1"/>
            <a:r>
              <a:rPr lang="en-US" dirty="0" smtClean="0"/>
              <a:t>1 in 100,000 in developed countries. </a:t>
            </a:r>
          </a:p>
          <a:p>
            <a:r>
              <a:rPr lang="en-US" dirty="0" smtClean="0"/>
              <a:t>Rheumatic heart disease (RHD) inflammatory changes to cardiac valves and myocardium.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Splinter Hrg.jpg"/>
          <p:cNvPicPr>
            <a:picLocks noGrp="1" noChangeAspect="1"/>
          </p:cNvPicPr>
          <p:nvPr>
            <p:ph idx="1"/>
          </p:nvPr>
        </p:nvPicPr>
        <p:blipFill>
          <a:blip r:embed="rId2"/>
          <a:srcRect l="-13670" r="-13670"/>
          <a:stretch>
            <a:fillRect/>
          </a:stretch>
        </p:blipFill>
        <p:spPr>
          <a:xfrm>
            <a:off x="-138052" y="3705120"/>
            <a:ext cx="4860587" cy="2673136"/>
          </a:xfrm>
        </p:spPr>
      </p:pic>
      <p:pic>
        <p:nvPicPr>
          <p:cNvPr id="4" name="Picture 3"/>
          <p:cNvPicPr>
            <a:picLocks noChangeAspect="1"/>
          </p:cNvPicPr>
          <p:nvPr/>
        </p:nvPicPr>
        <p:blipFill>
          <a:blip r:embed="rId3"/>
          <a:stretch>
            <a:fillRect/>
          </a:stretch>
        </p:blipFill>
        <p:spPr>
          <a:xfrm>
            <a:off x="372731" y="220893"/>
            <a:ext cx="3851557" cy="2950872"/>
          </a:xfrm>
          <a:prstGeom prst="rect">
            <a:avLst/>
          </a:prstGeom>
        </p:spPr>
      </p:pic>
      <p:pic>
        <p:nvPicPr>
          <p:cNvPr id="5" name="Picture 4"/>
          <p:cNvPicPr>
            <a:picLocks noChangeAspect="1"/>
          </p:cNvPicPr>
          <p:nvPr/>
        </p:nvPicPr>
        <p:blipFill>
          <a:blip r:embed="rId4"/>
          <a:stretch>
            <a:fillRect/>
          </a:stretch>
        </p:blipFill>
        <p:spPr>
          <a:xfrm>
            <a:off x="4852882" y="3713746"/>
            <a:ext cx="3927017" cy="2719728"/>
          </a:xfrm>
          <a:prstGeom prst="rect">
            <a:avLst/>
          </a:prstGeom>
        </p:spPr>
      </p:pic>
      <p:pic>
        <p:nvPicPr>
          <p:cNvPr id="8" name="Picture 7" descr="Roth Spots.jpg"/>
          <p:cNvPicPr>
            <a:picLocks noChangeAspect="1"/>
          </p:cNvPicPr>
          <p:nvPr/>
        </p:nvPicPr>
        <p:blipFill>
          <a:blip r:embed="rId5"/>
          <a:stretch>
            <a:fillRect/>
          </a:stretch>
        </p:blipFill>
        <p:spPr>
          <a:xfrm>
            <a:off x="4873120" y="249871"/>
            <a:ext cx="3865364" cy="2911907"/>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068"/>
            <a:ext cx="8229600" cy="1143000"/>
          </a:xfrm>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a:xfrm>
            <a:off x="457200" y="6140975"/>
            <a:ext cx="8229600" cy="544314"/>
          </a:xfrm>
        </p:spPr>
        <p:txBody>
          <a:bodyPr anchor="ctr">
            <a:normAutofit fontScale="92500" lnSpcReduction="10000"/>
          </a:bodyPr>
          <a:lstStyle/>
          <a:p>
            <a:pPr algn="ctr">
              <a:buNone/>
            </a:pPr>
            <a:r>
              <a:rPr lang="en-US" dirty="0" smtClean="0"/>
              <a:t>Diagnostic Criteria - modified Duke criteria </a:t>
            </a:r>
            <a:endParaRPr lang="en-US" dirty="0"/>
          </a:p>
        </p:txBody>
      </p:sp>
      <p:pic>
        <p:nvPicPr>
          <p:cNvPr id="4" name="Picture 3"/>
          <p:cNvPicPr>
            <a:picLocks noChangeAspect="1"/>
          </p:cNvPicPr>
          <p:nvPr/>
        </p:nvPicPr>
        <p:blipFill>
          <a:blip r:embed="rId2">
            <a:lum bright="-25000" contrast="32000"/>
          </a:blip>
          <a:stretch>
            <a:fillRect/>
          </a:stretch>
        </p:blipFill>
        <p:spPr>
          <a:xfrm>
            <a:off x="1953312" y="1325888"/>
            <a:ext cx="5125735" cy="4822495"/>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a:bodyPr>
          <a:lstStyle/>
          <a:p>
            <a:r>
              <a:rPr lang="en-US" dirty="0" smtClean="0"/>
              <a:t>Labs: </a:t>
            </a:r>
          </a:p>
          <a:p>
            <a:pPr lvl="1"/>
            <a:r>
              <a:rPr lang="en-US" dirty="0" smtClean="0"/>
              <a:t>Blood cultures are the most important lab test</a:t>
            </a:r>
          </a:p>
          <a:p>
            <a:pPr lvl="2"/>
            <a:r>
              <a:rPr lang="en-US" b="1" u="sng" dirty="0" smtClean="0"/>
              <a:t>Three blood cultures </a:t>
            </a:r>
            <a:r>
              <a:rPr lang="en-US" dirty="0" smtClean="0"/>
              <a:t>collected over a 24-h period</a:t>
            </a:r>
          </a:p>
          <a:p>
            <a:pPr lvl="1"/>
            <a:r>
              <a:rPr lang="en-US" dirty="0" smtClean="0"/>
              <a:t>CBC:</a:t>
            </a:r>
          </a:p>
          <a:p>
            <a:pPr lvl="2"/>
            <a:r>
              <a:rPr lang="en-US" dirty="0" smtClean="0"/>
              <a:t>Anemia</a:t>
            </a:r>
          </a:p>
          <a:p>
            <a:pPr lvl="1"/>
            <a:r>
              <a:rPr lang="en-US" dirty="0" smtClean="0"/>
              <a:t>Elevated ESR/CRP</a:t>
            </a:r>
          </a:p>
          <a:p>
            <a:pPr lvl="1"/>
            <a:r>
              <a:rPr lang="en-US" dirty="0" smtClean="0"/>
              <a:t>Positive rheumatoid factor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lstStyle/>
          <a:p>
            <a:r>
              <a:rPr lang="en-US" dirty="0" smtClean="0"/>
              <a:t>Treatment:</a:t>
            </a:r>
          </a:p>
          <a:p>
            <a:pPr lvl="1"/>
            <a:r>
              <a:rPr lang="en-US" dirty="0" smtClean="0"/>
              <a:t>Supportive medical therapy</a:t>
            </a:r>
          </a:p>
          <a:p>
            <a:pPr lvl="1"/>
            <a:r>
              <a:rPr lang="en-US" dirty="0" smtClean="0"/>
              <a:t>Prolonged antibiotic therapy</a:t>
            </a:r>
          </a:p>
          <a:p>
            <a:pPr lvl="2"/>
            <a:r>
              <a:rPr lang="en-US" dirty="0" smtClean="0"/>
              <a:t>Initially empiric broad spectrum </a:t>
            </a:r>
            <a:r>
              <a:rPr lang="en-US" dirty="0" err="1" smtClean="0"/>
              <a:t>Abx</a:t>
            </a:r>
            <a:r>
              <a:rPr lang="en-US" dirty="0" smtClean="0"/>
              <a:t> which then adjusted according to organism sensitivity. </a:t>
            </a:r>
          </a:p>
          <a:p>
            <a:pPr lvl="2"/>
            <a:r>
              <a:rPr lang="en-US" dirty="0" smtClean="0"/>
              <a:t>4-8 weeks course depending on the type of organism and resistance.</a:t>
            </a:r>
          </a:p>
          <a:p>
            <a:pPr lvl="1"/>
            <a:r>
              <a:rPr lang="en-US" dirty="0" smtClean="0"/>
              <a:t>Removal of infected line </a:t>
            </a:r>
          </a:p>
          <a:p>
            <a:pPr lvl="1"/>
            <a:r>
              <a:rPr lang="en-US" dirty="0" smtClean="0"/>
              <a:t>Surgical intervention: may be required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Infective </a:t>
            </a:r>
            <a:r>
              <a:rPr lang="en-US" b="1" dirty="0" err="1" smtClean="0"/>
              <a:t>Endocarditis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SBE prophylaxis:</a:t>
            </a:r>
          </a:p>
          <a:p>
            <a:pPr lvl="1"/>
            <a:r>
              <a:rPr lang="en-US" dirty="0" smtClean="0"/>
              <a:t>Only indicated at dental procedures for high risk patients</a:t>
            </a:r>
          </a:p>
          <a:p>
            <a:pPr lvl="1"/>
            <a:r>
              <a:rPr lang="en-US" dirty="0" smtClean="0"/>
              <a:t>No longer recommended for GI or GU procedures</a:t>
            </a:r>
          </a:p>
          <a:p>
            <a:pPr lvl="1"/>
            <a:r>
              <a:rPr lang="en-US" dirty="0" smtClean="0"/>
              <a:t> Prophylaxis regimens:</a:t>
            </a:r>
          </a:p>
          <a:p>
            <a:pPr lvl="2"/>
            <a:r>
              <a:rPr lang="en-US" dirty="0" smtClean="0"/>
              <a:t>Oral amoxicillin 50 mg/kg (up to 2 </a:t>
            </a:r>
            <a:r>
              <a:rPr lang="en-US" dirty="0" err="1" smtClean="0"/>
              <a:t>g</a:t>
            </a:r>
            <a:r>
              <a:rPr lang="en-US" dirty="0" smtClean="0"/>
              <a:t>) OR</a:t>
            </a:r>
          </a:p>
          <a:p>
            <a:pPr lvl="2"/>
            <a:r>
              <a:rPr lang="en-US" dirty="0" smtClean="0"/>
              <a:t>IV/IM </a:t>
            </a:r>
            <a:r>
              <a:rPr lang="en-US" dirty="0" err="1" smtClean="0"/>
              <a:t>ampicillin</a:t>
            </a:r>
            <a:r>
              <a:rPr lang="en-US" dirty="0" smtClean="0"/>
              <a:t> 50 mg/kg</a:t>
            </a:r>
          </a:p>
          <a:p>
            <a:pPr lvl="2"/>
            <a:r>
              <a:rPr lang="en-US" dirty="0" smtClean="0"/>
              <a:t>Patients allergic to penicillin</a:t>
            </a:r>
          </a:p>
          <a:p>
            <a:pPr lvl="3"/>
            <a:r>
              <a:rPr lang="en-US" dirty="0" err="1" smtClean="0"/>
              <a:t>Cephalexin</a:t>
            </a:r>
            <a:r>
              <a:rPr lang="en-US" dirty="0" smtClean="0"/>
              <a:t> 50 mg/kg PO (up to 2 </a:t>
            </a:r>
            <a:r>
              <a:rPr lang="en-US" dirty="0" err="1" smtClean="0"/>
              <a:t>g</a:t>
            </a:r>
            <a:r>
              <a:rPr lang="en-US" dirty="0" smtClean="0"/>
              <a:t>) OR</a:t>
            </a:r>
          </a:p>
          <a:p>
            <a:pPr lvl="3"/>
            <a:r>
              <a:rPr lang="en-US" dirty="0" err="1" smtClean="0"/>
              <a:t>Clindamycin</a:t>
            </a:r>
            <a:r>
              <a:rPr lang="en-US" dirty="0" smtClean="0"/>
              <a:t> 20 mg/kg (up to 600 mg) OR</a:t>
            </a:r>
          </a:p>
          <a:p>
            <a:pPr lvl="3"/>
            <a:r>
              <a:rPr lang="en-US" dirty="0" err="1" smtClean="0"/>
              <a:t>Azithromycin</a:t>
            </a:r>
            <a:r>
              <a:rPr lang="en-US" dirty="0" smtClean="0"/>
              <a:t> (or </a:t>
            </a:r>
            <a:r>
              <a:rPr lang="en-US" dirty="0" err="1" smtClean="0"/>
              <a:t>clarithromycin</a:t>
            </a:r>
            <a:r>
              <a:rPr lang="en-US" dirty="0" smtClean="0"/>
              <a:t>) 15 mg/kg (up to 500 mg)</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197"/>
            <a:ext cx="8229600" cy="1143000"/>
          </a:xfrm>
          <a:solidFill>
            <a:srgbClr val="C6D9F1"/>
          </a:solidFill>
        </p:spPr>
        <p:txBody>
          <a:bodyPr/>
          <a:lstStyle/>
          <a:p>
            <a:r>
              <a:rPr lang="en-US" b="1" dirty="0" smtClean="0"/>
              <a:t>Infective </a:t>
            </a:r>
            <a:r>
              <a:rPr lang="en-US" b="1" dirty="0" err="1" smtClean="0"/>
              <a:t>Endocarditis</a:t>
            </a:r>
            <a:endParaRPr lang="en-US" dirty="0"/>
          </a:p>
        </p:txBody>
      </p:sp>
      <p:graphicFrame>
        <p:nvGraphicFramePr>
          <p:cNvPr id="6" name="Content Placeholder 5"/>
          <p:cNvGraphicFramePr>
            <a:graphicFrameLocks noGrp="1"/>
          </p:cNvGraphicFramePr>
          <p:nvPr>
            <p:ph idx="1"/>
          </p:nvPr>
        </p:nvGraphicFramePr>
        <p:xfrm>
          <a:off x="321733" y="1303872"/>
          <a:ext cx="8602134" cy="5392384"/>
        </p:xfrm>
        <a:graphic>
          <a:graphicData uri="http://schemas.openxmlformats.org/drawingml/2006/table">
            <a:tbl>
              <a:tblPr firstRow="1" bandRow="1">
                <a:tableStyleId>{5C22544A-7EE6-4342-B048-85BDC9FD1C3A}</a:tableStyleId>
              </a:tblPr>
              <a:tblGrid>
                <a:gridCol w="8602134"/>
              </a:tblGrid>
              <a:tr h="685156">
                <a:tc>
                  <a:txBody>
                    <a:bodyPr/>
                    <a:lstStyle/>
                    <a:p>
                      <a:pPr algn="ctr"/>
                      <a:r>
                        <a:rPr lang="en-US" sz="2800" dirty="0" smtClean="0"/>
                        <a:t>SBE prophylaxis</a:t>
                      </a:r>
                      <a:endParaRPr lang="en-US" sz="2800" dirty="0"/>
                    </a:p>
                  </a:txBody>
                  <a:tcPr anchor="ctr"/>
                </a:tc>
              </a:tr>
              <a:tr h="685156">
                <a:tc>
                  <a:txBody>
                    <a:bodyPr/>
                    <a:lstStyle/>
                    <a:p>
                      <a:r>
                        <a:rPr lang="en-US" sz="2400" b="1" u="sng" kern="1200" dirty="0" smtClean="0">
                          <a:solidFill>
                            <a:schemeClr val="dk1"/>
                          </a:solidFill>
                          <a:latin typeface="+mn-lt"/>
                          <a:ea typeface="+mn-ea"/>
                          <a:cs typeface="+mn-cs"/>
                        </a:rPr>
                        <a:t>Prosthetic cardiac valve</a:t>
                      </a:r>
                      <a:endParaRPr lang="en-US" sz="2400" b="1" u="sng" dirty="0"/>
                    </a:p>
                  </a:txBody>
                  <a:tcPr anchor="ctr"/>
                </a:tc>
              </a:tr>
              <a:tr h="685156">
                <a:tc>
                  <a:txBody>
                    <a:bodyPr/>
                    <a:lstStyle/>
                    <a:p>
                      <a:r>
                        <a:rPr lang="en-US" sz="2400" b="1" u="sng" kern="1200" dirty="0" smtClean="0">
                          <a:solidFill>
                            <a:schemeClr val="dk1"/>
                          </a:solidFill>
                          <a:latin typeface="+mn-lt"/>
                          <a:ea typeface="+mn-ea"/>
                          <a:cs typeface="+mn-cs"/>
                        </a:rPr>
                        <a:t>Previous IE </a:t>
                      </a:r>
                      <a:endParaRPr lang="en-US" sz="2400" b="1" u="sng" dirty="0"/>
                    </a:p>
                  </a:txBody>
                  <a:tcPr anchor="ctr"/>
                </a:tc>
              </a:tr>
              <a:tr h="2136178">
                <a:tc>
                  <a:txBody>
                    <a:bodyPr/>
                    <a:lstStyle/>
                    <a:p>
                      <a:r>
                        <a:rPr lang="en-US" sz="2400" b="1" u="sng" kern="1200" dirty="0" smtClean="0">
                          <a:solidFill>
                            <a:schemeClr val="dk1"/>
                          </a:solidFill>
                          <a:latin typeface="+mn-lt"/>
                          <a:ea typeface="+mn-ea"/>
                          <a:cs typeface="+mn-cs"/>
                        </a:rPr>
                        <a:t>Congenital heart disease</a:t>
                      </a:r>
                    </a:p>
                    <a:p>
                      <a:pPr lvl="1">
                        <a:buFont typeface="Arial"/>
                        <a:buChar char="•"/>
                      </a:pPr>
                      <a:r>
                        <a:rPr lang="en-US" sz="2400" b="1" kern="1200" dirty="0" smtClean="0">
                          <a:solidFill>
                            <a:schemeClr val="dk1"/>
                          </a:solidFill>
                          <a:latin typeface="+mn-lt"/>
                          <a:ea typeface="+mn-ea"/>
                          <a:cs typeface="+mn-cs"/>
                        </a:rPr>
                        <a:t> Unrepaired cyanotic CHD, including those with palliative shunts and conduits</a:t>
                      </a:r>
                    </a:p>
                    <a:p>
                      <a:pPr lvl="1">
                        <a:buFont typeface="Arial"/>
                        <a:buChar char="•"/>
                      </a:pPr>
                      <a:r>
                        <a:rPr lang="en-US" sz="2400" b="1" kern="1200" dirty="0" smtClean="0">
                          <a:solidFill>
                            <a:schemeClr val="dk1"/>
                          </a:solidFill>
                          <a:latin typeface="+mn-lt"/>
                          <a:ea typeface="+mn-ea"/>
                          <a:cs typeface="+mn-cs"/>
                        </a:rPr>
                        <a:t> Repaired CHD with prosthetic material or device</a:t>
                      </a:r>
                      <a:r>
                        <a:rPr lang="en-US" sz="2400" b="1" kern="1200" baseline="0" dirty="0" smtClean="0">
                          <a:solidFill>
                            <a:schemeClr val="dk1"/>
                          </a:solidFill>
                          <a:latin typeface="+mn-lt"/>
                          <a:ea typeface="+mn-ea"/>
                          <a:cs typeface="+mn-cs"/>
                        </a:rPr>
                        <a:t> (</a:t>
                      </a:r>
                      <a:r>
                        <a:rPr lang="en-US" sz="2400" b="1" kern="1200" dirty="0" smtClean="0">
                          <a:solidFill>
                            <a:schemeClr val="dk1"/>
                          </a:solidFill>
                          <a:latin typeface="+mn-lt"/>
                          <a:ea typeface="+mn-ea"/>
                          <a:cs typeface="+mn-cs"/>
                        </a:rPr>
                        <a:t>surgery or  </a:t>
                      </a:r>
                      <a:r>
                        <a:rPr lang="en-US" sz="2400" b="1" kern="1200" dirty="0" err="1" smtClean="0">
                          <a:solidFill>
                            <a:schemeClr val="dk1"/>
                          </a:solidFill>
                          <a:latin typeface="+mn-lt"/>
                          <a:ea typeface="+mn-ea"/>
                          <a:cs typeface="+mn-cs"/>
                        </a:rPr>
                        <a:t>cath</a:t>
                      </a:r>
                      <a:r>
                        <a:rPr lang="en-US" sz="2400" b="1" kern="1200" dirty="0" smtClean="0">
                          <a:solidFill>
                            <a:schemeClr val="dk1"/>
                          </a:solidFill>
                          <a:latin typeface="+mn-lt"/>
                          <a:ea typeface="+mn-ea"/>
                          <a:cs typeface="+mn-cs"/>
                        </a:rPr>
                        <a:t>), during the first 6 months after the procedure</a:t>
                      </a:r>
                    </a:p>
                    <a:p>
                      <a:pPr lvl="1">
                        <a:buFont typeface="Arial"/>
                        <a:buChar char="•"/>
                      </a:pPr>
                      <a:r>
                        <a:rPr lang="en-US" sz="2400" b="1" kern="1200" dirty="0" smtClean="0">
                          <a:solidFill>
                            <a:schemeClr val="dk1"/>
                          </a:solidFill>
                          <a:latin typeface="+mn-lt"/>
                          <a:ea typeface="+mn-ea"/>
                          <a:cs typeface="+mn-cs"/>
                        </a:rPr>
                        <a:t> Repaired CHD with residual defects at the site or adjacent to the site of a prosthetic patch or prosthetic device </a:t>
                      </a:r>
                      <a:endParaRPr lang="en-US" sz="2400" b="1" dirty="0"/>
                    </a:p>
                  </a:txBody>
                  <a:tcPr anchor="ctr"/>
                </a:tc>
              </a:tr>
              <a:tr h="685156">
                <a:tc>
                  <a:txBody>
                    <a:bodyPr/>
                    <a:lstStyle/>
                    <a:p>
                      <a:r>
                        <a:rPr lang="en-US" sz="2400" b="1" u="sng" kern="1200" dirty="0" smtClean="0">
                          <a:solidFill>
                            <a:schemeClr val="dk1"/>
                          </a:solidFill>
                          <a:latin typeface="+mn-lt"/>
                          <a:ea typeface="+mn-ea"/>
                          <a:cs typeface="+mn-cs"/>
                        </a:rPr>
                        <a:t>Cardiac transplantation </a:t>
                      </a:r>
                      <a:r>
                        <a:rPr lang="en-US" sz="2400" b="1" kern="1200" dirty="0" smtClean="0">
                          <a:solidFill>
                            <a:schemeClr val="dk1"/>
                          </a:solidFill>
                          <a:latin typeface="+mn-lt"/>
                          <a:ea typeface="+mn-ea"/>
                          <a:cs typeface="+mn-cs"/>
                        </a:rPr>
                        <a:t>recipients with cardiac </a:t>
                      </a:r>
                      <a:r>
                        <a:rPr lang="en-US" sz="2400" b="1" kern="1200" dirty="0" err="1" smtClean="0">
                          <a:solidFill>
                            <a:schemeClr val="dk1"/>
                          </a:solidFill>
                          <a:latin typeface="+mn-lt"/>
                          <a:ea typeface="+mn-ea"/>
                          <a:cs typeface="+mn-cs"/>
                        </a:rPr>
                        <a:t>valvulopathy</a:t>
                      </a:r>
                      <a:endParaRPr lang="en-US" sz="2400" b="1" dirty="0"/>
                    </a:p>
                  </a:txBody>
                  <a:tcPr anchor="ct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Inflammatory infiltrate of the myocardium with necrosis/degeneration of the </a:t>
            </a:r>
            <a:r>
              <a:rPr lang="en-US" dirty="0" err="1" smtClean="0"/>
              <a:t>myocytes</a:t>
            </a:r>
            <a:endParaRPr lang="en-US" dirty="0" smtClean="0"/>
          </a:p>
          <a:p>
            <a:r>
              <a:rPr lang="en-US" b="1" u="sng" dirty="0" smtClean="0"/>
              <a:t>Viral infections: </a:t>
            </a:r>
            <a:r>
              <a:rPr lang="en-US" dirty="0" smtClean="0"/>
              <a:t>most common causes</a:t>
            </a:r>
          </a:p>
          <a:p>
            <a:pPr lvl="1"/>
            <a:r>
              <a:rPr lang="en-US" dirty="0" err="1" smtClean="0"/>
              <a:t>Coxsackievirus</a:t>
            </a:r>
            <a:r>
              <a:rPr lang="en-US" dirty="0" smtClean="0"/>
              <a:t> type B</a:t>
            </a:r>
          </a:p>
          <a:p>
            <a:pPr lvl="1"/>
            <a:r>
              <a:rPr lang="en-US" dirty="0" smtClean="0"/>
              <a:t>Adenovirus</a:t>
            </a:r>
          </a:p>
          <a:p>
            <a:pPr lvl="1"/>
            <a:r>
              <a:rPr lang="en-US" dirty="0" smtClean="0"/>
              <a:t>Parvovirus B19</a:t>
            </a:r>
          </a:p>
          <a:p>
            <a:pPr lvl="1"/>
            <a:r>
              <a:rPr lang="en-US" dirty="0" smtClean="0"/>
              <a:t>Others: CMV, EBV, HIV, </a:t>
            </a:r>
            <a:r>
              <a:rPr lang="en-US" dirty="0" err="1" smtClean="0"/>
              <a:t>Hep</a:t>
            </a:r>
            <a:r>
              <a:rPr lang="en-US" dirty="0" smtClean="0"/>
              <a:t> C</a:t>
            </a:r>
          </a:p>
          <a:p>
            <a:r>
              <a:rPr lang="en-US" dirty="0" smtClean="0"/>
              <a:t>Other infectious causes: bacteria, </a:t>
            </a:r>
            <a:r>
              <a:rPr lang="en-US" dirty="0" err="1" smtClean="0"/>
              <a:t>rickettsiae</a:t>
            </a:r>
            <a:r>
              <a:rPr lang="en-US" dirty="0" smtClean="0"/>
              <a:t>, protozoa.</a:t>
            </a:r>
          </a:p>
          <a:p>
            <a:r>
              <a:rPr lang="en-US" dirty="0" smtClean="0"/>
              <a:t>Non-infectious causes: </a:t>
            </a:r>
          </a:p>
          <a:p>
            <a:pPr lvl="1"/>
            <a:r>
              <a:rPr lang="en-US" dirty="0" smtClean="0"/>
              <a:t>Rheumatologic disease: SLE, rheumatoid arthritis</a:t>
            </a:r>
          </a:p>
          <a:p>
            <a:pPr lvl="1"/>
            <a:r>
              <a:rPr lang="en-US" dirty="0" smtClean="0"/>
              <a:t>Drugs and Toxins: chemotherapy</a:t>
            </a:r>
          </a:p>
          <a:p>
            <a:pPr lvl="1"/>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Variable initial presentation</a:t>
            </a:r>
          </a:p>
          <a:p>
            <a:r>
              <a:rPr lang="en-US" dirty="0" smtClean="0"/>
              <a:t>Viral </a:t>
            </a:r>
            <a:r>
              <a:rPr lang="en-US" dirty="0" err="1" smtClean="0"/>
              <a:t>prodrome</a:t>
            </a:r>
            <a:r>
              <a:rPr lang="en-US" dirty="0" smtClean="0"/>
              <a:t>: fever, URTI or GI symptoms</a:t>
            </a:r>
          </a:p>
          <a:p>
            <a:r>
              <a:rPr lang="en-US" dirty="0" err="1" smtClean="0"/>
              <a:t>Hx</a:t>
            </a:r>
            <a:r>
              <a:rPr lang="en-US" dirty="0" smtClean="0"/>
              <a:t>: lethargy, poor feeding, irritability, respiratory distress, exercise intolerance</a:t>
            </a:r>
          </a:p>
          <a:p>
            <a:r>
              <a:rPr lang="en-US" dirty="0" err="1" smtClean="0"/>
              <a:t>PHx</a:t>
            </a:r>
            <a:r>
              <a:rPr lang="en-US" dirty="0" smtClean="0"/>
              <a:t>:</a:t>
            </a:r>
          </a:p>
          <a:p>
            <a:pPr lvl="1"/>
            <a:r>
              <a:rPr lang="en-US" dirty="0" smtClean="0"/>
              <a:t>Signs of CHF</a:t>
            </a:r>
          </a:p>
          <a:p>
            <a:pPr lvl="2"/>
            <a:r>
              <a:rPr lang="en-US" dirty="0" smtClean="0"/>
              <a:t>Tachycardia</a:t>
            </a:r>
          </a:p>
          <a:p>
            <a:pPr lvl="2"/>
            <a:r>
              <a:rPr lang="en-US" dirty="0" err="1" smtClean="0"/>
              <a:t>Tachypnia</a:t>
            </a:r>
            <a:r>
              <a:rPr lang="en-US" dirty="0" smtClean="0"/>
              <a:t> (increase work of breathing)</a:t>
            </a:r>
          </a:p>
          <a:p>
            <a:pPr lvl="2"/>
            <a:r>
              <a:rPr lang="en-US" dirty="0" smtClean="0"/>
              <a:t>Gallop rhythm and murmur of mitral regurgitation</a:t>
            </a:r>
          </a:p>
          <a:p>
            <a:pPr lvl="2"/>
            <a:r>
              <a:rPr lang="en-US" dirty="0" err="1" smtClean="0"/>
              <a:t>Hepatomegaly</a:t>
            </a:r>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Investigation:</a:t>
            </a:r>
          </a:p>
          <a:p>
            <a:pPr lvl="1"/>
            <a:r>
              <a:rPr lang="en-US" dirty="0" smtClean="0"/>
              <a:t>CXR:</a:t>
            </a:r>
          </a:p>
          <a:p>
            <a:pPr lvl="2"/>
            <a:r>
              <a:rPr lang="en-US" dirty="0" err="1" smtClean="0"/>
              <a:t>Cardiomegaly</a:t>
            </a:r>
            <a:endParaRPr lang="en-US" dirty="0" smtClean="0"/>
          </a:p>
          <a:p>
            <a:pPr lvl="2"/>
            <a:r>
              <a:rPr lang="en-US" dirty="0" smtClean="0"/>
              <a:t>Pulmonary congestion</a:t>
            </a:r>
          </a:p>
          <a:p>
            <a:pPr lvl="1"/>
            <a:r>
              <a:rPr lang="en-US" dirty="0" smtClean="0"/>
              <a:t>ECG: </a:t>
            </a:r>
          </a:p>
          <a:p>
            <a:pPr lvl="2"/>
            <a:r>
              <a:rPr lang="en-US" dirty="0" smtClean="0"/>
              <a:t>Sinus tachycardia</a:t>
            </a:r>
          </a:p>
          <a:p>
            <a:pPr lvl="2"/>
            <a:r>
              <a:rPr lang="en-US" dirty="0" smtClean="0"/>
              <a:t>Low voltage ORS</a:t>
            </a:r>
          </a:p>
          <a:p>
            <a:pPr lvl="2"/>
            <a:r>
              <a:rPr lang="en-US" dirty="0" smtClean="0"/>
              <a:t>Non-specific T wave changes</a:t>
            </a:r>
          </a:p>
          <a:p>
            <a:pPr lvl="1"/>
            <a:r>
              <a:rPr lang="en-US" dirty="0" smtClean="0"/>
              <a:t>Echo: </a:t>
            </a:r>
          </a:p>
          <a:p>
            <a:pPr lvl="2"/>
            <a:r>
              <a:rPr lang="en-US" dirty="0" smtClean="0"/>
              <a:t>Dilated LV with reduced systolic function</a:t>
            </a:r>
          </a:p>
          <a:p>
            <a:pPr lvl="2"/>
            <a:r>
              <a:rPr lang="en-US" dirty="0" smtClean="0"/>
              <a:t>MR </a:t>
            </a:r>
          </a:p>
          <a:p>
            <a:pPr lvl="2"/>
            <a:r>
              <a:rPr lang="en-US" dirty="0" smtClean="0"/>
              <a:t>Pericardial effusion</a:t>
            </a:r>
          </a:p>
          <a:p>
            <a:pPr lvl="1">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err="1" smtClean="0"/>
              <a:t>Myocarditis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Investigation:</a:t>
            </a:r>
          </a:p>
          <a:p>
            <a:pPr lvl="1"/>
            <a:r>
              <a:rPr lang="en-US" dirty="0" smtClean="0"/>
              <a:t>Myocardial biopsy:</a:t>
            </a:r>
          </a:p>
          <a:p>
            <a:pPr lvl="2"/>
            <a:r>
              <a:rPr lang="en-US" dirty="0" smtClean="0"/>
              <a:t>Historically used to be the gold standard test</a:t>
            </a:r>
          </a:p>
          <a:p>
            <a:pPr lvl="2"/>
            <a:r>
              <a:rPr lang="en-US" dirty="0" smtClean="0"/>
              <a:t>Currently not routinely performed</a:t>
            </a:r>
          </a:p>
          <a:p>
            <a:pPr lvl="3"/>
            <a:r>
              <a:rPr lang="en-US" dirty="0" smtClean="0"/>
              <a:t>Invasive</a:t>
            </a:r>
          </a:p>
          <a:p>
            <a:pPr lvl="3"/>
            <a:r>
              <a:rPr lang="en-US" dirty="0" smtClean="0"/>
              <a:t>low sensitivity of the procedure (3–63%)</a:t>
            </a:r>
          </a:p>
          <a:p>
            <a:pPr lvl="4"/>
            <a:r>
              <a:rPr lang="en-US" dirty="0" smtClean="0"/>
              <a:t> patchy involvement of the myocardium</a:t>
            </a:r>
          </a:p>
          <a:p>
            <a:r>
              <a:rPr lang="en-US" dirty="0" smtClean="0"/>
              <a:t>Treatment:</a:t>
            </a:r>
          </a:p>
          <a:p>
            <a:pPr lvl="1"/>
            <a:r>
              <a:rPr lang="en-US" dirty="0" smtClean="0"/>
              <a:t>Supportive </a:t>
            </a:r>
          </a:p>
          <a:p>
            <a:pPr lvl="2"/>
            <a:r>
              <a:rPr lang="en-US" dirty="0" err="1" smtClean="0"/>
              <a:t>Inotropes</a:t>
            </a:r>
            <a:r>
              <a:rPr lang="en-US" dirty="0" smtClean="0"/>
              <a:t>, Ventilation, ECMO</a:t>
            </a:r>
          </a:p>
          <a:p>
            <a:pPr lvl="2"/>
            <a:r>
              <a:rPr lang="en-US" dirty="0" smtClean="0"/>
              <a:t>Anti-CHF therapy</a:t>
            </a:r>
          </a:p>
          <a:p>
            <a:pPr lvl="2"/>
            <a:r>
              <a:rPr lang="en-US" dirty="0" smtClean="0"/>
              <a:t>IVIG and Steroid –  not supporting evidence for their benefit</a:t>
            </a:r>
          </a:p>
          <a:p>
            <a:pPr lvl="2"/>
            <a:r>
              <a:rPr lang="en-US" dirty="0" smtClean="0"/>
              <a:t>Antiviral agents and interferon – need further studies.</a:t>
            </a:r>
          </a:p>
          <a:p>
            <a:pPr lvl="2"/>
            <a:endParaRPr lang="en-US" dirty="0" smtClean="0"/>
          </a:p>
          <a:p>
            <a:pPr lvl="2"/>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Rheumatic Fever</a:t>
            </a:r>
            <a:endParaRPr lang="en-US" dirty="0"/>
          </a:p>
        </p:txBody>
      </p:sp>
      <p:sp>
        <p:nvSpPr>
          <p:cNvPr id="3" name="Content Placeholder 2"/>
          <p:cNvSpPr>
            <a:spLocks noGrp="1"/>
          </p:cNvSpPr>
          <p:nvPr>
            <p:ph idx="1"/>
          </p:nvPr>
        </p:nvSpPr>
        <p:spPr/>
        <p:txBody>
          <a:bodyPr/>
          <a:lstStyle/>
          <a:p>
            <a:r>
              <a:rPr lang="en-US" dirty="0" smtClean="0"/>
              <a:t>Precipitated by Group A Streptococcal (GAS) </a:t>
            </a:r>
            <a:r>
              <a:rPr lang="en-US" dirty="0" err="1" smtClean="0"/>
              <a:t>pharyngitis</a:t>
            </a:r>
            <a:r>
              <a:rPr lang="en-US" dirty="0" smtClean="0"/>
              <a:t> (not other types of GAS infections)</a:t>
            </a:r>
          </a:p>
          <a:p>
            <a:r>
              <a:rPr lang="en-US" dirty="0" smtClean="0"/>
              <a:t>2-4 weeks after untreated GAS </a:t>
            </a:r>
            <a:r>
              <a:rPr lang="en-US" dirty="0" err="1" smtClean="0"/>
              <a:t>Pharyngitis</a:t>
            </a:r>
            <a:r>
              <a:rPr lang="en-US" dirty="0" smtClean="0"/>
              <a:t> </a:t>
            </a:r>
          </a:p>
          <a:p>
            <a:r>
              <a:rPr lang="en-US" dirty="0" smtClean="0"/>
              <a:t>T-cell and B-cell lymphocytes produce antibodies against some Streptococcal antigens that cross-react with antigens on </a:t>
            </a:r>
            <a:r>
              <a:rPr lang="en-US" dirty="0" err="1" smtClean="0"/>
              <a:t>myocytes</a:t>
            </a:r>
            <a:r>
              <a:rPr lang="en-US" dirty="0" smtClean="0"/>
              <a:t> or cardiac valve tissue.</a:t>
            </a:r>
          </a:p>
          <a:p>
            <a:pPr lvl="1">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6D9F1"/>
          </a:solidFill>
        </p:spPr>
        <p:txBody>
          <a:bodyPr/>
          <a:lstStyle/>
          <a:p>
            <a:r>
              <a:rPr lang="en-US" b="1" dirty="0" smtClean="0"/>
              <a:t>Cardiomyopathy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Cardiomyopathy: myocardial disease resulting in thickening of myocardial fibers or fibrosis.</a:t>
            </a:r>
          </a:p>
          <a:p>
            <a:r>
              <a:rPr lang="en-US" dirty="0" smtClean="0"/>
              <a:t>Pediatric </a:t>
            </a:r>
            <a:r>
              <a:rPr lang="en-US" dirty="0" err="1" smtClean="0"/>
              <a:t>cardiomyopathy</a:t>
            </a:r>
            <a:r>
              <a:rPr lang="en-US" dirty="0" smtClean="0"/>
              <a:t>: almost exclusively non- ischemic </a:t>
            </a:r>
          </a:p>
          <a:p>
            <a:r>
              <a:rPr lang="en-US" dirty="0" smtClean="0"/>
              <a:t>Types:</a:t>
            </a:r>
          </a:p>
          <a:p>
            <a:pPr lvl="1"/>
            <a:r>
              <a:rPr lang="en-US" dirty="0" smtClean="0"/>
              <a:t>Dilated </a:t>
            </a:r>
            <a:r>
              <a:rPr lang="en-US" dirty="0" err="1" smtClean="0"/>
              <a:t>cardiomyopathy</a:t>
            </a:r>
            <a:r>
              <a:rPr lang="en-US" dirty="0" smtClean="0"/>
              <a:t> (58%)</a:t>
            </a:r>
          </a:p>
          <a:p>
            <a:pPr lvl="1"/>
            <a:r>
              <a:rPr lang="en-US" dirty="0" smtClean="0"/>
              <a:t>Hypertrophic </a:t>
            </a:r>
            <a:r>
              <a:rPr lang="en-US" dirty="0" err="1" smtClean="0"/>
              <a:t>cardiomyopathy</a:t>
            </a:r>
            <a:r>
              <a:rPr lang="en-US" dirty="0" smtClean="0"/>
              <a:t> (30%)</a:t>
            </a:r>
          </a:p>
          <a:p>
            <a:pPr lvl="1"/>
            <a:r>
              <a:rPr lang="en-US" dirty="0" smtClean="0"/>
              <a:t>Restrictive </a:t>
            </a:r>
            <a:r>
              <a:rPr lang="en-US" dirty="0" err="1" smtClean="0"/>
              <a:t>cardiomyopathy</a:t>
            </a:r>
            <a:r>
              <a:rPr lang="en-US" dirty="0" smtClean="0"/>
              <a:t> (5%)</a:t>
            </a:r>
          </a:p>
          <a:p>
            <a:pPr lvl="1"/>
            <a:r>
              <a:rPr lang="en-US" dirty="0" err="1" smtClean="0"/>
              <a:t>Arrhythmogenic</a:t>
            </a:r>
            <a:r>
              <a:rPr lang="en-US" dirty="0" smtClean="0"/>
              <a:t> Right Ventricular Cardiomyopathy ARVC (5%)</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9098"/>
            <a:ext cx="8229600" cy="1143000"/>
          </a:xfrm>
          <a:solidFill>
            <a:srgbClr val="C6D9F1"/>
          </a:solidFill>
        </p:spPr>
        <p:txBody>
          <a:bodyPr/>
          <a:lstStyle/>
          <a:p>
            <a:r>
              <a:rPr lang="en-US" b="1" dirty="0" smtClean="0"/>
              <a:t>END</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5"/>
          <p:cNvPicPr>
            <a:picLocks noGrp="1" noChangeAspect="1" noChangeArrowheads="1"/>
          </p:cNvPicPr>
          <p:nvPr>
            <p:ph idx="1"/>
          </p:nvPr>
        </p:nvPicPr>
        <p:blipFill>
          <a:blip r:embed="rId2">
            <a:lum bright="-30000" contrast="40000"/>
          </a:blip>
          <a:srcRect/>
          <a:stretch>
            <a:fillRect/>
          </a:stretch>
        </p:blipFill>
        <p:spPr>
          <a:xfrm>
            <a:off x="152400" y="152400"/>
            <a:ext cx="8839200" cy="6477000"/>
          </a:xfrm>
          <a:noFill/>
          <a:ln w="38100">
            <a:solidFill>
              <a:schemeClr val="tx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85110" y="1339844"/>
            <a:ext cx="8229600" cy="747730"/>
          </a:xfrm>
        </p:spPr>
        <p:txBody>
          <a:bodyPr>
            <a:normAutofit fontScale="90000"/>
          </a:bodyPr>
          <a:lstStyle/>
          <a:p>
            <a:pPr fontAlgn="auto">
              <a:spcAft>
                <a:spcPts val="0"/>
              </a:spcAft>
              <a:defRPr/>
            </a:pPr>
            <a:r>
              <a:rPr lang="en-US" b="1" dirty="0" smtClean="0"/>
              <a:t>Jones criteria (1992)</a:t>
            </a:r>
          </a:p>
        </p:txBody>
      </p:sp>
      <p:graphicFrame>
        <p:nvGraphicFramePr>
          <p:cNvPr id="4" name="Content Placeholder 3"/>
          <p:cNvGraphicFramePr>
            <a:graphicFrameLocks noGrp="1"/>
          </p:cNvGraphicFramePr>
          <p:nvPr>
            <p:ph idx="1"/>
          </p:nvPr>
        </p:nvGraphicFramePr>
        <p:xfrm>
          <a:off x="284420" y="2270136"/>
          <a:ext cx="8610600" cy="2956560"/>
        </p:xfrm>
        <a:graphic>
          <a:graphicData uri="http://schemas.openxmlformats.org/drawingml/2006/table">
            <a:tbl>
              <a:tblPr/>
              <a:tblGrid>
                <a:gridCol w="4305300"/>
                <a:gridCol w="43053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FFFFFF"/>
                          </a:solidFill>
                          <a:effectLst/>
                          <a:latin typeface="Calibri" pitchFamily="25" charset="0"/>
                          <a:ea typeface="Arial" pitchFamily="25" charset="0"/>
                          <a:cs typeface="Arial" pitchFamily="25" charset="0"/>
                        </a:rPr>
                        <a:t>Major Manifestations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rgbClr val="FFFFFF"/>
                          </a:solidFill>
                          <a:effectLst/>
                          <a:latin typeface="Calibri" pitchFamily="25" charset="0"/>
                          <a:ea typeface="Arial" pitchFamily="25" charset="0"/>
                          <a:cs typeface="Arial" pitchFamily="25" charset="0"/>
                        </a:rPr>
                        <a:t>Minor Manifestations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Carditis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Arthralgia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Polyarthritis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Fever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Chorea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Raised ERS or CRP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Erythema marginatum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Prolonged PR interval on ECG</a:t>
                      </a:r>
                      <a:endParaRPr kumimoji="0" lang="en-US" sz="2600" b="1"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a:ln>
                            <a:noFill/>
                          </a:ln>
                          <a:solidFill>
                            <a:srgbClr val="010202"/>
                          </a:solidFill>
                          <a:effectLst/>
                          <a:latin typeface="Calibri" pitchFamily="25" charset="0"/>
                          <a:ea typeface="Arial" pitchFamily="25" charset="0"/>
                          <a:cs typeface="Arial" pitchFamily="25" charset="0"/>
                        </a:rPr>
                        <a:t>Subcutaneous nodules</a:t>
                      </a:r>
                      <a:endParaRPr kumimoji="0" lang="en-US" sz="2600" b="1" i="0" u="none" strike="noStrike" cap="none" normalizeH="0" baseline="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600" b="1" i="0" u="none" strike="noStrike" cap="none" normalizeH="0" baseline="0" dirty="0">
                        <a:ln>
                          <a:noFill/>
                        </a:ln>
                        <a:solidFill>
                          <a:srgbClr val="000000"/>
                        </a:solidFill>
                        <a:effectLst/>
                        <a:latin typeface="Calibri" pitchFamily="25" charset="0"/>
                        <a:ea typeface="Arial" pitchFamily="25" charset="0"/>
                        <a:cs typeface="Arial" pitchFamily="25"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0986" name="TextBox 4"/>
          <p:cNvSpPr txBox="1">
            <a:spLocks noChangeArrowheads="1"/>
          </p:cNvSpPr>
          <p:nvPr/>
        </p:nvSpPr>
        <p:spPr bwMode="auto">
          <a:xfrm>
            <a:off x="791015" y="5338508"/>
            <a:ext cx="7696200" cy="1200150"/>
          </a:xfrm>
          <a:prstGeom prst="rect">
            <a:avLst/>
          </a:prstGeom>
          <a:noFill/>
          <a:ln w="9525">
            <a:noFill/>
            <a:miter lim="800000"/>
            <a:headEnd/>
            <a:tailEnd/>
          </a:ln>
        </p:spPr>
        <p:txBody>
          <a:bodyPr>
            <a:prstTxWarp prst="textNoShape">
              <a:avLst/>
            </a:prstTxWarp>
            <a:spAutoFit/>
          </a:bodyPr>
          <a:lstStyle/>
          <a:p>
            <a:r>
              <a:rPr lang="en-US" sz="2400" b="1" dirty="0"/>
              <a:t>Evidence of antecedent GAS infection</a:t>
            </a:r>
          </a:p>
          <a:p>
            <a:r>
              <a:rPr lang="en-US" sz="2400" dirty="0"/>
              <a:t>1. Positive throat culture or rapid antigen test for GAS</a:t>
            </a:r>
          </a:p>
          <a:p>
            <a:r>
              <a:rPr lang="en-US" sz="2400" dirty="0"/>
              <a:t>2. Raised or rising streptococcal antibody </a:t>
            </a:r>
            <a:r>
              <a:rPr lang="en-US" sz="2400" dirty="0" err="1"/>
              <a:t>titre</a:t>
            </a:r>
            <a:endParaRPr lang="en-US" sz="2400" dirty="0"/>
          </a:p>
        </p:txBody>
      </p:sp>
      <p:sp>
        <p:nvSpPr>
          <p:cNvPr id="6" name="Title 1"/>
          <p:cNvSpPr txBox="1">
            <a:spLocks/>
          </p:cNvSpPr>
          <p:nvPr/>
        </p:nvSpPr>
        <p:spPr>
          <a:xfrm>
            <a:off x="457200" y="274638"/>
            <a:ext cx="8229600" cy="1143000"/>
          </a:xfrm>
          <a:prstGeom prst="rect">
            <a:avLst/>
          </a:prstGeom>
          <a:solidFill>
            <a:srgbClr val="C6D9F1"/>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Fever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57200" y="2282972"/>
            <a:ext cx="8229600" cy="4313226"/>
          </a:xfrm>
        </p:spPr>
        <p:txBody>
          <a:bodyPr>
            <a:normAutofit lnSpcReduction="10000"/>
          </a:bodyPr>
          <a:lstStyle/>
          <a:p>
            <a:r>
              <a:rPr lang="en-US" dirty="0"/>
              <a:t>Two </a:t>
            </a:r>
            <a:r>
              <a:rPr lang="en-US" dirty="0" smtClean="0"/>
              <a:t>majors </a:t>
            </a:r>
            <a:r>
              <a:rPr lang="en-US" dirty="0"/>
              <a:t>or one major and two </a:t>
            </a:r>
            <a:r>
              <a:rPr lang="en-US" dirty="0" smtClean="0"/>
              <a:t>minors </a:t>
            </a:r>
            <a:r>
              <a:rPr lang="en-US" dirty="0"/>
              <a:t>plus evidence of antecedent GAS </a:t>
            </a:r>
            <a:r>
              <a:rPr lang="en-US" dirty="0" smtClean="0"/>
              <a:t>infection</a:t>
            </a:r>
          </a:p>
          <a:p>
            <a:r>
              <a:rPr lang="en-US" dirty="0" smtClean="0"/>
              <a:t>Exceptions:</a:t>
            </a:r>
            <a:endParaRPr lang="en-US" dirty="0"/>
          </a:p>
          <a:p>
            <a:pPr lvl="1"/>
            <a:r>
              <a:rPr lang="en-US" dirty="0"/>
              <a:t>Chorea &amp; indolent </a:t>
            </a:r>
            <a:r>
              <a:rPr lang="en-US" dirty="0" err="1"/>
              <a:t>carditis</a:t>
            </a:r>
            <a:r>
              <a:rPr lang="en-US" dirty="0"/>
              <a:t> do </a:t>
            </a:r>
            <a:r>
              <a:rPr lang="en-US" u="sng" dirty="0"/>
              <a:t>NOT</a:t>
            </a:r>
            <a:r>
              <a:rPr lang="en-US" dirty="0"/>
              <a:t> require evidence of antecedent GAS infection</a:t>
            </a:r>
          </a:p>
          <a:p>
            <a:pPr lvl="1"/>
            <a:r>
              <a:rPr lang="en-US" dirty="0"/>
              <a:t>Recurrent episode requires :</a:t>
            </a:r>
          </a:p>
          <a:p>
            <a:pPr lvl="2"/>
            <a:r>
              <a:rPr lang="en-US" dirty="0"/>
              <a:t>Only one major</a:t>
            </a:r>
            <a:r>
              <a:rPr lang="en-US" u="sng" dirty="0"/>
              <a:t> OR</a:t>
            </a:r>
          </a:p>
          <a:p>
            <a:pPr lvl="2"/>
            <a:r>
              <a:rPr lang="en-US" dirty="0"/>
              <a:t>Several minor manifestations</a:t>
            </a:r>
          </a:p>
          <a:p>
            <a:pPr lvl="2"/>
            <a:r>
              <a:rPr lang="en-US" dirty="0"/>
              <a:t>Plus evidence GAS infection</a:t>
            </a:r>
          </a:p>
        </p:txBody>
      </p:sp>
      <p:sp>
        <p:nvSpPr>
          <p:cNvPr id="5" name="Title 1"/>
          <p:cNvSpPr txBox="1">
            <a:spLocks/>
          </p:cNvSpPr>
          <p:nvPr/>
        </p:nvSpPr>
        <p:spPr>
          <a:xfrm>
            <a:off x="485110" y="1339844"/>
            <a:ext cx="8229600" cy="747730"/>
          </a:xfrm>
          <a:prstGeom prst="rect">
            <a:avLst/>
          </a:prstGeom>
        </p:spPr>
        <p:txBody>
          <a:bodyPr vert="horz" lIns="91440" tIns="45720" rIns="91440" bIns="45720" rtlCol="0" anchor="ctr">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0000"/>
                </a:solidFill>
                <a:effectLst/>
                <a:uLnTx/>
                <a:uFillTx/>
                <a:latin typeface="+mj-lt"/>
                <a:ea typeface="+mj-ea"/>
                <a:cs typeface="+mj-cs"/>
              </a:rPr>
              <a:t>Jones criteria (1992)</a:t>
            </a:r>
          </a:p>
        </p:txBody>
      </p:sp>
      <p:sp>
        <p:nvSpPr>
          <p:cNvPr id="6"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a:xfrm>
            <a:off x="228600" y="1737726"/>
            <a:ext cx="8686800" cy="4953000"/>
          </a:xfrm>
        </p:spPr>
        <p:txBody>
          <a:bodyPr>
            <a:normAutofit/>
          </a:bodyPr>
          <a:lstStyle/>
          <a:p>
            <a:r>
              <a:rPr lang="en-US" dirty="0" smtClean="0"/>
              <a:t>Arthritis:</a:t>
            </a:r>
          </a:p>
          <a:p>
            <a:pPr lvl="1"/>
            <a:r>
              <a:rPr lang="en-US" dirty="0" smtClean="0"/>
              <a:t>Most </a:t>
            </a:r>
            <a:r>
              <a:rPr lang="en-US" dirty="0"/>
              <a:t>common ARF presentation (75% of first attacks</a:t>
            </a:r>
            <a:r>
              <a:rPr lang="en-US" dirty="0" smtClean="0"/>
              <a:t>)</a:t>
            </a:r>
          </a:p>
          <a:p>
            <a:pPr lvl="1"/>
            <a:r>
              <a:rPr lang="en-US" dirty="0" smtClean="0"/>
              <a:t>Migratory</a:t>
            </a:r>
            <a:r>
              <a:rPr lang="en-US" dirty="0"/>
              <a:t>, Asymmetrical, </a:t>
            </a:r>
            <a:r>
              <a:rPr lang="en-US" dirty="0" err="1"/>
              <a:t>Polyarthritis</a:t>
            </a:r>
            <a:r>
              <a:rPr lang="en-US" dirty="0"/>
              <a:t>,  of large joints</a:t>
            </a:r>
          </a:p>
          <a:p>
            <a:pPr lvl="2"/>
            <a:r>
              <a:rPr lang="en-US" dirty="0"/>
              <a:t>Typically: extremely </a:t>
            </a:r>
            <a:r>
              <a:rPr lang="en-US" dirty="0" smtClean="0"/>
              <a:t>painful</a:t>
            </a:r>
          </a:p>
          <a:p>
            <a:pPr lvl="2"/>
            <a:r>
              <a:rPr lang="en-US" dirty="0" smtClean="0"/>
              <a:t>Highly </a:t>
            </a:r>
            <a:r>
              <a:rPr lang="en-US" dirty="0"/>
              <a:t>responsive to </a:t>
            </a:r>
            <a:r>
              <a:rPr lang="en-US" dirty="0" err="1"/>
              <a:t>salicylate</a:t>
            </a:r>
            <a:r>
              <a:rPr lang="en-US" dirty="0"/>
              <a:t> and NSAID </a:t>
            </a:r>
            <a:r>
              <a:rPr lang="en-US" dirty="0" smtClean="0"/>
              <a:t>therapy</a:t>
            </a:r>
          </a:p>
          <a:p>
            <a:pPr lvl="3"/>
            <a:r>
              <a:rPr lang="en-US" dirty="0" smtClean="0"/>
              <a:t>Within </a:t>
            </a:r>
            <a:r>
              <a:rPr lang="en-US" dirty="0"/>
              <a:t>3 </a:t>
            </a:r>
            <a:r>
              <a:rPr lang="en-US" dirty="0" smtClean="0"/>
              <a:t>days</a:t>
            </a:r>
          </a:p>
          <a:p>
            <a:pPr lvl="2"/>
            <a:r>
              <a:rPr lang="en-US" dirty="0" err="1" smtClean="0"/>
              <a:t>Monoarthritis</a:t>
            </a:r>
            <a:r>
              <a:rPr lang="en-US" dirty="0" smtClean="0"/>
              <a:t> </a:t>
            </a:r>
            <a:r>
              <a:rPr lang="en-US" dirty="0"/>
              <a:t>if history of early use of NSAID</a:t>
            </a:r>
          </a:p>
          <a:p>
            <a:pPr lvl="3"/>
            <a:r>
              <a:rPr lang="en-US" dirty="0"/>
              <a:t>Premature abortion the </a:t>
            </a:r>
            <a:r>
              <a:rPr lang="en-US" dirty="0" err="1"/>
              <a:t>polyarthritis</a:t>
            </a:r>
            <a:r>
              <a:rPr lang="en-US" dirty="0"/>
              <a:t> manifestation.</a:t>
            </a:r>
          </a:p>
        </p:txBody>
      </p:sp>
      <p:sp>
        <p:nvSpPr>
          <p:cNvPr id="5" name="Title 1"/>
          <p:cNvSpPr txBox="1">
            <a:spLocks/>
          </p:cNvSpPr>
          <p:nvPr/>
        </p:nvSpPr>
        <p:spPr>
          <a:xfrm>
            <a:off x="609600" y="427038"/>
            <a:ext cx="8229600" cy="1143000"/>
          </a:xfrm>
          <a:prstGeom prst="rect">
            <a:avLst/>
          </a:prstGeom>
          <a:solidFill>
            <a:srgbClr val="C6D9F1"/>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Rheumatic Fever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a:xfrm>
            <a:off x="457200" y="1600200"/>
            <a:ext cx="8229600" cy="4876800"/>
          </a:xfrm>
        </p:spPr>
        <p:txBody>
          <a:bodyPr>
            <a:normAutofit/>
          </a:bodyPr>
          <a:lstStyle/>
          <a:p>
            <a:r>
              <a:rPr lang="en-US" dirty="0" err="1" smtClean="0"/>
              <a:t>Cardiatis</a:t>
            </a:r>
            <a:r>
              <a:rPr lang="en-US" dirty="0" smtClean="0"/>
              <a:t>:</a:t>
            </a:r>
          </a:p>
          <a:p>
            <a:pPr lvl="1"/>
            <a:r>
              <a:rPr lang="en-US" dirty="0" err="1" smtClean="0"/>
              <a:t>Valvulitis</a:t>
            </a:r>
            <a:r>
              <a:rPr lang="en-US" dirty="0" smtClean="0"/>
              <a:t>:</a:t>
            </a:r>
          </a:p>
          <a:p>
            <a:pPr lvl="2"/>
            <a:r>
              <a:rPr lang="en-US" dirty="0" smtClean="0"/>
              <a:t>MV </a:t>
            </a:r>
            <a:r>
              <a:rPr lang="en-US" dirty="0"/>
              <a:t>/ MV plus </a:t>
            </a:r>
            <a:r>
              <a:rPr lang="en-US" dirty="0" err="1"/>
              <a:t>AoV</a:t>
            </a:r>
            <a:r>
              <a:rPr lang="en-US" dirty="0"/>
              <a:t> /</a:t>
            </a:r>
            <a:r>
              <a:rPr lang="en-US" dirty="0" err="1"/>
              <a:t>Ao</a:t>
            </a:r>
            <a:r>
              <a:rPr lang="en-US" dirty="0"/>
              <a:t> </a:t>
            </a:r>
            <a:r>
              <a:rPr lang="en-US" dirty="0" smtClean="0"/>
              <a:t>V</a:t>
            </a:r>
          </a:p>
          <a:p>
            <a:pPr lvl="3"/>
            <a:r>
              <a:rPr lang="en-US" dirty="0" smtClean="0"/>
              <a:t>Early disease leads to </a:t>
            </a:r>
            <a:r>
              <a:rPr lang="en-US" dirty="0" err="1" smtClean="0"/>
              <a:t>valvular</a:t>
            </a:r>
            <a:r>
              <a:rPr lang="en-US" dirty="0" smtClean="0"/>
              <a:t> regurgitation,</a:t>
            </a:r>
          </a:p>
          <a:p>
            <a:pPr lvl="3"/>
            <a:r>
              <a:rPr lang="en-US" dirty="0" smtClean="0"/>
              <a:t>prolonged or recurrent attacks lead </a:t>
            </a:r>
            <a:r>
              <a:rPr lang="en-US" dirty="0" err="1" smtClean="0"/>
              <a:t>stenosis</a:t>
            </a:r>
            <a:endParaRPr lang="en-US" dirty="0" smtClean="0"/>
          </a:p>
          <a:p>
            <a:pPr lvl="1"/>
            <a:r>
              <a:rPr lang="en-US" dirty="0" smtClean="0"/>
              <a:t>Pericarditis </a:t>
            </a:r>
            <a:r>
              <a:rPr lang="en-US" dirty="0"/>
              <a:t>and </a:t>
            </a:r>
            <a:r>
              <a:rPr lang="en-US" dirty="0" err="1"/>
              <a:t>myocarditis</a:t>
            </a:r>
            <a:r>
              <a:rPr lang="en-US" dirty="0"/>
              <a:t> may occur</a:t>
            </a:r>
            <a:endParaRPr lang="en-US" dirty="0" smtClean="0"/>
          </a:p>
          <a:p>
            <a:endParaRPr lang="en-US" dirty="0"/>
          </a:p>
        </p:txBody>
      </p:sp>
      <p:sp>
        <p:nvSpPr>
          <p:cNvPr id="5" name="Title 1"/>
          <p:cNvSpPr>
            <a:spLocks noGrp="1"/>
          </p:cNvSpPr>
          <p:nvPr>
            <p:ph type="title"/>
          </p:nvPr>
        </p:nvSpPr>
        <p:spPr>
          <a:xfrm>
            <a:off x="457200" y="274638"/>
            <a:ext cx="8229600" cy="1143000"/>
          </a:xfrm>
          <a:solidFill>
            <a:srgbClr val="C6D9F1"/>
          </a:solidFill>
        </p:spPr>
        <p:txBody>
          <a:bodyPr/>
          <a:lstStyle/>
          <a:p>
            <a:r>
              <a:rPr lang="en-US" b="1" dirty="0" smtClean="0"/>
              <a:t>Rheumatic Fever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1943</Words>
  <Application>Microsoft Office PowerPoint</Application>
  <PresentationFormat>On-screen Show (4:3)</PresentationFormat>
  <Paragraphs>415</Paragraphs>
  <Slides>41</Slides>
  <Notes>8</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Acquired Heart Disease</vt:lpstr>
      <vt:lpstr>Acquired Heart Disease</vt:lpstr>
      <vt:lpstr>Rheumatic Fever</vt:lpstr>
      <vt:lpstr>Rheumatic Fever</vt:lpstr>
      <vt:lpstr>Slide 5</vt:lpstr>
      <vt:lpstr>Jones criteria (1992)</vt:lpstr>
      <vt:lpstr>Rheumatic Fever</vt:lpstr>
      <vt:lpstr>Slide 8</vt:lpstr>
      <vt:lpstr>Rheumatic Fever</vt:lpstr>
      <vt:lpstr>Rheumatic Fever</vt:lpstr>
      <vt:lpstr>Rheumatic Fever</vt:lpstr>
      <vt:lpstr>Rheumatic Fever</vt:lpstr>
      <vt:lpstr>Slide 13</vt:lpstr>
      <vt:lpstr>Rheumatic Fever</vt:lpstr>
      <vt:lpstr>Secondary Prophylaxis</vt:lpstr>
      <vt:lpstr>Duration of Secondary Prophylaxis</vt:lpstr>
      <vt:lpstr>Kawasaki Disease</vt:lpstr>
      <vt:lpstr>Kawasaki Disease</vt:lpstr>
      <vt:lpstr>Kawasaki Disease</vt:lpstr>
      <vt:lpstr>Slide 20</vt:lpstr>
      <vt:lpstr>Slide 21</vt:lpstr>
      <vt:lpstr>Kawasaki Disease</vt:lpstr>
      <vt:lpstr>Kawasaki Disease</vt:lpstr>
      <vt:lpstr>Kawasaki Disease</vt:lpstr>
      <vt:lpstr>Kawasaki Disease</vt:lpstr>
      <vt:lpstr>Infective Endocarditis</vt:lpstr>
      <vt:lpstr>Infective Endocarditis</vt:lpstr>
      <vt:lpstr>Infective Endocarditis</vt:lpstr>
      <vt:lpstr>Infective Endocarditis</vt:lpstr>
      <vt:lpstr>Slide 30</vt:lpstr>
      <vt:lpstr>Infective Endocarditis</vt:lpstr>
      <vt:lpstr>Infective Endocarditis</vt:lpstr>
      <vt:lpstr>Infective Endocarditis</vt:lpstr>
      <vt:lpstr>Infective Endocarditis</vt:lpstr>
      <vt:lpstr>Infective Endocarditis</vt:lpstr>
      <vt:lpstr>Myocarditis</vt:lpstr>
      <vt:lpstr>Myocarditis</vt:lpstr>
      <vt:lpstr>Myocarditis</vt:lpstr>
      <vt:lpstr>Myocarditis</vt:lpstr>
      <vt:lpstr>Cardiomyopathy</vt:lpstr>
      <vt:lpstr>END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Acquired Heart Disease</dc:title>
  <cp:lastModifiedBy>Talal</cp:lastModifiedBy>
  <cp:revision>1</cp:revision>
  <dcterms:modified xsi:type="dcterms:W3CDTF">2012-09-05T07:21:41Z</dcterms:modified>
</cp:coreProperties>
</file>