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1"/>
  </p:sldMasterIdLst>
  <p:sldIdLst>
    <p:sldId id="290" r:id="rId2"/>
    <p:sldId id="291" r:id="rId3"/>
    <p:sldId id="293" r:id="rId4"/>
    <p:sldId id="294" r:id="rId5"/>
    <p:sldId id="313" r:id="rId6"/>
    <p:sldId id="295" r:id="rId7"/>
    <p:sldId id="296" r:id="rId8"/>
    <p:sldId id="297" r:id="rId9"/>
    <p:sldId id="314" r:id="rId10"/>
    <p:sldId id="298" r:id="rId11"/>
    <p:sldId id="299" r:id="rId12"/>
    <p:sldId id="300" r:id="rId13"/>
    <p:sldId id="315" r:id="rId14"/>
    <p:sldId id="304" r:id="rId15"/>
    <p:sldId id="305" r:id="rId16"/>
    <p:sldId id="302" r:id="rId17"/>
    <p:sldId id="306" r:id="rId18"/>
    <p:sldId id="307" r:id="rId19"/>
    <p:sldId id="309" r:id="rId20"/>
    <p:sldId id="310" r:id="rId21"/>
    <p:sldId id="316" r:id="rId22"/>
    <p:sldId id="317" r:id="rId23"/>
    <p:sldId id="322" r:id="rId24"/>
    <p:sldId id="318" r:id="rId25"/>
    <p:sldId id="319" r:id="rId26"/>
    <p:sldId id="321" r:id="rId27"/>
    <p:sldId id="320" r:id="rId28"/>
    <p:sldId id="308" r:id="rId29"/>
    <p:sldId id="303" r:id="rId30"/>
    <p:sldId id="301" r:id="rId31"/>
    <p:sldId id="311" r:id="rId3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54" autoAdjust="0"/>
  </p:normalViewPr>
  <p:slideViewPr>
    <p:cSldViewPr>
      <p:cViewPr>
        <p:scale>
          <a:sx n="100" d="100"/>
          <a:sy n="100" d="100"/>
        </p:scale>
        <p:origin x="-294" y="-174"/>
      </p:cViewPr>
      <p:guideLst>
        <p:guide orient="horz" pos="2160"/>
        <p:guide pos="292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14" name="Group 2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13315" name="Group 3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13316" name="Freeform 4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317" name="Freeform 5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318" name="Freeform 6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319" name="Freeform 7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/>
                <a:ahLst/>
                <a:cxnLst>
                  <a:cxn ang="0">
                    <a:pos x="1433" y="474"/>
                  </a:cxn>
                  <a:cxn ang="0">
                    <a:pos x="1460" y="528"/>
                  </a:cxn>
                  <a:cxn ang="0">
                    <a:pos x="1541" y="593"/>
                  </a:cxn>
                  <a:cxn ang="0">
                    <a:pos x="1715" y="670"/>
                  </a:cxn>
                  <a:cxn ang="0">
                    <a:pos x="1927" y="735"/>
                  </a:cxn>
                  <a:cxn ang="0">
                    <a:pos x="2155" y="789"/>
                  </a:cxn>
                  <a:cxn ang="0">
                    <a:pos x="2372" y="849"/>
                  </a:cxn>
                  <a:cxn ang="0">
                    <a:pos x="2551" y="920"/>
                  </a:cxn>
                  <a:cxn ang="0">
                    <a:pos x="2638" y="980"/>
                  </a:cxn>
                  <a:cxn ang="0">
                    <a:pos x="2676" y="1029"/>
                  </a:cxn>
                  <a:cxn ang="0">
                    <a:pos x="2681" y="1083"/>
                  </a:cxn>
                  <a:cxn ang="0">
                    <a:pos x="2665" y="1127"/>
                  </a:cxn>
                  <a:cxn ang="0">
                    <a:pos x="2616" y="1170"/>
                  </a:cxn>
                  <a:cxn ang="0">
                    <a:pos x="2545" y="1208"/>
                  </a:cxn>
                  <a:cxn ang="0">
                    <a:pos x="2448" y="1241"/>
                  </a:cxn>
                  <a:cxn ang="0">
                    <a:pos x="2328" y="1274"/>
                  </a:cxn>
                  <a:cxn ang="0">
                    <a:pos x="2106" y="1328"/>
                  </a:cxn>
                  <a:cxn ang="0">
                    <a:pos x="1742" y="1421"/>
                  </a:cxn>
                  <a:cxn ang="0">
                    <a:pos x="1308" y="1540"/>
                  </a:cxn>
                  <a:cxn ang="0">
                    <a:pos x="820" y="1709"/>
                  </a:cxn>
                  <a:cxn ang="0">
                    <a:pos x="282" y="1943"/>
                  </a:cxn>
                  <a:cxn ang="0">
                    <a:pos x="152" y="2085"/>
                  </a:cxn>
                  <a:cxn ang="0">
                    <a:pos x="386" y="1992"/>
                  </a:cxn>
                  <a:cxn ang="0">
                    <a:pos x="700" y="1834"/>
                  </a:cxn>
                  <a:cxn ang="0">
                    <a:pos x="1064" y="1693"/>
                  </a:cxn>
                  <a:cxn ang="0">
                    <a:pos x="1661" y="1497"/>
                  </a:cxn>
                  <a:cxn ang="0">
                    <a:pos x="1845" y="1442"/>
                  </a:cxn>
                  <a:cxn ang="0">
                    <a:pos x="2252" y="1339"/>
                  </a:cxn>
                  <a:cxn ang="0">
                    <a:pos x="2551" y="1263"/>
                  </a:cxn>
                  <a:cxn ang="0">
                    <a:pos x="2730" y="1214"/>
                  </a:cxn>
                  <a:cxn ang="0">
                    <a:pos x="2876" y="1170"/>
                  </a:cxn>
                  <a:cxn ang="0">
                    <a:pos x="2974" y="1132"/>
                  </a:cxn>
                  <a:cxn ang="0">
                    <a:pos x="3007" y="871"/>
                  </a:cxn>
                  <a:cxn ang="0">
                    <a:pos x="2860" y="844"/>
                  </a:cxn>
                  <a:cxn ang="0">
                    <a:pos x="2670" y="806"/>
                  </a:cxn>
                  <a:cxn ang="0">
                    <a:pos x="2458" y="757"/>
                  </a:cxn>
                  <a:cxn ang="0">
                    <a:pos x="2138" y="670"/>
                  </a:cxn>
                  <a:cxn ang="0">
                    <a:pos x="1959" y="604"/>
                  </a:cxn>
                  <a:cxn ang="0">
                    <a:pos x="1824" y="534"/>
                  </a:cxn>
                  <a:cxn ang="0">
                    <a:pos x="1769" y="474"/>
                  </a:cxn>
                  <a:cxn ang="0">
                    <a:pos x="1753" y="436"/>
                  </a:cxn>
                  <a:cxn ang="0">
                    <a:pos x="1780" y="381"/>
                  </a:cxn>
                  <a:cxn ang="0">
                    <a:pos x="1862" y="316"/>
                  </a:cxn>
                  <a:cxn ang="0">
                    <a:pos x="1986" y="267"/>
                  </a:cxn>
                  <a:cxn ang="0">
                    <a:pos x="2149" y="229"/>
                  </a:cxn>
                  <a:cxn ang="0">
                    <a:pos x="2431" y="180"/>
                  </a:cxn>
                  <a:cxn ang="0">
                    <a:pos x="2827" y="125"/>
                  </a:cxn>
                  <a:cxn ang="0">
                    <a:pos x="3007" y="87"/>
                  </a:cxn>
                  <a:cxn ang="0">
                    <a:pos x="2909" y="22"/>
                  </a:cxn>
                  <a:cxn ang="0">
                    <a:pos x="2676" y="66"/>
                  </a:cxn>
                  <a:cxn ang="0">
                    <a:pos x="2285" y="120"/>
                  </a:cxn>
                  <a:cxn ang="0">
                    <a:pos x="2030" y="158"/>
                  </a:cxn>
                  <a:cxn ang="0">
                    <a:pos x="1791" y="202"/>
                  </a:cxn>
                  <a:cxn ang="0">
                    <a:pos x="1601" y="261"/>
                  </a:cxn>
                  <a:cxn ang="0">
                    <a:pos x="1471" y="338"/>
                  </a:cxn>
                  <a:cxn ang="0">
                    <a:pos x="1438" y="387"/>
                  </a:cxn>
                  <a:cxn ang="0">
                    <a:pos x="1427" y="441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3320" name="Freeform 8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3321" name="Freeform 9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322" name="Freeform 10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06"/>
                </a:cxn>
                <a:cxn ang="0">
                  <a:pos x="5740" y="1906"/>
                </a:cxn>
                <a:cxn ang="0">
                  <a:pos x="574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3323" name="Rectangle 1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36725"/>
            <a:ext cx="7772400" cy="1920875"/>
          </a:xfrm>
        </p:spPr>
        <p:txBody>
          <a:bodyPr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3324" name="Rectangle 1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3325" name="Rectangle 13"/>
          <p:cNvSpPr>
            <a:spLocks noGrp="1" noChangeArrowheads="1"/>
          </p:cNvSpPr>
          <p:nvPr>
            <p:ph type="dt" sz="quarter" idx="2"/>
          </p:nvPr>
        </p:nvSpPr>
        <p:spPr>
          <a:xfrm>
            <a:off x="457200" y="624840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3326" name="Rectangle 14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5157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3327" name="Rectangle 15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5475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FA9B881C-1F73-40D4-A085-34180179FCEC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820877B-9A91-45B0-928A-985903C9A319}" type="slidenum">
              <a:rPr lang="ar-SA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7CE3FFE-AE53-4264-9173-3DC15B1D8418}" type="slidenum">
              <a:rPr lang="ar-SA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550" y="274638"/>
            <a:ext cx="7273925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5157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DCEA430F-B307-4547-8CFB-1AEE02308D43}" type="slidenum">
              <a:rPr lang="ar-SA"/>
              <a:pPr/>
              <a:t>‹#›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>
          <a:xfrm>
            <a:off x="3124200" y="6248400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550" y="274638"/>
            <a:ext cx="7273925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457200" y="625157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A9926D00-6C48-4468-9587-88C96A46A4A7}" type="slidenum">
              <a:rPr lang="ar-SA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>
          <a:xfrm>
            <a:off x="3124200" y="6248400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550" y="274638"/>
            <a:ext cx="7273925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457200" y="625157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AC5B66D9-E925-4DA0-9ACF-2AA5CAAF93D7}" type="slidenum">
              <a:rPr lang="ar-SA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>
          <a:xfrm>
            <a:off x="3124200" y="6248400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971550" y="274638"/>
            <a:ext cx="7273925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25157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43EBE2FF-086B-4ED4-BA20-54798D4D9E76}" type="slidenum">
              <a:rPr lang="ar-SA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>
          <a:xfrm>
            <a:off x="3124200" y="6248400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550" y="274638"/>
            <a:ext cx="7273925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5157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1A2CFAA9-BD54-4076-A3B5-A103844050DF}" type="slidenum">
              <a:rPr lang="ar-SA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3124200" y="6248400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7AC8CF8-376C-4A22-9754-C37194202844}" type="slidenum">
              <a:rPr lang="ar-SA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7CEBB41-0D5A-48AB-9464-DB9FB45C9E12}" type="slidenum">
              <a:rPr lang="ar-SA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F2983A8-2D04-4540-A5B2-956AD21BE528}" type="slidenum">
              <a:rPr lang="ar-SA"/>
              <a:pPr/>
              <a:t>‹#›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CE07996-632B-4A15-A75C-BDA08777B442}" type="slidenum">
              <a:rPr lang="ar-SA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625E55C-6919-48C5-B1E9-E05A1367A166}" type="slidenum">
              <a:rPr lang="ar-SA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4130BC1-3A1C-456E-A15E-E8E3B60922B0}" type="slidenum">
              <a:rPr lang="ar-SA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5692C94-C76A-431B-8577-90B80ED67D86}" type="slidenum">
              <a:rPr lang="ar-SA"/>
              <a:pPr/>
              <a:t>‹#›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51C0CEB-F31B-46D3-8894-A89E47B3BA26}" type="slidenum">
              <a:rPr lang="ar-SA"/>
              <a:pPr/>
              <a:t>‹#›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5157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fld id="{BCB426B8-F953-4198-8252-5C6D364945CD}" type="slidenum">
              <a:rPr lang="ar-SA"/>
              <a:pPr/>
              <a:t>‹#›</a:t>
            </a:fld>
            <a:endParaRPr lang="en-US"/>
          </a:p>
        </p:txBody>
      </p:sp>
      <p:grpSp>
        <p:nvGrpSpPr>
          <p:cNvPr id="12292" name="Group 4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12293" name="Group 5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12294" name="Freeform 6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295" name="Freeform 7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296" name="Freeform 8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297" name="Freeform 9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/>
                <a:ahLst/>
                <a:cxnLst>
                  <a:cxn ang="0">
                    <a:pos x="1433" y="474"/>
                  </a:cxn>
                  <a:cxn ang="0">
                    <a:pos x="1460" y="528"/>
                  </a:cxn>
                  <a:cxn ang="0">
                    <a:pos x="1541" y="593"/>
                  </a:cxn>
                  <a:cxn ang="0">
                    <a:pos x="1715" y="670"/>
                  </a:cxn>
                  <a:cxn ang="0">
                    <a:pos x="1927" y="735"/>
                  </a:cxn>
                  <a:cxn ang="0">
                    <a:pos x="2155" y="789"/>
                  </a:cxn>
                  <a:cxn ang="0">
                    <a:pos x="2372" y="849"/>
                  </a:cxn>
                  <a:cxn ang="0">
                    <a:pos x="2551" y="920"/>
                  </a:cxn>
                  <a:cxn ang="0">
                    <a:pos x="2638" y="980"/>
                  </a:cxn>
                  <a:cxn ang="0">
                    <a:pos x="2676" y="1029"/>
                  </a:cxn>
                  <a:cxn ang="0">
                    <a:pos x="2681" y="1083"/>
                  </a:cxn>
                  <a:cxn ang="0">
                    <a:pos x="2665" y="1127"/>
                  </a:cxn>
                  <a:cxn ang="0">
                    <a:pos x="2616" y="1170"/>
                  </a:cxn>
                  <a:cxn ang="0">
                    <a:pos x="2545" y="1208"/>
                  </a:cxn>
                  <a:cxn ang="0">
                    <a:pos x="2448" y="1241"/>
                  </a:cxn>
                  <a:cxn ang="0">
                    <a:pos x="2328" y="1274"/>
                  </a:cxn>
                  <a:cxn ang="0">
                    <a:pos x="2106" y="1328"/>
                  </a:cxn>
                  <a:cxn ang="0">
                    <a:pos x="1742" y="1421"/>
                  </a:cxn>
                  <a:cxn ang="0">
                    <a:pos x="1308" y="1540"/>
                  </a:cxn>
                  <a:cxn ang="0">
                    <a:pos x="820" y="1709"/>
                  </a:cxn>
                  <a:cxn ang="0">
                    <a:pos x="282" y="1943"/>
                  </a:cxn>
                  <a:cxn ang="0">
                    <a:pos x="152" y="2085"/>
                  </a:cxn>
                  <a:cxn ang="0">
                    <a:pos x="386" y="1992"/>
                  </a:cxn>
                  <a:cxn ang="0">
                    <a:pos x="700" y="1834"/>
                  </a:cxn>
                  <a:cxn ang="0">
                    <a:pos x="1064" y="1693"/>
                  </a:cxn>
                  <a:cxn ang="0">
                    <a:pos x="1661" y="1497"/>
                  </a:cxn>
                  <a:cxn ang="0">
                    <a:pos x="1845" y="1442"/>
                  </a:cxn>
                  <a:cxn ang="0">
                    <a:pos x="2252" y="1339"/>
                  </a:cxn>
                  <a:cxn ang="0">
                    <a:pos x="2551" y="1263"/>
                  </a:cxn>
                  <a:cxn ang="0">
                    <a:pos x="2730" y="1214"/>
                  </a:cxn>
                  <a:cxn ang="0">
                    <a:pos x="2876" y="1170"/>
                  </a:cxn>
                  <a:cxn ang="0">
                    <a:pos x="2974" y="1132"/>
                  </a:cxn>
                  <a:cxn ang="0">
                    <a:pos x="3007" y="871"/>
                  </a:cxn>
                  <a:cxn ang="0">
                    <a:pos x="2860" y="844"/>
                  </a:cxn>
                  <a:cxn ang="0">
                    <a:pos x="2670" y="806"/>
                  </a:cxn>
                  <a:cxn ang="0">
                    <a:pos x="2458" y="757"/>
                  </a:cxn>
                  <a:cxn ang="0">
                    <a:pos x="2138" y="670"/>
                  </a:cxn>
                  <a:cxn ang="0">
                    <a:pos x="1959" y="604"/>
                  </a:cxn>
                  <a:cxn ang="0">
                    <a:pos x="1824" y="534"/>
                  </a:cxn>
                  <a:cxn ang="0">
                    <a:pos x="1769" y="474"/>
                  </a:cxn>
                  <a:cxn ang="0">
                    <a:pos x="1753" y="436"/>
                  </a:cxn>
                  <a:cxn ang="0">
                    <a:pos x="1780" y="381"/>
                  </a:cxn>
                  <a:cxn ang="0">
                    <a:pos x="1862" y="316"/>
                  </a:cxn>
                  <a:cxn ang="0">
                    <a:pos x="1986" y="267"/>
                  </a:cxn>
                  <a:cxn ang="0">
                    <a:pos x="2149" y="229"/>
                  </a:cxn>
                  <a:cxn ang="0">
                    <a:pos x="2431" y="180"/>
                  </a:cxn>
                  <a:cxn ang="0">
                    <a:pos x="2827" y="125"/>
                  </a:cxn>
                  <a:cxn ang="0">
                    <a:pos x="3007" y="87"/>
                  </a:cxn>
                  <a:cxn ang="0">
                    <a:pos x="2909" y="22"/>
                  </a:cxn>
                  <a:cxn ang="0">
                    <a:pos x="2676" y="66"/>
                  </a:cxn>
                  <a:cxn ang="0">
                    <a:pos x="2285" y="120"/>
                  </a:cxn>
                  <a:cxn ang="0">
                    <a:pos x="2030" y="158"/>
                  </a:cxn>
                  <a:cxn ang="0">
                    <a:pos x="1791" y="202"/>
                  </a:cxn>
                  <a:cxn ang="0">
                    <a:pos x="1601" y="261"/>
                  </a:cxn>
                  <a:cxn ang="0">
                    <a:pos x="1471" y="338"/>
                  </a:cxn>
                  <a:cxn ang="0">
                    <a:pos x="1438" y="387"/>
                  </a:cxn>
                  <a:cxn ang="0">
                    <a:pos x="1427" y="441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2298" name="Freeform 10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2299" name="Freeform 11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300" name="Freeform 12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06"/>
                </a:cxn>
                <a:cxn ang="0">
                  <a:pos x="5740" y="1906"/>
                </a:cxn>
                <a:cxn ang="0">
                  <a:pos x="574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2301" name="Rectangle 1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971550" y="274638"/>
            <a:ext cx="72739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2302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12303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pic>
        <p:nvPicPr>
          <p:cNvPr id="12305" name="Picture 17" descr="polio"/>
          <p:cNvPicPr>
            <a:picLocks noChangeAspect="1" noChangeArrowheads="1"/>
          </p:cNvPicPr>
          <p:nvPr/>
        </p:nvPicPr>
        <p:blipFill>
          <a:blip r:embed="rId18" cstate="print"/>
          <a:srcRect l="16266" t="16266" r="16821" b="16821"/>
          <a:stretch>
            <a:fillRect/>
          </a:stretch>
        </p:blipFill>
        <p:spPr bwMode="auto">
          <a:xfrm>
            <a:off x="34925" y="404813"/>
            <a:ext cx="865188" cy="865187"/>
          </a:xfrm>
          <a:prstGeom prst="rect">
            <a:avLst/>
          </a:prstGeom>
          <a:noFill/>
        </p:spPr>
      </p:pic>
    </p:spTree>
  </p:cSld>
  <p:clrMap bg1="dk2" tx1="lt1" bg2="dk1" tx2="lt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69" r:id="rId12"/>
    <p:sldLayoutId id="2147483670" r:id="rId13"/>
    <p:sldLayoutId id="2147483671" r:id="rId14"/>
    <p:sldLayoutId id="2147483672" r:id="rId15"/>
    <p:sldLayoutId id="2147483673" r:id="rId16"/>
  </p:sldLayoutIdLs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 b="1">
          <a:solidFill>
            <a:srgbClr val="FFFF66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 b="1">
          <a:solidFill>
            <a:srgbClr val="FFFF66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 b="1">
          <a:solidFill>
            <a:srgbClr val="FFFF66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 b="1">
          <a:solidFill>
            <a:srgbClr val="FFFF66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 b="1">
          <a:solidFill>
            <a:srgbClr val="FFFF66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rgbClr val="FFFF66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rgbClr val="FFFF66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rgbClr val="FFFF66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rgbClr val="FFFF66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20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pert_inf.rm" TargetMode="External"/><Relationship Id="rId2" Type="http://schemas.openxmlformats.org/officeDocument/2006/relationships/hyperlink" Target="pert_child.rm" TargetMode="External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hyperlink" Target="file:///C:\Documents%20and%20Settings\KKUH\My%20Documents\ChildWithCroup.mov" TargetMode="Externa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2" name="Rectangle 4"/>
          <p:cNvSpPr>
            <a:spLocks noGrp="1" noChangeArrowheads="1"/>
          </p:cNvSpPr>
          <p:nvPr>
            <p:ph type="ctrTitle"/>
          </p:nvPr>
        </p:nvSpPr>
        <p:spPr>
          <a:xfrm>
            <a:off x="760413" y="981075"/>
            <a:ext cx="7772400" cy="1920875"/>
          </a:xfrm>
        </p:spPr>
        <p:txBody>
          <a:bodyPr/>
          <a:lstStyle/>
          <a:p>
            <a:r>
              <a:rPr lang="en-GB">
                <a:latin typeface="Goudy Old Style" pitchFamily="18" charset="0"/>
              </a:rPr>
              <a:t>Common Childhood Infectious Diseases</a:t>
            </a:r>
            <a:endParaRPr lang="en-US">
              <a:latin typeface="Goudy Old Style" pitchFamily="18" charset="0"/>
            </a:endParaRPr>
          </a:p>
        </p:txBody>
      </p:sp>
      <p:pic>
        <p:nvPicPr>
          <p:cNvPr id="48134" name="Picture 6" descr="skimmiajaponicarubell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3573463"/>
            <a:ext cx="4175125" cy="2755900"/>
          </a:xfrm>
          <a:prstGeom prst="rect">
            <a:avLst/>
          </a:prstGeom>
          <a:noFill/>
        </p:spPr>
      </p:pic>
      <p:sp>
        <p:nvSpPr>
          <p:cNvPr id="48135" name="Rectangle 7"/>
          <p:cNvSpPr>
            <a:spLocks noChangeArrowheads="1"/>
          </p:cNvSpPr>
          <p:nvPr/>
        </p:nvSpPr>
        <p:spPr bwMode="auto">
          <a:xfrm>
            <a:off x="4716463" y="5827713"/>
            <a:ext cx="236696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b="1" i="1">
                <a:latin typeface="Goudy Old Style" pitchFamily="18" charset="0"/>
              </a:rPr>
              <a:t>Skimmia Japonica Rubella</a:t>
            </a:r>
          </a:p>
        </p:txBody>
      </p:sp>
      <p:sp>
        <p:nvSpPr>
          <p:cNvPr id="48136" name="Rectangle 8"/>
          <p:cNvSpPr>
            <a:spLocks noChangeArrowheads="1"/>
          </p:cNvSpPr>
          <p:nvPr/>
        </p:nvSpPr>
        <p:spPr bwMode="auto">
          <a:xfrm>
            <a:off x="4932363" y="3500438"/>
            <a:ext cx="3887787" cy="170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400" b="1">
                <a:effectLst>
                  <a:outerShdw blurRad="38100" dist="38100" dir="2700000" algn="tl">
                    <a:srgbClr val="000000"/>
                  </a:outerShdw>
                </a:effectLst>
                <a:latin typeface="Castellar" pitchFamily="18" charset="0"/>
              </a:rPr>
              <a:t>DR. FAHAD AL ZAMIL</a:t>
            </a:r>
          </a:p>
          <a:p>
            <a:endParaRPr lang="en-US" sz="1000" b="1">
              <a:effectLst>
                <a:outerShdw blurRad="38100" dist="38100" dir="2700000" algn="tl">
                  <a:srgbClr val="000000"/>
                </a:outerShdw>
              </a:effectLst>
              <a:latin typeface="Goudy Old Style" pitchFamily="18" charset="0"/>
            </a:endParaRPr>
          </a:p>
          <a:p>
            <a:pPr algn="ctr"/>
            <a:r>
              <a:rPr lang="en-US" b="1">
                <a:effectLst>
                  <a:outerShdw blurRad="38100" dist="38100" dir="2700000" algn="tl">
                    <a:srgbClr val="000000"/>
                  </a:outerShdw>
                </a:effectLst>
                <a:latin typeface="Goudy Old Style" pitchFamily="18" charset="0"/>
              </a:rPr>
              <a:t>Associate Professor &amp; Consultant</a:t>
            </a:r>
          </a:p>
          <a:p>
            <a:pPr algn="ctr"/>
            <a:r>
              <a:rPr lang="en-US" b="1">
                <a:effectLst>
                  <a:outerShdw blurRad="38100" dist="38100" dir="2700000" algn="tl">
                    <a:srgbClr val="000000"/>
                  </a:outerShdw>
                </a:effectLst>
                <a:latin typeface="Goudy Old Style" pitchFamily="18" charset="0"/>
              </a:rPr>
              <a:t>Pediatric Infectious Diseases</a:t>
            </a:r>
          </a:p>
          <a:p>
            <a:pPr algn="ctr"/>
            <a:r>
              <a:rPr lang="en-US" b="1">
                <a:effectLst>
                  <a:outerShdw blurRad="38100" dist="38100" dir="2700000" algn="tl">
                    <a:srgbClr val="000000"/>
                  </a:outerShdw>
                </a:effectLst>
                <a:latin typeface="Goudy Old Style" pitchFamily="18" charset="0"/>
              </a:rPr>
              <a:t>King Khalid University Hospital</a:t>
            </a:r>
          </a:p>
          <a:p>
            <a:pPr algn="ctr"/>
            <a:r>
              <a:rPr lang="en-US" b="1">
                <a:effectLst>
                  <a:outerShdw blurRad="38100" dist="38100" dir="2700000" algn="tl">
                    <a:srgbClr val="000000"/>
                  </a:outerShdw>
                </a:effectLst>
                <a:latin typeface="Goudy Old Style" pitchFamily="18" charset="0"/>
              </a:rPr>
              <a:t>King Saud University, Riyadh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43" name="Rectangle 11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Congenital Rubella Syndrome</a:t>
            </a:r>
            <a:endParaRPr lang="en-US"/>
          </a:p>
        </p:txBody>
      </p:sp>
      <p:pic>
        <p:nvPicPr>
          <p:cNvPr id="69636" name="Picture 4" descr="rubeiac003a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88925" y="1628775"/>
            <a:ext cx="3419475" cy="2279650"/>
          </a:xfrm>
          <a:noFill/>
          <a:ln/>
        </p:spPr>
      </p:pic>
      <p:pic>
        <p:nvPicPr>
          <p:cNvPr id="69639" name="Picture 7" descr="rubeiac002a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0" y="4005263"/>
            <a:ext cx="3995738" cy="2663825"/>
          </a:xfrm>
          <a:noFill/>
          <a:ln/>
        </p:spPr>
      </p:pic>
      <p:pic>
        <p:nvPicPr>
          <p:cNvPr id="69642" name="Picture 10" descr="rubella-syndrome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4283075" y="2276475"/>
            <a:ext cx="4681538" cy="3744913"/>
          </a:xfrm>
          <a:noFill/>
          <a:ln/>
        </p:spPr>
      </p:pic>
      <p:sp>
        <p:nvSpPr>
          <p:cNvPr id="69645" name="Rectangle 13"/>
          <p:cNvSpPr>
            <a:spLocks noChangeArrowheads="1"/>
          </p:cNvSpPr>
          <p:nvPr/>
        </p:nvSpPr>
        <p:spPr bwMode="auto">
          <a:xfrm>
            <a:off x="7956550" y="5734050"/>
            <a:ext cx="1008063" cy="287338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Chicken Pox (Varicella)</a:t>
            </a:r>
            <a:endParaRPr lang="en-US"/>
          </a:p>
        </p:txBody>
      </p:sp>
      <p:sp>
        <p:nvSpPr>
          <p:cNvPr id="7373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5554663" cy="4525963"/>
          </a:xfrm>
        </p:spPr>
        <p:txBody>
          <a:bodyPr/>
          <a:lstStyle/>
          <a:p>
            <a:r>
              <a:rPr lang="en-GB" sz="2800">
                <a:latin typeface="Goudy Old Style" pitchFamily="18" charset="0"/>
              </a:rPr>
              <a:t>DNA Virus</a:t>
            </a:r>
          </a:p>
          <a:p>
            <a:r>
              <a:rPr lang="en-GB" sz="2800">
                <a:latin typeface="Goudy Old Style" pitchFamily="18" charset="0"/>
              </a:rPr>
              <a:t>Incubation Period: 10 – 21 days</a:t>
            </a:r>
          </a:p>
          <a:p>
            <a:r>
              <a:rPr lang="en-GB" sz="2800">
                <a:latin typeface="Goudy Old Style" pitchFamily="18" charset="0"/>
              </a:rPr>
              <a:t>Clinical Features</a:t>
            </a:r>
          </a:p>
          <a:p>
            <a:r>
              <a:rPr lang="en-GB" sz="2800">
                <a:latin typeface="Goudy Old Style" pitchFamily="18" charset="0"/>
              </a:rPr>
              <a:t>Complications</a:t>
            </a:r>
          </a:p>
          <a:p>
            <a:r>
              <a:rPr lang="en-GB" sz="2800">
                <a:latin typeface="Goudy Old Style" pitchFamily="18" charset="0"/>
              </a:rPr>
              <a:t>Treatment</a:t>
            </a:r>
          </a:p>
          <a:p>
            <a:r>
              <a:rPr lang="en-GB" sz="2800">
                <a:latin typeface="Goudy Old Style" pitchFamily="18" charset="0"/>
              </a:rPr>
              <a:t>Isolation &amp; Infectivity: 2 days before rash till all skin lesions have crusted (6</a:t>
            </a:r>
            <a:r>
              <a:rPr lang="en-GB" sz="2800" baseline="30000">
                <a:latin typeface="Goudy Old Style" pitchFamily="18" charset="0"/>
              </a:rPr>
              <a:t>th</a:t>
            </a:r>
            <a:r>
              <a:rPr lang="en-GB" sz="2800">
                <a:latin typeface="Goudy Old Style" pitchFamily="18" charset="0"/>
              </a:rPr>
              <a:t> day of rash)</a:t>
            </a:r>
          </a:p>
          <a:p>
            <a:r>
              <a:rPr lang="en-GB" sz="2800">
                <a:latin typeface="Goudy Old Style" pitchFamily="18" charset="0"/>
              </a:rPr>
              <a:t>Vaccine</a:t>
            </a:r>
            <a:endParaRPr lang="en-US" sz="2800">
              <a:latin typeface="Goudy Old Style" pitchFamily="18" charset="0"/>
            </a:endParaRPr>
          </a:p>
          <a:p>
            <a:endParaRPr lang="en-US" sz="2800">
              <a:latin typeface="Goudy Old Style" pitchFamily="18" charset="0"/>
            </a:endParaRPr>
          </a:p>
        </p:txBody>
      </p:sp>
      <p:pic>
        <p:nvPicPr>
          <p:cNvPr id="73737" name="Picture 9" descr="chknpx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084888" y="1412875"/>
            <a:ext cx="2749550" cy="5184775"/>
          </a:xfrm>
          <a:noFill/>
          <a:ln/>
        </p:spPr>
      </p:pic>
      <p:sp>
        <p:nvSpPr>
          <p:cNvPr id="73738" name="Rectangle 10"/>
          <p:cNvSpPr>
            <a:spLocks noChangeArrowheads="1"/>
          </p:cNvSpPr>
          <p:nvPr/>
        </p:nvSpPr>
        <p:spPr bwMode="auto">
          <a:xfrm>
            <a:off x="7524750" y="3860800"/>
            <a:ext cx="360363" cy="431800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37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37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37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37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37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37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37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37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37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37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37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37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37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37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731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81" name="Rectangle 5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Cont. Chicken Pox</a:t>
            </a:r>
            <a:endParaRPr lang="en-US"/>
          </a:p>
        </p:txBody>
      </p:sp>
      <p:pic>
        <p:nvPicPr>
          <p:cNvPr id="75780" name="Picture 4" descr="varicella_large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187450" y="1484313"/>
            <a:ext cx="6946900" cy="5108575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33" name="Rectangle 13"/>
          <p:cNvSpPr>
            <a:spLocks noGrp="1" noRot="1" noChangeArrowheads="1"/>
          </p:cNvSpPr>
          <p:nvPr>
            <p:ph type="title" sz="quarter"/>
          </p:nvPr>
        </p:nvSpPr>
        <p:spPr>
          <a:noFill/>
          <a:ln/>
        </p:spPr>
        <p:txBody>
          <a:bodyPr/>
          <a:lstStyle/>
          <a:p>
            <a:r>
              <a:rPr lang="en-GB"/>
              <a:t>Cont. Chicken Pox</a:t>
            </a:r>
            <a:endParaRPr lang="en-US"/>
          </a:p>
        </p:txBody>
      </p:sp>
      <p:pic>
        <p:nvPicPr>
          <p:cNvPr id="107524" name="Picture 4" descr="variaap00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68313" y="1557338"/>
            <a:ext cx="3552825" cy="5300662"/>
          </a:xfrm>
          <a:noFill/>
          <a:ln/>
        </p:spPr>
      </p:pic>
      <p:pic>
        <p:nvPicPr>
          <p:cNvPr id="107530" name="Picture 10" descr="variaap016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148263" y="1700213"/>
            <a:ext cx="3024187" cy="2324100"/>
          </a:xfrm>
          <a:noFill/>
          <a:ln/>
        </p:spPr>
      </p:pic>
      <p:pic>
        <p:nvPicPr>
          <p:cNvPr id="107534" name="Picture 14" descr="variuta002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5148263" y="4149725"/>
            <a:ext cx="2952750" cy="2630488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Castellar" pitchFamily="18" charset="0"/>
              </a:rPr>
              <a:t>Diphtheria</a:t>
            </a:r>
          </a:p>
        </p:txBody>
      </p:sp>
      <p:sp>
        <p:nvSpPr>
          <p:cNvPr id="8397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4691063" cy="452596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i="1">
                <a:latin typeface="Goudy Old Style" pitchFamily="18" charset="0"/>
              </a:rPr>
              <a:t>Corynebacterium diphtheriae</a:t>
            </a:r>
            <a:r>
              <a:rPr lang="en-US" sz="2800">
                <a:latin typeface="Goudy Old Style" pitchFamily="18" charset="0"/>
              </a:rPr>
              <a:t> </a:t>
            </a:r>
            <a:endParaRPr lang="en-GB" sz="2800">
              <a:latin typeface="Goudy Old Style" pitchFamily="18" charset="0"/>
            </a:endParaRPr>
          </a:p>
          <a:p>
            <a:pPr>
              <a:lnSpc>
                <a:spcPct val="90000"/>
              </a:lnSpc>
            </a:pPr>
            <a:r>
              <a:rPr lang="en-GB" sz="2800">
                <a:latin typeface="Goudy Old Style" pitchFamily="18" charset="0"/>
              </a:rPr>
              <a:t>Incubation Period: 2 – 7 days</a:t>
            </a:r>
          </a:p>
          <a:p>
            <a:pPr>
              <a:lnSpc>
                <a:spcPct val="90000"/>
              </a:lnSpc>
            </a:pPr>
            <a:r>
              <a:rPr lang="en-GB" sz="2800">
                <a:latin typeface="Goudy Old Style" pitchFamily="18" charset="0"/>
              </a:rPr>
              <a:t>Clinical Features</a:t>
            </a:r>
          </a:p>
          <a:p>
            <a:pPr>
              <a:lnSpc>
                <a:spcPct val="90000"/>
              </a:lnSpc>
            </a:pPr>
            <a:r>
              <a:rPr lang="en-GB" sz="2800">
                <a:latin typeface="Goudy Old Style" pitchFamily="18" charset="0"/>
              </a:rPr>
              <a:t>Complications</a:t>
            </a:r>
          </a:p>
          <a:p>
            <a:pPr>
              <a:lnSpc>
                <a:spcPct val="90000"/>
              </a:lnSpc>
            </a:pPr>
            <a:r>
              <a:rPr lang="en-GB" sz="2800">
                <a:latin typeface="Goudy Old Style" pitchFamily="18" charset="0"/>
              </a:rPr>
              <a:t>Treatment</a:t>
            </a:r>
          </a:p>
          <a:p>
            <a:pPr>
              <a:lnSpc>
                <a:spcPct val="90000"/>
              </a:lnSpc>
            </a:pPr>
            <a:r>
              <a:rPr lang="en-GB" sz="2800">
                <a:latin typeface="Goudy Old Style" pitchFamily="18" charset="0"/>
              </a:rPr>
              <a:t>Isolation &amp; Infectivity: up to 6 weeks, but with treatment communicable for fewer than 4 days</a:t>
            </a:r>
          </a:p>
          <a:p>
            <a:pPr>
              <a:lnSpc>
                <a:spcPct val="90000"/>
              </a:lnSpc>
            </a:pPr>
            <a:r>
              <a:rPr lang="en-GB" sz="2800">
                <a:latin typeface="Goudy Old Style" pitchFamily="18" charset="0"/>
              </a:rPr>
              <a:t>Vaccine</a:t>
            </a:r>
          </a:p>
          <a:p>
            <a:pPr>
              <a:lnSpc>
                <a:spcPct val="90000"/>
              </a:lnSpc>
            </a:pPr>
            <a:endParaRPr lang="en-US" sz="2800">
              <a:latin typeface="Goudy Old Style" pitchFamily="18" charset="0"/>
            </a:endParaRPr>
          </a:p>
        </p:txBody>
      </p:sp>
      <p:pic>
        <p:nvPicPr>
          <p:cNvPr id="83972" name="Picture 4" descr="diphaap00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292725" y="1819275"/>
            <a:ext cx="3743325" cy="4130675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39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39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39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39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39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39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39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39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39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39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39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39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39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39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971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21" name="Rectangle 5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>
                <a:latin typeface="Castellar" pitchFamily="18" charset="0"/>
              </a:rPr>
              <a:t> </a:t>
            </a:r>
            <a:r>
              <a:rPr lang="en-US">
                <a:latin typeface="Castellar" pitchFamily="18" charset="0"/>
              </a:rPr>
              <a:t>Diphtheria</a:t>
            </a:r>
            <a:r>
              <a:rPr lang="en-US"/>
              <a:t> </a:t>
            </a:r>
            <a:r>
              <a:rPr lang="en-GB" sz="2800"/>
              <a:t>(Cont.)</a:t>
            </a:r>
            <a:r>
              <a:rPr lang="en-GB"/>
              <a:t>  </a:t>
            </a:r>
            <a:endParaRPr lang="en-US"/>
          </a:p>
        </p:txBody>
      </p:sp>
      <p:pic>
        <p:nvPicPr>
          <p:cNvPr id="86020" name="Picture 4" descr="diphiac001a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23850" y="1854200"/>
            <a:ext cx="2952750" cy="4238625"/>
          </a:xfrm>
          <a:noFill/>
          <a:ln/>
        </p:spPr>
      </p:pic>
      <p:pic>
        <p:nvPicPr>
          <p:cNvPr id="86023" name="Picture 7" descr="diphwho001a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3563938" y="2636838"/>
            <a:ext cx="5111750" cy="2771775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Pertusis (Whooping Cough)</a:t>
            </a:r>
            <a:endParaRPr lang="en-US"/>
          </a:p>
        </p:txBody>
      </p:sp>
      <p:sp>
        <p:nvSpPr>
          <p:cNvPr id="7885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5051425" cy="4525963"/>
          </a:xfrm>
        </p:spPr>
        <p:txBody>
          <a:bodyPr/>
          <a:lstStyle/>
          <a:p>
            <a:r>
              <a:rPr lang="en-GB" sz="2800">
                <a:latin typeface="Goudy Old Style" pitchFamily="18" charset="0"/>
              </a:rPr>
              <a:t>Bordetella Pertusis</a:t>
            </a:r>
          </a:p>
          <a:p>
            <a:r>
              <a:rPr lang="en-GB" sz="2800">
                <a:latin typeface="Goudy Old Style" pitchFamily="18" charset="0"/>
              </a:rPr>
              <a:t>Incubation Period: 7 – 14 days</a:t>
            </a:r>
          </a:p>
          <a:p>
            <a:r>
              <a:rPr lang="en-GB" sz="2800">
                <a:latin typeface="Goudy Old Style" pitchFamily="18" charset="0"/>
              </a:rPr>
              <a:t>Clinical Features</a:t>
            </a:r>
          </a:p>
          <a:p>
            <a:r>
              <a:rPr lang="en-GB" sz="2800">
                <a:latin typeface="Goudy Old Style" pitchFamily="18" charset="0"/>
              </a:rPr>
              <a:t>Complications</a:t>
            </a:r>
          </a:p>
          <a:p>
            <a:r>
              <a:rPr lang="en-GB" sz="2800">
                <a:latin typeface="Goudy Old Style" pitchFamily="18" charset="0"/>
              </a:rPr>
              <a:t>Treatment</a:t>
            </a:r>
          </a:p>
          <a:p>
            <a:r>
              <a:rPr lang="en-GB" sz="2800">
                <a:latin typeface="Goudy Old Style" pitchFamily="18" charset="0"/>
              </a:rPr>
              <a:t>Isolation &amp; Infectivity: up to 6 weeks, but with treatment =&gt; 5 days after starting therapy</a:t>
            </a:r>
          </a:p>
          <a:p>
            <a:r>
              <a:rPr lang="en-GB" sz="2800">
                <a:latin typeface="Goudy Old Style" pitchFamily="18" charset="0"/>
              </a:rPr>
              <a:t>Vaccine</a:t>
            </a:r>
          </a:p>
          <a:p>
            <a:endParaRPr lang="en-US" sz="2800">
              <a:latin typeface="Goudy Old Style" pitchFamily="18" charset="0"/>
            </a:endParaRPr>
          </a:p>
        </p:txBody>
      </p:sp>
      <p:pic>
        <p:nvPicPr>
          <p:cNvPr id="78854" name="Picture 6" descr="pertiac001a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832475" y="1612900"/>
            <a:ext cx="2987675" cy="4479925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788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788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788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788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788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788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788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851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>
                <a:latin typeface="Castellar" pitchFamily="18" charset="0"/>
              </a:rPr>
              <a:t>Whooping Cough</a:t>
            </a:r>
            <a:endParaRPr lang="en-US">
              <a:latin typeface="Castellar" pitchFamily="18" charset="0"/>
            </a:endParaRPr>
          </a:p>
        </p:txBody>
      </p:sp>
      <p:sp>
        <p:nvSpPr>
          <p:cNvPr id="8909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8002588" cy="4525963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endParaRPr lang="en-GB" sz="4000">
              <a:latin typeface="Goudy Old Style" pitchFamily="18" charset="0"/>
            </a:endParaRPr>
          </a:p>
          <a:p>
            <a:pPr algn="ctr">
              <a:buFont typeface="Wingdings" pitchFamily="2" charset="2"/>
              <a:buNone/>
            </a:pPr>
            <a:r>
              <a:rPr lang="en-GB" sz="4000">
                <a:latin typeface="Goudy Old Style" pitchFamily="18" charset="0"/>
                <a:hlinkClick r:id="rId2" action="ppaction://hlinkfile"/>
              </a:rPr>
              <a:t>Video: Whooping Cough: Child</a:t>
            </a:r>
            <a:endParaRPr lang="en-GB" sz="4000">
              <a:latin typeface="Goudy Old Style" pitchFamily="18" charset="0"/>
            </a:endParaRPr>
          </a:p>
          <a:p>
            <a:pPr algn="ctr">
              <a:buFont typeface="Wingdings" pitchFamily="2" charset="2"/>
              <a:buNone/>
            </a:pPr>
            <a:endParaRPr lang="en-GB" sz="4000">
              <a:latin typeface="Goudy Old Style" pitchFamily="18" charset="0"/>
            </a:endParaRPr>
          </a:p>
          <a:p>
            <a:pPr algn="ctr">
              <a:buFont typeface="Wingdings" pitchFamily="2" charset="2"/>
              <a:buNone/>
            </a:pPr>
            <a:r>
              <a:rPr lang="en-GB" sz="4000">
                <a:latin typeface="Goudy Old Style" pitchFamily="18" charset="0"/>
                <a:hlinkClick r:id="rId3" action="ppaction://hlinkfile"/>
              </a:rPr>
              <a:t>Video: Whooping Cough: Infant</a:t>
            </a:r>
            <a:endParaRPr lang="en-US" sz="4000">
              <a:latin typeface="Goudy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>
                <a:latin typeface="Castellar" pitchFamily="18" charset="0"/>
              </a:rPr>
              <a:t>Tetanus</a:t>
            </a:r>
            <a:endParaRPr lang="en-US">
              <a:latin typeface="Castellar" pitchFamily="18" charset="0"/>
            </a:endParaRPr>
          </a:p>
        </p:txBody>
      </p:sp>
      <p:sp>
        <p:nvSpPr>
          <p:cNvPr id="90115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GB" sz="2800">
                <a:latin typeface="Goudy Old Style" pitchFamily="18" charset="0"/>
              </a:rPr>
              <a:t>Clostridium tetani</a:t>
            </a:r>
          </a:p>
          <a:p>
            <a:pPr>
              <a:lnSpc>
                <a:spcPct val="90000"/>
              </a:lnSpc>
            </a:pPr>
            <a:r>
              <a:rPr lang="en-GB" sz="2800">
                <a:latin typeface="Goudy Old Style" pitchFamily="18" charset="0"/>
              </a:rPr>
              <a:t>Incubation Period: 2 days to months, most within 14 days</a:t>
            </a:r>
          </a:p>
          <a:p>
            <a:pPr>
              <a:lnSpc>
                <a:spcPct val="90000"/>
              </a:lnSpc>
            </a:pPr>
            <a:r>
              <a:rPr lang="en-GB" sz="2800">
                <a:latin typeface="Goudy Old Style" pitchFamily="18" charset="0"/>
              </a:rPr>
              <a:t>Clinical Features</a:t>
            </a:r>
          </a:p>
          <a:p>
            <a:pPr>
              <a:lnSpc>
                <a:spcPct val="90000"/>
              </a:lnSpc>
            </a:pPr>
            <a:r>
              <a:rPr lang="en-GB" sz="2800">
                <a:latin typeface="Goudy Old Style" pitchFamily="18" charset="0"/>
              </a:rPr>
              <a:t>Complications</a:t>
            </a:r>
          </a:p>
          <a:p>
            <a:pPr>
              <a:lnSpc>
                <a:spcPct val="90000"/>
              </a:lnSpc>
            </a:pPr>
            <a:r>
              <a:rPr lang="en-GB" sz="2800">
                <a:latin typeface="Goudy Old Style" pitchFamily="18" charset="0"/>
              </a:rPr>
              <a:t>Treatment</a:t>
            </a:r>
          </a:p>
          <a:p>
            <a:pPr>
              <a:lnSpc>
                <a:spcPct val="90000"/>
              </a:lnSpc>
            </a:pPr>
            <a:r>
              <a:rPr lang="en-GB" sz="2800">
                <a:latin typeface="Goudy Old Style" pitchFamily="18" charset="0"/>
              </a:rPr>
              <a:t>Isolation: no person to person transmission</a:t>
            </a:r>
          </a:p>
          <a:p>
            <a:pPr>
              <a:lnSpc>
                <a:spcPct val="90000"/>
              </a:lnSpc>
            </a:pPr>
            <a:r>
              <a:rPr lang="en-GB" sz="2800">
                <a:latin typeface="Goudy Old Style" pitchFamily="18" charset="0"/>
              </a:rPr>
              <a:t>Vaccines</a:t>
            </a:r>
            <a:endParaRPr lang="en-US" sz="2800">
              <a:latin typeface="Goudy Old Style" pitchFamily="18" charset="0"/>
            </a:endParaRPr>
          </a:p>
        </p:txBody>
      </p:sp>
      <p:pic>
        <p:nvPicPr>
          <p:cNvPr id="90116" name="Picture 4" descr="tetaiac001a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859338" y="4029075"/>
            <a:ext cx="3744912" cy="2495550"/>
          </a:xfrm>
          <a:noFill/>
          <a:ln/>
        </p:spPr>
      </p:pic>
      <p:pic>
        <p:nvPicPr>
          <p:cNvPr id="90118" name="Picture 6" descr="tetaiac002a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859338" y="1412875"/>
            <a:ext cx="3713162" cy="2474913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0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0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01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01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01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01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01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01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01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01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01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01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01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01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115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i="1"/>
              <a:t>Haemophilus influenzae</a:t>
            </a:r>
            <a:r>
              <a:rPr lang="en-US" sz="4000"/>
              <a:t> type b (Hib)</a:t>
            </a:r>
          </a:p>
        </p:txBody>
      </p:sp>
      <p:sp>
        <p:nvSpPr>
          <p:cNvPr id="96259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GB" sz="2800">
                <a:latin typeface="Goudy Old Style" pitchFamily="18" charset="0"/>
              </a:rPr>
              <a:t>Clinical Features</a:t>
            </a:r>
          </a:p>
          <a:p>
            <a:r>
              <a:rPr lang="en-GB" sz="2800">
                <a:latin typeface="Goudy Old Style" pitchFamily="18" charset="0"/>
              </a:rPr>
              <a:t>Complications</a:t>
            </a:r>
          </a:p>
          <a:p>
            <a:r>
              <a:rPr lang="en-GB" sz="2800">
                <a:latin typeface="Goudy Old Style" pitchFamily="18" charset="0"/>
              </a:rPr>
              <a:t>Treatment</a:t>
            </a:r>
          </a:p>
          <a:p>
            <a:r>
              <a:rPr lang="en-GB" sz="2800">
                <a:latin typeface="Goudy Old Style" pitchFamily="18" charset="0"/>
              </a:rPr>
              <a:t>Isolation &amp; Infectivity: droplet precautions for 24 hours after starting antimicrobial therapy</a:t>
            </a:r>
          </a:p>
          <a:p>
            <a:r>
              <a:rPr lang="en-GB" sz="2800">
                <a:latin typeface="Goudy Old Style" pitchFamily="18" charset="0"/>
              </a:rPr>
              <a:t>Vaccine</a:t>
            </a:r>
            <a:endParaRPr lang="en-US" sz="2800">
              <a:latin typeface="Goudy Old Style" pitchFamily="18" charset="0"/>
            </a:endParaRPr>
          </a:p>
          <a:p>
            <a:endParaRPr lang="en-US" sz="2800">
              <a:latin typeface="Goudy Old Style" pitchFamily="18" charset="0"/>
            </a:endParaRPr>
          </a:p>
        </p:txBody>
      </p:sp>
      <p:pic>
        <p:nvPicPr>
          <p:cNvPr id="96260" name="Picture 4" descr="hib_aap001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494213" y="2047875"/>
            <a:ext cx="4038600" cy="2749550"/>
          </a:xfrm>
          <a:noFill/>
          <a:ln/>
        </p:spPr>
      </p:pic>
      <p:sp>
        <p:nvSpPr>
          <p:cNvPr id="96262" name="Rectangle 6"/>
          <p:cNvSpPr>
            <a:spLocks noChangeArrowheads="1"/>
          </p:cNvSpPr>
          <p:nvPr/>
        </p:nvSpPr>
        <p:spPr bwMode="auto">
          <a:xfrm>
            <a:off x="4859338" y="5129213"/>
            <a:ext cx="3457575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en-US" b="1">
                <a:latin typeface="Goudy Old Style" pitchFamily="18" charset="0"/>
              </a:rPr>
              <a:t>Cerebrospinal fluid culture positive for </a:t>
            </a:r>
            <a:r>
              <a:rPr lang="en-US" b="1" i="1">
                <a:latin typeface="Goudy Old Style" pitchFamily="18" charset="0"/>
              </a:rPr>
              <a:t>Hib</a:t>
            </a:r>
            <a:r>
              <a:rPr lang="en-US" b="1">
                <a:latin typeface="Goudy Old Style" pitchFamily="18" charset="0"/>
              </a:rPr>
              <a:t> (Gram stain)</a:t>
            </a:r>
            <a:r>
              <a:rPr lang="en-US">
                <a:latin typeface="Goudy Old Style" pitchFamily="18" charset="0"/>
              </a:rPr>
              <a:t/>
            </a:r>
            <a:br>
              <a:rPr lang="en-US">
                <a:latin typeface="Goudy Old Style" pitchFamily="18" charset="0"/>
              </a:rPr>
            </a:br>
            <a:endParaRPr lang="en-US">
              <a:latin typeface="Goudy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962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962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962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962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962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259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>
                <a:latin typeface="Castellar" pitchFamily="18" charset="0"/>
              </a:rPr>
              <a:t>Measles</a:t>
            </a:r>
            <a:endParaRPr lang="en-US">
              <a:latin typeface="Castellar" pitchFamily="18" charset="0"/>
            </a:endParaRPr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95288" y="1628775"/>
            <a:ext cx="4968875" cy="4525963"/>
          </a:xfrm>
        </p:spPr>
        <p:txBody>
          <a:bodyPr/>
          <a:lstStyle/>
          <a:p>
            <a:r>
              <a:rPr lang="en-GB" sz="2800">
                <a:latin typeface="Goudy Old Style" pitchFamily="18" charset="0"/>
              </a:rPr>
              <a:t>RNA Virus</a:t>
            </a:r>
          </a:p>
          <a:p>
            <a:r>
              <a:rPr lang="en-GB" sz="2800">
                <a:latin typeface="Goudy Old Style" pitchFamily="18" charset="0"/>
              </a:rPr>
              <a:t>Incubation Period: 8 – 12 days</a:t>
            </a:r>
          </a:p>
          <a:p>
            <a:r>
              <a:rPr lang="en-GB" sz="2800">
                <a:latin typeface="Goudy Old Style" pitchFamily="18" charset="0"/>
              </a:rPr>
              <a:t>Clinical Features</a:t>
            </a:r>
          </a:p>
          <a:p>
            <a:r>
              <a:rPr lang="en-GB" sz="2800">
                <a:latin typeface="Goudy Old Style" pitchFamily="18" charset="0"/>
              </a:rPr>
              <a:t>Complications</a:t>
            </a:r>
          </a:p>
          <a:p>
            <a:r>
              <a:rPr lang="en-GB" sz="2800">
                <a:latin typeface="Goudy Old Style" pitchFamily="18" charset="0"/>
              </a:rPr>
              <a:t>Treatment</a:t>
            </a:r>
          </a:p>
          <a:p>
            <a:r>
              <a:rPr lang="en-GB" sz="2800">
                <a:latin typeface="Goudy Old Style" pitchFamily="18" charset="0"/>
              </a:rPr>
              <a:t>Isolation &amp; Infectivity: 2 days before till 5 days after rash</a:t>
            </a:r>
          </a:p>
          <a:p>
            <a:r>
              <a:rPr lang="en-GB" sz="2800">
                <a:latin typeface="Goudy Old Style" pitchFamily="18" charset="0"/>
              </a:rPr>
              <a:t>Vaccine</a:t>
            </a:r>
            <a:endParaRPr lang="en-US" sz="2800">
              <a:latin typeface="Goudy Old Style" pitchFamily="18" charset="0"/>
            </a:endParaRPr>
          </a:p>
        </p:txBody>
      </p:sp>
      <p:pic>
        <p:nvPicPr>
          <p:cNvPr id="50180" name="Picture 4" descr="measles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461000" y="1268413"/>
            <a:ext cx="3503613" cy="5256212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0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0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01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01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01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01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01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01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01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01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01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01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01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01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79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4800"/>
              <a:t>Hib</a:t>
            </a:r>
            <a:r>
              <a:rPr lang="en-GB"/>
              <a:t> </a:t>
            </a:r>
            <a:r>
              <a:rPr lang="en-GB" sz="2800"/>
              <a:t>(Cont.)</a:t>
            </a:r>
            <a:r>
              <a:rPr lang="en-GB"/>
              <a:t> </a:t>
            </a:r>
            <a:endParaRPr lang="en-US"/>
          </a:p>
        </p:txBody>
      </p:sp>
      <p:pic>
        <p:nvPicPr>
          <p:cNvPr id="98308" name="Picture 4" descr="hib_aap00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750" y="4149725"/>
            <a:ext cx="3816350" cy="2628900"/>
          </a:xfrm>
          <a:prstGeom prst="rect">
            <a:avLst/>
          </a:prstGeom>
          <a:noFill/>
        </p:spPr>
      </p:pic>
      <p:pic>
        <p:nvPicPr>
          <p:cNvPr id="98309" name="Picture 5" descr="hib_aap00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750" y="1466850"/>
            <a:ext cx="3816350" cy="2538413"/>
          </a:xfrm>
          <a:prstGeom prst="rect">
            <a:avLst/>
          </a:prstGeom>
          <a:noFill/>
        </p:spPr>
      </p:pic>
      <p:pic>
        <p:nvPicPr>
          <p:cNvPr id="98310" name="Picture 6" descr="hib_iac001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3438" y="1435100"/>
            <a:ext cx="4176712" cy="2641600"/>
          </a:xfrm>
          <a:prstGeom prst="rect">
            <a:avLst/>
          </a:prstGeom>
          <a:noFill/>
        </p:spPr>
      </p:pic>
      <p:pic>
        <p:nvPicPr>
          <p:cNvPr id="98311" name="Picture 7" descr="hib_aap003"/>
          <p:cNvPicPr>
            <a:picLocks noGrp="1" noChangeAspect="1" noChangeArrowheads="1"/>
          </p:cNvPicPr>
          <p:nvPr>
            <p:ph idx="1"/>
          </p:nvPr>
        </p:nvPicPr>
        <p:blipFill>
          <a:blip r:embed="rId5" cstate="print"/>
          <a:srcRect/>
          <a:stretch>
            <a:fillRect/>
          </a:stretch>
        </p:blipFill>
        <p:spPr>
          <a:xfrm>
            <a:off x="4714875" y="4149725"/>
            <a:ext cx="4105275" cy="2586038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Castellar" pitchFamily="18" charset="0"/>
              </a:rPr>
              <a:t>Poliovirus </a:t>
            </a:r>
          </a:p>
        </p:txBody>
      </p:sp>
      <p:sp>
        <p:nvSpPr>
          <p:cNvPr id="1290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4691063" cy="4525963"/>
          </a:xfrm>
        </p:spPr>
        <p:txBody>
          <a:bodyPr/>
          <a:lstStyle/>
          <a:p>
            <a:r>
              <a:rPr lang="en-GB">
                <a:latin typeface="Goudy Old Style" pitchFamily="18" charset="0"/>
              </a:rPr>
              <a:t>Incubation Period: 7 – 21 days</a:t>
            </a:r>
          </a:p>
          <a:p>
            <a:r>
              <a:rPr lang="en-GB">
                <a:latin typeface="Goudy Old Style" pitchFamily="18" charset="0"/>
              </a:rPr>
              <a:t>Clinical Features</a:t>
            </a:r>
          </a:p>
          <a:p>
            <a:r>
              <a:rPr lang="en-GB">
                <a:latin typeface="Goudy Old Style" pitchFamily="18" charset="0"/>
              </a:rPr>
              <a:t>Complications</a:t>
            </a:r>
          </a:p>
          <a:p>
            <a:r>
              <a:rPr lang="en-GB">
                <a:latin typeface="Goudy Old Style" pitchFamily="18" charset="0"/>
              </a:rPr>
              <a:t>Treatment</a:t>
            </a:r>
          </a:p>
          <a:p>
            <a:r>
              <a:rPr lang="en-GB">
                <a:latin typeface="Goudy Old Style" pitchFamily="18" charset="0"/>
              </a:rPr>
              <a:t>Isolation &amp; Infectivity: several weeks</a:t>
            </a:r>
          </a:p>
          <a:p>
            <a:r>
              <a:rPr lang="en-GB">
                <a:latin typeface="Goudy Old Style" pitchFamily="18" charset="0"/>
              </a:rPr>
              <a:t>Vaccine</a:t>
            </a:r>
            <a:r>
              <a:rPr lang="en-US">
                <a:latin typeface="Goudy Old Style" pitchFamily="18" charset="0"/>
              </a:rPr>
              <a:t>s:</a:t>
            </a:r>
          </a:p>
        </p:txBody>
      </p:sp>
      <p:pic>
        <p:nvPicPr>
          <p:cNvPr id="129028" name="Picture 4" descr="polio-victi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8263" y="3068638"/>
            <a:ext cx="3455987" cy="3384550"/>
          </a:xfrm>
          <a:prstGeom prst="rect">
            <a:avLst/>
          </a:prstGeom>
          <a:noFill/>
        </p:spPr>
      </p:pic>
      <p:pic>
        <p:nvPicPr>
          <p:cNvPr id="129031" name="Picture 7" descr="polio_sphere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7400" y="1628775"/>
            <a:ext cx="1995488" cy="11207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29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29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29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29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129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0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1290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9027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Castellar" pitchFamily="18" charset="0"/>
              </a:rPr>
              <a:t>Polio Vaccines</a:t>
            </a:r>
          </a:p>
        </p:txBody>
      </p:sp>
      <p:sp>
        <p:nvSpPr>
          <p:cNvPr id="1300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74788" y="2536825"/>
            <a:ext cx="1584325" cy="604838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en-US" sz="3600" b="1">
                <a:latin typeface="Castellar" pitchFamily="18" charset="0"/>
              </a:rPr>
              <a:t>OPV</a:t>
            </a:r>
          </a:p>
        </p:txBody>
      </p:sp>
      <p:pic>
        <p:nvPicPr>
          <p:cNvPr id="130052" name="Picture 4" descr="time_cov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8413" y="2276475"/>
            <a:ext cx="3670300" cy="4248150"/>
          </a:xfrm>
          <a:prstGeom prst="rect">
            <a:avLst/>
          </a:prstGeom>
          <a:noFill/>
        </p:spPr>
      </p:pic>
      <p:pic>
        <p:nvPicPr>
          <p:cNvPr id="130053" name="Picture 5" descr="child-vaccin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8313" y="3068638"/>
            <a:ext cx="3816350" cy="2665412"/>
          </a:xfrm>
          <a:prstGeom prst="rect">
            <a:avLst/>
          </a:prstGeom>
          <a:noFill/>
        </p:spPr>
      </p:pic>
      <p:sp>
        <p:nvSpPr>
          <p:cNvPr id="130054" name="Text Box 6"/>
          <p:cNvSpPr txBox="1">
            <a:spLocks noChangeArrowheads="1"/>
          </p:cNvSpPr>
          <p:nvPr/>
        </p:nvSpPr>
        <p:spPr bwMode="auto">
          <a:xfrm>
            <a:off x="6227763" y="1708150"/>
            <a:ext cx="15113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600" b="1">
                <a:latin typeface="Castellar" pitchFamily="18" charset="0"/>
              </a:rPr>
              <a:t>IPV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Castellar" pitchFamily="18" charset="0"/>
              </a:rPr>
              <a:t>Thrush</a:t>
            </a:r>
          </a:p>
        </p:txBody>
      </p:sp>
      <p:sp>
        <p:nvSpPr>
          <p:cNvPr id="135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3827463" cy="4525963"/>
          </a:xfrm>
        </p:spPr>
        <p:txBody>
          <a:bodyPr/>
          <a:lstStyle/>
          <a:p>
            <a:pPr>
              <a:lnSpc>
                <a:spcPct val="170000"/>
              </a:lnSpc>
            </a:pPr>
            <a:r>
              <a:rPr lang="en-US">
                <a:latin typeface="Goudy Old Style" pitchFamily="18" charset="0"/>
              </a:rPr>
              <a:t>Candida Albicans</a:t>
            </a:r>
            <a:endParaRPr lang="en-GB">
              <a:latin typeface="Goudy Old Style" pitchFamily="18" charset="0"/>
            </a:endParaRPr>
          </a:p>
          <a:p>
            <a:pPr>
              <a:lnSpc>
                <a:spcPct val="170000"/>
              </a:lnSpc>
            </a:pPr>
            <a:r>
              <a:rPr lang="en-GB">
                <a:latin typeface="Goudy Old Style" pitchFamily="18" charset="0"/>
              </a:rPr>
              <a:t>Clinical Features</a:t>
            </a:r>
          </a:p>
          <a:p>
            <a:pPr>
              <a:lnSpc>
                <a:spcPct val="170000"/>
              </a:lnSpc>
            </a:pPr>
            <a:r>
              <a:rPr lang="en-GB">
                <a:latin typeface="Goudy Old Style" pitchFamily="18" charset="0"/>
              </a:rPr>
              <a:t>Complications</a:t>
            </a:r>
          </a:p>
          <a:p>
            <a:pPr>
              <a:lnSpc>
                <a:spcPct val="170000"/>
              </a:lnSpc>
            </a:pPr>
            <a:r>
              <a:rPr lang="en-GB">
                <a:latin typeface="Goudy Old Style" pitchFamily="18" charset="0"/>
              </a:rPr>
              <a:t>Treatment</a:t>
            </a:r>
          </a:p>
          <a:p>
            <a:pPr>
              <a:lnSpc>
                <a:spcPct val="170000"/>
              </a:lnSpc>
              <a:buFont typeface="Wingdings" pitchFamily="2" charset="2"/>
              <a:buNone/>
            </a:pPr>
            <a:endParaRPr lang="en-US">
              <a:latin typeface="Goudy Old Style" pitchFamily="18" charset="0"/>
            </a:endParaRPr>
          </a:p>
          <a:p>
            <a:pPr>
              <a:lnSpc>
                <a:spcPct val="170000"/>
              </a:lnSpc>
            </a:pPr>
            <a:endParaRPr lang="en-US">
              <a:latin typeface="Goudy Old Style" pitchFamily="18" charset="0"/>
            </a:endParaRPr>
          </a:p>
        </p:txBody>
      </p:sp>
      <p:pic>
        <p:nvPicPr>
          <p:cNvPr id="135172" name="Picture 4" descr="babyThrush"/>
          <p:cNvPicPr>
            <a:picLocks noChangeAspect="1" noChangeArrowheads="1"/>
          </p:cNvPicPr>
          <p:nvPr/>
        </p:nvPicPr>
        <p:blipFill>
          <a:blip r:embed="rId2" cstate="print"/>
          <a:srcRect l="3627" t="10269" r="1648" b="3227"/>
          <a:stretch>
            <a:fillRect/>
          </a:stretch>
        </p:blipFill>
        <p:spPr bwMode="auto">
          <a:xfrm>
            <a:off x="4067175" y="1773238"/>
            <a:ext cx="4681538" cy="41036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5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35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35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35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5171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Castellar" pitchFamily="18" charset="0"/>
              </a:rPr>
              <a:t>Croup</a:t>
            </a:r>
          </a:p>
        </p:txBody>
      </p:sp>
      <p:sp>
        <p:nvSpPr>
          <p:cNvPr id="131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4906963" cy="4525963"/>
          </a:xfrm>
        </p:spPr>
        <p:txBody>
          <a:bodyPr/>
          <a:lstStyle/>
          <a:p>
            <a:r>
              <a:rPr lang="en-US" sz="2800">
                <a:latin typeface="Goudy Old Style" pitchFamily="18" charset="0"/>
              </a:rPr>
              <a:t>Parainfluenza</a:t>
            </a:r>
            <a:endParaRPr lang="en-GB" sz="2800">
              <a:latin typeface="Goudy Old Style" pitchFamily="18" charset="0"/>
            </a:endParaRPr>
          </a:p>
          <a:p>
            <a:r>
              <a:rPr lang="en-GB" sz="2800">
                <a:latin typeface="Goudy Old Style" pitchFamily="18" charset="0"/>
              </a:rPr>
              <a:t>Incubation Period: 2 – 6 days</a:t>
            </a:r>
          </a:p>
          <a:p>
            <a:r>
              <a:rPr lang="en-GB" sz="2800">
                <a:latin typeface="Goudy Old Style" pitchFamily="18" charset="0"/>
              </a:rPr>
              <a:t>Clinical Features</a:t>
            </a:r>
          </a:p>
          <a:p>
            <a:r>
              <a:rPr lang="en-GB" sz="2800">
                <a:latin typeface="Goudy Old Style" pitchFamily="18" charset="0"/>
              </a:rPr>
              <a:t>Complications</a:t>
            </a:r>
          </a:p>
          <a:p>
            <a:r>
              <a:rPr lang="en-GB" sz="2800">
                <a:latin typeface="Goudy Old Style" pitchFamily="18" charset="0"/>
              </a:rPr>
              <a:t>Treatment</a:t>
            </a:r>
          </a:p>
          <a:p>
            <a:r>
              <a:rPr lang="en-GB" sz="2800">
                <a:latin typeface="Goudy Old Style" pitchFamily="18" charset="0"/>
              </a:rPr>
              <a:t>Isolation &amp; Infectivity: contact precaution in hospital, infective up to 3 weeks</a:t>
            </a:r>
          </a:p>
        </p:txBody>
      </p:sp>
      <p:sp>
        <p:nvSpPr>
          <p:cNvPr id="131076" name="Text Box 4"/>
          <p:cNvSpPr txBox="1">
            <a:spLocks noChangeArrowheads="1"/>
          </p:cNvSpPr>
          <p:nvPr/>
        </p:nvSpPr>
        <p:spPr bwMode="auto">
          <a:xfrm>
            <a:off x="5651500" y="1989138"/>
            <a:ext cx="3097213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 b="1">
                <a:latin typeface="Goudy Old Style" pitchFamily="18" charset="0"/>
                <a:hlinkClick r:id="rId2" action="ppaction://hlinkfile"/>
              </a:rPr>
              <a:t>Video: A Child with Croup</a:t>
            </a:r>
            <a:endParaRPr lang="en-US" sz="3200" b="1">
              <a:latin typeface="Goudy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31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31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31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31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131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131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1075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Castellar" pitchFamily="18" charset="0"/>
              </a:rPr>
              <a:t>Bronchiolitis</a:t>
            </a:r>
          </a:p>
        </p:txBody>
      </p:sp>
      <p:sp>
        <p:nvSpPr>
          <p:cNvPr id="132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4186238" cy="452596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GB" sz="2800">
                <a:latin typeface="Goudy Old Style" pitchFamily="18" charset="0"/>
              </a:rPr>
              <a:t>Respiratory Syncytial Virus</a:t>
            </a:r>
          </a:p>
          <a:p>
            <a:pPr>
              <a:lnSpc>
                <a:spcPct val="90000"/>
              </a:lnSpc>
            </a:pPr>
            <a:r>
              <a:rPr lang="en-GB" sz="2800">
                <a:latin typeface="Goudy Old Style" pitchFamily="18" charset="0"/>
              </a:rPr>
              <a:t>Incubation Period: 2 – 8 days</a:t>
            </a:r>
          </a:p>
          <a:p>
            <a:pPr>
              <a:lnSpc>
                <a:spcPct val="90000"/>
              </a:lnSpc>
            </a:pPr>
            <a:r>
              <a:rPr lang="en-GB" sz="2800">
                <a:latin typeface="Goudy Old Style" pitchFamily="18" charset="0"/>
              </a:rPr>
              <a:t>Clinical Features</a:t>
            </a:r>
          </a:p>
          <a:p>
            <a:pPr>
              <a:lnSpc>
                <a:spcPct val="90000"/>
              </a:lnSpc>
            </a:pPr>
            <a:r>
              <a:rPr lang="en-GB" sz="2800">
                <a:latin typeface="Goudy Old Style" pitchFamily="18" charset="0"/>
              </a:rPr>
              <a:t>Complications</a:t>
            </a:r>
          </a:p>
          <a:p>
            <a:pPr>
              <a:lnSpc>
                <a:spcPct val="90000"/>
              </a:lnSpc>
            </a:pPr>
            <a:r>
              <a:rPr lang="en-GB" sz="2800">
                <a:latin typeface="Goudy Old Style" pitchFamily="18" charset="0"/>
              </a:rPr>
              <a:t>Treatment</a:t>
            </a:r>
          </a:p>
          <a:p>
            <a:pPr>
              <a:lnSpc>
                <a:spcPct val="90000"/>
              </a:lnSpc>
            </a:pPr>
            <a:r>
              <a:rPr lang="en-GB" sz="2800">
                <a:latin typeface="Goudy Old Style" pitchFamily="18" charset="0"/>
              </a:rPr>
              <a:t>Isolation &amp; Infectivity: 3 – 8 days (up to 4 weeks in infants)</a:t>
            </a:r>
          </a:p>
          <a:p>
            <a:pPr>
              <a:lnSpc>
                <a:spcPct val="90000"/>
              </a:lnSpc>
            </a:pPr>
            <a:endParaRPr lang="en-US" sz="2800">
              <a:latin typeface="Goudy Old Style" pitchFamily="18" charset="0"/>
            </a:endParaRPr>
          </a:p>
        </p:txBody>
      </p:sp>
      <p:pic>
        <p:nvPicPr>
          <p:cNvPr id="132101" name="Picture 5" descr="BRONCHIOLITIS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92725" y="4652963"/>
            <a:ext cx="3311525" cy="2016125"/>
          </a:xfrm>
          <a:prstGeom prst="rect">
            <a:avLst/>
          </a:prstGeom>
          <a:noFill/>
        </p:spPr>
      </p:pic>
      <p:pic>
        <p:nvPicPr>
          <p:cNvPr id="132102" name="Picture 6" descr="bronchiolitis"/>
          <p:cNvPicPr>
            <a:picLocks noChangeAspect="1" noChangeArrowheads="1"/>
          </p:cNvPicPr>
          <p:nvPr/>
        </p:nvPicPr>
        <p:blipFill>
          <a:blip r:embed="rId3" cstate="print"/>
          <a:srcRect b="7864"/>
          <a:stretch>
            <a:fillRect/>
          </a:stretch>
        </p:blipFill>
        <p:spPr bwMode="auto">
          <a:xfrm>
            <a:off x="4859338" y="1700213"/>
            <a:ext cx="4032250" cy="28082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2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2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2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2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2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2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2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2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2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2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2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2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2099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971550" y="274638"/>
            <a:ext cx="7704138" cy="1143000"/>
          </a:xfrm>
        </p:spPr>
        <p:txBody>
          <a:bodyPr/>
          <a:lstStyle/>
          <a:p>
            <a:r>
              <a:rPr lang="en-US" sz="4000">
                <a:latin typeface="Castellar" pitchFamily="18" charset="0"/>
              </a:rPr>
              <a:t>Erythema Infectiosum</a:t>
            </a:r>
            <a:br>
              <a:rPr lang="en-US" sz="4000">
                <a:latin typeface="Castellar" pitchFamily="18" charset="0"/>
              </a:rPr>
            </a:br>
            <a:r>
              <a:rPr lang="en-US" sz="2400"/>
              <a:t>(Fifth Disease)</a:t>
            </a:r>
          </a:p>
        </p:txBody>
      </p:sp>
      <p:sp>
        <p:nvSpPr>
          <p:cNvPr id="134148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4330700" cy="4525963"/>
          </a:xfrm>
          <a:noFill/>
          <a:ln/>
        </p:spPr>
        <p:txBody>
          <a:bodyPr/>
          <a:lstStyle/>
          <a:p>
            <a:pPr>
              <a:lnSpc>
                <a:spcPct val="90000"/>
              </a:lnSpc>
            </a:pPr>
            <a:r>
              <a:rPr lang="en-GB">
                <a:latin typeface="Goudy Old Style" pitchFamily="18" charset="0"/>
              </a:rPr>
              <a:t>Parvovirus B19</a:t>
            </a:r>
          </a:p>
          <a:p>
            <a:pPr>
              <a:lnSpc>
                <a:spcPct val="90000"/>
              </a:lnSpc>
            </a:pPr>
            <a:r>
              <a:rPr lang="en-GB">
                <a:latin typeface="Goudy Old Style" pitchFamily="18" charset="0"/>
              </a:rPr>
              <a:t>Incubation Period:      4 – 21 days</a:t>
            </a:r>
          </a:p>
          <a:p>
            <a:pPr>
              <a:lnSpc>
                <a:spcPct val="90000"/>
              </a:lnSpc>
            </a:pPr>
            <a:r>
              <a:rPr lang="en-GB">
                <a:latin typeface="Goudy Old Style" pitchFamily="18" charset="0"/>
              </a:rPr>
              <a:t>Clinical Features</a:t>
            </a:r>
          </a:p>
          <a:p>
            <a:pPr>
              <a:lnSpc>
                <a:spcPct val="90000"/>
              </a:lnSpc>
            </a:pPr>
            <a:r>
              <a:rPr lang="en-GB">
                <a:latin typeface="Goudy Old Style" pitchFamily="18" charset="0"/>
              </a:rPr>
              <a:t>Complications</a:t>
            </a:r>
          </a:p>
          <a:p>
            <a:pPr>
              <a:lnSpc>
                <a:spcPct val="90000"/>
              </a:lnSpc>
            </a:pPr>
            <a:r>
              <a:rPr lang="en-GB">
                <a:latin typeface="Goudy Old Style" pitchFamily="18" charset="0"/>
              </a:rPr>
              <a:t>Treatment</a:t>
            </a:r>
          </a:p>
          <a:p>
            <a:pPr>
              <a:lnSpc>
                <a:spcPct val="90000"/>
              </a:lnSpc>
            </a:pPr>
            <a:r>
              <a:rPr lang="en-GB">
                <a:latin typeface="Goudy Old Style" pitchFamily="18" charset="0"/>
              </a:rPr>
              <a:t>Isolation &amp; Infectivity: droplet precautions for 7 days</a:t>
            </a:r>
            <a:endParaRPr lang="en-US">
              <a:latin typeface="Goudy Old Style" pitchFamily="18" charset="0"/>
            </a:endParaRPr>
          </a:p>
          <a:p>
            <a:pPr>
              <a:lnSpc>
                <a:spcPct val="90000"/>
              </a:lnSpc>
            </a:pPr>
            <a:endParaRPr lang="en-US">
              <a:latin typeface="Goudy Old Style" pitchFamily="18" charset="0"/>
            </a:endParaRPr>
          </a:p>
        </p:txBody>
      </p:sp>
      <p:pic>
        <p:nvPicPr>
          <p:cNvPr id="134149" name="Picture 5" descr="fifth-diseas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825" y="1989138"/>
            <a:ext cx="3816350" cy="38163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34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341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341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341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4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13414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4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13414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4148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Castellar" pitchFamily="18" charset="0"/>
              </a:rPr>
              <a:t>Roseola</a:t>
            </a:r>
            <a:r>
              <a:rPr lang="en-US"/>
              <a:t> </a:t>
            </a:r>
            <a:r>
              <a:rPr lang="en-US" sz="2400"/>
              <a:t>(Sixth Disease)</a:t>
            </a:r>
          </a:p>
        </p:txBody>
      </p:sp>
      <p:sp>
        <p:nvSpPr>
          <p:cNvPr id="133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3609975" cy="4525963"/>
          </a:xfrm>
        </p:spPr>
        <p:txBody>
          <a:bodyPr/>
          <a:lstStyle/>
          <a:p>
            <a:r>
              <a:rPr lang="en-GB">
                <a:latin typeface="Goudy Old Style" pitchFamily="18" charset="0"/>
              </a:rPr>
              <a:t>HHV-6</a:t>
            </a:r>
          </a:p>
          <a:p>
            <a:r>
              <a:rPr lang="en-GB">
                <a:latin typeface="Goudy Old Style" pitchFamily="18" charset="0"/>
              </a:rPr>
              <a:t>Incubation Period: 9 – 10 days</a:t>
            </a:r>
          </a:p>
          <a:p>
            <a:r>
              <a:rPr lang="en-GB">
                <a:latin typeface="Goudy Old Style" pitchFamily="18" charset="0"/>
              </a:rPr>
              <a:t>Clinical Features</a:t>
            </a:r>
          </a:p>
          <a:p>
            <a:r>
              <a:rPr lang="en-GB">
                <a:latin typeface="Goudy Old Style" pitchFamily="18" charset="0"/>
              </a:rPr>
              <a:t>Complications</a:t>
            </a:r>
          </a:p>
          <a:p>
            <a:r>
              <a:rPr lang="en-GB">
                <a:latin typeface="Goudy Old Style" pitchFamily="18" charset="0"/>
              </a:rPr>
              <a:t>Treatment</a:t>
            </a:r>
            <a:endParaRPr lang="en-US">
              <a:latin typeface="Goudy Old Style" pitchFamily="18" charset="0"/>
            </a:endParaRPr>
          </a:p>
          <a:p>
            <a:endParaRPr lang="en-US">
              <a:latin typeface="Goudy Old Style" pitchFamily="18" charset="0"/>
            </a:endParaRPr>
          </a:p>
        </p:txBody>
      </p:sp>
      <p:pic>
        <p:nvPicPr>
          <p:cNvPr id="133124" name="Picture 4" descr="roseol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95738" y="1628775"/>
            <a:ext cx="5076825" cy="4060825"/>
          </a:xfrm>
          <a:prstGeom prst="rect">
            <a:avLst/>
          </a:prstGeom>
          <a:noFill/>
        </p:spPr>
      </p:pic>
      <p:sp>
        <p:nvSpPr>
          <p:cNvPr id="133125" name="Rectangle 5"/>
          <p:cNvSpPr>
            <a:spLocks noChangeArrowheads="1"/>
          </p:cNvSpPr>
          <p:nvPr/>
        </p:nvSpPr>
        <p:spPr bwMode="auto">
          <a:xfrm>
            <a:off x="7956550" y="5445125"/>
            <a:ext cx="1116013" cy="215900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3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33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33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33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33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23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>
                <a:latin typeface="Castellar" pitchFamily="18" charset="0"/>
              </a:rPr>
              <a:t>Viral Hepatitis</a:t>
            </a:r>
            <a:endParaRPr lang="en-US">
              <a:latin typeface="Castellar" pitchFamily="18" charset="0"/>
            </a:endParaRPr>
          </a:p>
        </p:txBody>
      </p:sp>
      <p:pic>
        <p:nvPicPr>
          <p:cNvPr id="91140" name="Picture 4" descr="hepapmh00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79975" y="1628775"/>
            <a:ext cx="3724275" cy="4824413"/>
          </a:xfrm>
          <a:prstGeom prst="rect">
            <a:avLst/>
          </a:prstGeom>
          <a:noFill/>
        </p:spPr>
      </p:pic>
      <p:pic>
        <p:nvPicPr>
          <p:cNvPr id="91142" name="Picture 6" descr="hepacdc001a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79388" y="2246313"/>
            <a:ext cx="4464050" cy="3198812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2020" name="Group 100"/>
          <p:cNvGraphicFramePr>
            <a:graphicFrameLocks noGrp="1"/>
          </p:cNvGraphicFramePr>
          <p:nvPr>
            <p:ph idx="1"/>
          </p:nvPr>
        </p:nvGraphicFramePr>
        <p:xfrm>
          <a:off x="250825" y="331788"/>
          <a:ext cx="8713788" cy="6265864"/>
        </p:xfrm>
        <a:graphic>
          <a:graphicData uri="http://schemas.openxmlformats.org/drawingml/2006/table">
            <a:tbl>
              <a:tblPr/>
              <a:tblGrid>
                <a:gridCol w="1597025"/>
                <a:gridCol w="1379538"/>
                <a:gridCol w="1452562"/>
                <a:gridCol w="1452563"/>
                <a:gridCol w="1392237"/>
                <a:gridCol w="1439863"/>
              </a:tblGrid>
              <a:tr h="7572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66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oudy Old Style" pitchFamily="18" charset="0"/>
                          <a:cs typeface="Times New Roman" pitchFamily="18" charset="0"/>
                        </a:rPr>
                        <a:t>Feature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66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oudy Old Style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66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oudy Old Style" pitchFamily="18" charset="0"/>
                          <a:cs typeface="Times New Roman" pitchFamily="18" charset="0"/>
                        </a:rPr>
                        <a:t>Hepatitis A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66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oudy Old Style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66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oudy Old Style" pitchFamily="18" charset="0"/>
                          <a:cs typeface="Times New Roman" pitchFamily="18" charset="0"/>
                        </a:rPr>
                        <a:t>Hepatitis B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66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oudy Old Style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66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oudy Old Style" pitchFamily="18" charset="0"/>
                          <a:cs typeface="Times New Roman" pitchFamily="18" charset="0"/>
                        </a:rPr>
                        <a:t>Hepatitis C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66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oudy Old Style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66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oudy Old Style" pitchFamily="18" charset="0"/>
                          <a:cs typeface="Times New Roman" pitchFamily="18" charset="0"/>
                        </a:rPr>
                        <a:t>Hepatitis D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66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oudy Old Style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66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oudy Old Style" pitchFamily="18" charset="0"/>
                          <a:cs typeface="Times New Roman" pitchFamily="18" charset="0"/>
                        </a:rPr>
                        <a:t>Hepatitis E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66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oudy Old Style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86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66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oudy Old Style" pitchFamily="18" charset="0"/>
                          <a:cs typeface="Times New Roman" pitchFamily="18" charset="0"/>
                        </a:rPr>
                        <a:t>Virus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66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oudy Old Style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oudy Old Style" pitchFamily="18" charset="0"/>
                          <a:cs typeface="Times New Roman" pitchFamily="18" charset="0"/>
                        </a:rPr>
                        <a:t>HAV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oudy Old Style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oudy Old Style" pitchFamily="18" charset="0"/>
                          <a:cs typeface="Times New Roman" pitchFamily="18" charset="0"/>
                        </a:rPr>
                        <a:t>HBV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oudy Old Style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oudy Old Style" pitchFamily="18" charset="0"/>
                          <a:cs typeface="Times New Roman" pitchFamily="18" charset="0"/>
                        </a:rPr>
                        <a:t>HCV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oudy Old Style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oudy Old Style" pitchFamily="18" charset="0"/>
                          <a:cs typeface="Times New Roman" pitchFamily="18" charset="0"/>
                        </a:rPr>
                        <a:t>HDV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oudy Old Style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oudy Old Style" pitchFamily="18" charset="0"/>
                          <a:cs typeface="Times New Roman" pitchFamily="18" charset="0"/>
                        </a:rPr>
                        <a:t>HEV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oudy Old Style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70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66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oudy Old Style" pitchFamily="18" charset="0"/>
                          <a:cs typeface="Times New Roman" pitchFamily="18" charset="0"/>
                        </a:rPr>
                        <a:t>Genome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66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oudy Old Style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oudy Old Style" pitchFamily="18" charset="0"/>
                          <a:cs typeface="Times New Roman" pitchFamily="18" charset="0"/>
                        </a:rPr>
                        <a:t>RNA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oudy Old Style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oudy Old Style" pitchFamily="18" charset="0"/>
                          <a:cs typeface="Times New Roman" pitchFamily="18" charset="0"/>
                        </a:rPr>
                        <a:t>DNA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oudy Old Style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oudy Old Style" pitchFamily="18" charset="0"/>
                          <a:cs typeface="Times New Roman" pitchFamily="18" charset="0"/>
                        </a:rPr>
                        <a:t>RNA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oudy Old Style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oudy Old Style" pitchFamily="18" charset="0"/>
                          <a:cs typeface="Times New Roman" pitchFamily="18" charset="0"/>
                        </a:rPr>
                        <a:t>RNA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oudy Old Style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oudy Old Style" pitchFamily="18" charset="0"/>
                          <a:cs typeface="Times New Roman" pitchFamily="18" charset="0"/>
                        </a:rPr>
                        <a:t>RNA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oudy Old Style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70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66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oudy Old Style" pitchFamily="18" charset="0"/>
                          <a:cs typeface="Times New Roman" pitchFamily="18" charset="0"/>
                        </a:rPr>
                        <a:t>Incubation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66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oudy Old Style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oudy Old Style" pitchFamily="18" charset="0"/>
                          <a:cs typeface="Times New Roman" pitchFamily="18" charset="0"/>
                        </a:rPr>
                        <a:t>15-50 days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oudy Old Style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oudy Old Style" pitchFamily="18" charset="0"/>
                          <a:cs typeface="Times New Roman" pitchFamily="18" charset="0"/>
                        </a:rPr>
                        <a:t>45-160 days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oudy Old Style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oudy Old Style" pitchFamily="18" charset="0"/>
                          <a:cs typeface="Times New Roman" pitchFamily="18" charset="0"/>
                        </a:rPr>
                        <a:t>7-9 weeks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oudy Old Style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oudy Old Style" pitchFamily="18" charset="0"/>
                          <a:cs typeface="Times New Roman" pitchFamily="18" charset="0"/>
                        </a:rPr>
                        <a:t>2-8 weeks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oudy Old Style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oudy Old Style" pitchFamily="18" charset="0"/>
                          <a:cs typeface="Times New Roman" pitchFamily="18" charset="0"/>
                        </a:rPr>
                        <a:t>15-60 days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oudy Old Style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86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66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oudy Old Style" pitchFamily="18" charset="0"/>
                          <a:cs typeface="Times New Roman" pitchFamily="18" charset="0"/>
                        </a:rPr>
                        <a:t>Onset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66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oudy Old Style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oudy Old Style" pitchFamily="18" charset="0"/>
                          <a:cs typeface="Times New Roman" pitchFamily="18" charset="0"/>
                        </a:rPr>
                        <a:t>Acute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oudy Old Style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oudy Old Style" pitchFamily="18" charset="0"/>
                          <a:cs typeface="Times New Roman" pitchFamily="18" charset="0"/>
                        </a:rPr>
                        <a:t>Insidious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oudy Old Style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oudy Old Style" pitchFamily="18" charset="0"/>
                          <a:cs typeface="Times New Roman" pitchFamily="18" charset="0"/>
                        </a:rPr>
                        <a:t>Insidious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oudy Old Style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oudy Old Style" pitchFamily="18" charset="0"/>
                          <a:cs typeface="Times New Roman" pitchFamily="18" charset="0"/>
                        </a:rPr>
                        <a:t>Acute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oudy Old Style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oudy Old Style" pitchFamily="18" charset="0"/>
                          <a:cs typeface="Times New Roman" pitchFamily="18" charset="0"/>
                        </a:rPr>
                        <a:t>Acute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oudy Old Style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223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66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oudy Old Style" pitchFamily="18" charset="0"/>
                          <a:cs typeface="Times New Roman" pitchFamily="18" charset="0"/>
                        </a:rPr>
                        <a:t>Transmission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66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oudy Old Style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oudy Old Style" pitchFamily="18" charset="0"/>
                          <a:cs typeface="Times New Roman" pitchFamily="18" charset="0"/>
                        </a:rPr>
                        <a:t>Oral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oudy Old Style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oudy Old Style" pitchFamily="18" charset="0"/>
                          <a:cs typeface="Times New Roman" pitchFamily="18" charset="0"/>
                        </a:rPr>
                        <a:t>Parenteral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oudy Old Style" pitchFamily="18" charset="0"/>
                          <a:cs typeface="Times New Roman" pitchFamily="18" charset="0"/>
                        </a:rPr>
                        <a:t>Perinatal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oudy Old Style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oudy Old Style" pitchFamily="18" charset="0"/>
                          <a:cs typeface="Times New Roman" pitchFamily="18" charset="0"/>
                        </a:rPr>
                        <a:t>Parenteral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oudy Old Style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oudy Old Style" pitchFamily="18" charset="0"/>
                          <a:cs typeface="Times New Roman" pitchFamily="18" charset="0"/>
                        </a:rPr>
                        <a:t>Parenteral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oudy Old Style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oudy Old Style" pitchFamily="18" charset="0"/>
                          <a:cs typeface="Times New Roman" pitchFamily="18" charset="0"/>
                        </a:rPr>
                        <a:t>Oral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oudy Old Style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oudy Old Style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03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66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oudy Old Style" pitchFamily="18" charset="0"/>
                          <a:cs typeface="Times New Roman" pitchFamily="18" charset="0"/>
                        </a:rPr>
                        <a:t>Sequelae: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66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oudy Old Style" pitchFamily="18" charset="0"/>
                          <a:cs typeface="Times New Roman" pitchFamily="18" charset="0"/>
                        </a:rPr>
                        <a:t>Fulminant liver failure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66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oudy Old Style" pitchFamily="18" charset="0"/>
                          <a:cs typeface="Times New Roman" pitchFamily="18" charset="0"/>
                        </a:rPr>
                        <a:t>Carrier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66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oudy Old Style" pitchFamily="18" charset="0"/>
                          <a:cs typeface="Times New Roman" pitchFamily="18" charset="0"/>
                        </a:rPr>
                        <a:t>Chronic hepatitis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66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oudy Old Style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GB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oudy Old Style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oudy Old Style" pitchFamily="18" charset="0"/>
                          <a:cs typeface="Times New Roman" pitchFamily="18" charset="0"/>
                        </a:rPr>
                        <a:t>Rare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GB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oudy Old Style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oudy Old Style" pitchFamily="18" charset="0"/>
                          <a:cs typeface="Times New Roman" pitchFamily="18" charset="0"/>
                        </a:rPr>
                        <a:t>No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oudy Old Style" pitchFamily="18" charset="0"/>
                          <a:cs typeface="Times New Roman" pitchFamily="18" charset="0"/>
                        </a:rPr>
                        <a:t>No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oudy Old Style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GB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oudy Old Style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oudy Old Style" pitchFamily="18" charset="0"/>
                          <a:cs typeface="Times New Roman" pitchFamily="18" charset="0"/>
                        </a:rPr>
                        <a:t>Uncommon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GB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oudy Old Style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oudy Old Style" pitchFamily="18" charset="0"/>
                          <a:cs typeface="Times New Roman" pitchFamily="18" charset="0"/>
                        </a:rPr>
                        <a:t>Yes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oudy Old Style" pitchFamily="18" charset="0"/>
                          <a:cs typeface="Times New Roman" pitchFamily="18" charset="0"/>
                        </a:rPr>
                        <a:t>Yes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oudy Old Style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GB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oudy Old Style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oudy Old Style" pitchFamily="18" charset="0"/>
                          <a:cs typeface="Times New Roman" pitchFamily="18" charset="0"/>
                        </a:rPr>
                        <a:t>Uncommon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GB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oudy Old Style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oudy Old Style" pitchFamily="18" charset="0"/>
                          <a:cs typeface="Times New Roman" pitchFamily="18" charset="0"/>
                        </a:rPr>
                        <a:t>Yes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oudy Old Style" pitchFamily="18" charset="0"/>
                          <a:cs typeface="Times New Roman" pitchFamily="18" charset="0"/>
                        </a:rPr>
                        <a:t>Yes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oudy Old Style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oudy Old Style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GB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oudy Old Style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oudy Old Style" pitchFamily="18" charset="0"/>
                          <a:cs typeface="Times New Roman" pitchFamily="18" charset="0"/>
                        </a:rPr>
                        <a:t>Yes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GB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oudy Old Style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oudy Old Style" pitchFamily="18" charset="0"/>
                          <a:cs typeface="Times New Roman" pitchFamily="18" charset="0"/>
                        </a:rPr>
                        <a:t>Yes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oudy Old Style" pitchFamily="18" charset="0"/>
                          <a:cs typeface="Times New Roman" pitchFamily="18" charset="0"/>
                        </a:rPr>
                        <a:t>Yes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oudy Old Style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GB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oudy Old Style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oudy Old Style" pitchFamily="18" charset="0"/>
                          <a:cs typeface="Times New Roman" pitchFamily="18" charset="0"/>
                        </a:rPr>
                        <a:t>Yes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n-GB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oudy Old Style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oudy Old Style" pitchFamily="18" charset="0"/>
                          <a:cs typeface="Times New Roman" pitchFamily="18" charset="0"/>
                        </a:rPr>
                        <a:t>No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oudy Old Style" pitchFamily="18" charset="0"/>
                          <a:cs typeface="Times New Roman" pitchFamily="18" charset="0"/>
                        </a:rPr>
                        <a:t>No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oudy Old Style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15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66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oudy Old Style" pitchFamily="18" charset="0"/>
                          <a:cs typeface="Times New Roman" pitchFamily="18" charset="0"/>
                        </a:rPr>
                        <a:t>Mortality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66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oudy Old Style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oudy Old Style" pitchFamily="18" charset="0"/>
                          <a:cs typeface="Times New Roman" pitchFamily="18" charset="0"/>
                        </a:rPr>
                        <a:t>0.1-0.2 %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oudy Old Style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oudy Old Style" pitchFamily="18" charset="0"/>
                          <a:cs typeface="Times New Roman" pitchFamily="18" charset="0"/>
                        </a:rPr>
                        <a:t>0.5-2 %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oudy Old Style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oudy Old Style" pitchFamily="18" charset="0"/>
                          <a:cs typeface="Times New Roman" pitchFamily="18" charset="0"/>
                        </a:rPr>
                        <a:t>1-2 %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oudy Old Style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oudy Old Style" pitchFamily="18" charset="0"/>
                          <a:cs typeface="Times New Roman" pitchFamily="18" charset="0"/>
                        </a:rPr>
                        <a:t>2-20 %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oudy Old Style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Goudy Old Style" pitchFamily="18" charset="0"/>
                          <a:cs typeface="Times New Roman" pitchFamily="18" charset="0"/>
                        </a:rPr>
                        <a:t>1-2 %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oudy Old Style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303" name="Picture 7" descr="kopli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188" y="1376363"/>
            <a:ext cx="3287712" cy="4932362"/>
          </a:xfrm>
          <a:prstGeom prst="rect">
            <a:avLst/>
          </a:prstGeom>
          <a:noFill/>
        </p:spPr>
      </p:pic>
      <p:sp>
        <p:nvSpPr>
          <p:cNvPr id="5529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>
                <a:latin typeface="Castellar" pitchFamily="18" charset="0"/>
              </a:rPr>
              <a:t>Measles</a:t>
            </a:r>
            <a:r>
              <a:rPr lang="en-GB"/>
              <a:t> </a:t>
            </a:r>
            <a:r>
              <a:rPr lang="en-GB" sz="2800"/>
              <a:t>(cont.)</a:t>
            </a:r>
            <a:r>
              <a:rPr lang="en-GB"/>
              <a:t> </a:t>
            </a:r>
            <a:endParaRPr lang="en-US"/>
          </a:p>
        </p:txBody>
      </p:sp>
      <p:pic>
        <p:nvPicPr>
          <p:cNvPr id="55300" name="Picture 4" descr="mezls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595938" y="1412875"/>
            <a:ext cx="2863850" cy="5040313"/>
          </a:xfrm>
          <a:noFill/>
          <a:ln/>
        </p:spPr>
      </p:pic>
      <p:sp>
        <p:nvSpPr>
          <p:cNvPr id="55302" name="Rectangle 6"/>
          <p:cNvSpPr>
            <a:spLocks noChangeArrowheads="1"/>
          </p:cNvSpPr>
          <p:nvPr/>
        </p:nvSpPr>
        <p:spPr bwMode="auto">
          <a:xfrm>
            <a:off x="6804025" y="4006850"/>
            <a:ext cx="360363" cy="358775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5307" name="Rectangle 11"/>
          <p:cNvSpPr>
            <a:spLocks noChangeArrowheads="1"/>
          </p:cNvSpPr>
          <p:nvPr/>
        </p:nvSpPr>
        <p:spPr bwMode="auto">
          <a:xfrm>
            <a:off x="3924300" y="2127250"/>
            <a:ext cx="1625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sz="2000" b="1">
                <a:latin typeface="Goudy Old Style" pitchFamily="18" charset="0"/>
              </a:rPr>
              <a:t>Koplik’s spots</a:t>
            </a:r>
            <a:endParaRPr lang="en-US" sz="2000" b="1">
              <a:latin typeface="Goudy Old Style" pitchFamily="18" charset="0"/>
            </a:endParaRPr>
          </a:p>
        </p:txBody>
      </p:sp>
      <p:sp>
        <p:nvSpPr>
          <p:cNvPr id="55308" name="Line 12"/>
          <p:cNvSpPr>
            <a:spLocks noChangeShapeType="1"/>
          </p:cNvSpPr>
          <p:nvPr/>
        </p:nvSpPr>
        <p:spPr bwMode="auto">
          <a:xfrm flipH="1">
            <a:off x="2124075" y="2565400"/>
            <a:ext cx="1943100" cy="863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5309" name="Line 13"/>
          <p:cNvSpPr>
            <a:spLocks noChangeShapeType="1"/>
          </p:cNvSpPr>
          <p:nvPr/>
        </p:nvSpPr>
        <p:spPr bwMode="auto">
          <a:xfrm flipH="1">
            <a:off x="2195513" y="2565400"/>
            <a:ext cx="1871662" cy="10080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53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53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553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553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307" grpId="0"/>
      <p:bldP spid="55308" grpId="0" animBg="1"/>
      <p:bldP spid="55309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>
                <a:latin typeface="Castellar" pitchFamily="18" charset="0"/>
              </a:rPr>
              <a:t>Infectious Mononucleosis</a:t>
            </a:r>
            <a:endParaRPr lang="en-US" sz="3200">
              <a:latin typeface="Castellar" pitchFamily="18" charset="0"/>
            </a:endParaRPr>
          </a:p>
        </p:txBody>
      </p:sp>
      <p:sp>
        <p:nvSpPr>
          <p:cNvPr id="77827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GB" sz="2800">
                <a:latin typeface="Goudy Old Style" pitchFamily="18" charset="0"/>
              </a:rPr>
              <a:t>Epstein-Barr Virus</a:t>
            </a:r>
          </a:p>
          <a:p>
            <a:pPr>
              <a:lnSpc>
                <a:spcPct val="90000"/>
              </a:lnSpc>
            </a:pPr>
            <a:r>
              <a:rPr lang="en-GB" sz="2800">
                <a:latin typeface="Goudy Old Style" pitchFamily="18" charset="0"/>
              </a:rPr>
              <a:t>Incubation Period:      30 – 50 days</a:t>
            </a:r>
          </a:p>
          <a:p>
            <a:pPr>
              <a:lnSpc>
                <a:spcPct val="90000"/>
              </a:lnSpc>
            </a:pPr>
            <a:r>
              <a:rPr lang="en-GB" sz="2800">
                <a:latin typeface="Goudy Old Style" pitchFamily="18" charset="0"/>
              </a:rPr>
              <a:t>Clinical Features</a:t>
            </a:r>
          </a:p>
          <a:p>
            <a:pPr>
              <a:lnSpc>
                <a:spcPct val="90000"/>
              </a:lnSpc>
            </a:pPr>
            <a:r>
              <a:rPr lang="en-GB" sz="2800">
                <a:latin typeface="Goudy Old Style" pitchFamily="18" charset="0"/>
              </a:rPr>
              <a:t>Complications</a:t>
            </a:r>
          </a:p>
          <a:p>
            <a:pPr>
              <a:lnSpc>
                <a:spcPct val="90000"/>
              </a:lnSpc>
            </a:pPr>
            <a:r>
              <a:rPr lang="en-GB" sz="2800">
                <a:latin typeface="Goudy Old Style" pitchFamily="18" charset="0"/>
              </a:rPr>
              <a:t>Treatment</a:t>
            </a:r>
          </a:p>
          <a:p>
            <a:pPr>
              <a:lnSpc>
                <a:spcPct val="90000"/>
              </a:lnSpc>
            </a:pPr>
            <a:r>
              <a:rPr lang="en-GB" sz="2800">
                <a:latin typeface="Goudy Old Style" pitchFamily="18" charset="0"/>
              </a:rPr>
              <a:t>Isolation &amp; Infectivity: patients with recent infection should not donate blood</a:t>
            </a:r>
          </a:p>
        </p:txBody>
      </p:sp>
      <p:pic>
        <p:nvPicPr>
          <p:cNvPr id="77828" name="Picture 4" descr="Infectious%20Mononucleosis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643438" y="2060575"/>
            <a:ext cx="4284662" cy="316865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778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778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778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778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778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778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827" grpId="1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Further Reading</a:t>
            </a:r>
          </a:p>
        </p:txBody>
      </p:sp>
      <p:sp>
        <p:nvSpPr>
          <p:cNvPr id="1003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2" name="Picture 4" descr="mezl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95938" y="1555750"/>
            <a:ext cx="2863850" cy="496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8373" name="Rectangle 5"/>
          <p:cNvSpPr>
            <a:spLocks noChangeArrowheads="1"/>
          </p:cNvSpPr>
          <p:nvPr/>
        </p:nvSpPr>
        <p:spPr bwMode="auto">
          <a:xfrm>
            <a:off x="6804025" y="4006850"/>
            <a:ext cx="360363" cy="358775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8375" name="Rectangle 7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>
                <a:latin typeface="Castellar" pitchFamily="18" charset="0"/>
              </a:rPr>
              <a:t>Measles </a:t>
            </a:r>
            <a:r>
              <a:rPr lang="en-GB" sz="2800"/>
              <a:t>(Cont.)</a:t>
            </a:r>
            <a:r>
              <a:rPr lang="en-GB"/>
              <a:t> </a:t>
            </a:r>
            <a:endParaRPr lang="en-US"/>
          </a:p>
        </p:txBody>
      </p:sp>
      <p:pic>
        <p:nvPicPr>
          <p:cNvPr id="58377" name="Picture 9" descr="measles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139825" y="1628775"/>
            <a:ext cx="3719513" cy="4968875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83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9" name="Rectangle 5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>
                <a:latin typeface="Goudy Old Style" pitchFamily="18" charset="0"/>
              </a:rPr>
              <a:t>Measles vs. Scarlet fever</a:t>
            </a:r>
            <a:endParaRPr lang="en-US">
              <a:latin typeface="Goudy Old Style" pitchFamily="18" charset="0"/>
            </a:endParaRPr>
          </a:p>
        </p:txBody>
      </p:sp>
      <p:pic>
        <p:nvPicPr>
          <p:cNvPr id="103428" name="Picture 4" descr="measles_vs_scarlet_fever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755650" y="1484313"/>
            <a:ext cx="7704138" cy="5040312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>
                <a:latin typeface="Castellar" pitchFamily="18" charset="0"/>
              </a:rPr>
              <a:t>Mumps</a:t>
            </a:r>
            <a:endParaRPr lang="en-US">
              <a:latin typeface="Castellar" pitchFamily="18" charset="0"/>
            </a:endParaRPr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5267325" cy="4525963"/>
          </a:xfrm>
        </p:spPr>
        <p:txBody>
          <a:bodyPr/>
          <a:lstStyle/>
          <a:p>
            <a:r>
              <a:rPr lang="en-GB" sz="2800">
                <a:latin typeface="Goudy Old Style" pitchFamily="18" charset="0"/>
              </a:rPr>
              <a:t>RNA Virus</a:t>
            </a:r>
          </a:p>
          <a:p>
            <a:r>
              <a:rPr lang="en-GB" sz="2800">
                <a:latin typeface="Goudy Old Style" pitchFamily="18" charset="0"/>
              </a:rPr>
              <a:t>Incubation Period: 14 – 21 days</a:t>
            </a:r>
          </a:p>
          <a:p>
            <a:r>
              <a:rPr lang="en-GB" sz="2800">
                <a:latin typeface="Goudy Old Style" pitchFamily="18" charset="0"/>
              </a:rPr>
              <a:t>Clinical Features</a:t>
            </a:r>
          </a:p>
          <a:p>
            <a:r>
              <a:rPr lang="en-GB" sz="2800">
                <a:latin typeface="Goudy Old Style" pitchFamily="18" charset="0"/>
              </a:rPr>
              <a:t>Complications</a:t>
            </a:r>
          </a:p>
          <a:p>
            <a:r>
              <a:rPr lang="en-GB" sz="2800">
                <a:latin typeface="Goudy Old Style" pitchFamily="18" charset="0"/>
              </a:rPr>
              <a:t>Treatment</a:t>
            </a:r>
          </a:p>
          <a:p>
            <a:r>
              <a:rPr lang="en-GB" sz="2800">
                <a:latin typeface="Goudy Old Style" pitchFamily="18" charset="0"/>
              </a:rPr>
              <a:t>Isolation &amp; Infectivity: 9 days after onset of parotid swelling</a:t>
            </a:r>
          </a:p>
          <a:p>
            <a:r>
              <a:rPr lang="en-GB" sz="2800">
                <a:latin typeface="Goudy Old Style" pitchFamily="18" charset="0"/>
              </a:rPr>
              <a:t>Vaccine</a:t>
            </a:r>
            <a:endParaRPr lang="en-US" sz="2800">
              <a:latin typeface="Goudy Old Style" pitchFamily="18" charset="0"/>
            </a:endParaRPr>
          </a:p>
        </p:txBody>
      </p:sp>
      <p:pic>
        <p:nvPicPr>
          <p:cNvPr id="59402" name="Picture 10" descr="mumps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580063" y="1628775"/>
            <a:ext cx="3384550" cy="4824413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9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9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93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93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93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93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93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93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93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93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93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93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93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93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395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>
                <a:latin typeface="Castellar" pitchFamily="18" charset="0"/>
              </a:rPr>
              <a:t>Rubella</a:t>
            </a:r>
            <a:endParaRPr lang="en-US">
              <a:latin typeface="Castellar" pitchFamily="18" charset="0"/>
            </a:endParaRPr>
          </a:p>
        </p:txBody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1600200"/>
            <a:ext cx="5327650" cy="452596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GB" sz="2800">
                <a:latin typeface="Goudy Old Style" pitchFamily="18" charset="0"/>
              </a:rPr>
              <a:t>RNA Virus</a:t>
            </a:r>
          </a:p>
          <a:p>
            <a:pPr>
              <a:lnSpc>
                <a:spcPct val="90000"/>
              </a:lnSpc>
            </a:pPr>
            <a:r>
              <a:rPr lang="en-GB" sz="2800">
                <a:latin typeface="Goudy Old Style" pitchFamily="18" charset="0"/>
              </a:rPr>
              <a:t>Incubation Period: 14 – 21 days</a:t>
            </a:r>
          </a:p>
          <a:p>
            <a:pPr>
              <a:lnSpc>
                <a:spcPct val="90000"/>
              </a:lnSpc>
            </a:pPr>
            <a:r>
              <a:rPr lang="en-GB" sz="2800">
                <a:latin typeface="Goudy Old Style" pitchFamily="18" charset="0"/>
              </a:rPr>
              <a:t>Clinical Features</a:t>
            </a:r>
          </a:p>
          <a:p>
            <a:pPr>
              <a:lnSpc>
                <a:spcPct val="90000"/>
              </a:lnSpc>
            </a:pPr>
            <a:r>
              <a:rPr lang="en-GB" sz="2800">
                <a:latin typeface="Goudy Old Style" pitchFamily="18" charset="0"/>
              </a:rPr>
              <a:t>Complications</a:t>
            </a:r>
          </a:p>
          <a:p>
            <a:pPr>
              <a:lnSpc>
                <a:spcPct val="90000"/>
              </a:lnSpc>
            </a:pPr>
            <a:r>
              <a:rPr lang="en-GB" sz="2800">
                <a:latin typeface="Goudy Old Style" pitchFamily="18" charset="0"/>
              </a:rPr>
              <a:t>Treatment</a:t>
            </a:r>
          </a:p>
          <a:p>
            <a:pPr>
              <a:lnSpc>
                <a:spcPct val="90000"/>
              </a:lnSpc>
            </a:pPr>
            <a:r>
              <a:rPr lang="en-GB" sz="2800">
                <a:latin typeface="Goudy Old Style" pitchFamily="18" charset="0"/>
              </a:rPr>
              <a:t>Isolation &amp; Infectivity: 7 days from onset of rash</a:t>
            </a:r>
          </a:p>
          <a:p>
            <a:pPr lvl="1">
              <a:lnSpc>
                <a:spcPct val="90000"/>
              </a:lnSpc>
            </a:pPr>
            <a:r>
              <a:rPr lang="en-GB" sz="2400">
                <a:latin typeface="Goudy Old Style" pitchFamily="18" charset="0"/>
              </a:rPr>
              <a:t>Congenital Rubella: until 1 year of age</a:t>
            </a:r>
          </a:p>
          <a:p>
            <a:pPr>
              <a:lnSpc>
                <a:spcPct val="90000"/>
              </a:lnSpc>
            </a:pPr>
            <a:r>
              <a:rPr lang="en-GB" sz="2800">
                <a:latin typeface="Goudy Old Style" pitchFamily="18" charset="0"/>
              </a:rPr>
              <a:t>Vaccine</a:t>
            </a:r>
            <a:endParaRPr lang="en-US" sz="2800">
              <a:latin typeface="Goudy Old Style" pitchFamily="18" charset="0"/>
            </a:endParaRPr>
          </a:p>
          <a:p>
            <a:pPr>
              <a:lnSpc>
                <a:spcPct val="90000"/>
              </a:lnSpc>
            </a:pPr>
            <a:endParaRPr lang="en-US" sz="2800">
              <a:latin typeface="Goudy Old Style" pitchFamily="18" charset="0"/>
            </a:endParaRPr>
          </a:p>
        </p:txBody>
      </p:sp>
      <p:pic>
        <p:nvPicPr>
          <p:cNvPr id="64516" name="Picture 4" descr="RUBELLA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51500" y="1557338"/>
            <a:ext cx="3313113" cy="47513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45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45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45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45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45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45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45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45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45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45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45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45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45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45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45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45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515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>
                <a:latin typeface="Castellar" pitchFamily="18" charset="0"/>
              </a:rPr>
              <a:t>Rubella</a:t>
            </a:r>
            <a:r>
              <a:rPr lang="en-GB"/>
              <a:t> </a:t>
            </a:r>
            <a:r>
              <a:rPr lang="en-GB" sz="2800"/>
              <a:t>(Cont.)</a:t>
            </a:r>
            <a:r>
              <a:rPr lang="en-GB"/>
              <a:t> </a:t>
            </a:r>
            <a:endParaRPr lang="en-US"/>
          </a:p>
        </p:txBody>
      </p:sp>
      <p:pic>
        <p:nvPicPr>
          <p:cNvPr id="66566" name="Picture 6" descr="rubecdc004a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755650" y="1412875"/>
            <a:ext cx="3455988" cy="4895850"/>
          </a:xfrm>
          <a:noFill/>
          <a:ln/>
        </p:spPr>
      </p:pic>
      <p:pic>
        <p:nvPicPr>
          <p:cNvPr id="66569" name="Picture 9" descr="grubs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364163" y="1412875"/>
            <a:ext cx="3168650" cy="4895850"/>
          </a:xfrm>
          <a:ln/>
        </p:spPr>
      </p:pic>
      <p:sp>
        <p:nvSpPr>
          <p:cNvPr id="66570" name="Rectangle 10"/>
          <p:cNvSpPr>
            <a:spLocks noChangeArrowheads="1"/>
          </p:cNvSpPr>
          <p:nvPr/>
        </p:nvSpPr>
        <p:spPr bwMode="auto">
          <a:xfrm>
            <a:off x="7019925" y="4005263"/>
            <a:ext cx="358775" cy="287337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7" name="Rectangle 5"/>
          <p:cNvSpPr>
            <a:spLocks noGrp="1" noRot="1" noChangeArrowheads="1"/>
          </p:cNvSpPr>
          <p:nvPr>
            <p:ph type="title"/>
          </p:nvPr>
        </p:nvSpPr>
        <p:spPr>
          <a:xfrm>
            <a:off x="827088" y="260350"/>
            <a:ext cx="7632700" cy="1143000"/>
          </a:xfrm>
        </p:spPr>
        <p:txBody>
          <a:bodyPr/>
          <a:lstStyle/>
          <a:p>
            <a:r>
              <a:rPr lang="en-GB"/>
              <a:t>Rubella, Smallpox, Chickenpox</a:t>
            </a:r>
            <a:endParaRPr lang="en-US"/>
          </a:p>
        </p:txBody>
      </p:sp>
      <p:pic>
        <p:nvPicPr>
          <p:cNvPr id="105476" name="Picture 4" descr="three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68313" y="1249363"/>
            <a:ext cx="8280400" cy="5419725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ream">
  <a:themeElements>
    <a:clrScheme name="Stream 1">
      <a:dk1>
        <a:srgbClr val="000514"/>
      </a:dk1>
      <a:lt1>
        <a:srgbClr val="FFFFFF"/>
      </a:lt1>
      <a:dk2>
        <a:srgbClr val="003399"/>
      </a:dk2>
      <a:lt2>
        <a:srgbClr val="E5E5FF"/>
      </a:lt2>
      <a:accent1>
        <a:srgbClr val="0099CC"/>
      </a:accent1>
      <a:accent2>
        <a:srgbClr val="A886E0"/>
      </a:accent2>
      <a:accent3>
        <a:srgbClr val="AAADCA"/>
      </a:accent3>
      <a:accent4>
        <a:srgbClr val="DADADA"/>
      </a:accent4>
      <a:accent5>
        <a:srgbClr val="AACAE2"/>
      </a:accent5>
      <a:accent6>
        <a:srgbClr val="9879CB"/>
      </a:accent6>
      <a:hlink>
        <a:srgbClr val="FFCC00"/>
      </a:hlink>
      <a:folHlink>
        <a:srgbClr val="FFFFCC"/>
      </a:folHlink>
    </a:clrScheme>
    <a:fontScheme name="Stream">
      <a:majorFont>
        <a:latin typeface="Garamond"/>
        <a:ea typeface=""/>
        <a:cs typeface="Arial"/>
      </a:majorFont>
      <a:minorFont>
        <a:latin typeface="Times New Roman"/>
        <a:ea typeface=""/>
        <a:cs typeface="Times New Roma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ream 1">
        <a:dk1>
          <a:srgbClr val="000514"/>
        </a:dk1>
        <a:lt1>
          <a:srgbClr val="FFFFFF"/>
        </a:lt1>
        <a:dk2>
          <a:srgbClr val="003399"/>
        </a:dk2>
        <a:lt2>
          <a:srgbClr val="E5E5FF"/>
        </a:lt2>
        <a:accent1>
          <a:srgbClr val="0099CC"/>
        </a:accent1>
        <a:accent2>
          <a:srgbClr val="A886E0"/>
        </a:accent2>
        <a:accent3>
          <a:srgbClr val="AAADCA"/>
        </a:accent3>
        <a:accent4>
          <a:srgbClr val="DADADA"/>
        </a:accent4>
        <a:accent5>
          <a:srgbClr val="AACAE2"/>
        </a:accent5>
        <a:accent6>
          <a:srgbClr val="9879CB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2">
        <a:dk1>
          <a:srgbClr val="3E3E5C"/>
        </a:dk1>
        <a:lt1>
          <a:srgbClr val="FFFFFF"/>
        </a:lt1>
        <a:dk2>
          <a:srgbClr val="666699"/>
        </a:dk2>
        <a:lt2>
          <a:srgbClr val="DFDFE9"/>
        </a:lt2>
        <a:accent1>
          <a:srgbClr val="CC66FF"/>
        </a:accent1>
        <a:accent2>
          <a:srgbClr val="679ACD"/>
        </a:accent2>
        <a:accent3>
          <a:srgbClr val="B8B8CA"/>
        </a:accent3>
        <a:accent4>
          <a:srgbClr val="DADADA"/>
        </a:accent4>
        <a:accent5>
          <a:srgbClr val="E2B8FF"/>
        </a:accent5>
        <a:accent6>
          <a:srgbClr val="5D8BBA"/>
        </a:accent6>
        <a:hlink>
          <a:srgbClr val="CCE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3">
        <a:dk1>
          <a:srgbClr val="2A5400"/>
        </a:dk1>
        <a:lt1>
          <a:srgbClr val="FFFFFF"/>
        </a:lt1>
        <a:dk2>
          <a:srgbClr val="4A9400"/>
        </a:dk2>
        <a:lt2>
          <a:srgbClr val="BAE8BA"/>
        </a:lt2>
        <a:accent1>
          <a:srgbClr val="33CC33"/>
        </a:accent1>
        <a:accent2>
          <a:srgbClr val="99CC00"/>
        </a:accent2>
        <a:accent3>
          <a:srgbClr val="B1C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99FF33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4">
        <a:dk1>
          <a:srgbClr val="000000"/>
        </a:dk1>
        <a:lt1>
          <a:srgbClr val="FFFFFF"/>
        </a:lt1>
        <a:dk2>
          <a:srgbClr val="51596D"/>
        </a:dk2>
        <a:lt2>
          <a:srgbClr val="DDDDDD"/>
        </a:lt2>
        <a:accent1>
          <a:srgbClr val="787E8A"/>
        </a:accent1>
        <a:accent2>
          <a:srgbClr val="339966"/>
        </a:accent2>
        <a:accent3>
          <a:srgbClr val="B3B5BA"/>
        </a:accent3>
        <a:accent4>
          <a:srgbClr val="DADADA"/>
        </a:accent4>
        <a:accent5>
          <a:srgbClr val="BEC0C4"/>
        </a:accent5>
        <a:accent6>
          <a:srgbClr val="2D8A5C"/>
        </a:accent6>
        <a:hlink>
          <a:srgbClr val="00FFFF"/>
        </a:hlink>
        <a:folHlink>
          <a:srgbClr val="74B6D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5">
        <a:dk1>
          <a:srgbClr val="5C1F00"/>
        </a:dk1>
        <a:lt1>
          <a:srgbClr val="FFFFFF"/>
        </a:lt1>
        <a:dk2>
          <a:srgbClr val="8C0000"/>
        </a:dk2>
        <a:lt2>
          <a:srgbClr val="DFD293"/>
        </a:lt2>
        <a:accent1>
          <a:srgbClr val="FF6845"/>
        </a:accent1>
        <a:accent2>
          <a:srgbClr val="BE7960"/>
        </a:accent2>
        <a:accent3>
          <a:srgbClr val="C5AAAA"/>
        </a:accent3>
        <a:accent4>
          <a:srgbClr val="DADADA"/>
        </a:accent4>
        <a:accent5>
          <a:srgbClr val="FFB9B0"/>
        </a:accent5>
        <a:accent6>
          <a:srgbClr val="AC6D56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6">
        <a:dk1>
          <a:srgbClr val="5E4444"/>
        </a:dk1>
        <a:lt1>
          <a:srgbClr val="F7F3F3"/>
        </a:lt1>
        <a:dk2>
          <a:srgbClr val="8A6362"/>
        </a:dk2>
        <a:lt2>
          <a:srgbClr val="D8C1BA"/>
        </a:lt2>
        <a:accent1>
          <a:srgbClr val="CC6600"/>
        </a:accent1>
        <a:accent2>
          <a:srgbClr val="C16059"/>
        </a:accent2>
        <a:accent3>
          <a:srgbClr val="C4B7B7"/>
        </a:accent3>
        <a:accent4>
          <a:srgbClr val="D3D0D0"/>
        </a:accent4>
        <a:accent5>
          <a:srgbClr val="E2B8AA"/>
        </a:accent5>
        <a:accent6>
          <a:srgbClr val="AF5650"/>
        </a:accent6>
        <a:hlink>
          <a:srgbClr val="FFCC00"/>
        </a:hlink>
        <a:folHlink>
          <a:srgbClr val="CBB55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7">
        <a:dk1>
          <a:srgbClr val="7F6737"/>
        </a:dk1>
        <a:lt1>
          <a:srgbClr val="FFFFFF"/>
        </a:lt1>
        <a:dk2>
          <a:srgbClr val="BFA673"/>
        </a:dk2>
        <a:lt2>
          <a:srgbClr val="E6E3AA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eam 8">
        <a:dk1>
          <a:srgbClr val="4B2500"/>
        </a:dk1>
        <a:lt1>
          <a:srgbClr val="F9F0D3"/>
        </a:lt1>
        <a:dk2>
          <a:srgbClr val="A69564"/>
        </a:dk2>
        <a:lt2>
          <a:srgbClr val="EFDEAF"/>
        </a:lt2>
        <a:accent1>
          <a:srgbClr val="FFFFE3"/>
        </a:accent1>
        <a:accent2>
          <a:srgbClr val="BFBFA7"/>
        </a:accent2>
        <a:accent3>
          <a:srgbClr val="FBF6E6"/>
        </a:accent3>
        <a:accent4>
          <a:srgbClr val="3F1E00"/>
        </a:accent4>
        <a:accent5>
          <a:srgbClr val="FFFFEF"/>
        </a:accent5>
        <a:accent6>
          <a:srgbClr val="ADAD97"/>
        </a:accent6>
        <a:hlink>
          <a:srgbClr val="7B6D47"/>
        </a:hlink>
        <a:folHlink>
          <a:srgbClr val="A99D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eam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2D2D8A"/>
        </a:accent6>
        <a:hlink>
          <a:srgbClr val="6600FF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Stream</Template>
  <TotalTime>571</TotalTime>
  <Words>592</Words>
  <Application>Microsoft Office PowerPoint</Application>
  <PresentationFormat>On-screen Show (4:3)</PresentationFormat>
  <Paragraphs>212</Paragraphs>
  <Slides>31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2" baseType="lpstr">
      <vt:lpstr>Stream</vt:lpstr>
      <vt:lpstr>Common Childhood Infectious Diseases</vt:lpstr>
      <vt:lpstr>Measles</vt:lpstr>
      <vt:lpstr>Measles (cont.) </vt:lpstr>
      <vt:lpstr>Measles (Cont.) </vt:lpstr>
      <vt:lpstr>Measles vs. Scarlet fever</vt:lpstr>
      <vt:lpstr>Mumps</vt:lpstr>
      <vt:lpstr>Rubella</vt:lpstr>
      <vt:lpstr>Rubella (Cont.) </vt:lpstr>
      <vt:lpstr>Rubella, Smallpox, Chickenpox</vt:lpstr>
      <vt:lpstr>Congenital Rubella Syndrome</vt:lpstr>
      <vt:lpstr>Chicken Pox (Varicella)</vt:lpstr>
      <vt:lpstr>Cont. Chicken Pox</vt:lpstr>
      <vt:lpstr>Cont. Chicken Pox</vt:lpstr>
      <vt:lpstr>Diphtheria</vt:lpstr>
      <vt:lpstr> Diphtheria (Cont.)  </vt:lpstr>
      <vt:lpstr>Pertusis (Whooping Cough)</vt:lpstr>
      <vt:lpstr>Whooping Cough</vt:lpstr>
      <vt:lpstr>Tetanus</vt:lpstr>
      <vt:lpstr>Haemophilus influenzae type b (Hib)</vt:lpstr>
      <vt:lpstr>Hib (Cont.) </vt:lpstr>
      <vt:lpstr>Poliovirus </vt:lpstr>
      <vt:lpstr>Polio Vaccines</vt:lpstr>
      <vt:lpstr>Thrush</vt:lpstr>
      <vt:lpstr>Croup</vt:lpstr>
      <vt:lpstr>Bronchiolitis</vt:lpstr>
      <vt:lpstr>Erythema Infectiosum (Fifth Disease)</vt:lpstr>
      <vt:lpstr>Roseola (Sixth Disease)</vt:lpstr>
      <vt:lpstr>Viral Hepatitis</vt:lpstr>
      <vt:lpstr>Slide 29</vt:lpstr>
      <vt:lpstr>Infectious Mononucleosis</vt:lpstr>
      <vt:lpstr>Further Reading</vt:lpstr>
    </vt:vector>
  </TitlesOfParts>
  <Company>kkuh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Lymphadenopathy in Children</dc:title>
  <dc:creator>Dr.FZamil</dc:creator>
  <cp:lastModifiedBy>DrAlZamil</cp:lastModifiedBy>
  <cp:revision>35</cp:revision>
  <dcterms:created xsi:type="dcterms:W3CDTF">2005-12-10T20:02:06Z</dcterms:created>
  <dcterms:modified xsi:type="dcterms:W3CDTF">2012-09-10T06:46:00Z</dcterms:modified>
</cp:coreProperties>
</file>