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90" r:id="rId2"/>
    <p:sldId id="291" r:id="rId3"/>
    <p:sldId id="293" r:id="rId4"/>
    <p:sldId id="294" r:id="rId5"/>
    <p:sldId id="313" r:id="rId6"/>
    <p:sldId id="295" r:id="rId7"/>
    <p:sldId id="296" r:id="rId8"/>
    <p:sldId id="297" r:id="rId9"/>
    <p:sldId id="314" r:id="rId10"/>
    <p:sldId id="298" r:id="rId11"/>
    <p:sldId id="299" r:id="rId12"/>
    <p:sldId id="300" r:id="rId13"/>
    <p:sldId id="315" r:id="rId14"/>
    <p:sldId id="304" r:id="rId15"/>
    <p:sldId id="305" r:id="rId16"/>
    <p:sldId id="302" r:id="rId17"/>
    <p:sldId id="306" r:id="rId18"/>
    <p:sldId id="307" r:id="rId19"/>
    <p:sldId id="309" r:id="rId20"/>
    <p:sldId id="310" r:id="rId21"/>
    <p:sldId id="316" r:id="rId22"/>
    <p:sldId id="317" r:id="rId23"/>
    <p:sldId id="322" r:id="rId24"/>
    <p:sldId id="318" r:id="rId25"/>
    <p:sldId id="319" r:id="rId26"/>
    <p:sldId id="321" r:id="rId27"/>
    <p:sldId id="320" r:id="rId28"/>
    <p:sldId id="308" r:id="rId29"/>
    <p:sldId id="303" r:id="rId30"/>
    <p:sldId id="301" r:id="rId31"/>
    <p:sldId id="31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31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9B881C-1F73-40D4-A085-34180179FC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20877B-9A91-45B0-928A-985903C9A31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CE3FFE-AE53-4264-9173-3DC15B1D8418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73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EA430F-B307-4547-8CFB-1AEE02308D4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73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926D00-6C48-4468-9587-88C96A46A4A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73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5B66D9-E925-4DA0-9ACF-2AA5CAAF93D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71550" y="274638"/>
            <a:ext cx="7273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EBE2FF-086B-4ED4-BA20-54798D4D9E76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73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2CFAA9-BD54-4076-A3B5-A103844050D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AC8CF8-376C-4A22-9754-C3719420284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EBB41-0D5A-48AB-9464-DB9FB45C9E1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2983A8-2D04-4540-A5B2-956AD21BE528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E07996-632B-4A15-A75C-BDA08777B44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5E55C-6919-48C5-B1E9-E05A1367A166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130BC1-3A1C-456E-A15E-E8E3B60922B0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692C94-C76A-431B-8577-90B80ED67D86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1C0CEB-F31B-46D3-8894-A89E47B3BA26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CB426B8-F953-4198-8252-5C6D364945CD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29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971550" y="274638"/>
            <a:ext cx="7273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2305" name="Picture 17" descr="polio"/>
          <p:cNvPicPr>
            <a:picLocks noChangeAspect="1" noChangeArrowheads="1"/>
          </p:cNvPicPr>
          <p:nvPr/>
        </p:nvPicPr>
        <p:blipFill>
          <a:blip r:embed="rId18" cstate="print"/>
          <a:srcRect l="16266" t="16266" r="16821" b="16821"/>
          <a:stretch>
            <a:fillRect/>
          </a:stretch>
        </p:blipFill>
        <p:spPr bwMode="auto">
          <a:xfrm>
            <a:off x="34925" y="404813"/>
            <a:ext cx="865188" cy="865187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ert_inf.rm" TargetMode="External"/><Relationship Id="rId2" Type="http://schemas.openxmlformats.org/officeDocument/2006/relationships/hyperlink" Target="pert_child.rm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KKUH\My%20Documents\ChildWithCroup.mo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0413" y="981075"/>
            <a:ext cx="7772400" cy="1920875"/>
          </a:xfrm>
        </p:spPr>
        <p:txBody>
          <a:bodyPr/>
          <a:lstStyle/>
          <a:p>
            <a:r>
              <a:rPr lang="en-GB">
                <a:latin typeface="Goudy Old Style" pitchFamily="18" charset="0"/>
              </a:rPr>
              <a:t>Common Childhood Infectious Diseases</a:t>
            </a:r>
            <a:endParaRPr lang="en-US">
              <a:latin typeface="Goudy Old Style" pitchFamily="18" charset="0"/>
            </a:endParaRPr>
          </a:p>
        </p:txBody>
      </p:sp>
      <p:pic>
        <p:nvPicPr>
          <p:cNvPr id="48134" name="Picture 6" descr="skimmiajaponicarub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573463"/>
            <a:ext cx="4175125" cy="2755900"/>
          </a:xfrm>
          <a:prstGeom prst="rect">
            <a:avLst/>
          </a:prstGeom>
          <a:noFill/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716463" y="5827713"/>
            <a:ext cx="2366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latin typeface="Goudy Old Style" pitchFamily="18" charset="0"/>
              </a:rPr>
              <a:t>Skimmia Japonica Rubella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932363" y="3500438"/>
            <a:ext cx="38877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DR. FAHAD AL ZAMIL</a:t>
            </a:r>
          </a:p>
          <a:p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Goudy Old Style" pitchFamily="18" charset="0"/>
              </a:rPr>
              <a:t>Associate Professor &amp; Consultant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Goudy Old Style" pitchFamily="18" charset="0"/>
              </a:rPr>
              <a:t>Pediatric Infectious Diseases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Goudy Old Style" pitchFamily="18" charset="0"/>
              </a:rPr>
              <a:t>King Khalid University Hospital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Goudy Old Style" pitchFamily="18" charset="0"/>
              </a:rPr>
              <a:t>King Saud University, Riyadh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Congenital Rubella Syndrome</a:t>
            </a:r>
            <a:endParaRPr lang="en-US"/>
          </a:p>
        </p:txBody>
      </p:sp>
      <p:pic>
        <p:nvPicPr>
          <p:cNvPr id="69636" name="Picture 4" descr="rubeiac00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925" y="1628775"/>
            <a:ext cx="3419475" cy="2279650"/>
          </a:xfrm>
          <a:noFill/>
          <a:ln/>
        </p:spPr>
      </p:pic>
      <p:pic>
        <p:nvPicPr>
          <p:cNvPr id="69639" name="Picture 7" descr="rubeiac00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05263"/>
            <a:ext cx="3995738" cy="2663825"/>
          </a:xfrm>
          <a:noFill/>
          <a:ln/>
        </p:spPr>
      </p:pic>
      <p:pic>
        <p:nvPicPr>
          <p:cNvPr id="69642" name="Picture 10" descr="rubella-syndrom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3075" y="2276475"/>
            <a:ext cx="4681538" cy="3744913"/>
          </a:xfrm>
          <a:noFill/>
          <a:ln/>
        </p:spPr>
      </p:pic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7956550" y="5734050"/>
            <a:ext cx="1008063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Chicken Pox (Varicella)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r>
              <a:rPr lang="en-GB" sz="2800">
                <a:latin typeface="Goudy Old Style" pitchFamily="18" charset="0"/>
              </a:rPr>
              <a:t>DNA Virus</a:t>
            </a:r>
          </a:p>
          <a:p>
            <a:r>
              <a:rPr lang="en-GB" sz="2800">
                <a:latin typeface="Goudy Old Style" pitchFamily="18" charset="0"/>
              </a:rPr>
              <a:t>Incubation Period: 10 – 21 days</a:t>
            </a:r>
          </a:p>
          <a:p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r>
              <a:rPr lang="en-GB" sz="2800">
                <a:latin typeface="Goudy Old Style" pitchFamily="18" charset="0"/>
              </a:rPr>
              <a:t>Complications</a:t>
            </a:r>
          </a:p>
          <a:p>
            <a:r>
              <a:rPr lang="en-GB" sz="2800">
                <a:latin typeface="Goudy Old Style" pitchFamily="18" charset="0"/>
              </a:rPr>
              <a:t>Treatment</a:t>
            </a:r>
          </a:p>
          <a:p>
            <a:r>
              <a:rPr lang="en-GB" sz="2800">
                <a:latin typeface="Goudy Old Style" pitchFamily="18" charset="0"/>
              </a:rPr>
              <a:t>Isolation &amp; Infectivity: 2 days before rash till all skin lesions have crusted (6</a:t>
            </a:r>
            <a:r>
              <a:rPr lang="en-GB" sz="2800" baseline="30000">
                <a:latin typeface="Goudy Old Style" pitchFamily="18" charset="0"/>
              </a:rPr>
              <a:t>th</a:t>
            </a:r>
            <a:r>
              <a:rPr lang="en-GB" sz="2800">
                <a:latin typeface="Goudy Old Style" pitchFamily="18" charset="0"/>
              </a:rPr>
              <a:t> day of rash)</a:t>
            </a:r>
          </a:p>
          <a:p>
            <a:r>
              <a:rPr lang="en-GB" sz="2800">
                <a:latin typeface="Goudy Old Style" pitchFamily="18" charset="0"/>
              </a:rPr>
              <a:t>Vaccine</a:t>
            </a:r>
            <a:endParaRPr lang="en-US" sz="2800">
              <a:latin typeface="Goudy Old Style" pitchFamily="18" charset="0"/>
            </a:endParaRPr>
          </a:p>
          <a:p>
            <a:endParaRPr lang="en-US" sz="2800">
              <a:latin typeface="Goudy Old Style" pitchFamily="18" charset="0"/>
            </a:endParaRPr>
          </a:p>
        </p:txBody>
      </p:sp>
      <p:pic>
        <p:nvPicPr>
          <p:cNvPr id="73737" name="Picture 9" descr="chknp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412875"/>
            <a:ext cx="2749550" cy="5184775"/>
          </a:xfrm>
          <a:noFill/>
          <a:ln/>
        </p:spPr>
      </p:pic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7524750" y="3860800"/>
            <a:ext cx="360363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Cont. Chicken Pox</a:t>
            </a:r>
            <a:endParaRPr lang="en-US"/>
          </a:p>
        </p:txBody>
      </p:sp>
      <p:pic>
        <p:nvPicPr>
          <p:cNvPr id="75780" name="Picture 4" descr="varicella_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84313"/>
            <a:ext cx="6946900" cy="5108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3" name="Rectangle 13"/>
          <p:cNvSpPr>
            <a:spLocks noGrp="1" noRot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en-GB"/>
              <a:t>Cont. Chicken Pox</a:t>
            </a:r>
            <a:endParaRPr lang="en-US"/>
          </a:p>
        </p:txBody>
      </p:sp>
      <p:pic>
        <p:nvPicPr>
          <p:cNvPr id="107524" name="Picture 4" descr="variaap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3552825" cy="5300662"/>
          </a:xfrm>
          <a:noFill/>
          <a:ln/>
        </p:spPr>
      </p:pic>
      <p:pic>
        <p:nvPicPr>
          <p:cNvPr id="107530" name="Picture 10" descr="variaap0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700213"/>
            <a:ext cx="3024187" cy="2324100"/>
          </a:xfrm>
          <a:noFill/>
          <a:ln/>
        </p:spPr>
      </p:pic>
      <p:pic>
        <p:nvPicPr>
          <p:cNvPr id="107534" name="Picture 14" descr="variuta0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263" y="4149725"/>
            <a:ext cx="2952750" cy="2630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tellar" pitchFamily="18" charset="0"/>
              </a:rPr>
              <a:t>Diphtheria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>
                <a:latin typeface="Goudy Old Style" pitchFamily="18" charset="0"/>
              </a:rPr>
              <a:t>Corynebacterium diphtheriae</a:t>
            </a:r>
            <a:r>
              <a:rPr lang="en-US" sz="2800">
                <a:latin typeface="Goudy Old Style" pitchFamily="18" charset="0"/>
              </a:rPr>
              <a:t> </a:t>
            </a:r>
            <a:endParaRPr lang="en-GB" sz="2800"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Incubation Period: 2 – 7 days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Complications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Treatment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Isolation &amp; Infectivity: up to 6 weeks, but with treatment communicable for fewer than 4 days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Vaccine</a:t>
            </a:r>
          </a:p>
          <a:p>
            <a:pPr>
              <a:lnSpc>
                <a:spcPct val="90000"/>
              </a:lnSpc>
            </a:pPr>
            <a:endParaRPr lang="en-US" sz="2800">
              <a:latin typeface="Goudy Old Style" pitchFamily="18" charset="0"/>
            </a:endParaRPr>
          </a:p>
        </p:txBody>
      </p:sp>
      <p:pic>
        <p:nvPicPr>
          <p:cNvPr id="83972" name="Picture 4" descr="diphaap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819275"/>
            <a:ext cx="3743325" cy="4130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 </a:t>
            </a:r>
            <a:r>
              <a:rPr lang="en-US">
                <a:latin typeface="Castellar" pitchFamily="18" charset="0"/>
              </a:rPr>
              <a:t>Diphtheria</a:t>
            </a:r>
            <a:r>
              <a:rPr lang="en-US"/>
              <a:t> </a:t>
            </a:r>
            <a:r>
              <a:rPr lang="en-GB" sz="2800"/>
              <a:t>(Cont.)</a:t>
            </a:r>
            <a:r>
              <a:rPr lang="en-GB"/>
              <a:t>  </a:t>
            </a:r>
            <a:endParaRPr lang="en-US"/>
          </a:p>
        </p:txBody>
      </p:sp>
      <p:pic>
        <p:nvPicPr>
          <p:cNvPr id="86020" name="Picture 4" descr="diphiac0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54200"/>
            <a:ext cx="2952750" cy="4238625"/>
          </a:xfrm>
          <a:noFill/>
          <a:ln/>
        </p:spPr>
      </p:pic>
      <p:pic>
        <p:nvPicPr>
          <p:cNvPr id="86023" name="Picture 7" descr="diphwho00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3938" y="2636838"/>
            <a:ext cx="5111750" cy="2771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Pertusis (Whooping Cough)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r>
              <a:rPr lang="en-GB" sz="2800">
                <a:latin typeface="Goudy Old Style" pitchFamily="18" charset="0"/>
              </a:rPr>
              <a:t>Bordetella Pertusis</a:t>
            </a:r>
          </a:p>
          <a:p>
            <a:r>
              <a:rPr lang="en-GB" sz="2800">
                <a:latin typeface="Goudy Old Style" pitchFamily="18" charset="0"/>
              </a:rPr>
              <a:t>Incubation Period: 7 – 14 days</a:t>
            </a:r>
          </a:p>
          <a:p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r>
              <a:rPr lang="en-GB" sz="2800">
                <a:latin typeface="Goudy Old Style" pitchFamily="18" charset="0"/>
              </a:rPr>
              <a:t>Complications</a:t>
            </a:r>
          </a:p>
          <a:p>
            <a:r>
              <a:rPr lang="en-GB" sz="2800">
                <a:latin typeface="Goudy Old Style" pitchFamily="18" charset="0"/>
              </a:rPr>
              <a:t>Treatment</a:t>
            </a:r>
          </a:p>
          <a:p>
            <a:r>
              <a:rPr lang="en-GB" sz="2800">
                <a:latin typeface="Goudy Old Style" pitchFamily="18" charset="0"/>
              </a:rPr>
              <a:t>Isolation &amp; Infectivity: up to 6 weeks, but with treatment =&gt; 5 days after starting therapy</a:t>
            </a:r>
          </a:p>
          <a:p>
            <a:r>
              <a:rPr lang="en-GB" sz="2800">
                <a:latin typeface="Goudy Old Style" pitchFamily="18" charset="0"/>
              </a:rPr>
              <a:t>Vaccine</a:t>
            </a:r>
          </a:p>
          <a:p>
            <a:endParaRPr lang="en-US" sz="2800">
              <a:latin typeface="Goudy Old Style" pitchFamily="18" charset="0"/>
            </a:endParaRPr>
          </a:p>
        </p:txBody>
      </p:sp>
      <p:pic>
        <p:nvPicPr>
          <p:cNvPr id="78854" name="Picture 6" descr="pertiac00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32475" y="1612900"/>
            <a:ext cx="2987675" cy="4479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Whooping Cough</a:t>
            </a:r>
            <a:endParaRPr lang="en-US">
              <a:latin typeface="Castellar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sz="4000">
              <a:latin typeface="Goudy Old Style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4000">
                <a:latin typeface="Goudy Old Style" pitchFamily="18" charset="0"/>
                <a:hlinkClick r:id="rId2" action="ppaction://hlinkfile"/>
              </a:rPr>
              <a:t>Video: Whooping Cough: Child</a:t>
            </a:r>
            <a:endParaRPr lang="en-GB" sz="4000">
              <a:latin typeface="Goudy Old Style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GB" sz="4000">
              <a:latin typeface="Goudy Old Style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4000">
                <a:latin typeface="Goudy Old Style" pitchFamily="18" charset="0"/>
                <a:hlinkClick r:id="rId3" action="ppaction://hlinkfile"/>
              </a:rPr>
              <a:t>Video: Whooping Cough: Infant</a:t>
            </a:r>
            <a:endParaRPr lang="en-US" sz="400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Tetanus</a:t>
            </a:r>
            <a:endParaRPr lang="en-US">
              <a:latin typeface="Castellar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Clostridium tetani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Incubation Period: 2 days to months, most within 14 days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Complications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Treatment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Isolation: no person to person transmission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Vaccines</a:t>
            </a:r>
            <a:endParaRPr lang="en-US" sz="2800">
              <a:latin typeface="Goudy Old Style" pitchFamily="18" charset="0"/>
            </a:endParaRPr>
          </a:p>
        </p:txBody>
      </p:sp>
      <p:pic>
        <p:nvPicPr>
          <p:cNvPr id="90116" name="Picture 4" descr="tetaiac00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4029075"/>
            <a:ext cx="3744912" cy="2495550"/>
          </a:xfrm>
          <a:noFill/>
          <a:ln/>
        </p:spPr>
      </p:pic>
      <p:pic>
        <p:nvPicPr>
          <p:cNvPr id="90118" name="Picture 6" descr="tetaiac002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412875"/>
            <a:ext cx="3713162" cy="2474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Haemophilus influenzae</a:t>
            </a:r>
            <a:r>
              <a:rPr lang="en-US" sz="4000"/>
              <a:t> type b (Hib)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r>
              <a:rPr lang="en-GB" sz="2800">
                <a:latin typeface="Goudy Old Style" pitchFamily="18" charset="0"/>
              </a:rPr>
              <a:t>Complications</a:t>
            </a:r>
          </a:p>
          <a:p>
            <a:r>
              <a:rPr lang="en-GB" sz="2800">
                <a:latin typeface="Goudy Old Style" pitchFamily="18" charset="0"/>
              </a:rPr>
              <a:t>Treatment</a:t>
            </a:r>
          </a:p>
          <a:p>
            <a:r>
              <a:rPr lang="en-GB" sz="2800">
                <a:latin typeface="Goudy Old Style" pitchFamily="18" charset="0"/>
              </a:rPr>
              <a:t>Isolation &amp; Infectivity: droplet precautions for 24 hours after starting antimicrobial therapy</a:t>
            </a:r>
          </a:p>
          <a:p>
            <a:r>
              <a:rPr lang="en-GB" sz="2800">
                <a:latin typeface="Goudy Old Style" pitchFamily="18" charset="0"/>
              </a:rPr>
              <a:t>Vaccine</a:t>
            </a:r>
            <a:endParaRPr lang="en-US" sz="2800">
              <a:latin typeface="Goudy Old Style" pitchFamily="18" charset="0"/>
            </a:endParaRPr>
          </a:p>
          <a:p>
            <a:endParaRPr lang="en-US" sz="2800">
              <a:latin typeface="Goudy Old Style" pitchFamily="18" charset="0"/>
            </a:endParaRPr>
          </a:p>
        </p:txBody>
      </p:sp>
      <p:pic>
        <p:nvPicPr>
          <p:cNvPr id="96260" name="Picture 4" descr="hib_aap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4213" y="2047875"/>
            <a:ext cx="4038600" cy="2749550"/>
          </a:xfrm>
          <a:noFill/>
          <a:ln/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859338" y="5129213"/>
            <a:ext cx="3457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latin typeface="Goudy Old Style" pitchFamily="18" charset="0"/>
              </a:rPr>
              <a:t>Cerebrospinal fluid culture positive for </a:t>
            </a:r>
            <a:r>
              <a:rPr lang="en-US" b="1" i="1">
                <a:latin typeface="Goudy Old Style" pitchFamily="18" charset="0"/>
              </a:rPr>
              <a:t>Hib</a:t>
            </a:r>
            <a:r>
              <a:rPr lang="en-US" b="1">
                <a:latin typeface="Goudy Old Style" pitchFamily="18" charset="0"/>
              </a:rPr>
              <a:t> (Gram stain)</a:t>
            </a:r>
            <a:r>
              <a:rPr lang="en-US">
                <a:latin typeface="Goudy Old Style" pitchFamily="18" charset="0"/>
              </a:rPr>
              <a:t/>
            </a:r>
            <a:br>
              <a:rPr lang="en-US">
                <a:latin typeface="Goudy Old Style" pitchFamily="18" charset="0"/>
              </a:rPr>
            </a:br>
            <a:endParaRPr lang="en-US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Measles</a:t>
            </a:r>
            <a:endParaRPr lang="en-US">
              <a:latin typeface="Castellar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4968875" cy="4525963"/>
          </a:xfrm>
        </p:spPr>
        <p:txBody>
          <a:bodyPr/>
          <a:lstStyle/>
          <a:p>
            <a:r>
              <a:rPr lang="en-GB" sz="2800">
                <a:latin typeface="Goudy Old Style" pitchFamily="18" charset="0"/>
              </a:rPr>
              <a:t>RNA Virus</a:t>
            </a:r>
          </a:p>
          <a:p>
            <a:r>
              <a:rPr lang="en-GB" sz="2800">
                <a:latin typeface="Goudy Old Style" pitchFamily="18" charset="0"/>
              </a:rPr>
              <a:t>Incubation Period: 8 – 12 days</a:t>
            </a:r>
          </a:p>
          <a:p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r>
              <a:rPr lang="en-GB" sz="2800">
                <a:latin typeface="Goudy Old Style" pitchFamily="18" charset="0"/>
              </a:rPr>
              <a:t>Complications</a:t>
            </a:r>
          </a:p>
          <a:p>
            <a:r>
              <a:rPr lang="en-GB" sz="2800">
                <a:latin typeface="Goudy Old Style" pitchFamily="18" charset="0"/>
              </a:rPr>
              <a:t>Treatment</a:t>
            </a:r>
          </a:p>
          <a:p>
            <a:r>
              <a:rPr lang="en-GB" sz="2800">
                <a:latin typeface="Goudy Old Style" pitchFamily="18" charset="0"/>
              </a:rPr>
              <a:t>Isolation &amp; Infectivity: 2 days before till 5 days after rash</a:t>
            </a:r>
          </a:p>
          <a:p>
            <a:r>
              <a:rPr lang="en-GB" sz="2800">
                <a:latin typeface="Goudy Old Style" pitchFamily="18" charset="0"/>
              </a:rPr>
              <a:t>Vaccine</a:t>
            </a:r>
            <a:endParaRPr lang="en-US" sz="2800">
              <a:latin typeface="Goudy Old Style" pitchFamily="18" charset="0"/>
            </a:endParaRPr>
          </a:p>
        </p:txBody>
      </p:sp>
      <p:pic>
        <p:nvPicPr>
          <p:cNvPr id="50180" name="Picture 4" descr="meas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61000" y="1268413"/>
            <a:ext cx="3503613" cy="5256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/>
              <a:t>Hib</a:t>
            </a:r>
            <a:r>
              <a:rPr lang="en-GB"/>
              <a:t> </a:t>
            </a:r>
            <a:r>
              <a:rPr lang="en-GB" sz="2800"/>
              <a:t>(Cont.)</a:t>
            </a:r>
            <a:r>
              <a:rPr lang="en-GB"/>
              <a:t> </a:t>
            </a:r>
            <a:endParaRPr lang="en-US"/>
          </a:p>
        </p:txBody>
      </p:sp>
      <p:pic>
        <p:nvPicPr>
          <p:cNvPr id="98308" name="Picture 4" descr="hib_aap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149725"/>
            <a:ext cx="3816350" cy="2628900"/>
          </a:xfrm>
          <a:prstGeom prst="rect">
            <a:avLst/>
          </a:prstGeom>
          <a:noFill/>
        </p:spPr>
      </p:pic>
      <p:pic>
        <p:nvPicPr>
          <p:cNvPr id="98309" name="Picture 5" descr="hib_aap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66850"/>
            <a:ext cx="3816350" cy="2538413"/>
          </a:xfrm>
          <a:prstGeom prst="rect">
            <a:avLst/>
          </a:prstGeom>
          <a:noFill/>
        </p:spPr>
      </p:pic>
      <p:pic>
        <p:nvPicPr>
          <p:cNvPr id="98310" name="Picture 6" descr="hib_iac00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35100"/>
            <a:ext cx="4176712" cy="2641600"/>
          </a:xfrm>
          <a:prstGeom prst="rect">
            <a:avLst/>
          </a:prstGeom>
          <a:noFill/>
        </p:spPr>
      </p:pic>
      <p:pic>
        <p:nvPicPr>
          <p:cNvPr id="98311" name="Picture 7" descr="hib_aap00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4875" y="4149725"/>
            <a:ext cx="4105275" cy="2586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tellar" pitchFamily="18" charset="0"/>
              </a:rPr>
              <a:t>Poliovirus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r>
              <a:rPr lang="en-GB">
                <a:latin typeface="Goudy Old Style" pitchFamily="18" charset="0"/>
              </a:rPr>
              <a:t>Incubation Period: 7 – 21 days</a:t>
            </a:r>
          </a:p>
          <a:p>
            <a:r>
              <a:rPr lang="en-GB">
                <a:latin typeface="Goudy Old Style" pitchFamily="18" charset="0"/>
              </a:rPr>
              <a:t>Clinical Features</a:t>
            </a:r>
          </a:p>
          <a:p>
            <a:r>
              <a:rPr lang="en-GB">
                <a:latin typeface="Goudy Old Style" pitchFamily="18" charset="0"/>
              </a:rPr>
              <a:t>Complications</a:t>
            </a:r>
          </a:p>
          <a:p>
            <a:r>
              <a:rPr lang="en-GB">
                <a:latin typeface="Goudy Old Style" pitchFamily="18" charset="0"/>
              </a:rPr>
              <a:t>Treatment</a:t>
            </a:r>
          </a:p>
          <a:p>
            <a:r>
              <a:rPr lang="en-GB">
                <a:latin typeface="Goudy Old Style" pitchFamily="18" charset="0"/>
              </a:rPr>
              <a:t>Isolation &amp; Infectivity: several weeks</a:t>
            </a:r>
          </a:p>
          <a:p>
            <a:r>
              <a:rPr lang="en-GB">
                <a:latin typeface="Goudy Old Style" pitchFamily="18" charset="0"/>
              </a:rPr>
              <a:t>Vaccine</a:t>
            </a:r>
            <a:r>
              <a:rPr lang="en-US">
                <a:latin typeface="Goudy Old Style" pitchFamily="18" charset="0"/>
              </a:rPr>
              <a:t>s:</a:t>
            </a:r>
          </a:p>
        </p:txBody>
      </p:sp>
      <p:pic>
        <p:nvPicPr>
          <p:cNvPr id="129028" name="Picture 4" descr="polio-vict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068638"/>
            <a:ext cx="3455987" cy="3384550"/>
          </a:xfrm>
          <a:prstGeom prst="rect">
            <a:avLst/>
          </a:prstGeom>
          <a:noFill/>
        </p:spPr>
      </p:pic>
      <p:pic>
        <p:nvPicPr>
          <p:cNvPr id="129031" name="Picture 7" descr="polio_sphe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28775"/>
            <a:ext cx="1995488" cy="112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tellar" pitchFamily="18" charset="0"/>
              </a:rPr>
              <a:t>Polio Vaccines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788" y="2536825"/>
            <a:ext cx="1584325" cy="6048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>
                <a:latin typeface="Castellar" pitchFamily="18" charset="0"/>
              </a:rPr>
              <a:t>OPV</a:t>
            </a:r>
          </a:p>
        </p:txBody>
      </p:sp>
      <p:pic>
        <p:nvPicPr>
          <p:cNvPr id="130052" name="Picture 4" descr="time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413" y="2276475"/>
            <a:ext cx="3670300" cy="4248150"/>
          </a:xfrm>
          <a:prstGeom prst="rect">
            <a:avLst/>
          </a:prstGeom>
          <a:noFill/>
        </p:spPr>
      </p:pic>
      <p:pic>
        <p:nvPicPr>
          <p:cNvPr id="130053" name="Picture 5" descr="child-vacc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068638"/>
            <a:ext cx="3816350" cy="2665412"/>
          </a:xfrm>
          <a:prstGeom prst="rect">
            <a:avLst/>
          </a:prstGeom>
          <a:noFill/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6227763" y="1708150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Castellar" pitchFamily="18" charset="0"/>
              </a:rPr>
              <a:t>IPV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tellar" pitchFamily="18" charset="0"/>
              </a:rPr>
              <a:t>Thrush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27463" cy="4525963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>
                <a:latin typeface="Goudy Old Style" pitchFamily="18" charset="0"/>
              </a:rPr>
              <a:t>Candida Albicans</a:t>
            </a:r>
            <a:endParaRPr lang="en-GB">
              <a:latin typeface="Goudy Old Style" pitchFamily="18" charset="0"/>
            </a:endParaRPr>
          </a:p>
          <a:p>
            <a:pPr>
              <a:lnSpc>
                <a:spcPct val="170000"/>
              </a:lnSpc>
            </a:pPr>
            <a:r>
              <a:rPr lang="en-GB">
                <a:latin typeface="Goudy Old Style" pitchFamily="18" charset="0"/>
              </a:rPr>
              <a:t>Clinical Features</a:t>
            </a:r>
          </a:p>
          <a:p>
            <a:pPr>
              <a:lnSpc>
                <a:spcPct val="170000"/>
              </a:lnSpc>
            </a:pPr>
            <a:r>
              <a:rPr lang="en-GB">
                <a:latin typeface="Goudy Old Style" pitchFamily="18" charset="0"/>
              </a:rPr>
              <a:t>Complications</a:t>
            </a:r>
          </a:p>
          <a:p>
            <a:pPr>
              <a:lnSpc>
                <a:spcPct val="170000"/>
              </a:lnSpc>
            </a:pPr>
            <a:r>
              <a:rPr lang="en-GB">
                <a:latin typeface="Goudy Old Style" pitchFamily="18" charset="0"/>
              </a:rPr>
              <a:t>Treatment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n-US">
              <a:latin typeface="Goudy Old Style" pitchFamily="18" charset="0"/>
            </a:endParaRPr>
          </a:p>
          <a:p>
            <a:pPr>
              <a:lnSpc>
                <a:spcPct val="170000"/>
              </a:lnSpc>
            </a:pPr>
            <a:endParaRPr lang="en-US">
              <a:latin typeface="Goudy Old Style" pitchFamily="18" charset="0"/>
            </a:endParaRPr>
          </a:p>
        </p:txBody>
      </p:sp>
      <p:pic>
        <p:nvPicPr>
          <p:cNvPr id="135172" name="Picture 4" descr="babyThrush"/>
          <p:cNvPicPr>
            <a:picLocks noChangeAspect="1" noChangeArrowheads="1"/>
          </p:cNvPicPr>
          <p:nvPr/>
        </p:nvPicPr>
        <p:blipFill>
          <a:blip r:embed="rId2" cstate="print"/>
          <a:srcRect l="3627" t="10269" r="1648" b="3227"/>
          <a:stretch>
            <a:fillRect/>
          </a:stretch>
        </p:blipFill>
        <p:spPr bwMode="auto">
          <a:xfrm>
            <a:off x="4067175" y="1773238"/>
            <a:ext cx="468153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tellar" pitchFamily="18" charset="0"/>
              </a:rPr>
              <a:t>Croup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r>
              <a:rPr lang="en-US" sz="2800">
                <a:latin typeface="Goudy Old Style" pitchFamily="18" charset="0"/>
              </a:rPr>
              <a:t>Parainfluenza</a:t>
            </a:r>
            <a:endParaRPr lang="en-GB" sz="2800">
              <a:latin typeface="Goudy Old Style" pitchFamily="18" charset="0"/>
            </a:endParaRPr>
          </a:p>
          <a:p>
            <a:r>
              <a:rPr lang="en-GB" sz="2800">
                <a:latin typeface="Goudy Old Style" pitchFamily="18" charset="0"/>
              </a:rPr>
              <a:t>Incubation Period: 2 – 6 days</a:t>
            </a:r>
          </a:p>
          <a:p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r>
              <a:rPr lang="en-GB" sz="2800">
                <a:latin typeface="Goudy Old Style" pitchFamily="18" charset="0"/>
              </a:rPr>
              <a:t>Complications</a:t>
            </a:r>
          </a:p>
          <a:p>
            <a:r>
              <a:rPr lang="en-GB" sz="2800">
                <a:latin typeface="Goudy Old Style" pitchFamily="18" charset="0"/>
              </a:rPr>
              <a:t>Treatment</a:t>
            </a:r>
          </a:p>
          <a:p>
            <a:r>
              <a:rPr lang="en-GB" sz="2800">
                <a:latin typeface="Goudy Old Style" pitchFamily="18" charset="0"/>
              </a:rPr>
              <a:t>Isolation &amp; Infectivity: contact precaution in hospital, infective up to 3 weeks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651500" y="1989138"/>
            <a:ext cx="3097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Goudy Old Style" pitchFamily="18" charset="0"/>
                <a:hlinkClick r:id="rId2" action="ppaction://hlinkfile"/>
              </a:rPr>
              <a:t>Video: A Child with Croup</a:t>
            </a:r>
            <a:endParaRPr lang="en-US" sz="3200" b="1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tellar" pitchFamily="18" charset="0"/>
              </a:rPr>
              <a:t>Bronchiolitis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Respiratory Syncytial Virus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Incubation Period: 2 – 8 days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Complications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Treatment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Isolation &amp; Infectivity: 3 – 8 days (up to 4 weeks in infants)</a:t>
            </a:r>
          </a:p>
          <a:p>
            <a:pPr>
              <a:lnSpc>
                <a:spcPct val="90000"/>
              </a:lnSpc>
            </a:pPr>
            <a:endParaRPr lang="en-US" sz="2800">
              <a:latin typeface="Goudy Old Style" pitchFamily="18" charset="0"/>
            </a:endParaRPr>
          </a:p>
        </p:txBody>
      </p:sp>
      <p:pic>
        <p:nvPicPr>
          <p:cNvPr id="132101" name="Picture 5" descr="BRONCHIOLIT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652963"/>
            <a:ext cx="3311525" cy="2016125"/>
          </a:xfrm>
          <a:prstGeom prst="rect">
            <a:avLst/>
          </a:prstGeom>
          <a:noFill/>
        </p:spPr>
      </p:pic>
      <p:pic>
        <p:nvPicPr>
          <p:cNvPr id="132102" name="Picture 6" descr="bronchiolitis"/>
          <p:cNvPicPr>
            <a:picLocks noChangeAspect="1" noChangeArrowheads="1"/>
          </p:cNvPicPr>
          <p:nvPr/>
        </p:nvPicPr>
        <p:blipFill>
          <a:blip r:embed="rId3" cstate="print"/>
          <a:srcRect b="7864"/>
          <a:stretch>
            <a:fillRect/>
          </a:stretch>
        </p:blipFill>
        <p:spPr bwMode="auto">
          <a:xfrm>
            <a:off x="4859338" y="1700213"/>
            <a:ext cx="4032250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274638"/>
            <a:ext cx="7704138" cy="1143000"/>
          </a:xfrm>
        </p:spPr>
        <p:txBody>
          <a:bodyPr/>
          <a:lstStyle/>
          <a:p>
            <a:r>
              <a:rPr lang="en-US" sz="4000">
                <a:latin typeface="Castellar" pitchFamily="18" charset="0"/>
              </a:rPr>
              <a:t>Erythema Infectiosum</a:t>
            </a:r>
            <a:br>
              <a:rPr lang="en-US" sz="4000">
                <a:latin typeface="Castellar" pitchFamily="18" charset="0"/>
              </a:rPr>
            </a:br>
            <a:r>
              <a:rPr lang="en-US" sz="2400"/>
              <a:t>(Fifth Disease)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700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latin typeface="Goudy Old Style" pitchFamily="18" charset="0"/>
              </a:rPr>
              <a:t>Parvovirus B19</a:t>
            </a:r>
          </a:p>
          <a:p>
            <a:pPr>
              <a:lnSpc>
                <a:spcPct val="90000"/>
              </a:lnSpc>
            </a:pPr>
            <a:r>
              <a:rPr lang="en-GB">
                <a:latin typeface="Goudy Old Style" pitchFamily="18" charset="0"/>
              </a:rPr>
              <a:t>Incubation Period:      4 – 21 days</a:t>
            </a:r>
          </a:p>
          <a:p>
            <a:pPr>
              <a:lnSpc>
                <a:spcPct val="90000"/>
              </a:lnSpc>
            </a:pPr>
            <a:r>
              <a:rPr lang="en-GB">
                <a:latin typeface="Goudy Old Style" pitchFamily="18" charset="0"/>
              </a:rPr>
              <a:t>Clinical Features</a:t>
            </a:r>
          </a:p>
          <a:p>
            <a:pPr>
              <a:lnSpc>
                <a:spcPct val="90000"/>
              </a:lnSpc>
            </a:pPr>
            <a:r>
              <a:rPr lang="en-GB">
                <a:latin typeface="Goudy Old Style" pitchFamily="18" charset="0"/>
              </a:rPr>
              <a:t>Complications</a:t>
            </a:r>
          </a:p>
          <a:p>
            <a:pPr>
              <a:lnSpc>
                <a:spcPct val="90000"/>
              </a:lnSpc>
            </a:pPr>
            <a:r>
              <a:rPr lang="en-GB">
                <a:latin typeface="Goudy Old Style" pitchFamily="18" charset="0"/>
              </a:rPr>
              <a:t>Treatment</a:t>
            </a:r>
          </a:p>
          <a:p>
            <a:pPr>
              <a:lnSpc>
                <a:spcPct val="90000"/>
              </a:lnSpc>
            </a:pPr>
            <a:r>
              <a:rPr lang="en-GB">
                <a:latin typeface="Goudy Old Style" pitchFamily="18" charset="0"/>
              </a:rPr>
              <a:t>Isolation &amp; Infectivity: droplet precautions for 7 days</a:t>
            </a:r>
            <a:endParaRPr lang="en-US"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Goudy Old Style" pitchFamily="18" charset="0"/>
            </a:endParaRPr>
          </a:p>
        </p:txBody>
      </p:sp>
      <p:pic>
        <p:nvPicPr>
          <p:cNvPr id="134149" name="Picture 5" descr="fifth-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989138"/>
            <a:ext cx="381635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tellar" pitchFamily="18" charset="0"/>
              </a:rPr>
              <a:t>Roseola</a:t>
            </a:r>
            <a:r>
              <a:rPr lang="en-US"/>
              <a:t> </a:t>
            </a:r>
            <a:r>
              <a:rPr lang="en-US" sz="2400"/>
              <a:t>(Sixth Disease)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r>
              <a:rPr lang="en-GB">
                <a:latin typeface="Goudy Old Style" pitchFamily="18" charset="0"/>
              </a:rPr>
              <a:t>HHV-6</a:t>
            </a:r>
          </a:p>
          <a:p>
            <a:r>
              <a:rPr lang="en-GB">
                <a:latin typeface="Goudy Old Style" pitchFamily="18" charset="0"/>
              </a:rPr>
              <a:t>Incubation Period: 9 – 10 days</a:t>
            </a:r>
          </a:p>
          <a:p>
            <a:r>
              <a:rPr lang="en-GB">
                <a:latin typeface="Goudy Old Style" pitchFamily="18" charset="0"/>
              </a:rPr>
              <a:t>Clinical Features</a:t>
            </a:r>
          </a:p>
          <a:p>
            <a:r>
              <a:rPr lang="en-GB">
                <a:latin typeface="Goudy Old Style" pitchFamily="18" charset="0"/>
              </a:rPr>
              <a:t>Complications</a:t>
            </a:r>
          </a:p>
          <a:p>
            <a:r>
              <a:rPr lang="en-GB">
                <a:latin typeface="Goudy Old Style" pitchFamily="18" charset="0"/>
              </a:rPr>
              <a:t>Treatment</a:t>
            </a:r>
            <a:endParaRPr lang="en-US">
              <a:latin typeface="Goudy Old Style" pitchFamily="18" charset="0"/>
            </a:endParaRPr>
          </a:p>
          <a:p>
            <a:endParaRPr lang="en-US">
              <a:latin typeface="Goudy Old Style" pitchFamily="18" charset="0"/>
            </a:endParaRPr>
          </a:p>
        </p:txBody>
      </p:sp>
      <p:pic>
        <p:nvPicPr>
          <p:cNvPr id="133124" name="Picture 4" descr="rose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628775"/>
            <a:ext cx="5076825" cy="4060825"/>
          </a:xfrm>
          <a:prstGeom prst="rect">
            <a:avLst/>
          </a:prstGeom>
          <a:noFill/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7956550" y="5445125"/>
            <a:ext cx="1116013" cy="215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Viral Hepatitis</a:t>
            </a:r>
            <a:endParaRPr lang="en-US">
              <a:latin typeface="Castellar" pitchFamily="18" charset="0"/>
            </a:endParaRPr>
          </a:p>
        </p:txBody>
      </p:sp>
      <p:pic>
        <p:nvPicPr>
          <p:cNvPr id="91140" name="Picture 4" descr="hepapmh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1628775"/>
            <a:ext cx="3724275" cy="4824413"/>
          </a:xfrm>
          <a:prstGeom prst="rect">
            <a:avLst/>
          </a:prstGeom>
          <a:noFill/>
        </p:spPr>
      </p:pic>
      <p:pic>
        <p:nvPicPr>
          <p:cNvPr id="91142" name="Picture 6" descr="hepacdc001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246313"/>
            <a:ext cx="4464050" cy="31988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20" name="Group 100"/>
          <p:cNvGraphicFramePr>
            <a:graphicFrameLocks noGrp="1"/>
          </p:cNvGraphicFramePr>
          <p:nvPr>
            <p:ph idx="1"/>
          </p:nvPr>
        </p:nvGraphicFramePr>
        <p:xfrm>
          <a:off x="250825" y="331788"/>
          <a:ext cx="8713788" cy="6265864"/>
        </p:xfrm>
        <a:graphic>
          <a:graphicData uri="http://schemas.openxmlformats.org/drawingml/2006/table">
            <a:tbl>
              <a:tblPr/>
              <a:tblGrid>
                <a:gridCol w="1597025"/>
                <a:gridCol w="1379538"/>
                <a:gridCol w="1452562"/>
                <a:gridCol w="1452563"/>
                <a:gridCol w="1392237"/>
                <a:gridCol w="1439863"/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Feature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Hepatitis 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Hepatitis 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Hepatitis 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Hepatitis 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Hepatitis 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HAV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HBV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HCV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HDV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HEV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Genome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RNA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DNA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RNA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RNA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RNA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Incubation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15-50 days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45-160 days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7-9 weeks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2-8 weeks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15-60 days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Onset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Acute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Insidious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Insidious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Acute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Acute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Transmission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Oral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Parenteral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Perinatal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Parenteral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Parenteral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Oral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Sequelae: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Fulminant liver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Carrier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Chronic hepatitis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Rare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Uncommon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Uncommon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0.1-0.2 %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0.5-2 %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1-2 %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2-20 %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  <a:cs typeface="Times New Roman" pitchFamily="18" charset="0"/>
                        </a:rPr>
                        <a:t>1-2 %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kop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76363"/>
            <a:ext cx="3287712" cy="4932362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Measles</a:t>
            </a:r>
            <a:r>
              <a:rPr lang="en-GB"/>
              <a:t> </a:t>
            </a:r>
            <a:r>
              <a:rPr lang="en-GB" sz="2800"/>
              <a:t>(cont.)</a:t>
            </a:r>
            <a:r>
              <a:rPr lang="en-GB"/>
              <a:t> </a:t>
            </a:r>
            <a:endParaRPr lang="en-US"/>
          </a:p>
        </p:txBody>
      </p:sp>
      <p:pic>
        <p:nvPicPr>
          <p:cNvPr id="55300" name="Picture 4" descr="mez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95938" y="1412875"/>
            <a:ext cx="2863850" cy="5040313"/>
          </a:xfrm>
          <a:noFill/>
          <a:ln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04025" y="4006850"/>
            <a:ext cx="360363" cy="358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924300" y="2127250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latin typeface="Goudy Old Style" pitchFamily="18" charset="0"/>
              </a:rPr>
              <a:t>Koplik’s spots</a:t>
            </a:r>
            <a:endParaRPr lang="en-US" sz="2000" b="1">
              <a:latin typeface="Goudy Old Style" pitchFamily="18" charset="0"/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2124075" y="2565400"/>
            <a:ext cx="19431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H="1">
            <a:off x="2195513" y="2565400"/>
            <a:ext cx="18716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8" grpId="0" animBg="1"/>
      <p:bldP spid="5530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Castellar" pitchFamily="18" charset="0"/>
              </a:rPr>
              <a:t>Infectious Mononucleosis</a:t>
            </a:r>
            <a:endParaRPr lang="en-US" sz="3200">
              <a:latin typeface="Castellar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Epstein-Barr Virus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Incubation Period:      30 – 50 days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Complications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Treatment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Isolation &amp; Infectivity: patients with recent infection should not donate blood</a:t>
            </a:r>
          </a:p>
        </p:txBody>
      </p:sp>
      <p:pic>
        <p:nvPicPr>
          <p:cNvPr id="77828" name="Picture 4" descr="Infectious%20Mononucle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060575"/>
            <a:ext cx="4284662" cy="3168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mez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8" y="1555750"/>
            <a:ext cx="28638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804025" y="4006850"/>
            <a:ext cx="360363" cy="358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Measles </a:t>
            </a:r>
            <a:r>
              <a:rPr lang="en-GB" sz="2800"/>
              <a:t>(Cont.)</a:t>
            </a:r>
            <a:r>
              <a:rPr lang="en-GB"/>
              <a:t> </a:t>
            </a:r>
            <a:endParaRPr lang="en-US"/>
          </a:p>
        </p:txBody>
      </p:sp>
      <p:pic>
        <p:nvPicPr>
          <p:cNvPr id="58377" name="Picture 9" descr="measle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39825" y="1628775"/>
            <a:ext cx="3719513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oudy Old Style" pitchFamily="18" charset="0"/>
              </a:rPr>
              <a:t>Measles vs. Scarlet fever</a:t>
            </a:r>
            <a:endParaRPr lang="en-US">
              <a:latin typeface="Goudy Old Style" pitchFamily="18" charset="0"/>
            </a:endParaRPr>
          </a:p>
        </p:txBody>
      </p:sp>
      <p:pic>
        <p:nvPicPr>
          <p:cNvPr id="103428" name="Picture 4" descr="measles_vs_scarlet_fe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7704138" cy="50403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Mumps</a:t>
            </a:r>
            <a:endParaRPr lang="en-US">
              <a:latin typeface="Castellar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r>
              <a:rPr lang="en-GB" sz="2800">
                <a:latin typeface="Goudy Old Style" pitchFamily="18" charset="0"/>
              </a:rPr>
              <a:t>RNA Virus</a:t>
            </a:r>
          </a:p>
          <a:p>
            <a:r>
              <a:rPr lang="en-GB" sz="2800">
                <a:latin typeface="Goudy Old Style" pitchFamily="18" charset="0"/>
              </a:rPr>
              <a:t>Incubation Period: 14 – 21 days</a:t>
            </a:r>
          </a:p>
          <a:p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r>
              <a:rPr lang="en-GB" sz="2800">
                <a:latin typeface="Goudy Old Style" pitchFamily="18" charset="0"/>
              </a:rPr>
              <a:t>Complications</a:t>
            </a:r>
          </a:p>
          <a:p>
            <a:r>
              <a:rPr lang="en-GB" sz="2800">
                <a:latin typeface="Goudy Old Style" pitchFamily="18" charset="0"/>
              </a:rPr>
              <a:t>Treatment</a:t>
            </a:r>
          </a:p>
          <a:p>
            <a:r>
              <a:rPr lang="en-GB" sz="2800">
                <a:latin typeface="Goudy Old Style" pitchFamily="18" charset="0"/>
              </a:rPr>
              <a:t>Isolation &amp; Infectivity: 9 days after onset of parotid swelling</a:t>
            </a:r>
          </a:p>
          <a:p>
            <a:r>
              <a:rPr lang="en-GB" sz="2800">
                <a:latin typeface="Goudy Old Style" pitchFamily="18" charset="0"/>
              </a:rPr>
              <a:t>Vaccine</a:t>
            </a:r>
            <a:endParaRPr lang="en-US" sz="2800">
              <a:latin typeface="Goudy Old Style" pitchFamily="18" charset="0"/>
            </a:endParaRPr>
          </a:p>
        </p:txBody>
      </p:sp>
      <p:pic>
        <p:nvPicPr>
          <p:cNvPr id="59402" name="Picture 10" descr="mump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628775"/>
            <a:ext cx="3384550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Rubella</a:t>
            </a:r>
            <a:endParaRPr lang="en-US">
              <a:latin typeface="Castellar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53276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RNA Virus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Incubation Period: 14 – 21 days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Clinical Features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Complications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Treatment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Isolation &amp; Infectivity: 7 days from onset of rash</a:t>
            </a:r>
          </a:p>
          <a:p>
            <a:pPr lvl="1">
              <a:lnSpc>
                <a:spcPct val="90000"/>
              </a:lnSpc>
            </a:pPr>
            <a:r>
              <a:rPr lang="en-GB" sz="2400">
                <a:latin typeface="Goudy Old Style" pitchFamily="18" charset="0"/>
              </a:rPr>
              <a:t>Congenital Rubella: until 1 year of age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Goudy Old Style" pitchFamily="18" charset="0"/>
              </a:rPr>
              <a:t>Vaccine</a:t>
            </a:r>
            <a:endParaRPr lang="en-US" sz="2800"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Goudy Old Style" pitchFamily="18" charset="0"/>
            </a:endParaRPr>
          </a:p>
        </p:txBody>
      </p:sp>
      <p:pic>
        <p:nvPicPr>
          <p:cNvPr id="64516" name="Picture 4" descr="RUBELL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557338"/>
            <a:ext cx="3313113" cy="475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stellar" pitchFamily="18" charset="0"/>
              </a:rPr>
              <a:t>Rubella</a:t>
            </a:r>
            <a:r>
              <a:rPr lang="en-GB"/>
              <a:t> </a:t>
            </a:r>
            <a:r>
              <a:rPr lang="en-GB" sz="2800"/>
              <a:t>(Cont.)</a:t>
            </a:r>
            <a:r>
              <a:rPr lang="en-GB"/>
              <a:t> </a:t>
            </a:r>
            <a:endParaRPr lang="en-US"/>
          </a:p>
        </p:txBody>
      </p:sp>
      <p:pic>
        <p:nvPicPr>
          <p:cNvPr id="66566" name="Picture 6" descr="rubecdc00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12875"/>
            <a:ext cx="3455988" cy="4895850"/>
          </a:xfrm>
          <a:noFill/>
          <a:ln/>
        </p:spPr>
      </p:pic>
      <p:pic>
        <p:nvPicPr>
          <p:cNvPr id="66569" name="Picture 9" descr="grub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412875"/>
            <a:ext cx="3168650" cy="4895850"/>
          </a:xfrm>
          <a:ln/>
        </p:spPr>
      </p:pic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7019925" y="4005263"/>
            <a:ext cx="358775" cy="2873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827088" y="260350"/>
            <a:ext cx="7632700" cy="1143000"/>
          </a:xfrm>
        </p:spPr>
        <p:txBody>
          <a:bodyPr/>
          <a:lstStyle/>
          <a:p>
            <a:r>
              <a:rPr lang="en-GB"/>
              <a:t>Rubella, Smallpox, Chickenpox</a:t>
            </a:r>
            <a:endParaRPr lang="en-US"/>
          </a:p>
        </p:txBody>
      </p:sp>
      <p:pic>
        <p:nvPicPr>
          <p:cNvPr id="105476" name="Picture 4" descr="thr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49363"/>
            <a:ext cx="8280400" cy="5419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571</TotalTime>
  <Words>592</Words>
  <Application>Microsoft Office PowerPoint</Application>
  <PresentationFormat>On-screen Show (4:3)</PresentationFormat>
  <Paragraphs>212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Stream</vt:lpstr>
      <vt:lpstr>Common Childhood Infectious Diseases</vt:lpstr>
      <vt:lpstr>Measles</vt:lpstr>
      <vt:lpstr>Measles (cont.) </vt:lpstr>
      <vt:lpstr>Measles (Cont.) </vt:lpstr>
      <vt:lpstr>Measles vs. Scarlet fever</vt:lpstr>
      <vt:lpstr>Mumps</vt:lpstr>
      <vt:lpstr>Rubella</vt:lpstr>
      <vt:lpstr>Rubella (Cont.) </vt:lpstr>
      <vt:lpstr>Rubella, Smallpox, Chickenpox</vt:lpstr>
      <vt:lpstr>Congenital Rubella Syndrome</vt:lpstr>
      <vt:lpstr>Chicken Pox (Varicella)</vt:lpstr>
      <vt:lpstr>Cont. Chicken Pox</vt:lpstr>
      <vt:lpstr>Cont. Chicken Pox</vt:lpstr>
      <vt:lpstr>Diphtheria</vt:lpstr>
      <vt:lpstr> Diphtheria (Cont.)  </vt:lpstr>
      <vt:lpstr>Pertusis (Whooping Cough)</vt:lpstr>
      <vt:lpstr>Whooping Cough</vt:lpstr>
      <vt:lpstr>Tetanus</vt:lpstr>
      <vt:lpstr>Haemophilus influenzae type b (Hib)</vt:lpstr>
      <vt:lpstr>Hib (Cont.) </vt:lpstr>
      <vt:lpstr>Poliovirus </vt:lpstr>
      <vt:lpstr>Polio Vaccines</vt:lpstr>
      <vt:lpstr>Thrush</vt:lpstr>
      <vt:lpstr>Croup</vt:lpstr>
      <vt:lpstr>Bronchiolitis</vt:lpstr>
      <vt:lpstr>Erythema Infectiosum (Fifth Disease)</vt:lpstr>
      <vt:lpstr>Roseola (Sixth Disease)</vt:lpstr>
      <vt:lpstr>Viral Hepatitis</vt:lpstr>
      <vt:lpstr>Slide 29</vt:lpstr>
      <vt:lpstr>Infectious Mononucleosis</vt:lpstr>
      <vt:lpstr>Further Reading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Lymphadenopathy in Children</dc:title>
  <dc:creator>Dr.FZamil</dc:creator>
  <cp:lastModifiedBy>DrAlZamil</cp:lastModifiedBy>
  <cp:revision>35</cp:revision>
  <dcterms:created xsi:type="dcterms:W3CDTF">2005-12-10T20:02:06Z</dcterms:created>
  <dcterms:modified xsi:type="dcterms:W3CDTF">2012-09-10T06:46:00Z</dcterms:modified>
</cp:coreProperties>
</file>