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50.xml" ContentType="application/vnd.openxmlformats-officedocument.presentationml.slide+xml"/>
  <Override PartName="/ppt/slides/slide23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8.xml" ContentType="application/vnd.openxmlformats-officedocument.presentationml.slide+xml"/>
  <Override PartName="/ppt/slides/slide62.xml" ContentType="application/vnd.openxmlformats-officedocument.presentationml.slide+xml"/>
  <Override PartName="/ppt/slides/slide65.xml" ContentType="application/vnd.openxmlformats-officedocument.presentationml.slide+xml"/>
  <Override PartName="/ppt/slides/slide25.xml" ContentType="application/vnd.openxmlformats-officedocument.presentationml.slid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63.xml" ContentType="application/vnd.openxmlformats-officedocument.presentationml.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59.xml" ContentType="application/vnd.openxmlformats-officedocument.presentationml.slide+xml"/>
  <Override PartName="/ppt/slides/slide33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4.xml" ContentType="application/vnd.openxmlformats-officedocument.presentationml.slideLayout+xml"/>
  <Override PartName="/ppt/slides/slide64.xml" ContentType="application/vnd.openxmlformats-officedocument.presentationml.slide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s/slide5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53.xml" ContentType="application/vnd.openxmlformats-officedocument.presentationml.slide+xml"/>
  <Override PartName="/ppt/slides/slide60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02" r:id="rId1"/>
  </p:sldMasterIdLst>
  <p:sldIdLst>
    <p:sldId id="315" r:id="rId2"/>
    <p:sldId id="256" r:id="rId3"/>
    <p:sldId id="258" r:id="rId4"/>
    <p:sldId id="318" r:id="rId5"/>
    <p:sldId id="259" r:id="rId6"/>
    <p:sldId id="316" r:id="rId7"/>
    <p:sldId id="260" r:id="rId8"/>
    <p:sldId id="319" r:id="rId9"/>
    <p:sldId id="261" r:id="rId10"/>
    <p:sldId id="262" r:id="rId11"/>
    <p:sldId id="269" r:id="rId12"/>
    <p:sldId id="271" r:id="rId13"/>
    <p:sldId id="272" r:id="rId14"/>
    <p:sldId id="317" r:id="rId15"/>
    <p:sldId id="273" r:id="rId16"/>
    <p:sldId id="274" r:id="rId17"/>
    <p:sldId id="275" r:id="rId18"/>
    <p:sldId id="291" r:id="rId19"/>
    <p:sldId id="276" r:id="rId20"/>
    <p:sldId id="277" r:id="rId21"/>
    <p:sldId id="278" r:id="rId22"/>
    <p:sldId id="320" r:id="rId23"/>
    <p:sldId id="321" r:id="rId24"/>
    <p:sldId id="322" r:id="rId25"/>
    <p:sldId id="327" r:id="rId26"/>
    <p:sldId id="325" r:id="rId27"/>
    <p:sldId id="324" r:id="rId28"/>
    <p:sldId id="328" r:id="rId29"/>
    <p:sldId id="323" r:id="rId30"/>
    <p:sldId id="330" r:id="rId31"/>
    <p:sldId id="329" r:id="rId32"/>
    <p:sldId id="279" r:id="rId33"/>
    <p:sldId id="280" r:id="rId34"/>
    <p:sldId id="301" r:id="rId35"/>
    <p:sldId id="281" r:id="rId36"/>
    <p:sldId id="331" r:id="rId37"/>
    <p:sldId id="282" r:id="rId38"/>
    <p:sldId id="283" r:id="rId39"/>
    <p:sldId id="284" r:id="rId40"/>
    <p:sldId id="314" r:id="rId41"/>
    <p:sldId id="285" r:id="rId42"/>
    <p:sldId id="286" r:id="rId43"/>
    <p:sldId id="287" r:id="rId44"/>
    <p:sldId id="288" r:id="rId45"/>
    <p:sldId id="289" r:id="rId46"/>
    <p:sldId id="290" r:id="rId47"/>
    <p:sldId id="263" r:id="rId48"/>
    <p:sldId id="265" r:id="rId49"/>
    <p:sldId id="266" r:id="rId50"/>
    <p:sldId id="267" r:id="rId51"/>
    <p:sldId id="268" r:id="rId52"/>
    <p:sldId id="312" r:id="rId53"/>
    <p:sldId id="313" r:id="rId54"/>
    <p:sldId id="293" r:id="rId55"/>
    <p:sldId id="294" r:id="rId56"/>
    <p:sldId id="296" r:id="rId57"/>
    <p:sldId id="308" r:id="rId58"/>
    <p:sldId id="297" r:id="rId59"/>
    <p:sldId id="311" r:id="rId60"/>
    <p:sldId id="295" r:id="rId61"/>
    <p:sldId id="309" r:id="rId62"/>
    <p:sldId id="292" r:id="rId63"/>
    <p:sldId id="310" r:id="rId64"/>
    <p:sldId id="306" r:id="rId65"/>
    <p:sldId id="298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snapVertSplitter="1" vertBarState="minimized">
    <p:restoredLeft sz="15598" autoAdjust="0"/>
    <p:restoredTop sz="94652" autoAdjust="0"/>
  </p:normalViewPr>
  <p:slideViewPr>
    <p:cSldViewPr snapToObjects="1">
      <p:cViewPr varScale="1">
        <p:scale>
          <a:sx n="103" d="100"/>
          <a:sy n="103" d="100"/>
        </p:scale>
        <p:origin x="-11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slide" Target="slides/slide62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71" Type="http://schemas.openxmlformats.org/officeDocument/2006/relationships/tableStyles" Target="tableStyle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69" Type="http://schemas.openxmlformats.org/officeDocument/2006/relationships/viewProps" Target="viewProps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slide" Target="slides/slide61.xml"/><Relationship Id="rId66" Type="http://schemas.openxmlformats.org/officeDocument/2006/relationships/slide" Target="slides/slide65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slide" Target="slides/slide64.xml"/><Relationship Id="rId67" Type="http://schemas.openxmlformats.org/officeDocument/2006/relationships/printerSettings" Target="printerSettings/printerSettings1.bin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presProps" Target="presProps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5330-8794-6F4E-B437-45606CBBD7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3551-B1B2-8249-B253-3F1CC5E7316D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3551-B1B2-8249-B253-3F1CC5E7316D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5330-8794-6F4E-B437-45606CBBD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3551-B1B2-8249-B253-3F1CC5E7316D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5330-8794-6F4E-B437-45606CBBD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C9D43551-B1B2-8249-B253-3F1CC5E7316D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5330-8794-6F4E-B437-45606CBBD7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C9D43551-B1B2-8249-B253-3F1CC5E7316D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5330-8794-6F4E-B437-45606CBBD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C9D43551-B1B2-8249-B253-3F1CC5E7316D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5330-8794-6F4E-B437-45606CBBD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3551-B1B2-8249-B253-3F1CC5E7316D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5330-8794-6F4E-B437-45606CBBD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3551-B1B2-8249-B253-3F1CC5E7316D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5330-8794-6F4E-B437-45606CBBD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3551-B1B2-8249-B253-3F1CC5E7316D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5330-8794-6F4E-B437-45606CBBD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3551-B1B2-8249-B253-3F1CC5E7316D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5330-8794-6F4E-B437-45606CBBD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3551-B1B2-8249-B253-3F1CC5E7316D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5330-8794-6F4E-B437-45606CBBD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3551-B1B2-8249-B253-3F1CC5E7316D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5330-8794-6F4E-B437-45606CBBD7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3551-B1B2-8249-B253-3F1CC5E7316D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5330-8794-6F4E-B437-45606CBBD7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3551-B1B2-8249-B253-3F1CC5E7316D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5330-8794-6F4E-B437-45606CBBD7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3551-B1B2-8249-B253-3F1CC5E7316D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5330-8794-6F4E-B437-45606CBBD7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3551-B1B2-8249-B253-3F1CC5E7316D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5330-8794-6F4E-B437-45606CBBD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9D43551-B1B2-8249-B253-3F1CC5E7316D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3A5330-8794-6F4E-B437-45606CBBD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603812"/>
            <a:ext cx="7583487" cy="1044388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Congenital Anomalies of the Kidney and Urinary Tract (CAKUT)</a:t>
            </a:r>
            <a:endParaRPr lang="en-US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763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Infants with bilateral </a:t>
            </a:r>
            <a:r>
              <a:rPr lang="en-US" dirty="0" err="1" smtClean="0"/>
              <a:t>dysplasia</a:t>
            </a:r>
            <a:r>
              <a:rPr lang="en-US" dirty="0" smtClean="0"/>
              <a:t> may have impaired renal function at birth and subsequent progressive renal failure may occur. </a:t>
            </a:r>
          </a:p>
          <a:p>
            <a:r>
              <a:rPr lang="en-US" dirty="0" smtClean="0"/>
              <a:t>Associated urological findings include abnormalities of the renal pelvis and calyces (congenital </a:t>
            </a:r>
            <a:r>
              <a:rPr lang="en-US" dirty="0" err="1" smtClean="0"/>
              <a:t>hydronephrosis</a:t>
            </a:r>
            <a:r>
              <a:rPr lang="en-US" dirty="0" smtClean="0"/>
              <a:t>) and </a:t>
            </a:r>
            <a:r>
              <a:rPr lang="en-US" dirty="0" err="1" smtClean="0"/>
              <a:t>ureters</a:t>
            </a:r>
            <a:r>
              <a:rPr lang="en-US" dirty="0" smtClean="0"/>
              <a:t> (duplicating collecting system), </a:t>
            </a:r>
            <a:r>
              <a:rPr lang="en-US" dirty="0" err="1" smtClean="0"/>
              <a:t>megaureter</a:t>
            </a:r>
            <a:r>
              <a:rPr lang="en-US" dirty="0" smtClean="0"/>
              <a:t>, </a:t>
            </a:r>
            <a:r>
              <a:rPr lang="en-US" dirty="0" err="1" smtClean="0"/>
              <a:t>ureteral</a:t>
            </a:r>
            <a:r>
              <a:rPr lang="en-US" dirty="0" smtClean="0"/>
              <a:t> </a:t>
            </a:r>
            <a:r>
              <a:rPr lang="en-US" dirty="0" err="1" smtClean="0"/>
              <a:t>stenosis</a:t>
            </a:r>
            <a:r>
              <a:rPr lang="en-US" dirty="0" smtClean="0"/>
              <a:t>, and </a:t>
            </a:r>
            <a:r>
              <a:rPr lang="en-US" dirty="0" err="1" smtClean="0"/>
              <a:t>vesicoureteral</a:t>
            </a:r>
            <a:r>
              <a:rPr lang="en-US" dirty="0" smtClean="0"/>
              <a:t> reflux (VUR).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610600" cy="4648200"/>
          </a:xfrm>
        </p:spPr>
        <p:txBody>
          <a:bodyPr/>
          <a:lstStyle/>
          <a:p>
            <a:r>
              <a:rPr lang="en-US" dirty="0" smtClean="0"/>
              <a:t>Because of the frequent association of renal </a:t>
            </a:r>
            <a:r>
              <a:rPr lang="en-US" dirty="0" err="1" smtClean="0"/>
              <a:t>dysplasia</a:t>
            </a:r>
            <a:r>
              <a:rPr lang="en-US" dirty="0" smtClean="0"/>
              <a:t> with a collecting system anomaly, voiding </a:t>
            </a:r>
            <a:r>
              <a:rPr lang="en-US" dirty="0" err="1" smtClean="0"/>
              <a:t>cystourethrography</a:t>
            </a:r>
            <a:r>
              <a:rPr lang="en-US" dirty="0" smtClean="0"/>
              <a:t> should be considered in all patients with renal </a:t>
            </a:r>
            <a:r>
              <a:rPr lang="en-US" dirty="0" err="1" smtClean="0"/>
              <a:t>dysplasia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prognosis of renal </a:t>
            </a:r>
            <a:r>
              <a:rPr lang="en-US" dirty="0" err="1" smtClean="0"/>
              <a:t>dysplasia</a:t>
            </a:r>
            <a:r>
              <a:rPr lang="en-US" dirty="0" smtClean="0"/>
              <a:t> depends on whether there is unilateral versus bilateral disease. In general, the long-term outcome of unilateral renal </a:t>
            </a:r>
            <a:r>
              <a:rPr lang="en-US" dirty="0" err="1" smtClean="0"/>
              <a:t>dysplasia</a:t>
            </a:r>
            <a:r>
              <a:rPr lang="en-US" dirty="0" smtClean="0"/>
              <a:t> is excellent, particularly if there is a normal </a:t>
            </a:r>
            <a:r>
              <a:rPr lang="en-US" dirty="0" err="1" smtClean="0"/>
              <a:t>contralateral</a:t>
            </a:r>
            <a:r>
              <a:rPr lang="en-US" dirty="0" smtClean="0"/>
              <a:t> kidney.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2268061"/>
            <a:ext cx="8593137" cy="2380139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3-Multicystic dysplasia :</a:t>
            </a:r>
          </a:p>
          <a:p>
            <a:pPr algn="dist">
              <a:spcAft>
                <a:spcPts val="2400"/>
              </a:spcAft>
            </a:pPr>
            <a:r>
              <a:rPr lang="en-US" dirty="0" smtClean="0"/>
              <a:t>Multicystic </a:t>
            </a:r>
            <a:r>
              <a:rPr lang="en-US" dirty="0" err="1" smtClean="0"/>
              <a:t>dysplastic</a:t>
            </a:r>
            <a:r>
              <a:rPr lang="en-US" dirty="0" smtClean="0"/>
              <a:t> kidney (MCDK) is a nonfunctioning </a:t>
            </a:r>
            <a:r>
              <a:rPr lang="en-US" dirty="0" err="1" smtClean="0"/>
              <a:t>dysplastic</a:t>
            </a:r>
            <a:r>
              <a:rPr lang="en-US" dirty="0" smtClean="0"/>
              <a:t> kidney with multiple cysts, which is thought to arise from an alteration in renal </a:t>
            </a:r>
            <a:r>
              <a:rPr lang="en-US" dirty="0" err="1" smtClean="0"/>
              <a:t>parenchymal</a:t>
            </a:r>
            <a:r>
              <a:rPr lang="en-US" dirty="0" smtClean="0"/>
              <a:t> differentiation. MCDK consists of a </a:t>
            </a:r>
            <a:r>
              <a:rPr lang="en-US" dirty="0" err="1" smtClean="0"/>
              <a:t>nonreniform</a:t>
            </a:r>
            <a:r>
              <a:rPr lang="en-US" dirty="0" smtClean="0"/>
              <a:t> mass of cysts and connective tissue, and is most commonly detected by routine antenatal screening.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915400" cy="4191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4-Renal agenesis:</a:t>
            </a:r>
          </a:p>
          <a:p>
            <a:r>
              <a:rPr lang="en-US" dirty="0" smtClean="0"/>
              <a:t>Renal agenesis is defined as congenital absence of renal </a:t>
            </a:r>
            <a:r>
              <a:rPr lang="en-US" dirty="0" err="1" smtClean="0"/>
              <a:t>parenchymal</a:t>
            </a:r>
            <a:r>
              <a:rPr lang="en-US" dirty="0" smtClean="0"/>
              <a:t> tissue and results from major disruption of </a:t>
            </a:r>
            <a:r>
              <a:rPr lang="en-US" dirty="0" err="1" smtClean="0"/>
              <a:t>metanephric</a:t>
            </a:r>
            <a:r>
              <a:rPr lang="en-US" dirty="0" smtClean="0"/>
              <a:t> development at an early stage. </a:t>
            </a:r>
          </a:p>
          <a:p>
            <a:r>
              <a:rPr lang="en-US" dirty="0" smtClean="0"/>
              <a:t>Unilateral RA accounts for 5 percent of renal malformations . </a:t>
            </a:r>
          </a:p>
          <a:p>
            <a:r>
              <a:rPr lang="en-US" dirty="0" smtClean="0"/>
              <a:t>The incidence of renal agenesis is approximately 1 per 2900 births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9070"/>
            <a:ext cx="8135937" cy="3294530"/>
          </a:xfrm>
        </p:spPr>
        <p:txBody>
          <a:bodyPr/>
          <a:lstStyle/>
          <a:p>
            <a:r>
              <a:rPr lang="en-US" dirty="0" smtClean="0"/>
              <a:t>Multiple factors are thought to be implicated in the pathogenesis of renal agenesis including mutations in genes important in renal development, and </a:t>
            </a:r>
            <a:r>
              <a:rPr lang="en-US" dirty="0" err="1" smtClean="0"/>
              <a:t>teratogenic</a:t>
            </a:r>
            <a:r>
              <a:rPr lang="en-US" dirty="0" smtClean="0"/>
              <a:t> and environmental agents (</a:t>
            </a:r>
            <a:r>
              <a:rPr lang="en-US" dirty="0" err="1" smtClean="0"/>
              <a:t>eg</a:t>
            </a:r>
            <a:r>
              <a:rPr lang="en-US" dirty="0" smtClean="0"/>
              <a:t>, retinoic acid and cocaine exposure)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516937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Other urological abnormalities have been reported in up to 33 to 65 percent of unilateral cases</a:t>
            </a:r>
          </a:p>
          <a:p>
            <a:r>
              <a:rPr lang="en-US" dirty="0" smtClean="0"/>
              <a:t>Vesicoureteral reflux (VUR) is the most commonly identified urological abnormality, </a:t>
            </a:r>
          </a:p>
          <a:p>
            <a:r>
              <a:rPr lang="en-US" dirty="0" err="1" smtClean="0"/>
              <a:t>Nonrenal</a:t>
            </a:r>
            <a:r>
              <a:rPr lang="en-US" dirty="0" smtClean="0"/>
              <a:t> associated anomalies include cardiac anomalies (most commonly </a:t>
            </a:r>
            <a:r>
              <a:rPr lang="en-US" dirty="0" err="1" smtClean="0"/>
              <a:t>septal</a:t>
            </a:r>
            <a:r>
              <a:rPr lang="en-US" dirty="0" smtClean="0"/>
              <a:t> anomalies), genital tract, and gastrointestinal, respiratory, and skeletal malformations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69337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5-Genetic cystic diseases :</a:t>
            </a:r>
          </a:p>
          <a:p>
            <a:r>
              <a:rPr lang="en-US" dirty="0" smtClean="0"/>
              <a:t>Genetic cystic renal diseases are disorders of terminal epithelial differentiation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A-</a:t>
            </a:r>
            <a:r>
              <a:rPr lang="en-US" b="1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Autosomal</a:t>
            </a:r>
            <a:r>
              <a:rPr lang="en-US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recessive polycystic kidney disease (ARPKD): </a:t>
            </a:r>
          </a:p>
          <a:p>
            <a:r>
              <a:rPr lang="en-US" dirty="0" smtClean="0"/>
              <a:t>It is caused by mutations in the PKHD1 gene, which codes for </a:t>
            </a:r>
            <a:r>
              <a:rPr lang="en-US" dirty="0" err="1" smtClean="0"/>
              <a:t>fibrocystin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ARPKD is characterized by multiple microscopic cysts, principally involving the distal collecting ducts Of  both kidneys </a:t>
            </a:r>
          </a:p>
          <a:p>
            <a:r>
              <a:rPr lang="en-US" dirty="0" smtClean="0"/>
              <a:t>Kidneys are usually greatly enlarged and contain small cysts; renal failure is common in childhood.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981200"/>
            <a:ext cx="8821737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The liver is enlarged and has </a:t>
            </a:r>
            <a:r>
              <a:rPr lang="en-US" dirty="0" err="1" smtClean="0"/>
              <a:t>periportal</a:t>
            </a:r>
            <a:r>
              <a:rPr lang="en-US" dirty="0" smtClean="0"/>
              <a:t> fibrosis and scattered cysts.</a:t>
            </a:r>
          </a:p>
          <a:p>
            <a:r>
              <a:rPr lang="en-US" dirty="0" smtClean="0"/>
              <a:t>Fibrosis produces portal hypertension by age 5 to 10 yr.</a:t>
            </a:r>
          </a:p>
          <a:p>
            <a:r>
              <a:rPr lang="en-US" dirty="0" smtClean="0"/>
              <a:t>Disease severity and progression vary. Severe disease may manifest prenatally or soon after birth or in early childhood with renal-related symptoms; less severely affected patients present in late childhood or adolescence with hepatic-related symptoms.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1870"/>
            <a:ext cx="8135937" cy="4208930"/>
          </a:xfrm>
        </p:spPr>
        <p:txBody>
          <a:bodyPr/>
          <a:lstStyle/>
          <a:p>
            <a:r>
              <a:rPr lang="en-US" dirty="0" smtClean="0"/>
              <a:t>Severely affected neonates commonly have pulmonary </a:t>
            </a:r>
            <a:r>
              <a:rPr lang="en-US" dirty="0" err="1" smtClean="0"/>
              <a:t>hypoplasia</a:t>
            </a:r>
            <a:r>
              <a:rPr lang="en-US" dirty="0" smtClean="0"/>
              <a:t> secondary to the in </a:t>
            </a:r>
            <a:r>
              <a:rPr lang="en-US" dirty="0" err="1" smtClean="0"/>
              <a:t>utero</a:t>
            </a:r>
            <a:r>
              <a:rPr lang="en-US" dirty="0" smtClean="0"/>
              <a:t> effects of renal dysfunction and </a:t>
            </a:r>
            <a:r>
              <a:rPr lang="en-US" dirty="0" err="1" smtClean="0"/>
              <a:t>oligohydramnios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the patient presents in adolescence, </a:t>
            </a:r>
            <a:r>
              <a:rPr lang="en-US" dirty="0" err="1" smtClean="0"/>
              <a:t>nephromegaly</a:t>
            </a:r>
            <a:r>
              <a:rPr lang="en-US" dirty="0" smtClean="0"/>
              <a:t> is less marked, renal insufficiency may be mild to moderate, and the major symptoms are those related to portal hypertension.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2133600"/>
            <a:ext cx="8897937" cy="4572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Diagnosis may be difficult, especially without a family history. </a:t>
            </a:r>
            <a:r>
              <a:rPr lang="en-US" dirty="0" err="1" smtClean="0"/>
              <a:t>Ultrasonography</a:t>
            </a:r>
            <a:r>
              <a:rPr lang="en-US" dirty="0" smtClean="0"/>
              <a:t> may demonstrate renal or hepatic cysts; definitive diagnosis may require biopsy.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Ultrasonography</a:t>
            </a:r>
            <a:r>
              <a:rPr lang="en-US" dirty="0" smtClean="0"/>
              <a:t> in late pregnancy usually allows presumptive in </a:t>
            </a:r>
            <a:r>
              <a:rPr lang="en-US" dirty="0" err="1" smtClean="0"/>
              <a:t>utero</a:t>
            </a:r>
            <a:r>
              <a:rPr lang="en-US" dirty="0" smtClean="0"/>
              <a:t> diagnosis.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Clinical manifestations include </a:t>
            </a:r>
            <a:r>
              <a:rPr lang="en-US" dirty="0" err="1" smtClean="0"/>
              <a:t>oligohydramnios</a:t>
            </a:r>
            <a:r>
              <a:rPr lang="en-US" dirty="0" smtClean="0"/>
              <a:t>, pulmonary </a:t>
            </a:r>
            <a:r>
              <a:rPr lang="en-US" dirty="0" err="1" smtClean="0"/>
              <a:t>hypoplasia</a:t>
            </a:r>
            <a:r>
              <a:rPr lang="en-US" dirty="0" smtClean="0"/>
              <a:t>, hypertension, congestive cardiac failure, liver disease, and renal failure.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The </a:t>
            </a:r>
            <a:r>
              <a:rPr lang="en-US" dirty="0" err="1" smtClean="0"/>
              <a:t>perinatal</a:t>
            </a:r>
            <a:r>
              <a:rPr lang="en-US" dirty="0" smtClean="0"/>
              <a:t> prognosis depends on the pulmonary status. 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7013" y="1828800"/>
            <a:ext cx="8135937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Congenital anomalies of the kidney and urinary tract (CAKUT) constitute approximately 20 to 30 % of all anomalies identified in the prenatal period.</a:t>
            </a:r>
          </a:p>
          <a:p>
            <a:r>
              <a:rPr lang="en-US" dirty="0" smtClean="0"/>
              <a:t>Defects can be bilateral or unilateral, and different defects often coexist in an individual child.</a:t>
            </a:r>
          </a:p>
          <a:p>
            <a:r>
              <a:rPr lang="en-US" dirty="0" smtClean="0"/>
              <a:t>The overall rate of CAKUT in live and stillborn infants is 0.3 to 1.6 per 1000 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8669337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BEF676"/>
                </a:solidFill>
              </a:rPr>
              <a:t>B-</a:t>
            </a:r>
            <a:r>
              <a:rPr lang="en-US" b="1" i="1" dirty="0" err="1" smtClean="0">
                <a:solidFill>
                  <a:srgbClr val="BEF676"/>
                </a:solidFill>
              </a:rPr>
              <a:t>Autosomal</a:t>
            </a:r>
            <a:r>
              <a:rPr lang="en-US" b="1" i="1" dirty="0" smtClean="0">
                <a:solidFill>
                  <a:srgbClr val="BEF676"/>
                </a:solidFill>
              </a:rPr>
              <a:t> dominant polycystic kidney disease (ADPKD) </a:t>
            </a:r>
          </a:p>
          <a:p>
            <a:r>
              <a:rPr lang="en-US" dirty="0" smtClean="0"/>
              <a:t>ADPKD is characterized by bilateral renal enlargement secondary to multiple cysts.</a:t>
            </a:r>
          </a:p>
          <a:p>
            <a:r>
              <a:rPr lang="en-US" dirty="0" smtClean="0"/>
              <a:t>It is caused by mutations in either PKD1 (85 percent of patients) or PKD2 genes (15 percent)</a:t>
            </a:r>
          </a:p>
          <a:p>
            <a:r>
              <a:rPr lang="en-US" dirty="0" smtClean="0"/>
              <a:t>There is a greater variability in clinical manifestations of ADPKD with most patients having significant clinical findings only in adulthood.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135937" cy="3505200"/>
          </a:xfrm>
        </p:spPr>
        <p:txBody>
          <a:bodyPr/>
          <a:lstStyle/>
          <a:p>
            <a:r>
              <a:rPr lang="en-US" dirty="0" smtClean="0"/>
              <a:t>There are a subset of children who have an early onset of disease (in </a:t>
            </a:r>
            <a:r>
              <a:rPr lang="en-US" dirty="0" err="1" smtClean="0"/>
              <a:t>utero</a:t>
            </a:r>
            <a:r>
              <a:rPr lang="en-US" dirty="0" smtClean="0"/>
              <a:t> or in the first year of life) with symptoms similar to those with ARPKD. </a:t>
            </a:r>
          </a:p>
          <a:p>
            <a:r>
              <a:rPr lang="en-US" dirty="0" smtClean="0"/>
              <a:t>These include gross or microscopic </a:t>
            </a:r>
            <a:r>
              <a:rPr lang="en-US" dirty="0" err="1" smtClean="0"/>
              <a:t>hematuria</a:t>
            </a:r>
            <a:r>
              <a:rPr lang="en-US" dirty="0" smtClean="0"/>
              <a:t>, hypertension, </a:t>
            </a:r>
            <a:r>
              <a:rPr lang="en-US" dirty="0" err="1" smtClean="0"/>
              <a:t>proteinuria</a:t>
            </a:r>
            <a:r>
              <a:rPr lang="en-US" dirty="0" smtClean="0"/>
              <a:t>, cyst infection, and renal insufficiency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9" y="1219200"/>
            <a:ext cx="4386083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95400"/>
            <a:ext cx="5205506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3050"/>
            <a:ext cx="7652012" cy="620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364537" cy="4208930"/>
          </a:xfrm>
        </p:spPr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RENAL ECTOPY: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Renal </a:t>
            </a:r>
            <a:r>
              <a:rPr lang="en-US" dirty="0" err="1" smtClean="0">
                <a:solidFill>
                  <a:srgbClr val="FFFFFF"/>
                </a:solidFill>
              </a:rPr>
              <a:t>ectopy</a:t>
            </a:r>
            <a:r>
              <a:rPr lang="en-US" dirty="0" smtClean="0">
                <a:solidFill>
                  <a:srgbClr val="FFFFFF"/>
                </a:solidFill>
              </a:rPr>
              <a:t> occurs when the kidney does not normally ascend to the retroperitoneal renal </a:t>
            </a:r>
            <a:r>
              <a:rPr lang="en-US" dirty="0" err="1" smtClean="0">
                <a:solidFill>
                  <a:srgbClr val="FFFFFF"/>
                </a:solidFill>
              </a:rPr>
              <a:t>fossa</a:t>
            </a:r>
            <a:r>
              <a:rPr lang="en-US" dirty="0" smtClean="0">
                <a:solidFill>
                  <a:srgbClr val="FFFFFF"/>
                </a:solidFill>
              </a:rPr>
              <a:t> (level of the second lumbar vertebra).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Simple congenital </a:t>
            </a:r>
            <a:r>
              <a:rPr lang="en-US" dirty="0" err="1" smtClean="0">
                <a:solidFill>
                  <a:srgbClr val="FFFFFF"/>
                </a:solidFill>
              </a:rPr>
              <a:t>ectopy</a:t>
            </a:r>
            <a:r>
              <a:rPr lang="en-US" dirty="0" smtClean="0">
                <a:solidFill>
                  <a:srgbClr val="FFFFFF"/>
                </a:solidFill>
              </a:rPr>
              <a:t> refers to a kidney that lies on the correct side of the body but lies in an abnormal position.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3" y="1963270"/>
            <a:ext cx="8669337" cy="45899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Crossed renal </a:t>
            </a:r>
            <a:r>
              <a:rPr lang="en-US" b="1" dirty="0" err="1" smtClean="0">
                <a:solidFill>
                  <a:srgbClr val="FFFF00"/>
                </a:solidFill>
              </a:rPr>
              <a:t>ectopia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Different forms of crossed renal </a:t>
            </a:r>
            <a:r>
              <a:rPr lang="en-US" dirty="0" err="1" smtClean="0">
                <a:solidFill>
                  <a:srgbClr val="FFFFFF"/>
                </a:solidFill>
              </a:rPr>
              <a:t>ectopia</a:t>
            </a:r>
            <a:endParaRPr lang="en-US" dirty="0" smtClean="0">
              <a:solidFill>
                <a:srgbClr val="FFFF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</a:rPr>
              <a:t>		1- Fused: Ectopic kidney moves across the midline and fuses 	to the lower pole of the normally positioned 	</a:t>
            </a:r>
            <a:r>
              <a:rPr lang="en-US" dirty="0" err="1" smtClean="0">
                <a:solidFill>
                  <a:srgbClr val="FFFFFF"/>
                </a:solidFill>
              </a:rPr>
              <a:t>contralateral</a:t>
            </a:r>
            <a:r>
              <a:rPr lang="en-US" dirty="0" smtClean="0">
                <a:solidFill>
                  <a:srgbClr val="FFFFFF"/>
                </a:solidFill>
              </a:rPr>
              <a:t> kidney. </a:t>
            </a:r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</a:rPr>
              <a:t>		2-Nonfused: Ectopic kidney moves across the midline without 	fusion and positioned at the rim of the pelvis (pelvic 	kidney). </a:t>
            </a:r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</a:rPr>
              <a:t>		3-Bilateral: Both kidneys are ectopic and cross the midline 	with the </a:t>
            </a:r>
            <a:r>
              <a:rPr lang="en-US" dirty="0" err="1" smtClean="0">
                <a:solidFill>
                  <a:srgbClr val="FFFFFF"/>
                </a:solidFill>
              </a:rPr>
              <a:t>ureters</a:t>
            </a:r>
            <a:r>
              <a:rPr lang="en-US" dirty="0" smtClean="0">
                <a:solidFill>
                  <a:srgbClr val="FFFFFF"/>
                </a:solidFill>
              </a:rPr>
              <a:t> maintaining their normal bladder insertion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49400"/>
            <a:ext cx="7162800" cy="3873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905000"/>
            <a:ext cx="8745537" cy="42089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RENAL FUSION:</a:t>
            </a:r>
          </a:p>
          <a:p>
            <a:r>
              <a:rPr lang="en-US" dirty="0" smtClean="0"/>
              <a:t>Renal fusion occurs when a portion of one kidney is fused to the other. </a:t>
            </a:r>
          </a:p>
          <a:p>
            <a:r>
              <a:rPr lang="en-US" dirty="0" smtClean="0"/>
              <a:t>The most common fusion anomaly is the horseshoe kidney, which involves abnormal migration of both kidneys (</a:t>
            </a:r>
            <a:r>
              <a:rPr lang="en-US" dirty="0" err="1" smtClean="0"/>
              <a:t>ectopy</a:t>
            </a:r>
            <a:r>
              <a:rPr lang="en-US" dirty="0" smtClean="0"/>
              <a:t>), resulting in fusion. </a:t>
            </a:r>
          </a:p>
          <a:p>
            <a:r>
              <a:rPr lang="en-US" dirty="0" smtClean="0"/>
              <a:t>This differs from crossed fused renal </a:t>
            </a:r>
            <a:r>
              <a:rPr lang="en-US" dirty="0" err="1" smtClean="0"/>
              <a:t>ectopy</a:t>
            </a:r>
            <a:r>
              <a:rPr lang="en-US" dirty="0" smtClean="0"/>
              <a:t>, which usually involves abnormal movement of only one kidney across the midline with fusion of the </a:t>
            </a:r>
            <a:r>
              <a:rPr lang="en-US" dirty="0" err="1" smtClean="0"/>
              <a:t>contralateral</a:t>
            </a:r>
            <a:r>
              <a:rPr lang="en-US" dirty="0" smtClean="0"/>
              <a:t> </a:t>
            </a:r>
            <a:r>
              <a:rPr lang="en-US" dirty="0" err="1" smtClean="0"/>
              <a:t>noncrossing</a:t>
            </a:r>
            <a:r>
              <a:rPr lang="en-US" dirty="0" smtClean="0"/>
              <a:t> kidney.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0" y="914400"/>
            <a:ext cx="52197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incidence is higher in women with a family history of CAKUT.</a:t>
            </a:r>
          </a:p>
          <a:p>
            <a:r>
              <a:rPr lang="en-US" dirty="0" smtClean="0"/>
              <a:t>Of all antenatal renal anomalies, the most frequent abnormality is </a:t>
            </a:r>
            <a:r>
              <a:rPr lang="en-US" dirty="0" err="1" smtClean="0"/>
              <a:t>hydronephrosis</a:t>
            </a:r>
            <a:r>
              <a:rPr lang="en-US" dirty="0" smtClean="0"/>
              <a:t>, (</a:t>
            </a:r>
            <a:r>
              <a:rPr lang="en-US" dirty="0" err="1" smtClean="0"/>
              <a:t>ie</a:t>
            </a:r>
            <a:r>
              <a:rPr lang="en-US" dirty="0" smtClean="0"/>
              <a:t>, upper urinary tract dilatation). </a:t>
            </a:r>
          </a:p>
          <a:p>
            <a:r>
              <a:rPr lang="en-US" dirty="0" smtClean="0"/>
              <a:t>Renal malformations are associated with non-renal congenital anomalies in about 30 % of cases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2209800"/>
            <a:ext cx="8364537" cy="4208930"/>
          </a:xfrm>
        </p:spPr>
        <p:txBody>
          <a:bodyPr/>
          <a:lstStyle/>
          <a:p>
            <a:r>
              <a:rPr lang="en-US" dirty="0" smtClean="0"/>
              <a:t> Horseshoe kidney can be a feature of many syndromes including genetic disorders such as Turner syndrome, </a:t>
            </a:r>
            <a:r>
              <a:rPr lang="en-US" dirty="0" err="1" smtClean="0"/>
              <a:t>Trisomy</a:t>
            </a:r>
            <a:r>
              <a:rPr lang="en-US" dirty="0" smtClean="0"/>
              <a:t> 13, 18 and 2</a:t>
            </a:r>
          </a:p>
          <a:p>
            <a:r>
              <a:rPr lang="en-US" dirty="0" smtClean="0"/>
              <a:t>Patients with a horseshoe kidney appear to have an increased risk for </a:t>
            </a:r>
            <a:r>
              <a:rPr lang="en-US" dirty="0" err="1" smtClean="0"/>
              <a:t>Wilms</a:t>
            </a:r>
            <a:r>
              <a:rPr lang="en-US" dirty="0" smtClean="0"/>
              <a:t> tumor.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82000" cy="4208930"/>
          </a:xfrm>
        </p:spPr>
        <p:txBody>
          <a:bodyPr/>
          <a:lstStyle/>
          <a:p>
            <a:r>
              <a:rPr lang="en-US" dirty="0" smtClean="0"/>
              <a:t>Most patients with an ectopic or fused </a:t>
            </a:r>
            <a:r>
              <a:rPr lang="en-US" dirty="0" err="1" smtClean="0"/>
              <a:t>kidney(s</a:t>
            </a:r>
            <a:r>
              <a:rPr lang="en-US" dirty="0" smtClean="0"/>
              <a:t>) are asymptomatic and are diagnosed coincidentally, often by antenatal </a:t>
            </a:r>
            <a:r>
              <a:rPr lang="en-US" dirty="0" err="1" smtClean="0"/>
              <a:t>ultrasonography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In patients diagnosed symptomatically with either anomaly, symptoms at presentation are generally related to associated complications including urinary tract infection (with or without VUR), obstruction, and renal calculi.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895600"/>
            <a:ext cx="8059737" cy="1044388"/>
          </a:xfrm>
        </p:spPr>
        <p:txBody>
          <a:bodyPr/>
          <a:lstStyle/>
          <a:p>
            <a:r>
              <a:rPr lang="en-US" dirty="0" smtClean="0">
                <a:solidFill>
                  <a:srgbClr val="FF7172"/>
                </a:solidFill>
              </a:rPr>
              <a:t>B-</a:t>
            </a:r>
            <a:r>
              <a:rPr lang="en-US" dirty="0" err="1" smtClean="0">
                <a:solidFill>
                  <a:srgbClr val="FF7172"/>
                </a:solidFill>
              </a:rPr>
              <a:t>Ureter</a:t>
            </a:r>
            <a:r>
              <a:rPr lang="en-US" dirty="0" smtClean="0">
                <a:solidFill>
                  <a:srgbClr val="FF7172"/>
                </a:solidFill>
              </a:rPr>
              <a:t> &amp; Bladder</a:t>
            </a:r>
            <a:br>
              <a:rPr lang="en-US" dirty="0" smtClean="0">
                <a:solidFill>
                  <a:srgbClr val="FF7172"/>
                </a:solidFill>
              </a:rPr>
            </a:br>
            <a:endParaRPr lang="en-US" dirty="0">
              <a:solidFill>
                <a:srgbClr val="FF717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950" y="1143000"/>
            <a:ext cx="4845050" cy="4728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143000"/>
            <a:ext cx="4400550" cy="4872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609600"/>
            <a:ext cx="4648200" cy="5062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6019800"/>
            <a:ext cx="6222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Location of ectopic </a:t>
            </a:r>
            <a:r>
              <a:rPr lang="en-US" sz="2400" dirty="0" err="1" smtClean="0">
                <a:solidFill>
                  <a:schemeClr val="bg1"/>
                </a:solidFill>
              </a:rPr>
              <a:t>ureteral</a:t>
            </a:r>
            <a:r>
              <a:rPr lang="en-US" sz="2400" dirty="0" smtClean="0">
                <a:solidFill>
                  <a:schemeClr val="bg1"/>
                </a:solidFill>
              </a:rPr>
              <a:t> orifices in boys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828800"/>
            <a:ext cx="5753100" cy="39419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981200"/>
            <a:ext cx="320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Physical findings characteristic of bladder </a:t>
            </a:r>
            <a:r>
              <a:rPr lang="en-US" sz="2000" dirty="0" err="1" smtClean="0">
                <a:solidFill>
                  <a:srgbClr val="FFFFFF"/>
                </a:solidFill>
              </a:rPr>
              <a:t>exstrophy</a:t>
            </a:r>
            <a:r>
              <a:rPr lang="en-US" sz="2000" dirty="0" smtClean="0">
                <a:solidFill>
                  <a:srgbClr val="FFFFFF"/>
                </a:solidFill>
              </a:rPr>
              <a:t> in both boys and girls include:</a:t>
            </a: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    * Open bladder plate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    * Low set umbilicus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    * </a:t>
            </a:r>
            <a:r>
              <a:rPr lang="en-US" sz="2000" dirty="0" err="1" smtClean="0">
                <a:solidFill>
                  <a:srgbClr val="FFFFFF"/>
                </a:solidFill>
              </a:rPr>
              <a:t>Diastasis</a:t>
            </a:r>
            <a:r>
              <a:rPr lang="en-US" sz="2000" dirty="0" smtClean="0">
                <a:solidFill>
                  <a:srgbClr val="FFFFFF"/>
                </a:solidFill>
              </a:rPr>
              <a:t> of the 	</a:t>
            </a:r>
            <a:r>
              <a:rPr lang="en-US" sz="2000" dirty="0" err="1" smtClean="0">
                <a:solidFill>
                  <a:srgbClr val="FFFFFF"/>
                </a:solidFill>
              </a:rPr>
              <a:t>symphysis</a:t>
            </a:r>
            <a:r>
              <a:rPr lang="en-US" sz="2000" dirty="0" smtClean="0">
                <a:solidFill>
                  <a:srgbClr val="FFFFFF"/>
                </a:solidFill>
              </a:rPr>
              <a:t> pubis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    * </a:t>
            </a:r>
            <a:r>
              <a:rPr lang="en-US" sz="2000" dirty="0" err="1" smtClean="0">
                <a:solidFill>
                  <a:srgbClr val="FFFFFF"/>
                </a:solidFill>
              </a:rPr>
              <a:t>Anteriorly</a:t>
            </a:r>
            <a:r>
              <a:rPr lang="en-US" sz="2000" dirty="0" smtClean="0">
                <a:solidFill>
                  <a:srgbClr val="FFFFFF"/>
                </a:solidFill>
              </a:rPr>
              <a:t> displaced 	anus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    * Inguinal hernia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200400"/>
            <a:ext cx="7583487" cy="1044388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Urinary Tract Infection</a:t>
            </a:r>
            <a:b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endParaRPr lang="en-US" sz="40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63" y="2115670"/>
            <a:ext cx="8364537" cy="4208930"/>
          </a:xfrm>
        </p:spPr>
        <p:txBody>
          <a:bodyPr/>
          <a:lstStyle/>
          <a:p>
            <a:r>
              <a:rPr lang="en-US" dirty="0" smtClean="0"/>
              <a:t>Urinary tract infection (UTI) is a leading cause of serious bacterial illness in febrile infants</a:t>
            </a:r>
          </a:p>
          <a:p>
            <a:r>
              <a:rPr lang="en-US" dirty="0" smtClean="0"/>
              <a:t>Throughout childhood the cumulative incidence is approximately 10% in girls and 3% in boys.</a:t>
            </a:r>
          </a:p>
          <a:p>
            <a:r>
              <a:rPr lang="en-US" dirty="0" smtClean="0"/>
              <a:t>Urinary infection usually is ascending, with inoculation of </a:t>
            </a:r>
            <a:r>
              <a:rPr lang="en-US" dirty="0" err="1" smtClean="0"/>
              <a:t>fecally</a:t>
            </a:r>
            <a:r>
              <a:rPr lang="en-US" dirty="0" smtClean="0"/>
              <a:t> derived organisms from the urethra and </a:t>
            </a:r>
            <a:r>
              <a:rPr lang="en-US" dirty="0" err="1" smtClean="0"/>
              <a:t>peri</a:t>
            </a:r>
            <a:r>
              <a:rPr lang="en-US" dirty="0" smtClean="0"/>
              <a:t>-urethral tissues into the bladder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991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most prevalent pathogens in several recent pediatric studies were                    	</a:t>
            </a:r>
          </a:p>
          <a:p>
            <a:pPr>
              <a:buNone/>
            </a:pPr>
            <a:r>
              <a:rPr lang="en-US" dirty="0" smtClean="0"/>
              <a:t>             Escherichia coli (54%-67%)                </a:t>
            </a:r>
            <a:r>
              <a:rPr lang="en-US" dirty="0" err="1" smtClean="0"/>
              <a:t>Klebsiella</a:t>
            </a:r>
            <a:r>
              <a:rPr lang="en-US" dirty="0" smtClean="0"/>
              <a:t> (6%-17%) </a:t>
            </a:r>
          </a:p>
          <a:p>
            <a:pPr>
              <a:buNone/>
            </a:pPr>
            <a:r>
              <a:rPr lang="en-US" dirty="0" smtClean="0"/>
              <a:t>             Proteus (5%- 12%)                             </a:t>
            </a:r>
            <a:r>
              <a:rPr lang="en-US" dirty="0" err="1" smtClean="0"/>
              <a:t>Enterococcus</a:t>
            </a:r>
            <a:r>
              <a:rPr lang="en-US" dirty="0" smtClean="0"/>
              <a:t> (3%-9%)  </a:t>
            </a:r>
          </a:p>
          <a:p>
            <a:pPr>
              <a:buNone/>
            </a:pPr>
            <a:r>
              <a:rPr lang="en-US" dirty="0" smtClean="0"/>
              <a:t>             Pseudomonas (2%-6%)</a:t>
            </a:r>
          </a:p>
          <a:p>
            <a:r>
              <a:rPr lang="en-US" dirty="0" smtClean="0"/>
              <a:t>Among patients with urinary tract anomalies or impaired immune systems, less virulent organisms, such as </a:t>
            </a:r>
            <a:r>
              <a:rPr lang="en-US" dirty="0" err="1" smtClean="0"/>
              <a:t>Staph</a:t>
            </a:r>
            <a:r>
              <a:rPr lang="en-US" dirty="0" smtClean="0"/>
              <a:t> </a:t>
            </a:r>
            <a:r>
              <a:rPr lang="en-US" dirty="0" err="1" smtClean="0"/>
              <a:t>epi</a:t>
            </a:r>
            <a:r>
              <a:rPr lang="en-US" dirty="0" smtClean="0"/>
              <a:t>, H </a:t>
            </a:r>
            <a:r>
              <a:rPr lang="en-US" dirty="0" err="1" smtClean="0"/>
              <a:t>inﬂuenzae</a:t>
            </a:r>
            <a:r>
              <a:rPr lang="en-US" dirty="0" smtClean="0"/>
              <a:t>, and group B </a:t>
            </a:r>
            <a:r>
              <a:rPr lang="en-US" dirty="0" err="1" smtClean="0"/>
              <a:t>Strept</a:t>
            </a:r>
            <a:r>
              <a:rPr lang="en-US" dirty="0" smtClean="0"/>
              <a:t>, may be responsible.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913" y="2765612"/>
            <a:ext cx="7583487" cy="1044388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A- Kidney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8070"/>
            <a:ext cx="8059737" cy="344693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hematogenous</a:t>
            </a:r>
            <a:r>
              <a:rPr lang="en-US" dirty="0" smtClean="0"/>
              <a:t> route of infection is far less common with generally different causal organisms, such as </a:t>
            </a:r>
            <a:r>
              <a:rPr lang="en-US" dirty="0" err="1" smtClean="0"/>
              <a:t>Staph</a:t>
            </a:r>
            <a:r>
              <a:rPr lang="en-US" dirty="0" smtClean="0"/>
              <a:t> </a:t>
            </a:r>
            <a:r>
              <a:rPr lang="en-US" dirty="0" err="1" smtClean="0"/>
              <a:t>aureus</a:t>
            </a:r>
            <a:r>
              <a:rPr lang="en-US" dirty="0" smtClean="0"/>
              <a:t>, Candida, and Salmonella; Pseudomonas </a:t>
            </a:r>
            <a:r>
              <a:rPr lang="en-US" dirty="0" err="1" smtClean="0"/>
              <a:t>aeruginosa</a:t>
            </a:r>
            <a:r>
              <a:rPr lang="en-US" dirty="0" smtClean="0"/>
              <a:t> and Proteus can infect by either route.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9220200" cy="7086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CLINICAL PRESENTATION </a:t>
            </a:r>
          </a:p>
          <a:p>
            <a:r>
              <a:rPr lang="en-US" dirty="0" smtClean="0"/>
              <a:t>Young infants often present with fever alone (≥38°C); irritability, vomiting, lethargy, or poor feeding variably may be present. </a:t>
            </a:r>
          </a:p>
          <a:p>
            <a:r>
              <a:rPr lang="en-US" dirty="0" smtClean="0"/>
              <a:t>For those younger than 3 months there is an increased risk of </a:t>
            </a:r>
            <a:r>
              <a:rPr lang="en-US" dirty="0" err="1" smtClean="0"/>
              <a:t>bacteremia</a:t>
            </a:r>
            <a:r>
              <a:rPr lang="en-US" dirty="0" smtClean="0"/>
              <a:t> and a greater possibility of undiagnosed congenital urologic malformations. </a:t>
            </a:r>
          </a:p>
          <a:p>
            <a:r>
              <a:rPr lang="en-US" dirty="0" smtClean="0"/>
              <a:t>Older children generally have more explicit symptoms of bladder </a:t>
            </a:r>
            <a:r>
              <a:rPr lang="en-US" dirty="0" err="1" smtClean="0"/>
              <a:t>inﬂammation</a:t>
            </a:r>
            <a:r>
              <a:rPr lang="en-US" dirty="0" smtClean="0"/>
              <a:t> and/or </a:t>
            </a:r>
            <a:r>
              <a:rPr lang="en-US" dirty="0" err="1" smtClean="0"/>
              <a:t>ﬂank</a:t>
            </a:r>
            <a:r>
              <a:rPr lang="en-US" dirty="0" smtClean="0"/>
              <a:t> pain.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69337" cy="5029200"/>
          </a:xfrm>
        </p:spPr>
        <p:txBody>
          <a:bodyPr/>
          <a:lstStyle/>
          <a:p>
            <a:r>
              <a:rPr lang="en-US" dirty="0" smtClean="0"/>
              <a:t>For infants, any of the following increased the positive likelihood ratio of UTI to 2 or more: history of prior UTI, fever of more than 24 hours’ duration or higher than 40°C, absence of circumcision in males, and </a:t>
            </a:r>
            <a:r>
              <a:rPr lang="en-US" dirty="0" err="1" smtClean="0"/>
              <a:t>suprapubic</a:t>
            </a:r>
            <a:r>
              <a:rPr lang="en-US" dirty="0" smtClean="0"/>
              <a:t> tenderness. </a:t>
            </a:r>
          </a:p>
          <a:p>
            <a:r>
              <a:rPr lang="en-US" dirty="0" smtClean="0"/>
              <a:t>Combinations of these ﬁndings </a:t>
            </a:r>
            <a:r>
              <a:rPr lang="en-US" dirty="0" err="1" smtClean="0"/>
              <a:t>ampliﬁed</a:t>
            </a:r>
            <a:r>
              <a:rPr lang="en-US" dirty="0" smtClean="0"/>
              <a:t> probability. </a:t>
            </a:r>
          </a:p>
          <a:p>
            <a:r>
              <a:rPr lang="en-US" dirty="0" smtClean="0"/>
              <a:t>For verbal children, the following symptoms were most reliable: abdominal pain with fever higher than 38°C, back </a:t>
            </a:r>
            <a:r>
              <a:rPr lang="en-US" dirty="0" smtClean="0"/>
              <a:t>pain, </a:t>
            </a:r>
            <a:r>
              <a:rPr lang="en-US" dirty="0" smtClean="0"/>
              <a:t>new-onset urinary incontinence, </a:t>
            </a:r>
            <a:r>
              <a:rPr lang="en-US" dirty="0" err="1" smtClean="0"/>
              <a:t>dysuria</a:t>
            </a:r>
            <a:r>
              <a:rPr lang="en-US" dirty="0" smtClean="0"/>
              <a:t>, and frequency.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DIAGNOSIS OF UTI :</a:t>
            </a:r>
          </a:p>
          <a:p>
            <a:r>
              <a:rPr lang="en-US" dirty="0" smtClean="0"/>
              <a:t>Specimen Collection :A non contaminated urine sample is fundamental. </a:t>
            </a:r>
          </a:p>
          <a:p>
            <a:r>
              <a:rPr lang="en-US" dirty="0" smtClean="0"/>
              <a:t>For infants and non–toilet-trained children, the most accurate method of collection is </a:t>
            </a:r>
            <a:r>
              <a:rPr lang="en-US" dirty="0" err="1" smtClean="0"/>
              <a:t>suprapubic</a:t>
            </a:r>
            <a:r>
              <a:rPr lang="en-US" dirty="0" smtClean="0"/>
              <a:t> bladder aspiration, however, it rarely is practical. </a:t>
            </a:r>
          </a:p>
          <a:p>
            <a:r>
              <a:rPr lang="en-US" dirty="0" smtClean="0"/>
              <a:t>Urethral catheterization or spontaneously voided clean midstream samples (usually obtained) are the most reliable alternatives.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20470"/>
            <a:ext cx="8059737" cy="4208930"/>
          </a:xfrm>
        </p:spPr>
        <p:txBody>
          <a:bodyPr/>
          <a:lstStyle/>
          <a:p>
            <a:r>
              <a:rPr lang="en-US" dirty="0" smtClean="0"/>
              <a:t>Perineal urine bag collection has a high rate of contamination and should be avoided for culture, but may help in screening infants for </a:t>
            </a:r>
            <a:r>
              <a:rPr lang="en-US" dirty="0" err="1" smtClean="0"/>
              <a:t>suprapubic</a:t>
            </a:r>
            <a:r>
              <a:rPr lang="en-US" dirty="0" smtClean="0"/>
              <a:t> bladder aspiration or urethral catheterization. </a:t>
            </a:r>
          </a:p>
          <a:p>
            <a:r>
              <a:rPr lang="en-US" dirty="0" smtClean="0"/>
              <a:t>For toilet-trained children, appropriate cleansing of the </a:t>
            </a:r>
            <a:r>
              <a:rPr lang="en-US" dirty="0" err="1" smtClean="0"/>
              <a:t>perineal</a:t>
            </a:r>
            <a:r>
              <a:rPr lang="en-US" dirty="0" smtClean="0"/>
              <a:t>/genital area before midstream urine collection is essential.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Urinalysis :</a:t>
            </a:r>
          </a:p>
          <a:p>
            <a:r>
              <a:rPr lang="en-US" dirty="0" smtClean="0"/>
              <a:t>Although urine culture is the gold standard for UTI diagnosis, more rapid screening may be required for preliminary clinical decision making. </a:t>
            </a:r>
          </a:p>
          <a:p>
            <a:r>
              <a:rPr lang="en-US" dirty="0" smtClean="0"/>
              <a:t>Urine Gram stain is the single most sensitive and </a:t>
            </a:r>
            <a:r>
              <a:rPr lang="en-US" dirty="0" err="1" smtClean="0"/>
              <a:t>speciﬁc</a:t>
            </a:r>
            <a:r>
              <a:rPr lang="en-US" dirty="0" smtClean="0"/>
              <a:t> test. </a:t>
            </a:r>
          </a:p>
          <a:p>
            <a:r>
              <a:rPr lang="en-US" dirty="0" smtClean="0"/>
              <a:t>For older infants and children, urine dipstick testing for </a:t>
            </a:r>
            <a:r>
              <a:rPr lang="en-US" dirty="0" smtClean="0"/>
              <a:t>both </a:t>
            </a:r>
            <a:r>
              <a:rPr lang="en-US" dirty="0" smtClean="0"/>
              <a:t>leukocyte esterase and nitrites may be used if microscopy is unavailable, however, urine still must be sent for culture and symptomatic children must be treated pending the results</a:t>
            </a:r>
            <a:r>
              <a:rPr lang="en-US" dirty="0" smtClean="0"/>
              <a:t> 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441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Urine Culture </a:t>
            </a:r>
          </a:p>
          <a:p>
            <a:r>
              <a:rPr lang="en-US" dirty="0" smtClean="0"/>
              <a:t>Bacterial colony count criteria to distinguish urine infection from contamination are optional, not absolute.</a:t>
            </a:r>
          </a:p>
          <a:p>
            <a:r>
              <a:rPr lang="en-US" dirty="0" smtClean="0"/>
              <a:t>Although 10</a:t>
            </a:r>
            <a:r>
              <a:rPr lang="en-US" baseline="30000" dirty="0" smtClean="0"/>
              <a:t>5</a:t>
            </a:r>
            <a:r>
              <a:rPr lang="en-US" dirty="0" smtClean="0"/>
              <a:t> colony forming units (CFU) per </a:t>
            </a:r>
            <a:r>
              <a:rPr lang="en-US" dirty="0" err="1" smtClean="0"/>
              <a:t>mL</a:t>
            </a:r>
            <a:r>
              <a:rPr lang="en-US" dirty="0" smtClean="0"/>
              <a:t> (10</a:t>
            </a:r>
            <a:r>
              <a:rPr lang="en-US" baseline="30000" dirty="0" smtClean="0"/>
              <a:t>8</a:t>
            </a:r>
            <a:r>
              <a:rPr lang="en-US" dirty="0" smtClean="0"/>
              <a:t> CFU/L) is the generally accepted diagnostic cut-off level for midstream urine samples, true infection with a lower colony count occurs (</a:t>
            </a:r>
            <a:r>
              <a:rPr lang="en-US" dirty="0" err="1" smtClean="0"/>
              <a:t>eg</a:t>
            </a:r>
            <a:r>
              <a:rPr lang="en-US" dirty="0" smtClean="0"/>
              <a:t>, reduced bladder incubation time owing to urinary frequency or high urine </a:t>
            </a:r>
            <a:r>
              <a:rPr lang="en-US" dirty="0" err="1" smtClean="0"/>
              <a:t>ﬂow</a:t>
            </a:r>
            <a:r>
              <a:rPr lang="en-US" dirty="0" smtClean="0"/>
              <a:t> rate, presence of an antibacterial agent in the urine).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28800"/>
            <a:ext cx="8194160" cy="319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470212"/>
            <a:ext cx="8821737" cy="53115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TREATMENT 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Younger than 3 months  of age :</a:t>
            </a:r>
          </a:p>
          <a:p>
            <a:r>
              <a:rPr lang="en-US" dirty="0" smtClean="0"/>
              <a:t>All febrile neonates should be treated with IV antibiotics pending urine, blood, and CSF culture results.</a:t>
            </a:r>
          </a:p>
          <a:p>
            <a:pPr>
              <a:buNone/>
            </a:pPr>
            <a:r>
              <a:rPr lang="en-US" b="1" i="1" dirty="0" smtClean="0">
                <a:solidFill>
                  <a:srgbClr val="BEF676"/>
                </a:solidFill>
              </a:rPr>
              <a:t>Older than 3 Months :</a:t>
            </a:r>
          </a:p>
          <a:p>
            <a:r>
              <a:rPr lang="en-US" dirty="0" smtClean="0"/>
              <a:t>10 to 14 days of oral treatment with </a:t>
            </a:r>
            <a:r>
              <a:rPr lang="en-US" dirty="0" err="1" smtClean="0"/>
              <a:t>ceﬁxime</a:t>
            </a:r>
            <a:r>
              <a:rPr lang="en-US" dirty="0" smtClean="0"/>
              <a:t>, or amoxicillin/</a:t>
            </a:r>
            <a:r>
              <a:rPr lang="en-US" dirty="0" err="1" smtClean="0"/>
              <a:t>clavulanic</a:t>
            </a:r>
            <a:r>
              <a:rPr lang="en-US" dirty="0" smtClean="0"/>
              <a:t> acid is effective as 2 to 4 days of intravenous therapy followed by oral, to complete 7 to 21 days of antibiotic treatment.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344270"/>
            <a:ext cx="7583487" cy="4208930"/>
          </a:xfrm>
        </p:spPr>
        <p:txBody>
          <a:bodyPr/>
          <a:lstStyle/>
          <a:p>
            <a:r>
              <a:rPr lang="en-US" dirty="0" smtClean="0"/>
              <a:t>Final antibiotic choice should be based on culture and sensitivity results.</a:t>
            </a:r>
          </a:p>
          <a:p>
            <a:r>
              <a:rPr lang="en-US" dirty="0" smtClean="0"/>
              <a:t>Prompt antimicrobial therapy generally is believed necessary to diminish risk of renal scarring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11188"/>
            <a:ext cx="8610601" cy="32990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1-Renal </a:t>
            </a:r>
            <a:r>
              <a:rPr lang="en-US" b="1" u="sng" dirty="0" err="1" smtClean="0">
                <a:solidFill>
                  <a:srgbClr val="FFFF00"/>
                </a:solidFill>
              </a:rPr>
              <a:t>hypoplasia</a:t>
            </a:r>
            <a:r>
              <a:rPr lang="en-US" b="1" u="sng" dirty="0" smtClean="0">
                <a:solidFill>
                  <a:srgbClr val="FFFF00"/>
                </a:solidFill>
              </a:rPr>
              <a:t> :</a:t>
            </a:r>
          </a:p>
          <a:p>
            <a:r>
              <a:rPr lang="en-US" dirty="0" smtClean="0"/>
              <a:t>A lower number of structurally normal </a:t>
            </a:r>
            <a:r>
              <a:rPr lang="en-US" dirty="0" err="1" smtClean="0"/>
              <a:t>nephrons</a:t>
            </a:r>
            <a:r>
              <a:rPr lang="en-US" dirty="0" smtClean="0"/>
              <a:t>, is a distinct entity separate from renal </a:t>
            </a:r>
            <a:r>
              <a:rPr lang="en-US" dirty="0" err="1" smtClean="0"/>
              <a:t>dysplasia</a:t>
            </a:r>
            <a:endParaRPr lang="en-US" dirty="0" smtClean="0"/>
          </a:p>
          <a:p>
            <a:r>
              <a:rPr lang="en-US" dirty="0" smtClean="0"/>
              <a:t> Unknown causes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676400"/>
            <a:ext cx="8593137" cy="3962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UTI RECURRENCE </a:t>
            </a:r>
          </a:p>
          <a:p>
            <a:r>
              <a:rPr lang="en-US" dirty="0" smtClean="0"/>
              <a:t>Recurrent </a:t>
            </a:r>
            <a:r>
              <a:rPr lang="en-US" dirty="0" err="1" smtClean="0"/>
              <a:t>UTIs</a:t>
            </a:r>
            <a:r>
              <a:rPr lang="en-US" dirty="0" smtClean="0"/>
              <a:t> develop in approximately 75% of children whose </a:t>
            </a:r>
            <a:r>
              <a:rPr lang="en-US" dirty="0" err="1" smtClean="0"/>
              <a:t>ﬁrst</a:t>
            </a:r>
            <a:r>
              <a:rPr lang="en-US" dirty="0" smtClean="0"/>
              <a:t> infection occurs before the age of 1 year, and in about 40% of girls and 30% of boys presenting after this age</a:t>
            </a:r>
          </a:p>
          <a:p>
            <a:r>
              <a:rPr lang="en-US" dirty="0" smtClean="0"/>
              <a:t>Risk factors identiﬁed include dilating VUR, family history of UTI, infrequent voiding, and inadequate </a:t>
            </a:r>
            <a:r>
              <a:rPr lang="en-US" dirty="0" err="1" smtClean="0"/>
              <a:t>ﬂuid</a:t>
            </a:r>
            <a:r>
              <a:rPr lang="en-US" dirty="0" smtClean="0"/>
              <a:t> ingestion. </a:t>
            </a:r>
          </a:p>
          <a:p>
            <a:r>
              <a:rPr lang="en-US" dirty="0" smtClean="0"/>
              <a:t>Strategies that may help prevent recurrence include management of voiding dysfunction and increased </a:t>
            </a:r>
            <a:r>
              <a:rPr lang="en-US" dirty="0" err="1" smtClean="0"/>
              <a:t>ﬂuid</a:t>
            </a:r>
            <a:r>
              <a:rPr lang="en-US" dirty="0" smtClean="0"/>
              <a:t> intake.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3" y="1963270"/>
            <a:ext cx="8212137" cy="4208930"/>
          </a:xfrm>
        </p:spPr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LONG-TERM OUTCOME </a:t>
            </a:r>
          </a:p>
          <a:p>
            <a:r>
              <a:rPr lang="en-US" dirty="0" smtClean="0"/>
              <a:t>Approximately 70% of infants and children with their </a:t>
            </a:r>
            <a:r>
              <a:rPr lang="en-US" dirty="0" err="1" smtClean="0"/>
              <a:t>ﬁrst</a:t>
            </a:r>
            <a:r>
              <a:rPr lang="en-US" dirty="0" smtClean="0"/>
              <a:t> febrile UTI have </a:t>
            </a:r>
            <a:r>
              <a:rPr lang="en-US" dirty="0" err="1" smtClean="0"/>
              <a:t>pyelonephritis</a:t>
            </a:r>
            <a:r>
              <a:rPr lang="en-US" dirty="0" smtClean="0"/>
              <a:t> and renal scars may follow in 15% to 30%.</a:t>
            </a:r>
          </a:p>
          <a:p>
            <a:r>
              <a:rPr lang="en-US" dirty="0" smtClean="0"/>
              <a:t>With timely appropriate therapy most infants and children recover promptly without major long-term </a:t>
            </a:r>
            <a:r>
              <a:rPr lang="en-US" dirty="0" err="1" smtClean="0"/>
              <a:t>sequelae</a:t>
            </a:r>
            <a:r>
              <a:rPr lang="en-US" dirty="0" smtClean="0"/>
              <a:t>, but a small number are at risk for </a:t>
            </a:r>
            <a:r>
              <a:rPr lang="en-US" dirty="0" err="1" smtClean="0"/>
              <a:t>signiﬁcant</a:t>
            </a:r>
            <a:r>
              <a:rPr lang="en-US" dirty="0" smtClean="0"/>
              <a:t> morbidity, progressive renal damage, and renal </a:t>
            </a:r>
            <a:r>
              <a:rPr lang="en-US" dirty="0" err="1" smtClean="0"/>
              <a:t>insufﬁciency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513" y="3146612"/>
            <a:ext cx="7583487" cy="1044388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Vesicoureteral Reflux </a:t>
            </a:r>
            <a:br>
              <a:rPr lang="en-US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endParaRPr lang="en-US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12137" cy="4648200"/>
          </a:xfrm>
        </p:spPr>
        <p:txBody>
          <a:bodyPr/>
          <a:lstStyle/>
          <a:p>
            <a:r>
              <a:rPr lang="en-US" dirty="0" smtClean="0"/>
              <a:t>Retrograde flow of the urine from the urinary bladder into the </a:t>
            </a:r>
            <a:r>
              <a:rPr lang="en-US" dirty="0" err="1" smtClean="0"/>
              <a:t>ureters</a:t>
            </a:r>
            <a:r>
              <a:rPr lang="en-US" dirty="0" smtClean="0"/>
              <a:t> is prevented during </a:t>
            </a:r>
            <a:r>
              <a:rPr lang="en-US" dirty="0" err="1" smtClean="0"/>
              <a:t>micturition</a:t>
            </a:r>
            <a:r>
              <a:rPr lang="en-US" dirty="0" smtClean="0"/>
              <a:t> by a functional valve mechanism at the level of the </a:t>
            </a:r>
            <a:r>
              <a:rPr lang="en-US" dirty="0" err="1" smtClean="0"/>
              <a:t>ureterovesical</a:t>
            </a:r>
            <a:r>
              <a:rPr lang="en-US" dirty="0" smtClean="0"/>
              <a:t> junction (UVJ). Incompetence of the UVJ valve leads to flow of urine upstream into the </a:t>
            </a:r>
            <a:r>
              <a:rPr lang="en-US" dirty="0" err="1" smtClean="0"/>
              <a:t>ureter</a:t>
            </a:r>
            <a:r>
              <a:rPr lang="en-US" dirty="0" smtClean="0"/>
              <a:t> and the kidney, a condition known as </a:t>
            </a:r>
            <a:r>
              <a:rPr lang="en-US" dirty="0" err="1" smtClean="0"/>
              <a:t>vesicoureteral</a:t>
            </a:r>
            <a:r>
              <a:rPr lang="en-US" dirty="0" smtClean="0"/>
              <a:t> reflux or VUR.</a:t>
            </a:r>
            <a:endParaRPr lang="en-US" dirty="0" smtClean="0"/>
          </a:p>
          <a:p>
            <a:r>
              <a:rPr lang="en-US" dirty="0" smtClean="0"/>
              <a:t>The association of VUR and predisposition to UTI is well established.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95400"/>
            <a:ext cx="4648200" cy="4596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52600"/>
            <a:ext cx="7382256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066800"/>
            <a:ext cx="7664450" cy="4646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893" y="1524000"/>
            <a:ext cx="5119707" cy="449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838200"/>
            <a:ext cx="350520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Primary VUR is the commonest congenital anomaly affecting the urinary tract. 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VUR can be seen in 25–50% of asymptomatic siblings of index children diagnosed as having VUR. 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The familial pattern of VUR have been well documented, but the mode of inheritance is unclear.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It is well known that the prevalence of VUR decreases with increasing age of children, suggesting that there is a trend towards improvement of VUR, even without any intervention throughout the child- hood age spectrum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355" y="1752600"/>
            <a:ext cx="594524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502920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135937" cy="4800600"/>
          </a:xfrm>
        </p:spPr>
        <p:txBody>
          <a:bodyPr/>
          <a:lstStyle/>
          <a:p>
            <a:r>
              <a:rPr lang="en-US" dirty="0" smtClean="0"/>
              <a:t>The clinical diagnosis of renal </a:t>
            </a:r>
            <a:r>
              <a:rPr lang="en-US" dirty="0" err="1" smtClean="0"/>
              <a:t>hypoplasia</a:t>
            </a:r>
            <a:r>
              <a:rPr lang="en-US" dirty="0" smtClean="0"/>
              <a:t> is suggested when all of the following criteria are met :</a:t>
            </a:r>
          </a:p>
          <a:p>
            <a:pPr lvl="1">
              <a:buNone/>
            </a:pPr>
            <a:r>
              <a:rPr lang="en-US" dirty="0" smtClean="0"/>
              <a:t>    * Reduction of renal size by 2 standard deviations for the mean 	size by age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   * Exclusion of renal scarring by 99mTc–</a:t>
            </a:r>
            <a:r>
              <a:rPr lang="en-US" dirty="0" err="1" smtClean="0"/>
              <a:t>dimercaptosuccinic</a:t>
            </a:r>
            <a:r>
              <a:rPr lang="en-US" dirty="0" smtClean="0"/>
              <a:t> acid     	(DMSA) radionuclide scan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   * In cases of unilateral renal </a:t>
            </a:r>
            <a:r>
              <a:rPr lang="en-US" dirty="0" err="1" smtClean="0"/>
              <a:t>hypoplasia</a:t>
            </a:r>
            <a:r>
              <a:rPr lang="en-US" dirty="0" smtClean="0"/>
              <a:t>, compensatory 	hypertrophy of the </a:t>
            </a:r>
            <a:r>
              <a:rPr lang="en-US" dirty="0" err="1" smtClean="0"/>
              <a:t>contralateral</a:t>
            </a:r>
            <a:r>
              <a:rPr lang="en-US" dirty="0" smtClean="0"/>
              <a:t> kidney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1828800"/>
            <a:ext cx="5410200" cy="2983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334000"/>
            <a:ext cx="81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Unilateral </a:t>
            </a:r>
            <a:r>
              <a:rPr lang="en-US" dirty="0" err="1" smtClean="0">
                <a:solidFill>
                  <a:srgbClr val="FFFFFF"/>
                </a:solidFill>
              </a:rPr>
              <a:t>vs</a:t>
            </a:r>
            <a:r>
              <a:rPr lang="en-US" dirty="0" smtClean="0">
                <a:solidFill>
                  <a:srgbClr val="FFFFFF"/>
                </a:solidFill>
              </a:rPr>
              <a:t> Bilateral Resolution of grades III to V </a:t>
            </a:r>
            <a:r>
              <a:rPr lang="en-US" dirty="0" err="1" smtClean="0">
                <a:solidFill>
                  <a:srgbClr val="FFFFFF"/>
                </a:solidFill>
              </a:rPr>
              <a:t>vesicoureteral</a:t>
            </a:r>
            <a:r>
              <a:rPr lang="en-US" dirty="0" smtClean="0">
                <a:solidFill>
                  <a:srgbClr val="FFFFFF"/>
                </a:solidFill>
              </a:rPr>
              <a:t> reflux (VUR)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209800"/>
            <a:ext cx="7583487" cy="2590800"/>
          </a:xfrm>
        </p:spPr>
        <p:txBody>
          <a:bodyPr/>
          <a:lstStyle/>
          <a:p>
            <a:r>
              <a:rPr lang="en-US" dirty="0" smtClean="0"/>
              <a:t>The gold standard for evaluation of children for VUR is contrast </a:t>
            </a:r>
            <a:r>
              <a:rPr lang="en-US" dirty="0" err="1" smtClean="0"/>
              <a:t>vesicocystourethrography</a:t>
            </a:r>
            <a:r>
              <a:rPr lang="en-US" dirty="0" smtClean="0"/>
              <a:t> (VCUG), especially in male children, but nuclear </a:t>
            </a:r>
            <a:r>
              <a:rPr lang="en-US" dirty="0" err="1" smtClean="0"/>
              <a:t>cystogram</a:t>
            </a:r>
            <a:r>
              <a:rPr lang="en-US" dirty="0" smtClean="0"/>
              <a:t> is recommended in females.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914400"/>
            <a:ext cx="3988179" cy="501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34670"/>
            <a:ext cx="8458200" cy="46661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Renal scarring and VUR :</a:t>
            </a:r>
          </a:p>
          <a:p>
            <a:r>
              <a:rPr lang="en-US" dirty="0" smtClean="0"/>
              <a:t>VUR is well recognized to be associated with renal scar formation. </a:t>
            </a:r>
          </a:p>
          <a:p>
            <a:r>
              <a:rPr lang="en-US" dirty="0" smtClean="0"/>
              <a:t>In general, the incidence and severity of renal scars associated with VUR increase with the grade of VUR.</a:t>
            </a:r>
          </a:p>
          <a:p>
            <a:r>
              <a:rPr lang="en-US" dirty="0" smtClean="0"/>
              <a:t>The incidence of renal </a:t>
            </a:r>
            <a:r>
              <a:rPr lang="en-US" dirty="0" err="1" smtClean="0"/>
              <a:t>parenchymal</a:t>
            </a:r>
            <a:r>
              <a:rPr lang="en-US" dirty="0" smtClean="0"/>
              <a:t> scars is also higher in those with recurrent febrile </a:t>
            </a:r>
            <a:r>
              <a:rPr lang="en-US" dirty="0" err="1" smtClean="0"/>
              <a:t>UTIs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 Such renal scars were termed ‘reflux nephropathy’ as a designation for renal scars associated with VUR and </a:t>
            </a:r>
            <a:r>
              <a:rPr lang="en-US" dirty="0" err="1" smtClean="0"/>
              <a:t>pyelonephritis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28800"/>
            <a:ext cx="5232400" cy="3539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917" y="1962150"/>
            <a:ext cx="5611283" cy="3143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5410200"/>
            <a:ext cx="5502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Effectiveness of medical versus surgical treatment: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 new scar formation at follow-up examinations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 over 5 years in children with high- grade VUR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3" y="1981200"/>
            <a:ext cx="8212137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2-Renal </a:t>
            </a:r>
            <a:r>
              <a:rPr lang="en-US" b="1" u="sng" dirty="0" err="1" smtClean="0">
                <a:solidFill>
                  <a:srgbClr val="FFFF00"/>
                </a:solidFill>
              </a:rPr>
              <a:t>dysplasia</a:t>
            </a:r>
            <a:r>
              <a:rPr lang="en-US" b="1" u="sng" dirty="0" smtClean="0">
                <a:solidFill>
                  <a:srgbClr val="FFFF00"/>
                </a:solidFill>
              </a:rPr>
              <a:t>:</a:t>
            </a:r>
          </a:p>
          <a:p>
            <a:r>
              <a:rPr lang="en-US" dirty="0" smtClean="0"/>
              <a:t>Renal </a:t>
            </a:r>
            <a:r>
              <a:rPr lang="en-US" dirty="0" err="1" smtClean="0"/>
              <a:t>dysplasia</a:t>
            </a:r>
            <a:r>
              <a:rPr lang="en-US" dirty="0" smtClean="0"/>
              <a:t> is characterized by the presence of malformed kidney tissue elements </a:t>
            </a:r>
          </a:p>
          <a:p>
            <a:r>
              <a:rPr lang="en-US" dirty="0" err="1" smtClean="0"/>
              <a:t>Dysplastic</a:t>
            </a:r>
            <a:r>
              <a:rPr lang="en-US" dirty="0" smtClean="0"/>
              <a:t> kidneys are variable in size but most are smaller than normal. Size is often determined by the presence or absence of cysts.</a:t>
            </a:r>
          </a:p>
          <a:p>
            <a:r>
              <a:rPr lang="en-US" dirty="0" smtClean="0"/>
              <a:t>Renal </a:t>
            </a:r>
            <a:r>
              <a:rPr lang="en-US" dirty="0" err="1" smtClean="0"/>
              <a:t>dysplasia</a:t>
            </a:r>
            <a:r>
              <a:rPr lang="en-US" dirty="0" smtClean="0"/>
              <a:t> may be unilateral or bilateral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3" y="2133600"/>
            <a:ext cx="8059737" cy="3581400"/>
          </a:xfrm>
        </p:spPr>
        <p:txBody>
          <a:bodyPr/>
          <a:lstStyle/>
          <a:p>
            <a:r>
              <a:rPr lang="en-US" dirty="0" smtClean="0"/>
              <a:t>Renal </a:t>
            </a:r>
            <a:r>
              <a:rPr lang="en-US" dirty="0" err="1" smtClean="0"/>
              <a:t>dysplasia</a:t>
            </a:r>
            <a:r>
              <a:rPr lang="en-US" dirty="0" smtClean="0"/>
              <a:t> may be discovered during routine antenatal screening or </a:t>
            </a:r>
            <a:r>
              <a:rPr lang="en-US" dirty="0" err="1" smtClean="0"/>
              <a:t>postnatally</a:t>
            </a:r>
            <a:r>
              <a:rPr lang="en-US" dirty="0" smtClean="0"/>
              <a:t> when renal </a:t>
            </a:r>
            <a:r>
              <a:rPr lang="en-US" dirty="0" err="1" smtClean="0"/>
              <a:t>ultrasonography</a:t>
            </a:r>
            <a:r>
              <a:rPr lang="en-US" dirty="0" smtClean="0"/>
              <a:t> is performed in a </a:t>
            </a:r>
            <a:r>
              <a:rPr lang="en-US" dirty="0" err="1" smtClean="0"/>
              <a:t>dysmorphic</a:t>
            </a:r>
            <a:r>
              <a:rPr lang="en-US" dirty="0" smtClean="0"/>
              <a:t> infant.</a:t>
            </a:r>
          </a:p>
          <a:p>
            <a:r>
              <a:rPr lang="en-US" dirty="0" smtClean="0"/>
              <a:t>Bilateral </a:t>
            </a:r>
            <a:r>
              <a:rPr lang="en-US" dirty="0" err="1" smtClean="0"/>
              <a:t>dysplasia</a:t>
            </a:r>
            <a:r>
              <a:rPr lang="en-US" dirty="0" smtClean="0"/>
              <a:t> is likely to be diagnosed earlier than unilateral </a:t>
            </a:r>
            <a:r>
              <a:rPr lang="en-US" dirty="0" err="1" smtClean="0"/>
              <a:t>dysplasia</a:t>
            </a:r>
            <a:r>
              <a:rPr lang="en-US" dirty="0" smtClean="0"/>
              <a:t> especially if </a:t>
            </a:r>
            <a:r>
              <a:rPr lang="en-US" dirty="0" err="1" smtClean="0"/>
              <a:t>oligohydramnios</a:t>
            </a:r>
            <a:r>
              <a:rPr lang="en-US" dirty="0" smtClean="0"/>
              <a:t> is present.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889000"/>
            <a:ext cx="5486400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1419</TotalTime>
  <Words>2506</Words>
  <Application>Microsoft Macintosh PowerPoint</Application>
  <PresentationFormat>On-screen Show (4:3)</PresentationFormat>
  <Paragraphs>150</Paragraphs>
  <Slides>65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Revolution</vt:lpstr>
      <vt:lpstr>Congenital Anomalies of the Kidney and Urinary Tract (CAKUT)</vt:lpstr>
      <vt:lpstr>Slide 2</vt:lpstr>
      <vt:lpstr>Slide 3</vt:lpstr>
      <vt:lpstr>  A- Kidney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B-Ureter &amp; Bladder </vt:lpstr>
      <vt:lpstr>Slide 33</vt:lpstr>
      <vt:lpstr>Slide 34</vt:lpstr>
      <vt:lpstr>Slide 35</vt:lpstr>
      <vt:lpstr>Slide 36</vt:lpstr>
      <vt:lpstr>Urinary Tract Infection 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Vesicoureteral Reflux  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</vt:vector>
  </TitlesOfParts>
  <Company>UBC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KHALID  ALHASAN</dc:creator>
  <cp:lastModifiedBy>KHALID  ALHASAN</cp:lastModifiedBy>
  <cp:revision>32</cp:revision>
  <dcterms:created xsi:type="dcterms:W3CDTF">2011-01-21T23:43:21Z</dcterms:created>
  <dcterms:modified xsi:type="dcterms:W3CDTF">2011-01-22T00:08:14Z</dcterms:modified>
</cp:coreProperties>
</file>