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0"/>
  </p:notesMasterIdLst>
  <p:sldIdLst>
    <p:sldId id="256" r:id="rId2"/>
    <p:sldId id="258" r:id="rId3"/>
    <p:sldId id="257" r:id="rId4"/>
    <p:sldId id="259" r:id="rId5"/>
    <p:sldId id="321" r:id="rId6"/>
    <p:sldId id="260" r:id="rId7"/>
    <p:sldId id="268" r:id="rId8"/>
    <p:sldId id="269" r:id="rId9"/>
    <p:sldId id="323" r:id="rId10"/>
    <p:sldId id="324" r:id="rId11"/>
    <p:sldId id="328" r:id="rId12"/>
    <p:sldId id="325" r:id="rId13"/>
    <p:sldId id="326" r:id="rId14"/>
    <p:sldId id="327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72" r:id="rId23"/>
    <p:sldId id="338" r:id="rId24"/>
    <p:sldId id="339" r:id="rId25"/>
    <p:sldId id="340" r:id="rId26"/>
    <p:sldId id="341" r:id="rId27"/>
    <p:sldId id="342" r:id="rId28"/>
    <p:sldId id="343" r:id="rId29"/>
    <p:sldId id="271" r:id="rId30"/>
    <p:sldId id="392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44" r:id="rId39"/>
    <p:sldId id="273" r:id="rId40"/>
    <p:sldId id="274" r:id="rId41"/>
    <p:sldId id="275" r:id="rId42"/>
    <p:sldId id="347" r:id="rId43"/>
    <p:sldId id="348" r:id="rId44"/>
    <p:sldId id="349" r:id="rId45"/>
    <p:sldId id="350" r:id="rId46"/>
    <p:sldId id="351" r:id="rId47"/>
    <p:sldId id="276" r:id="rId48"/>
    <p:sldId id="277" r:id="rId49"/>
    <p:sldId id="393" r:id="rId50"/>
    <p:sldId id="394" r:id="rId51"/>
    <p:sldId id="352" r:id="rId52"/>
    <p:sldId id="395" r:id="rId53"/>
    <p:sldId id="278" r:id="rId54"/>
    <p:sldId id="353" r:id="rId55"/>
    <p:sldId id="380" r:id="rId56"/>
    <p:sldId id="396" r:id="rId57"/>
    <p:sldId id="381" r:id="rId58"/>
    <p:sldId id="382" r:id="rId59"/>
    <p:sldId id="354" r:id="rId60"/>
    <p:sldId id="397" r:id="rId61"/>
    <p:sldId id="398" r:id="rId62"/>
    <p:sldId id="290" r:id="rId63"/>
    <p:sldId id="289" r:id="rId64"/>
    <p:sldId id="279" r:id="rId65"/>
    <p:sldId id="359" r:id="rId66"/>
    <p:sldId id="360" r:id="rId67"/>
    <p:sldId id="361" r:id="rId68"/>
    <p:sldId id="362" r:id="rId69"/>
    <p:sldId id="391" r:id="rId70"/>
    <p:sldId id="363" r:id="rId71"/>
    <p:sldId id="280" r:id="rId72"/>
    <p:sldId id="365" r:id="rId73"/>
    <p:sldId id="366" r:id="rId74"/>
    <p:sldId id="367" r:id="rId75"/>
    <p:sldId id="281" r:id="rId76"/>
    <p:sldId id="368" r:id="rId77"/>
    <p:sldId id="369" r:id="rId78"/>
    <p:sldId id="370" r:id="rId79"/>
    <p:sldId id="371" r:id="rId80"/>
    <p:sldId id="372" r:id="rId81"/>
    <p:sldId id="282" r:id="rId82"/>
    <p:sldId id="399" r:id="rId83"/>
    <p:sldId id="286" r:id="rId84"/>
    <p:sldId id="283" r:id="rId85"/>
    <p:sldId id="400" r:id="rId86"/>
    <p:sldId id="284" r:id="rId87"/>
    <p:sldId id="285" r:id="rId88"/>
    <p:sldId id="374" r:id="rId8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8727" autoAdjust="0"/>
  </p:normalViewPr>
  <p:slideViewPr>
    <p:cSldViewPr snapToGrid="0" snapToObjects="1">
      <p:cViewPr varScale="1">
        <p:scale>
          <a:sx n="90" d="100"/>
          <a:sy n="90" d="100"/>
        </p:scale>
        <p:origin x="-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74510-41AE-B748-A1FB-BEC89B2B3401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1ED9E-135D-704F-A49A-E3E3B1FEC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 smtClean="0"/>
              <a:t>Other indication for surgical VSD closure is Small VSD with complication:</a:t>
            </a:r>
          </a:p>
          <a:p>
            <a:pPr lvl="3"/>
            <a:r>
              <a:rPr lang="en-US" dirty="0" smtClean="0"/>
              <a:t>Aortic valve </a:t>
            </a:r>
            <a:r>
              <a:rPr lang="en-US" dirty="0" err="1" smtClean="0"/>
              <a:t>prolapse</a:t>
            </a:r>
            <a:endParaRPr lang="en-US" dirty="0" smtClean="0"/>
          </a:p>
          <a:p>
            <a:pPr lvl="3"/>
            <a:r>
              <a:rPr lang="en-US" dirty="0" smtClean="0"/>
              <a:t>Right ventricular tract obstruction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1ED9E-135D-704F-A49A-E3E3B1FECB7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Balanced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AVSD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 valve orifice is committed equally to both ventricles, i.e. sits equally over both ventricles.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Unbalanced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AVSD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 valve orifice is favoring one ventricle over the other, there will be discrepancy in the size of AV valves and ventricles.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1ED9E-135D-704F-A49A-E3E3B1FECB7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 smtClean="0"/>
              <a:t>Other indication for surgical VSD closure is Small VSD with complication:</a:t>
            </a:r>
          </a:p>
          <a:p>
            <a:pPr lvl="3"/>
            <a:r>
              <a:rPr lang="en-US" dirty="0" smtClean="0"/>
              <a:t>Aortic valve </a:t>
            </a:r>
            <a:r>
              <a:rPr lang="en-US" dirty="0" err="1" smtClean="0"/>
              <a:t>prolapse</a:t>
            </a:r>
            <a:endParaRPr lang="en-US" dirty="0" smtClean="0"/>
          </a:p>
          <a:p>
            <a:pPr lvl="3"/>
            <a:r>
              <a:rPr lang="en-US" dirty="0" smtClean="0"/>
              <a:t>Right ventricular tract obstruction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1ED9E-135D-704F-A49A-E3E3B1FECB7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ductus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arteriosus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remains patent 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utero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due to low oxygen tension in the blood and a high level of circulating prostaglandins.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baby’s first few breaths, the oxygen tension rises. Simultaneously, there is a drop in the prostaglandin level due to metabolism in the infant’s lungs and elimination of the placental source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Closure of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ductus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initiated by smooth muscle contraction a few hours after birth. This is followed by enfolding of the endothelium,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subintimal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disruption and proliferation. The lumen is thus obliterated and the closed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ductus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transformed into a fibrous ligament known as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ligamentum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arteriosum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Failure of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ductus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arteriosus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close results in maintenance of patency and therefore a channel for blood to shunt from the aorta to the pulmonary circulation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1ED9E-135D-704F-A49A-E3E3B1FECB7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1ED9E-135D-704F-A49A-E3E3B1FECB7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1ED9E-135D-704F-A49A-E3E3B1FECB7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1ED9E-135D-704F-A49A-E3E3B1FECB7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2947-78C1-4446-8859-C216D2BF4B85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F407-D757-964E-A7B9-6C7C41A31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2947-78C1-4446-8859-C216D2BF4B85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F407-D757-964E-A7B9-6C7C41A31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2947-78C1-4446-8859-C216D2BF4B85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F407-D757-964E-A7B9-6C7C41A31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2947-78C1-4446-8859-C216D2BF4B85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F407-D757-964E-A7B9-6C7C41A31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2947-78C1-4446-8859-C216D2BF4B85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F407-D757-964E-A7B9-6C7C41A31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2947-78C1-4446-8859-C216D2BF4B85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F407-D757-964E-A7B9-6C7C41A31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2947-78C1-4446-8859-C216D2BF4B85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F407-D757-964E-A7B9-6C7C41A31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2947-78C1-4446-8859-C216D2BF4B85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F407-D757-964E-A7B9-6C7C41A31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2947-78C1-4446-8859-C216D2BF4B85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F407-D757-964E-A7B9-6C7C41A31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2947-78C1-4446-8859-C216D2BF4B85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F407-D757-964E-A7B9-6C7C41A31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2947-78C1-4446-8859-C216D2BF4B85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F407-D757-964E-A7B9-6C7C41A31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B2947-78C1-4446-8859-C216D2BF4B85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3F407-D757-964E-A7B9-6C7C41A31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67208"/>
            <a:ext cx="7772400" cy="1470025"/>
          </a:xfrm>
          <a:gradFill flip="none" rotWithShape="1">
            <a:gsLst>
              <a:gs pos="7000">
                <a:schemeClr val="accent1">
                  <a:lumMod val="20000"/>
                  <a:lumOff val="80000"/>
                </a:schemeClr>
              </a:gs>
              <a:gs pos="93000">
                <a:schemeClr val="accent1">
                  <a:lumMod val="20000"/>
                  <a:lumOff val="80000"/>
                </a:schemeClr>
              </a:gs>
              <a:gs pos="49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US" b="1" dirty="0" smtClean="0"/>
              <a:t>Congenital Heart Disease</a:t>
            </a:r>
            <a:endParaRPr lang="en-US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38667" y="3540286"/>
            <a:ext cx="8537221" cy="2132136"/>
          </a:xfrm>
          <a:prstGeom prst="rect">
            <a:avLst/>
          </a:prstGeom>
          <a:gradFill flip="none" rotWithShape="1">
            <a:gsLst>
              <a:gs pos="3000">
                <a:schemeClr val="accent2">
                  <a:lumMod val="20000"/>
                  <a:lumOff val="80000"/>
                  <a:alpha val="66000"/>
                </a:schemeClr>
              </a:gs>
              <a:gs pos="95000">
                <a:schemeClr val="accent2">
                  <a:lumMod val="20000"/>
                  <a:lumOff val="80000"/>
                  <a:alpha val="66000"/>
                </a:schemeClr>
              </a:gs>
              <a:gs pos="50000">
                <a:schemeClr val="accent2">
                  <a:lumMod val="60000"/>
                  <a:lumOff val="40000"/>
                  <a:alpha val="66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86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Mohammed Alghamdi, MD, FRCPC (</a:t>
            </a:r>
            <a:r>
              <a:rPr kumimoji="0" lang="en-US" sz="3286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peds</a:t>
            </a:r>
            <a:r>
              <a:rPr kumimoji="0" lang="en-US" sz="3286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FRCPC (card), FAAP, FACC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86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Assistant Professor and Consultant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86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Pediatric Cardiology, Cardiac Science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86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King </a:t>
            </a:r>
            <a:r>
              <a:rPr kumimoji="0" lang="en-US" sz="3286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Fahad</a:t>
            </a:r>
            <a:r>
              <a:rPr kumimoji="0" lang="en-US" sz="3286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Cardiac Centre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86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King Saud University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9694"/>
          </a:solidFill>
        </p:spPr>
        <p:txBody>
          <a:bodyPr/>
          <a:lstStyle/>
          <a:p>
            <a:r>
              <a:rPr lang="en-US" b="1" dirty="0"/>
              <a:t>V</a:t>
            </a:r>
            <a:r>
              <a:rPr lang="en-US" b="1" dirty="0" smtClean="0"/>
              <a:t>SD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Features:</a:t>
            </a:r>
          </a:p>
          <a:p>
            <a:pPr lvl="1"/>
            <a:r>
              <a:rPr lang="en-US" dirty="0" smtClean="0"/>
              <a:t>Small (restrictive) VSD: Asymptomatic</a:t>
            </a:r>
          </a:p>
          <a:p>
            <a:pPr lvl="1"/>
            <a:r>
              <a:rPr lang="en-US" dirty="0" smtClean="0"/>
              <a:t>Moderate to large (unrestrictive) VSD:</a:t>
            </a:r>
          </a:p>
          <a:p>
            <a:pPr lvl="2"/>
            <a:r>
              <a:rPr lang="en-US" dirty="0" smtClean="0"/>
              <a:t>No symptom during neonatal period</a:t>
            </a:r>
          </a:p>
          <a:p>
            <a:pPr lvl="3"/>
            <a:r>
              <a:rPr lang="en-US" dirty="0" smtClean="0"/>
              <a:t>due to high pulmonary vascular resistance</a:t>
            </a:r>
          </a:p>
          <a:p>
            <a:pPr lvl="2"/>
            <a:r>
              <a:rPr lang="en-US" dirty="0" smtClean="0"/>
              <a:t>Symptoms of CHF started ~ 2/12 of age</a:t>
            </a:r>
          </a:p>
          <a:p>
            <a:pPr lvl="3"/>
            <a:r>
              <a:rPr lang="en-US" dirty="0"/>
              <a:t>diaphoresis, poor feeding, and failure to </a:t>
            </a:r>
            <a:r>
              <a:rPr lang="en-US" dirty="0" smtClean="0"/>
              <a:t>thrive.</a:t>
            </a:r>
          </a:p>
          <a:p>
            <a:pPr lvl="3"/>
            <a:r>
              <a:rPr lang="en-US" dirty="0"/>
              <a:t>s</a:t>
            </a:r>
            <a:r>
              <a:rPr lang="en-US" dirty="0" smtClean="0"/>
              <a:t>hortness of breath, recurrent chest infection.</a:t>
            </a:r>
          </a:p>
          <a:p>
            <a:pPr lvl="3"/>
            <a:r>
              <a:rPr lang="en-US" dirty="0"/>
              <a:t>e</a:t>
            </a:r>
            <a:r>
              <a:rPr lang="en-US" dirty="0" smtClean="0"/>
              <a:t>xercise intolerance. </a:t>
            </a:r>
          </a:p>
          <a:p>
            <a:pPr lvl="3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9694"/>
          </a:solidFill>
        </p:spPr>
        <p:txBody>
          <a:bodyPr/>
          <a:lstStyle/>
          <a:p>
            <a:r>
              <a:rPr lang="en-US" b="1" dirty="0"/>
              <a:t>V</a:t>
            </a:r>
            <a:r>
              <a:rPr lang="en-US" b="1" dirty="0" smtClean="0"/>
              <a:t>SD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Features:</a:t>
            </a:r>
          </a:p>
          <a:p>
            <a:pPr lvl="1"/>
            <a:r>
              <a:rPr lang="en-US" dirty="0" smtClean="0"/>
              <a:t>Physical Examination:</a:t>
            </a:r>
          </a:p>
          <a:p>
            <a:pPr lvl="2"/>
            <a:r>
              <a:rPr lang="en-US" dirty="0" err="1" smtClean="0"/>
              <a:t>Tachypnia</a:t>
            </a:r>
            <a:endParaRPr lang="en-US" dirty="0" smtClean="0"/>
          </a:p>
          <a:p>
            <a:pPr lvl="2"/>
            <a:r>
              <a:rPr lang="en-US" dirty="0" smtClean="0"/>
              <a:t>Tachycardia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ctive </a:t>
            </a:r>
            <a:r>
              <a:rPr lang="en-US" dirty="0" err="1" smtClean="0"/>
              <a:t>precordium</a:t>
            </a:r>
            <a:endParaRPr lang="en-US" dirty="0" smtClean="0"/>
          </a:p>
          <a:p>
            <a:pPr lvl="2"/>
            <a:r>
              <a:rPr lang="en-US" dirty="0" smtClean="0"/>
              <a:t>Murmur:</a:t>
            </a:r>
          </a:p>
          <a:p>
            <a:pPr lvl="3"/>
            <a:r>
              <a:rPr lang="en-US" dirty="0" smtClean="0"/>
              <a:t>Pan-systolic (</a:t>
            </a:r>
            <a:r>
              <a:rPr lang="en-US" dirty="0" err="1" smtClean="0"/>
              <a:t>holosystolic</a:t>
            </a:r>
            <a:r>
              <a:rPr lang="en-US" dirty="0" smtClean="0"/>
              <a:t>) murmur at left </a:t>
            </a:r>
            <a:r>
              <a:rPr lang="en-US" dirty="0" err="1" smtClean="0"/>
              <a:t>sternal</a:t>
            </a:r>
            <a:r>
              <a:rPr lang="en-US" dirty="0" smtClean="0"/>
              <a:t> border </a:t>
            </a:r>
          </a:p>
          <a:p>
            <a:pPr lvl="4"/>
            <a:r>
              <a:rPr lang="en-US" dirty="0" smtClean="0"/>
              <a:t>Thrill (palpable murmur): suggests small VSD</a:t>
            </a:r>
          </a:p>
          <a:p>
            <a:pPr lvl="4"/>
            <a:r>
              <a:rPr lang="en-US" dirty="0" smtClean="0"/>
              <a:t>Large VSD: mid-</a:t>
            </a:r>
            <a:r>
              <a:rPr lang="en-US" dirty="0" err="1" smtClean="0"/>
              <a:t>diasolic</a:t>
            </a:r>
            <a:r>
              <a:rPr lang="en-US" dirty="0" smtClean="0"/>
              <a:t> murmur at apex</a:t>
            </a:r>
          </a:p>
          <a:p>
            <a:pPr lvl="2"/>
            <a:r>
              <a:rPr lang="en-US" dirty="0" err="1" smtClean="0"/>
              <a:t>Hepatomegaly</a:t>
            </a:r>
            <a:endParaRPr lang="en-US" dirty="0" smtClean="0"/>
          </a:p>
          <a:p>
            <a:pPr lvl="3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667" y="3014342"/>
            <a:ext cx="4529663" cy="837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9694"/>
          </a:solidFill>
        </p:spPr>
        <p:txBody>
          <a:bodyPr/>
          <a:lstStyle/>
          <a:p>
            <a:r>
              <a:rPr lang="en-US" b="1" dirty="0"/>
              <a:t>V</a:t>
            </a:r>
            <a:r>
              <a:rPr lang="en-US" b="1" dirty="0" smtClean="0"/>
              <a:t>SD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Diagnosis:</a:t>
            </a:r>
          </a:p>
          <a:p>
            <a:pPr lvl="1"/>
            <a:r>
              <a:rPr lang="en-US" dirty="0" smtClean="0"/>
              <a:t>Chest X-ray: </a:t>
            </a:r>
          </a:p>
          <a:p>
            <a:pPr lvl="2"/>
            <a:r>
              <a:rPr lang="en-US" dirty="0" smtClean="0"/>
              <a:t>Increased pulmonary vascular marking</a:t>
            </a:r>
          </a:p>
          <a:p>
            <a:pPr lvl="2"/>
            <a:r>
              <a:rPr lang="en-US" dirty="0" smtClean="0"/>
              <a:t>+/- </a:t>
            </a:r>
            <a:r>
              <a:rPr lang="en-US" dirty="0" err="1" smtClean="0"/>
              <a:t>cardiomegally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ECG:</a:t>
            </a:r>
          </a:p>
          <a:p>
            <a:pPr lvl="2"/>
            <a:r>
              <a:rPr lang="en-US" dirty="0" smtClean="0"/>
              <a:t>Small VSD: Normal</a:t>
            </a:r>
          </a:p>
          <a:p>
            <a:pPr lvl="2"/>
            <a:r>
              <a:rPr lang="en-US" dirty="0" smtClean="0"/>
              <a:t>Mod VSD: LA </a:t>
            </a:r>
            <a:r>
              <a:rPr lang="en-US" dirty="0" err="1" smtClean="0"/>
              <a:t>enlargment</a:t>
            </a:r>
            <a:r>
              <a:rPr lang="en-US" dirty="0" smtClean="0"/>
              <a:t> , LV hypertrophy</a:t>
            </a:r>
          </a:p>
          <a:p>
            <a:pPr lvl="2"/>
            <a:r>
              <a:rPr lang="en-US" dirty="0" smtClean="0"/>
              <a:t>Large VSD: Biventricular hypertrophy.</a:t>
            </a:r>
          </a:p>
          <a:p>
            <a:pPr lvl="1"/>
            <a:r>
              <a:rPr lang="en-US" dirty="0" smtClean="0"/>
              <a:t>ECHO:</a:t>
            </a:r>
          </a:p>
          <a:p>
            <a:pPr lvl="2"/>
            <a:r>
              <a:rPr lang="en-US" dirty="0" smtClean="0"/>
              <a:t>Confirm Diagnosis</a:t>
            </a:r>
          </a:p>
          <a:p>
            <a:pPr lvl="1"/>
            <a:r>
              <a:rPr lang="en-US" dirty="0" smtClean="0"/>
              <a:t>Cardiac </a:t>
            </a:r>
            <a:r>
              <a:rPr lang="en-US" dirty="0" err="1" smtClean="0"/>
              <a:t>Cath</a:t>
            </a:r>
            <a:r>
              <a:rPr lang="en-US" dirty="0" smtClean="0"/>
              <a:t>: not required for </a:t>
            </a:r>
            <a:r>
              <a:rPr lang="en-US" dirty="0" err="1" smtClean="0"/>
              <a:t>Dx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9694"/>
          </a:solidFill>
        </p:spPr>
        <p:txBody>
          <a:bodyPr/>
          <a:lstStyle/>
          <a:p>
            <a:r>
              <a:rPr lang="en-US" b="1" dirty="0" smtClean="0"/>
              <a:t>VSD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Treatment:</a:t>
            </a:r>
          </a:p>
          <a:p>
            <a:pPr lvl="1"/>
            <a:r>
              <a:rPr lang="en-US" dirty="0" smtClean="0"/>
              <a:t>Medical Rx:</a:t>
            </a:r>
          </a:p>
          <a:p>
            <a:pPr lvl="2"/>
            <a:r>
              <a:rPr lang="en-US" dirty="0" smtClean="0"/>
              <a:t>Anti-congestive therapy:</a:t>
            </a:r>
          </a:p>
          <a:p>
            <a:pPr lvl="3"/>
            <a:r>
              <a:rPr lang="en-US" dirty="0"/>
              <a:t> </a:t>
            </a:r>
            <a:r>
              <a:rPr lang="en-US" dirty="0" smtClean="0"/>
              <a:t>diuretics</a:t>
            </a:r>
          </a:p>
          <a:p>
            <a:pPr lvl="3"/>
            <a:r>
              <a:rPr lang="en-US" dirty="0" err="1" smtClean="0"/>
              <a:t>digoxin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+/- after load reducing agents</a:t>
            </a:r>
          </a:p>
          <a:p>
            <a:pPr lvl="2"/>
            <a:r>
              <a:rPr lang="en-US" dirty="0" smtClean="0"/>
              <a:t>Nutritional support.</a:t>
            </a:r>
          </a:p>
          <a:p>
            <a:pPr lvl="1"/>
            <a:r>
              <a:rPr lang="en-US" dirty="0" smtClean="0"/>
              <a:t>Surgical closure: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ymptomatic </a:t>
            </a:r>
            <a:r>
              <a:rPr lang="en-US" dirty="0"/>
              <a:t>infants</a:t>
            </a:r>
            <a:r>
              <a:rPr lang="en-US" dirty="0" smtClean="0"/>
              <a:t> who </a:t>
            </a:r>
            <a:r>
              <a:rPr lang="en-US" dirty="0"/>
              <a:t>fail medical management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Between 3-12 months of age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hildren </a:t>
            </a:r>
            <a:r>
              <a:rPr lang="en-US" dirty="0"/>
              <a:t>with significant left to right shunting and </a:t>
            </a:r>
            <a:r>
              <a:rPr lang="en-US" dirty="0" err="1"/>
              <a:t>ven</a:t>
            </a:r>
            <a:r>
              <a:rPr lang="en-US" dirty="0"/>
              <a:t>- </a:t>
            </a:r>
            <a:r>
              <a:rPr lang="en-US" dirty="0" err="1"/>
              <a:t>tricular</a:t>
            </a:r>
            <a:r>
              <a:rPr lang="en-US" dirty="0"/>
              <a:t> </a:t>
            </a:r>
            <a:r>
              <a:rPr lang="en-US" dirty="0" smtClean="0"/>
              <a:t>dilatation. </a:t>
            </a:r>
          </a:p>
          <a:p>
            <a:pPr lvl="3"/>
            <a:r>
              <a:rPr lang="en-US" dirty="0" smtClean="0"/>
              <a:t>Before 2 years of age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9694"/>
          </a:solidFill>
        </p:spPr>
        <p:txBody>
          <a:bodyPr/>
          <a:lstStyle/>
          <a:p>
            <a:r>
              <a:rPr lang="en-US" b="1" dirty="0" smtClean="0"/>
              <a:t>VSD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Prognosis:</a:t>
            </a:r>
          </a:p>
          <a:p>
            <a:r>
              <a:rPr lang="en-US" dirty="0" smtClean="0"/>
              <a:t>If left untreated beyond first 1-2 years of age:</a:t>
            </a:r>
          </a:p>
          <a:p>
            <a:pPr lvl="1"/>
            <a:r>
              <a:rPr lang="en-US" dirty="0" smtClean="0"/>
              <a:t>Pulmonary </a:t>
            </a:r>
            <a:r>
              <a:rPr lang="en-US" dirty="0"/>
              <a:t>vascular obstructive </a:t>
            </a:r>
            <a:r>
              <a:rPr lang="en-US" dirty="0" smtClean="0"/>
              <a:t>disease</a:t>
            </a:r>
          </a:p>
          <a:p>
            <a:pPr lvl="2"/>
            <a:r>
              <a:rPr lang="en-US" dirty="0" err="1"/>
              <a:t>Eisenmenger’s</a:t>
            </a:r>
            <a:r>
              <a:rPr lang="en-US" dirty="0"/>
              <a:t> </a:t>
            </a:r>
            <a:r>
              <a:rPr lang="en-US" dirty="0" smtClean="0"/>
              <a:t>syndrome</a:t>
            </a:r>
          </a:p>
          <a:p>
            <a:pPr lvl="3"/>
            <a:r>
              <a:rPr lang="en-US" dirty="0" smtClean="0"/>
              <a:t>Sign and symptom of CHF will disappear</a:t>
            </a:r>
          </a:p>
          <a:p>
            <a:pPr lvl="3"/>
            <a:r>
              <a:rPr lang="en-US" dirty="0" smtClean="0"/>
              <a:t>Patient will become cyanotic</a:t>
            </a:r>
          </a:p>
          <a:p>
            <a:pPr lvl="4"/>
            <a:r>
              <a:rPr lang="en-US" dirty="0" smtClean="0"/>
              <a:t>R-L shunt across VSD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9694"/>
          </a:solidFill>
        </p:spPr>
        <p:txBody>
          <a:bodyPr/>
          <a:lstStyle/>
          <a:p>
            <a:r>
              <a:rPr lang="en-US" dirty="0" smtClean="0"/>
              <a:t>ASD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489" y="1353729"/>
            <a:ext cx="5686779" cy="477243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9694"/>
          </a:solidFill>
        </p:spPr>
        <p:txBody>
          <a:bodyPr/>
          <a:lstStyle/>
          <a:p>
            <a:r>
              <a:rPr lang="en-US" b="1" dirty="0" smtClean="0"/>
              <a:t>ASD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834467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Isolated </a:t>
            </a:r>
            <a:r>
              <a:rPr lang="en-US" dirty="0" err="1" smtClean="0"/>
              <a:t>ASDs</a:t>
            </a:r>
            <a:r>
              <a:rPr lang="en-US" dirty="0" smtClean="0"/>
              <a:t> : 5-7 % of CHD</a:t>
            </a:r>
          </a:p>
          <a:p>
            <a:r>
              <a:rPr lang="en-US" dirty="0" smtClean="0"/>
              <a:t>Majority of cases are sporadic</a:t>
            </a:r>
          </a:p>
          <a:p>
            <a:pPr lvl="1"/>
            <a:r>
              <a:rPr lang="en-US" dirty="0" smtClean="0"/>
              <a:t>Seen Holt-</a:t>
            </a:r>
            <a:r>
              <a:rPr lang="en-US" dirty="0" err="1" smtClean="0"/>
              <a:t>Orman</a:t>
            </a:r>
            <a:r>
              <a:rPr lang="en-US" dirty="0" smtClean="0"/>
              <a:t> Syndrome</a:t>
            </a:r>
          </a:p>
          <a:p>
            <a:r>
              <a:rPr lang="en-US" dirty="0" smtClean="0"/>
              <a:t>Types:</a:t>
            </a:r>
          </a:p>
          <a:p>
            <a:pPr lvl="1"/>
            <a:r>
              <a:rPr lang="en-US" dirty="0" smtClean="0"/>
              <a:t>ASD </a:t>
            </a:r>
            <a:r>
              <a:rPr lang="en-US" dirty="0" err="1" smtClean="0"/>
              <a:t>secundom</a:t>
            </a:r>
            <a:endParaRPr lang="en-US" dirty="0" smtClean="0"/>
          </a:p>
          <a:p>
            <a:pPr lvl="1"/>
            <a:r>
              <a:rPr lang="en-US" dirty="0" smtClean="0"/>
              <a:t>ASD </a:t>
            </a:r>
            <a:r>
              <a:rPr lang="en-US" dirty="0" err="1" smtClean="0"/>
              <a:t>primum</a:t>
            </a:r>
            <a:r>
              <a:rPr lang="en-US" dirty="0" smtClean="0"/>
              <a:t> (type of AVSD)</a:t>
            </a:r>
          </a:p>
          <a:p>
            <a:pPr lvl="1"/>
            <a:r>
              <a:rPr lang="en-US" dirty="0" smtClean="0"/>
              <a:t>Sinus </a:t>
            </a:r>
            <a:r>
              <a:rPr lang="en-US" dirty="0" err="1" smtClean="0"/>
              <a:t>Venosus</a:t>
            </a:r>
            <a:r>
              <a:rPr lang="en-US" dirty="0" smtClean="0"/>
              <a:t> ASD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967" y="3344333"/>
            <a:ext cx="3224476" cy="3312818"/>
          </a:xfrm>
          <a:prstGeom prst="rect">
            <a:avLst/>
          </a:prstGeom>
        </p:spPr>
      </p:pic>
      <p:pic>
        <p:nvPicPr>
          <p:cNvPr id="6" name="Picture 5" descr="Holt Orman Syndr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667" y="1484932"/>
            <a:ext cx="2760131" cy="1734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9694"/>
          </a:solidFill>
        </p:spPr>
        <p:txBody>
          <a:bodyPr/>
          <a:lstStyle/>
          <a:p>
            <a:r>
              <a:rPr lang="en-US" b="1" dirty="0" smtClean="0"/>
              <a:t>ASD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Pathophsiology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L-R shunt toward pulmonary circulation. </a:t>
            </a:r>
          </a:p>
          <a:p>
            <a:pPr lvl="2"/>
            <a:r>
              <a:rPr lang="en-US" dirty="0" smtClean="0"/>
              <a:t>Increased </a:t>
            </a:r>
            <a:r>
              <a:rPr lang="en-US" dirty="0" err="1" smtClean="0"/>
              <a:t>Qp:Qs</a:t>
            </a:r>
            <a:r>
              <a:rPr lang="en-US" dirty="0" smtClean="0"/>
              <a:t> ratio</a:t>
            </a:r>
          </a:p>
          <a:p>
            <a:pPr lvl="3"/>
            <a:r>
              <a:rPr lang="en-US" dirty="0" smtClean="0"/>
              <a:t>Increased cardiac output to the pulmonary circulation (</a:t>
            </a:r>
            <a:r>
              <a:rPr lang="en-US" dirty="0" err="1" smtClean="0"/>
              <a:t>Qp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Reduced of </a:t>
            </a:r>
            <a:r>
              <a:rPr lang="en-US" dirty="0"/>
              <a:t>cardiac output to the</a:t>
            </a:r>
            <a:r>
              <a:rPr lang="en-US" dirty="0" smtClean="0"/>
              <a:t> systemic circulation </a:t>
            </a:r>
            <a:r>
              <a:rPr lang="en-US" dirty="0"/>
              <a:t>(Qs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L-R shunt at atrial level:</a:t>
            </a:r>
          </a:p>
          <a:p>
            <a:pPr lvl="2"/>
            <a:r>
              <a:rPr lang="en-US" dirty="0" smtClean="0"/>
              <a:t>Dilated RA, RV and pulmonary arteries.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9694"/>
          </a:solidFill>
        </p:spPr>
        <p:txBody>
          <a:bodyPr/>
          <a:lstStyle/>
          <a:p>
            <a:r>
              <a:rPr lang="en-US" b="1" dirty="0" smtClean="0"/>
              <a:t>ASD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Clinical Features:</a:t>
            </a:r>
          </a:p>
          <a:p>
            <a:pPr lvl="1"/>
            <a:r>
              <a:rPr lang="en-US" dirty="0" smtClean="0"/>
              <a:t>Usually asymptomatic</a:t>
            </a:r>
          </a:p>
          <a:p>
            <a:pPr lvl="1"/>
            <a:r>
              <a:rPr lang="en-US" dirty="0" smtClean="0"/>
              <a:t>Symptoms include:</a:t>
            </a:r>
          </a:p>
          <a:p>
            <a:pPr lvl="2"/>
            <a:r>
              <a:rPr lang="en-US" dirty="0" smtClean="0"/>
              <a:t>Shortness of breath</a:t>
            </a:r>
          </a:p>
          <a:p>
            <a:pPr lvl="2"/>
            <a:r>
              <a:rPr lang="en-US" dirty="0" smtClean="0"/>
              <a:t>Fatigability</a:t>
            </a:r>
          </a:p>
          <a:p>
            <a:pPr lvl="1"/>
            <a:r>
              <a:rPr lang="en-US" dirty="0" smtClean="0"/>
              <a:t>Rare: congestive heart failure, failure to thrive</a:t>
            </a:r>
          </a:p>
          <a:p>
            <a:r>
              <a:rPr lang="en-US" dirty="0" smtClean="0"/>
              <a:t>Physical examination:</a:t>
            </a:r>
          </a:p>
          <a:p>
            <a:pPr lvl="1"/>
            <a:r>
              <a:rPr lang="en-US" dirty="0" smtClean="0"/>
              <a:t>Active </a:t>
            </a:r>
            <a:r>
              <a:rPr lang="en-US" dirty="0" err="1" smtClean="0"/>
              <a:t>precordium</a:t>
            </a:r>
            <a:endParaRPr lang="en-US" dirty="0" smtClean="0"/>
          </a:p>
          <a:p>
            <a:pPr lvl="1"/>
            <a:r>
              <a:rPr lang="en-US" dirty="0" smtClean="0"/>
              <a:t>Widely fixed </a:t>
            </a:r>
            <a:r>
              <a:rPr lang="en-US" dirty="0" err="1" smtClean="0"/>
              <a:t>splitted</a:t>
            </a:r>
            <a:r>
              <a:rPr lang="en-US" dirty="0" smtClean="0"/>
              <a:t> second heart sound</a:t>
            </a:r>
          </a:p>
          <a:p>
            <a:pPr lvl="1"/>
            <a:r>
              <a:rPr lang="en-US" dirty="0" smtClean="0"/>
              <a:t>Ejection systolic murmur at left upper </a:t>
            </a:r>
            <a:r>
              <a:rPr lang="en-US" dirty="0" err="1" smtClean="0"/>
              <a:t>sternal</a:t>
            </a:r>
            <a:r>
              <a:rPr lang="en-US" dirty="0" smtClean="0"/>
              <a:t> border</a:t>
            </a:r>
          </a:p>
          <a:p>
            <a:pPr lvl="1"/>
            <a:r>
              <a:rPr lang="en-US" dirty="0" smtClean="0"/>
              <a:t>If large: mid-diastolic murmur at left lower </a:t>
            </a:r>
            <a:r>
              <a:rPr lang="en-US" dirty="0" err="1" smtClean="0"/>
              <a:t>sternal</a:t>
            </a:r>
            <a:r>
              <a:rPr lang="en-US" dirty="0" smtClean="0"/>
              <a:t> border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470" y="1474082"/>
            <a:ext cx="3997976" cy="1801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9694"/>
          </a:solidFill>
        </p:spPr>
        <p:txBody>
          <a:bodyPr/>
          <a:lstStyle/>
          <a:p>
            <a:r>
              <a:rPr lang="en-US" b="1" dirty="0" smtClean="0"/>
              <a:t>ASD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Diagnosis:</a:t>
            </a:r>
          </a:p>
          <a:p>
            <a:pPr lvl="1"/>
            <a:r>
              <a:rPr lang="en-US" dirty="0" smtClean="0"/>
              <a:t>Chest X-ray: </a:t>
            </a:r>
          </a:p>
          <a:p>
            <a:pPr lvl="2"/>
            <a:r>
              <a:rPr lang="en-US" dirty="0" smtClean="0"/>
              <a:t>Increased pulmonary vascular marking</a:t>
            </a:r>
          </a:p>
          <a:p>
            <a:pPr lvl="2"/>
            <a:r>
              <a:rPr lang="en-US" dirty="0" smtClean="0"/>
              <a:t>+/- </a:t>
            </a:r>
            <a:r>
              <a:rPr lang="en-US" dirty="0" err="1" smtClean="0"/>
              <a:t>cardiomegally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ECG:</a:t>
            </a:r>
          </a:p>
          <a:p>
            <a:pPr lvl="2"/>
            <a:r>
              <a:rPr lang="en-US" dirty="0" smtClean="0"/>
              <a:t>Evidence of RA and RV enlargement.</a:t>
            </a:r>
          </a:p>
          <a:p>
            <a:pPr lvl="1"/>
            <a:r>
              <a:rPr lang="en-US" dirty="0" smtClean="0"/>
              <a:t>ECHO:</a:t>
            </a:r>
          </a:p>
          <a:p>
            <a:pPr lvl="2"/>
            <a:r>
              <a:rPr lang="en-US" dirty="0" smtClean="0"/>
              <a:t>Confirm Diagnosis</a:t>
            </a:r>
          </a:p>
          <a:p>
            <a:pPr lvl="1"/>
            <a:r>
              <a:rPr lang="en-US" dirty="0" smtClean="0"/>
              <a:t>Cardiac </a:t>
            </a:r>
            <a:r>
              <a:rPr lang="en-US" dirty="0" err="1" smtClean="0"/>
              <a:t>Cath</a:t>
            </a:r>
            <a:r>
              <a:rPr lang="en-US" dirty="0" smtClean="0"/>
              <a:t>: not required for </a:t>
            </a:r>
            <a:r>
              <a:rPr lang="en-US" dirty="0" err="1" smtClean="0"/>
              <a:t>Dx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CHD ~ 0.8</a:t>
            </a:r>
            <a:r>
              <a:rPr lang="en-US" dirty="0"/>
              <a:t>% of live </a:t>
            </a:r>
            <a:r>
              <a:rPr lang="en-US" dirty="0" smtClean="0"/>
              <a:t>births.</a:t>
            </a:r>
          </a:p>
          <a:p>
            <a:r>
              <a:rPr lang="en-US" u="sng" dirty="0" smtClean="0"/>
              <a:t>Major CHD:</a:t>
            </a:r>
          </a:p>
          <a:p>
            <a:pPr lvl="1"/>
            <a:r>
              <a:rPr lang="en-US" dirty="0" smtClean="0"/>
              <a:t>Ventricular </a:t>
            </a:r>
            <a:r>
              <a:rPr lang="en-US" dirty="0" err="1"/>
              <a:t>S</a:t>
            </a:r>
            <a:r>
              <a:rPr lang="en-US" dirty="0" err="1" smtClean="0"/>
              <a:t>eptal</a:t>
            </a:r>
            <a:r>
              <a:rPr lang="en-US" dirty="0" smtClean="0"/>
              <a:t> Defect: 30-35%</a:t>
            </a:r>
          </a:p>
          <a:p>
            <a:pPr lvl="1"/>
            <a:r>
              <a:rPr lang="en-US" dirty="0" smtClean="0"/>
              <a:t>Atrial </a:t>
            </a:r>
            <a:r>
              <a:rPr lang="en-US" dirty="0" err="1" smtClean="0"/>
              <a:t>Septal</a:t>
            </a:r>
            <a:r>
              <a:rPr lang="en-US" dirty="0" smtClean="0"/>
              <a:t> Defect: 6-8 %</a:t>
            </a:r>
          </a:p>
          <a:p>
            <a:pPr lvl="1"/>
            <a:r>
              <a:rPr lang="en-US" dirty="0" smtClean="0"/>
              <a:t>Patent </a:t>
            </a:r>
            <a:r>
              <a:rPr lang="en-US" dirty="0" err="1" smtClean="0"/>
              <a:t>Ductus</a:t>
            </a:r>
            <a:r>
              <a:rPr lang="en-US" dirty="0" smtClean="0"/>
              <a:t> </a:t>
            </a:r>
            <a:r>
              <a:rPr lang="en-US" dirty="0" err="1" smtClean="0"/>
              <a:t>Ateriosus</a:t>
            </a:r>
            <a:r>
              <a:rPr lang="en-US" dirty="0" smtClean="0"/>
              <a:t>: 6-8 %</a:t>
            </a:r>
          </a:p>
          <a:p>
            <a:pPr lvl="1"/>
            <a:r>
              <a:rPr lang="en-US" dirty="0" smtClean="0"/>
              <a:t>Coarctation of Aorta: 5-7 %</a:t>
            </a:r>
          </a:p>
          <a:p>
            <a:pPr lvl="1"/>
            <a:r>
              <a:rPr lang="en-US" dirty="0" err="1" smtClean="0"/>
              <a:t>Tetralogy</a:t>
            </a:r>
            <a:r>
              <a:rPr lang="en-US" dirty="0" smtClean="0"/>
              <a:t> of </a:t>
            </a:r>
            <a:r>
              <a:rPr lang="en-US" dirty="0" err="1" smtClean="0"/>
              <a:t>Fallot</a:t>
            </a:r>
            <a:r>
              <a:rPr lang="en-US" dirty="0" smtClean="0"/>
              <a:t>: 5-7 %</a:t>
            </a:r>
          </a:p>
          <a:p>
            <a:pPr lvl="1"/>
            <a:r>
              <a:rPr lang="en-US" dirty="0" smtClean="0"/>
              <a:t>Pulmonary valve </a:t>
            </a:r>
            <a:r>
              <a:rPr lang="en-US" dirty="0" err="1" smtClean="0"/>
              <a:t>stenosis</a:t>
            </a:r>
            <a:r>
              <a:rPr lang="en-US" dirty="0" smtClean="0"/>
              <a:t>: 5-7 %</a:t>
            </a:r>
          </a:p>
          <a:p>
            <a:pPr lvl="1"/>
            <a:r>
              <a:rPr lang="en-US" dirty="0" smtClean="0"/>
              <a:t>Aortic valve </a:t>
            </a:r>
            <a:r>
              <a:rPr lang="en-US" dirty="0" err="1" smtClean="0"/>
              <a:t>stenosis</a:t>
            </a:r>
            <a:r>
              <a:rPr lang="en-US" dirty="0" smtClean="0"/>
              <a:t>: 4-7 %</a:t>
            </a:r>
          </a:p>
          <a:p>
            <a:pPr lvl="1"/>
            <a:r>
              <a:rPr lang="en-US" dirty="0" smtClean="0"/>
              <a:t>D-Transposition of great arteries: 3-5 %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9694"/>
          </a:solidFill>
        </p:spPr>
        <p:txBody>
          <a:bodyPr/>
          <a:lstStyle/>
          <a:p>
            <a:r>
              <a:rPr lang="en-US" b="1" dirty="0" smtClean="0"/>
              <a:t>ASD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Treatment:</a:t>
            </a:r>
          </a:p>
          <a:p>
            <a:pPr lvl="1"/>
            <a:r>
              <a:rPr lang="en-US" dirty="0" smtClean="0"/>
              <a:t>Medical Rx:</a:t>
            </a:r>
          </a:p>
          <a:p>
            <a:pPr lvl="2"/>
            <a:r>
              <a:rPr lang="en-US" dirty="0" smtClean="0"/>
              <a:t>Diuretics might help in large defect with excessive pulmonary flow:</a:t>
            </a:r>
          </a:p>
          <a:p>
            <a:pPr lvl="1"/>
            <a:r>
              <a:rPr lang="en-US" dirty="0" smtClean="0"/>
              <a:t>Surgical or Device (</a:t>
            </a:r>
            <a:r>
              <a:rPr lang="en-US" dirty="0" err="1" smtClean="0"/>
              <a:t>cath</a:t>
            </a:r>
            <a:r>
              <a:rPr lang="en-US" dirty="0" smtClean="0"/>
              <a:t>) closure ~ 4-6 age of life.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9694"/>
          </a:solidFill>
        </p:spPr>
        <p:txBody>
          <a:bodyPr/>
          <a:lstStyle/>
          <a:p>
            <a:r>
              <a:rPr lang="en-US" b="1" dirty="0" smtClean="0"/>
              <a:t>ASD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Prognosis:</a:t>
            </a:r>
          </a:p>
          <a:p>
            <a:r>
              <a:rPr lang="en-US" dirty="0" smtClean="0"/>
              <a:t>Complication might occur If left untreated to adult life:</a:t>
            </a:r>
          </a:p>
          <a:p>
            <a:pPr lvl="1"/>
            <a:r>
              <a:rPr lang="en-US" dirty="0" smtClean="0"/>
              <a:t>Pulmonary </a:t>
            </a:r>
            <a:r>
              <a:rPr lang="en-US" dirty="0"/>
              <a:t>vascular obstructive </a:t>
            </a:r>
            <a:r>
              <a:rPr lang="en-US" dirty="0" smtClean="0"/>
              <a:t>disease.</a:t>
            </a:r>
          </a:p>
          <a:p>
            <a:pPr lvl="1"/>
            <a:r>
              <a:rPr lang="en-US" dirty="0" smtClean="0"/>
              <a:t>Atrial arrhythmias.</a:t>
            </a:r>
          </a:p>
          <a:p>
            <a:pPr lvl="1"/>
            <a:r>
              <a:rPr lang="en-US" dirty="0"/>
              <a:t>Paradoxical </a:t>
            </a:r>
            <a:r>
              <a:rPr lang="en-US" dirty="0" err="1" smtClean="0"/>
              <a:t>embolization</a:t>
            </a:r>
            <a:r>
              <a:rPr lang="en-US" dirty="0" smtClean="0"/>
              <a:t> (rare).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b="1" dirty="0" smtClean="0"/>
              <a:t>AVSD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48" y="1494124"/>
            <a:ext cx="5355747" cy="461775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3735"/>
          </a:solidFill>
        </p:spPr>
        <p:txBody>
          <a:bodyPr/>
          <a:lstStyle/>
          <a:p>
            <a:r>
              <a:rPr lang="en-US" b="1" dirty="0" smtClean="0"/>
              <a:t>AVSD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4023" cy="47921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Involved a defect closure of embryologic </a:t>
            </a:r>
            <a:r>
              <a:rPr lang="en-US" dirty="0" err="1"/>
              <a:t>endocardial</a:t>
            </a:r>
            <a:r>
              <a:rPr lang="en-US" dirty="0"/>
              <a:t> cushion tissue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Incidence: 4 % of all CHD</a:t>
            </a:r>
          </a:p>
          <a:p>
            <a:pPr lvl="1"/>
            <a:r>
              <a:rPr lang="en-US" dirty="0" smtClean="0"/>
              <a:t>Associated with Down Syndrome (50%)</a:t>
            </a:r>
          </a:p>
          <a:p>
            <a:r>
              <a:rPr lang="en-US" dirty="0" smtClean="0"/>
              <a:t>Divided into:</a:t>
            </a:r>
          </a:p>
          <a:p>
            <a:pPr lvl="1"/>
            <a:r>
              <a:rPr lang="en-US" dirty="0" smtClean="0"/>
              <a:t>Complete AVSD</a:t>
            </a:r>
          </a:p>
          <a:p>
            <a:pPr lvl="2"/>
            <a:r>
              <a:rPr lang="en-US" dirty="0" smtClean="0"/>
              <a:t>Consist of (ASD </a:t>
            </a:r>
            <a:r>
              <a:rPr lang="en-US" dirty="0" err="1" smtClean="0"/>
              <a:t>primum</a:t>
            </a:r>
            <a:r>
              <a:rPr lang="en-US" dirty="0" smtClean="0"/>
              <a:t>, inlet VSD</a:t>
            </a:r>
            <a:r>
              <a:rPr lang="en-US" dirty="0"/>
              <a:t>, and</a:t>
            </a:r>
            <a:r>
              <a:rPr lang="en-US" dirty="0" smtClean="0"/>
              <a:t> common </a:t>
            </a:r>
            <a:r>
              <a:rPr lang="en-US" dirty="0"/>
              <a:t>AV</a:t>
            </a:r>
            <a:r>
              <a:rPr lang="en-US" dirty="0" smtClean="0"/>
              <a:t> valve)</a:t>
            </a:r>
          </a:p>
          <a:p>
            <a:pPr lvl="2"/>
            <a:r>
              <a:rPr lang="en-US" dirty="0" smtClean="0"/>
              <a:t>Could be balanced or unbalanced AVSD</a:t>
            </a:r>
          </a:p>
          <a:p>
            <a:pPr lvl="1"/>
            <a:r>
              <a:rPr lang="en-US" dirty="0" smtClean="0"/>
              <a:t>Partial AVSD </a:t>
            </a:r>
          </a:p>
          <a:p>
            <a:pPr lvl="2"/>
            <a:r>
              <a:rPr lang="en-US" dirty="0" smtClean="0"/>
              <a:t>ASD </a:t>
            </a:r>
            <a:r>
              <a:rPr lang="en-US" dirty="0" err="1" smtClean="0"/>
              <a:t>primum</a:t>
            </a:r>
            <a:endParaRPr lang="en-US" dirty="0" smtClean="0"/>
          </a:p>
          <a:p>
            <a:pPr lvl="2"/>
            <a:r>
              <a:rPr lang="en-US" dirty="0" smtClean="0"/>
              <a:t>No VSD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484" y="1515534"/>
            <a:ext cx="1707963" cy="2259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667" y="3880555"/>
            <a:ext cx="3126666" cy="282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3735"/>
          </a:solidFill>
        </p:spPr>
        <p:txBody>
          <a:bodyPr/>
          <a:lstStyle/>
          <a:p>
            <a:r>
              <a:rPr lang="en-US" b="1" dirty="0" smtClean="0"/>
              <a:t>AVSD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Pathophsiology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Similar to VSD and ASD</a:t>
            </a:r>
          </a:p>
          <a:p>
            <a:pPr lvl="2"/>
            <a:r>
              <a:rPr lang="en-US" dirty="0" smtClean="0"/>
              <a:t>left </a:t>
            </a:r>
            <a:r>
              <a:rPr lang="en-US" dirty="0"/>
              <a:t>to right shunt across the atrial</a:t>
            </a:r>
            <a:r>
              <a:rPr lang="en-US" dirty="0" smtClean="0"/>
              <a:t> level</a:t>
            </a:r>
          </a:p>
          <a:p>
            <a:pPr lvl="2"/>
            <a:r>
              <a:rPr lang="en-US" dirty="0" smtClean="0"/>
              <a:t>Left to right shunt at and </a:t>
            </a:r>
            <a:r>
              <a:rPr lang="en-US" dirty="0"/>
              <a:t>ventricular</a:t>
            </a:r>
            <a:r>
              <a:rPr lang="en-US" dirty="0" smtClean="0"/>
              <a:t> level 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 addition: AV </a:t>
            </a:r>
            <a:r>
              <a:rPr lang="en-US" dirty="0"/>
              <a:t>valve </a:t>
            </a:r>
            <a:r>
              <a:rPr lang="en-US" dirty="0" smtClean="0"/>
              <a:t>regurgitation</a:t>
            </a:r>
          </a:p>
          <a:p>
            <a:pPr lvl="1"/>
            <a:r>
              <a:rPr lang="en-US" dirty="0" smtClean="0"/>
              <a:t>Significant L-R shunting: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ulmonary over-circulation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ncrease </a:t>
            </a:r>
            <a:r>
              <a:rPr lang="en-US" dirty="0" err="1" smtClean="0"/>
              <a:t>Qp:Qs</a:t>
            </a:r>
            <a:r>
              <a:rPr lang="en-US" dirty="0" smtClean="0"/>
              <a:t> ratio.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3735"/>
          </a:solidFill>
        </p:spPr>
        <p:txBody>
          <a:bodyPr/>
          <a:lstStyle/>
          <a:p>
            <a:r>
              <a:rPr lang="en-US" b="1" dirty="0" smtClean="0"/>
              <a:t>AVSD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Features:</a:t>
            </a:r>
          </a:p>
          <a:p>
            <a:pPr lvl="2"/>
            <a:r>
              <a:rPr lang="en-US" dirty="0" smtClean="0"/>
              <a:t>Usually asymptomatic at neonatal period</a:t>
            </a:r>
          </a:p>
          <a:p>
            <a:pPr lvl="3"/>
            <a:r>
              <a:rPr lang="en-US" dirty="0" smtClean="0"/>
              <a:t>Due to high pulmonary vascular resistance</a:t>
            </a:r>
          </a:p>
          <a:p>
            <a:pPr lvl="3"/>
            <a:r>
              <a:rPr lang="en-US" dirty="0" smtClean="0"/>
              <a:t>Baby may have slightly lower oxygen saturation</a:t>
            </a:r>
          </a:p>
          <a:p>
            <a:pPr lvl="2"/>
            <a:r>
              <a:rPr lang="en-US" dirty="0" smtClean="0"/>
              <a:t>Symptoms of CHF started  at few months of age</a:t>
            </a:r>
          </a:p>
          <a:p>
            <a:pPr lvl="3"/>
            <a:r>
              <a:rPr lang="en-US" dirty="0" smtClean="0"/>
              <a:t>Diaphoresis</a:t>
            </a:r>
          </a:p>
          <a:p>
            <a:pPr lvl="3"/>
            <a:r>
              <a:rPr lang="en-US" dirty="0"/>
              <a:t>P</a:t>
            </a:r>
            <a:r>
              <a:rPr lang="en-US" dirty="0" smtClean="0"/>
              <a:t>oor feeding</a:t>
            </a:r>
          </a:p>
          <a:p>
            <a:pPr lvl="3"/>
            <a:r>
              <a:rPr lang="en-US" dirty="0" smtClean="0"/>
              <a:t>Failure </a:t>
            </a:r>
            <a:r>
              <a:rPr lang="en-US" dirty="0"/>
              <a:t>to </a:t>
            </a:r>
            <a:r>
              <a:rPr lang="en-US" dirty="0" smtClean="0"/>
              <a:t>thrive.</a:t>
            </a:r>
          </a:p>
          <a:p>
            <a:pPr lvl="3"/>
            <a:r>
              <a:rPr lang="en-US" dirty="0"/>
              <a:t>S</a:t>
            </a:r>
            <a:r>
              <a:rPr lang="en-US" dirty="0" smtClean="0"/>
              <a:t>hortness of breath</a:t>
            </a:r>
          </a:p>
          <a:p>
            <a:pPr lvl="3"/>
            <a:r>
              <a:rPr lang="en-US" dirty="0"/>
              <a:t>R</a:t>
            </a:r>
            <a:r>
              <a:rPr lang="en-US" dirty="0" smtClean="0"/>
              <a:t>ecurrent chest infection.</a:t>
            </a:r>
          </a:p>
          <a:p>
            <a:pPr lvl="3"/>
            <a:r>
              <a:rPr lang="en-US" dirty="0" smtClean="0"/>
              <a:t>Exercise intolerance. </a:t>
            </a:r>
          </a:p>
          <a:p>
            <a:pPr lvl="3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3735"/>
          </a:solidFill>
        </p:spPr>
        <p:txBody>
          <a:bodyPr/>
          <a:lstStyle/>
          <a:p>
            <a:r>
              <a:rPr lang="en-US" b="1" dirty="0" smtClean="0"/>
              <a:t>AVSD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Features:</a:t>
            </a:r>
          </a:p>
          <a:p>
            <a:pPr lvl="1"/>
            <a:r>
              <a:rPr lang="en-US" dirty="0" smtClean="0"/>
              <a:t>Physical Examination:</a:t>
            </a:r>
          </a:p>
          <a:p>
            <a:pPr lvl="2"/>
            <a:r>
              <a:rPr lang="en-US" dirty="0" smtClean="0"/>
              <a:t>Feature of Down Syndrome</a:t>
            </a:r>
          </a:p>
          <a:p>
            <a:pPr lvl="2"/>
            <a:r>
              <a:rPr lang="en-US" dirty="0" err="1" smtClean="0"/>
              <a:t>Tachypnia</a:t>
            </a:r>
            <a:endParaRPr lang="en-US" dirty="0" smtClean="0"/>
          </a:p>
          <a:p>
            <a:pPr lvl="2"/>
            <a:r>
              <a:rPr lang="en-US" dirty="0" smtClean="0"/>
              <a:t>Tachycardia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ctive </a:t>
            </a:r>
            <a:r>
              <a:rPr lang="en-US" dirty="0" err="1" smtClean="0"/>
              <a:t>precordium</a:t>
            </a:r>
            <a:endParaRPr lang="en-US" dirty="0" smtClean="0"/>
          </a:p>
          <a:p>
            <a:pPr lvl="2"/>
            <a:r>
              <a:rPr lang="en-US" dirty="0" smtClean="0"/>
              <a:t>Murmur:</a:t>
            </a:r>
          </a:p>
          <a:p>
            <a:pPr lvl="2"/>
            <a:r>
              <a:rPr lang="en-US" dirty="0" smtClean="0"/>
              <a:t>Pan-systolic (</a:t>
            </a:r>
            <a:r>
              <a:rPr lang="en-US" dirty="0" err="1" smtClean="0"/>
              <a:t>holosystolic</a:t>
            </a:r>
            <a:r>
              <a:rPr lang="en-US" dirty="0" smtClean="0"/>
              <a:t>) murmur</a:t>
            </a:r>
          </a:p>
          <a:p>
            <a:pPr lvl="2"/>
            <a:r>
              <a:rPr lang="en-US" dirty="0" err="1" smtClean="0"/>
              <a:t>Hepatomegaly</a:t>
            </a:r>
            <a:endParaRPr lang="en-US" dirty="0" smtClean="0"/>
          </a:p>
          <a:p>
            <a:pPr lvl="3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3735"/>
          </a:solidFill>
        </p:spPr>
        <p:txBody>
          <a:bodyPr/>
          <a:lstStyle/>
          <a:p>
            <a:r>
              <a:rPr lang="en-US" b="1" dirty="0" smtClean="0"/>
              <a:t>AVSD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Diagnosis:</a:t>
            </a:r>
          </a:p>
          <a:p>
            <a:pPr lvl="1"/>
            <a:r>
              <a:rPr lang="en-US" dirty="0" smtClean="0"/>
              <a:t>Chest X-ray: </a:t>
            </a:r>
          </a:p>
          <a:p>
            <a:pPr lvl="2"/>
            <a:r>
              <a:rPr lang="en-US" dirty="0" smtClean="0"/>
              <a:t>Increased pulmonary vascular marking</a:t>
            </a:r>
          </a:p>
          <a:p>
            <a:pPr lvl="2"/>
            <a:r>
              <a:rPr lang="en-US" dirty="0" err="1" smtClean="0"/>
              <a:t>Cardiomegaly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ECG:</a:t>
            </a:r>
          </a:p>
          <a:p>
            <a:pPr lvl="2"/>
            <a:r>
              <a:rPr lang="en-US" dirty="0" smtClean="0"/>
              <a:t>Left Axis deviation  with RVH is very suggestive of AVSD</a:t>
            </a:r>
          </a:p>
          <a:p>
            <a:pPr lvl="1"/>
            <a:r>
              <a:rPr lang="en-US" dirty="0" smtClean="0"/>
              <a:t>ECHO:</a:t>
            </a:r>
          </a:p>
          <a:p>
            <a:pPr lvl="2"/>
            <a:r>
              <a:rPr lang="en-US" dirty="0" smtClean="0"/>
              <a:t>Confirm Diagnosis</a:t>
            </a:r>
          </a:p>
          <a:p>
            <a:pPr lvl="1"/>
            <a:r>
              <a:rPr lang="en-US" dirty="0" smtClean="0"/>
              <a:t>Cardiac </a:t>
            </a:r>
            <a:r>
              <a:rPr lang="en-US" dirty="0" err="1" smtClean="0"/>
              <a:t>Cath</a:t>
            </a:r>
            <a:r>
              <a:rPr lang="en-US" dirty="0" smtClean="0"/>
              <a:t>: not required for </a:t>
            </a:r>
            <a:r>
              <a:rPr lang="en-US" dirty="0" err="1" smtClean="0"/>
              <a:t>Dx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3735"/>
          </a:solidFill>
        </p:spPr>
        <p:txBody>
          <a:bodyPr/>
          <a:lstStyle/>
          <a:p>
            <a:r>
              <a:rPr lang="en-US" b="1" dirty="0" smtClean="0"/>
              <a:t>AVSD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Treatment:</a:t>
            </a:r>
          </a:p>
          <a:p>
            <a:pPr lvl="1"/>
            <a:r>
              <a:rPr lang="en-US" dirty="0" smtClean="0"/>
              <a:t>Medical Rx:</a:t>
            </a:r>
          </a:p>
          <a:p>
            <a:pPr lvl="2"/>
            <a:r>
              <a:rPr lang="en-US" dirty="0" smtClean="0"/>
              <a:t>Anti-congestive therapy:</a:t>
            </a:r>
          </a:p>
          <a:p>
            <a:pPr lvl="2"/>
            <a:r>
              <a:rPr lang="en-US" dirty="0" smtClean="0"/>
              <a:t>Nutritional support.</a:t>
            </a:r>
          </a:p>
          <a:p>
            <a:pPr lvl="1"/>
            <a:r>
              <a:rPr lang="en-US" dirty="0" smtClean="0"/>
              <a:t>Surgical closure for complete VSD:</a:t>
            </a:r>
          </a:p>
          <a:p>
            <a:pPr lvl="2"/>
            <a:r>
              <a:rPr lang="en-US" dirty="0" smtClean="0"/>
              <a:t>Usually done before 6 months of age to ovoid </a:t>
            </a:r>
            <a:r>
              <a:rPr lang="en-US" dirty="0" err="1" smtClean="0"/>
              <a:t>develoment</a:t>
            </a:r>
            <a:r>
              <a:rPr lang="en-US" dirty="0" smtClean="0"/>
              <a:t> of </a:t>
            </a:r>
            <a:r>
              <a:rPr lang="en-US" dirty="0" err="1"/>
              <a:t>Eisenmenger’s</a:t>
            </a:r>
            <a:r>
              <a:rPr lang="en-US" dirty="0"/>
              <a:t> </a:t>
            </a:r>
            <a:r>
              <a:rPr lang="en-US" dirty="0" smtClean="0"/>
              <a:t>syndrome.  </a:t>
            </a:r>
          </a:p>
          <a:p>
            <a:pPr lvl="3"/>
            <a:r>
              <a:rPr lang="en-US" dirty="0" smtClean="0"/>
              <a:t>Balanced AVSD: Biventricular repair </a:t>
            </a:r>
          </a:p>
          <a:p>
            <a:pPr lvl="3"/>
            <a:r>
              <a:rPr lang="en-US" dirty="0" smtClean="0"/>
              <a:t>Unbalanced AVSD: may need single ventricular repair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9694"/>
          </a:solidFill>
        </p:spPr>
        <p:txBody>
          <a:bodyPr/>
          <a:lstStyle/>
          <a:p>
            <a:r>
              <a:rPr lang="en-US" b="1" dirty="0" smtClean="0"/>
              <a:t>PDA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472" y="1417637"/>
            <a:ext cx="4747904" cy="49128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DEADA"/>
          </a:solidFill>
        </p:spPr>
        <p:txBody>
          <a:bodyPr/>
          <a:lstStyle/>
          <a:p>
            <a:r>
              <a:rPr lang="en-US" b="1" dirty="0" smtClean="0"/>
              <a:t>Congenital Heart Disease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Etiology: Mostly unknown</a:t>
            </a:r>
          </a:p>
          <a:p>
            <a:pPr lvl="1"/>
            <a:r>
              <a:rPr lang="en-US" dirty="0" smtClean="0"/>
              <a:t>Sometimes: associated with chromosomal abnormalities or other genetic disorders.</a:t>
            </a:r>
          </a:p>
          <a:p>
            <a:pPr lvl="2"/>
            <a:r>
              <a:rPr lang="en-US" u="sng" dirty="0" err="1" smtClean="0"/>
              <a:t>Trisomy</a:t>
            </a:r>
            <a:r>
              <a:rPr lang="en-US" u="sng" dirty="0" smtClean="0"/>
              <a:t> 21: </a:t>
            </a:r>
            <a:r>
              <a:rPr lang="en-US" dirty="0" smtClean="0"/>
              <a:t>AVSD</a:t>
            </a:r>
          </a:p>
          <a:p>
            <a:pPr lvl="2"/>
            <a:r>
              <a:rPr lang="en-US" u="sng" dirty="0" err="1" smtClean="0"/>
              <a:t>Trisomy</a:t>
            </a:r>
            <a:r>
              <a:rPr lang="en-US" u="sng" dirty="0" smtClean="0"/>
              <a:t> 18: </a:t>
            </a:r>
            <a:r>
              <a:rPr lang="en-US" dirty="0" smtClean="0"/>
              <a:t>VSD</a:t>
            </a:r>
          </a:p>
          <a:p>
            <a:pPr lvl="2"/>
            <a:r>
              <a:rPr lang="en-US" u="sng" dirty="0" err="1" smtClean="0"/>
              <a:t>Trismoy</a:t>
            </a:r>
            <a:r>
              <a:rPr lang="en-US" u="sng" dirty="0" smtClean="0"/>
              <a:t> 13: </a:t>
            </a:r>
            <a:r>
              <a:rPr lang="en-US" dirty="0" smtClean="0"/>
              <a:t>PDA, VSD, ASD</a:t>
            </a:r>
          </a:p>
          <a:p>
            <a:pPr lvl="2"/>
            <a:r>
              <a:rPr lang="en-US" u="sng" dirty="0" err="1" smtClean="0"/>
              <a:t>DiGeorge</a:t>
            </a:r>
            <a:r>
              <a:rPr lang="en-US" u="sng" dirty="0" smtClean="0"/>
              <a:t> Syndrome: </a:t>
            </a:r>
            <a:r>
              <a:rPr lang="en-US" dirty="0" smtClean="0"/>
              <a:t>Arch, </a:t>
            </a:r>
            <a:r>
              <a:rPr lang="en-US" dirty="0" err="1" smtClean="0"/>
              <a:t>Conotruncal</a:t>
            </a:r>
            <a:r>
              <a:rPr lang="en-US" dirty="0" smtClean="0"/>
              <a:t> abnormalities</a:t>
            </a:r>
          </a:p>
          <a:p>
            <a:pPr lvl="2"/>
            <a:r>
              <a:rPr lang="en-US" u="sng" dirty="0" smtClean="0"/>
              <a:t>Turner syndrome: </a:t>
            </a:r>
            <a:r>
              <a:rPr lang="en-US" dirty="0" err="1" smtClean="0"/>
              <a:t>Coarctation</a:t>
            </a:r>
            <a:r>
              <a:rPr lang="en-US" dirty="0" smtClean="0"/>
              <a:t> of Aorta</a:t>
            </a:r>
          </a:p>
          <a:p>
            <a:pPr lvl="2"/>
            <a:r>
              <a:rPr lang="en-US" u="sng" dirty="0" smtClean="0"/>
              <a:t>Williams Syndrome: </a:t>
            </a:r>
            <a:r>
              <a:rPr lang="en-US" dirty="0" smtClean="0"/>
              <a:t>Supra-aortic </a:t>
            </a:r>
            <a:r>
              <a:rPr lang="en-US" dirty="0" err="1" smtClean="0"/>
              <a:t>stenosis</a:t>
            </a:r>
            <a:r>
              <a:rPr lang="en-US" dirty="0" smtClean="0"/>
              <a:t>, PA </a:t>
            </a:r>
            <a:r>
              <a:rPr lang="en-US" dirty="0" err="1" smtClean="0"/>
              <a:t>stenosis</a:t>
            </a:r>
            <a:endParaRPr lang="en-US" dirty="0" smtClean="0"/>
          </a:p>
          <a:p>
            <a:pPr lvl="2"/>
            <a:r>
              <a:rPr lang="en-US" u="sng" dirty="0" smtClean="0"/>
              <a:t>Noonan Syndrome: </a:t>
            </a:r>
            <a:r>
              <a:rPr lang="en-US" dirty="0" smtClean="0"/>
              <a:t>Dysplastic pulmonary valve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9694"/>
          </a:solidFill>
        </p:spPr>
        <p:txBody>
          <a:bodyPr/>
          <a:lstStyle/>
          <a:p>
            <a:r>
              <a:rPr lang="en-US" b="1" dirty="0" smtClean="0"/>
              <a:t>PDA</a:t>
            </a:r>
            <a:endParaRPr lang="en-US" b="1" dirty="0"/>
          </a:p>
        </p:txBody>
      </p:sp>
      <p:pic>
        <p:nvPicPr>
          <p:cNvPr id="5" name="Picture 4" descr="seg 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135" y="1558748"/>
            <a:ext cx="4217642" cy="5162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9694"/>
          </a:solidFill>
        </p:spPr>
        <p:txBody>
          <a:bodyPr/>
          <a:lstStyle/>
          <a:p>
            <a:r>
              <a:rPr lang="en-US" b="1" dirty="0" smtClean="0"/>
              <a:t>PDA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Ductus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vascular tube </a:t>
            </a:r>
            <a:r>
              <a:rPr lang="en-US" dirty="0"/>
              <a:t>connecting the left</a:t>
            </a:r>
            <a:r>
              <a:rPr lang="en-US" dirty="0" smtClean="0"/>
              <a:t> pulmonary </a:t>
            </a:r>
            <a:r>
              <a:rPr lang="en-US" dirty="0"/>
              <a:t>artery to</a:t>
            </a:r>
            <a:r>
              <a:rPr lang="en-US" dirty="0" smtClean="0"/>
              <a:t> descending aorta</a:t>
            </a:r>
          </a:p>
          <a:p>
            <a:r>
              <a:rPr lang="en-US" dirty="0" smtClean="0"/>
              <a:t>DA is </a:t>
            </a:r>
            <a:r>
              <a:rPr lang="en-US" dirty="0"/>
              <a:t>an important structure in fetal </a:t>
            </a:r>
            <a:r>
              <a:rPr lang="en-US" dirty="0" smtClean="0"/>
              <a:t>circulation</a:t>
            </a:r>
          </a:p>
          <a:p>
            <a:pPr lvl="1"/>
            <a:r>
              <a:rPr lang="en-US" dirty="0" smtClean="0"/>
              <a:t>After birth: DA mostly </a:t>
            </a:r>
            <a:r>
              <a:rPr lang="en-US" dirty="0"/>
              <a:t>closed by the second or third day of life and is fully sealed by 2–3 weeks of life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Incidence: 6-8 % of CHD</a:t>
            </a:r>
          </a:p>
          <a:p>
            <a:pPr lvl="1"/>
            <a:r>
              <a:rPr lang="en-US" dirty="0" smtClean="0"/>
              <a:t>Most common form of CHD in premature baby</a:t>
            </a:r>
          </a:p>
          <a:p>
            <a:pPr lvl="1"/>
            <a:r>
              <a:rPr lang="en-US" dirty="0" smtClean="0"/>
              <a:t>Frequently seen in T21 and congenital Rubella syndrome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9694"/>
          </a:solidFill>
        </p:spPr>
        <p:txBody>
          <a:bodyPr/>
          <a:lstStyle/>
          <a:p>
            <a:r>
              <a:rPr lang="en-US" b="1" dirty="0" smtClean="0"/>
              <a:t>PDA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Pathophsiology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L-R shunt toward pulmonary circulation. </a:t>
            </a:r>
          </a:p>
          <a:p>
            <a:pPr lvl="2"/>
            <a:r>
              <a:rPr lang="en-US" dirty="0" smtClean="0"/>
              <a:t>Increased </a:t>
            </a:r>
            <a:r>
              <a:rPr lang="en-US" dirty="0" err="1" smtClean="0"/>
              <a:t>Qp:Qs</a:t>
            </a:r>
            <a:r>
              <a:rPr lang="en-US" dirty="0" smtClean="0"/>
              <a:t> ratio</a:t>
            </a:r>
          </a:p>
          <a:p>
            <a:pPr lvl="3"/>
            <a:r>
              <a:rPr lang="en-US" dirty="0" smtClean="0"/>
              <a:t>Increased cardiac output to the pulmonary circulation (</a:t>
            </a:r>
            <a:r>
              <a:rPr lang="en-US" dirty="0" err="1" smtClean="0"/>
              <a:t>Qp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Reduced of </a:t>
            </a:r>
            <a:r>
              <a:rPr lang="en-US" dirty="0"/>
              <a:t>cardiac output to the</a:t>
            </a:r>
            <a:r>
              <a:rPr lang="en-US" dirty="0" smtClean="0"/>
              <a:t> systemic circulation </a:t>
            </a:r>
            <a:r>
              <a:rPr lang="en-US" dirty="0"/>
              <a:t>(Qs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L-R shunt at great arteries level:</a:t>
            </a:r>
          </a:p>
          <a:p>
            <a:pPr lvl="2"/>
            <a:r>
              <a:rPr lang="en-US" dirty="0" smtClean="0"/>
              <a:t>Dilated LA and LV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9694"/>
          </a:solidFill>
        </p:spPr>
        <p:txBody>
          <a:bodyPr/>
          <a:lstStyle/>
          <a:p>
            <a:r>
              <a:rPr lang="en-US" b="1" dirty="0" smtClean="0"/>
              <a:t>PDA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Features:</a:t>
            </a:r>
          </a:p>
          <a:p>
            <a:pPr lvl="1"/>
            <a:r>
              <a:rPr lang="en-US" dirty="0" smtClean="0"/>
              <a:t>Small PDA: Asymptomatic</a:t>
            </a:r>
          </a:p>
          <a:p>
            <a:pPr lvl="1"/>
            <a:r>
              <a:rPr lang="en-US" dirty="0" smtClean="0"/>
              <a:t>Moderate to large (unrestrictive) VSD:</a:t>
            </a:r>
          </a:p>
          <a:p>
            <a:pPr lvl="2"/>
            <a:r>
              <a:rPr lang="en-US" dirty="0" smtClean="0"/>
              <a:t>Symptoms of CHF</a:t>
            </a:r>
          </a:p>
          <a:p>
            <a:pPr lvl="3"/>
            <a:r>
              <a:rPr lang="en-US" dirty="0" smtClean="0"/>
              <a:t>Diaphoresis</a:t>
            </a:r>
          </a:p>
          <a:p>
            <a:pPr lvl="3"/>
            <a:r>
              <a:rPr lang="en-US" dirty="0"/>
              <a:t>P</a:t>
            </a:r>
            <a:r>
              <a:rPr lang="en-US" dirty="0" smtClean="0"/>
              <a:t>oor feeding</a:t>
            </a:r>
          </a:p>
          <a:p>
            <a:pPr lvl="3"/>
            <a:r>
              <a:rPr lang="en-US" dirty="0"/>
              <a:t>F</a:t>
            </a:r>
            <a:r>
              <a:rPr lang="en-US" dirty="0" smtClean="0"/>
              <a:t>ailure </a:t>
            </a:r>
            <a:r>
              <a:rPr lang="en-US" dirty="0"/>
              <a:t>to </a:t>
            </a:r>
            <a:r>
              <a:rPr lang="en-US" dirty="0" smtClean="0"/>
              <a:t>thrive.</a:t>
            </a:r>
          </a:p>
          <a:p>
            <a:pPr lvl="3"/>
            <a:r>
              <a:rPr lang="en-US" dirty="0" smtClean="0"/>
              <a:t>Shortness of breath</a:t>
            </a:r>
          </a:p>
          <a:p>
            <a:pPr lvl="3"/>
            <a:r>
              <a:rPr lang="en-US" dirty="0"/>
              <a:t>R</a:t>
            </a:r>
            <a:r>
              <a:rPr lang="en-US" dirty="0" smtClean="0"/>
              <a:t>ecurrent chest infection.</a:t>
            </a:r>
          </a:p>
          <a:p>
            <a:pPr lvl="3"/>
            <a:r>
              <a:rPr lang="en-US" dirty="0" smtClean="0"/>
              <a:t>Exercise intolerance. </a:t>
            </a:r>
          </a:p>
          <a:p>
            <a:pPr lvl="3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9694"/>
          </a:solidFill>
        </p:spPr>
        <p:txBody>
          <a:bodyPr/>
          <a:lstStyle/>
          <a:p>
            <a:r>
              <a:rPr lang="en-US" b="1" dirty="0" smtClean="0"/>
              <a:t>PDA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Clinical Features:</a:t>
            </a:r>
          </a:p>
          <a:p>
            <a:pPr lvl="1"/>
            <a:r>
              <a:rPr lang="en-US" dirty="0" smtClean="0"/>
              <a:t>Physical Examination:</a:t>
            </a:r>
          </a:p>
          <a:p>
            <a:pPr lvl="2"/>
            <a:r>
              <a:rPr lang="en-US" dirty="0" err="1" smtClean="0"/>
              <a:t>Tachypnia</a:t>
            </a:r>
            <a:endParaRPr lang="en-US" dirty="0" smtClean="0"/>
          </a:p>
          <a:p>
            <a:pPr lvl="2"/>
            <a:r>
              <a:rPr lang="en-US" dirty="0" smtClean="0"/>
              <a:t>Tachycardia</a:t>
            </a:r>
          </a:p>
          <a:p>
            <a:pPr lvl="2"/>
            <a:r>
              <a:rPr lang="en-US" dirty="0" smtClean="0"/>
              <a:t>Widened </a:t>
            </a:r>
            <a:r>
              <a:rPr lang="en-US" dirty="0"/>
              <a:t>pulse pressure</a:t>
            </a:r>
            <a:endParaRPr lang="en-US" dirty="0" smtClean="0"/>
          </a:p>
          <a:p>
            <a:pPr lvl="2"/>
            <a:r>
              <a:rPr lang="en-US" dirty="0"/>
              <a:t>A</a:t>
            </a:r>
            <a:r>
              <a:rPr lang="en-US" dirty="0" smtClean="0"/>
              <a:t>ctive </a:t>
            </a:r>
            <a:r>
              <a:rPr lang="en-US" dirty="0" err="1" smtClean="0"/>
              <a:t>precordium</a:t>
            </a:r>
            <a:endParaRPr lang="en-US" dirty="0" smtClean="0"/>
          </a:p>
          <a:p>
            <a:pPr lvl="2"/>
            <a:r>
              <a:rPr lang="en-US" dirty="0" smtClean="0"/>
              <a:t>Murmur:</a:t>
            </a:r>
          </a:p>
          <a:p>
            <a:pPr lvl="2"/>
            <a:r>
              <a:rPr lang="en-US" dirty="0" smtClean="0"/>
              <a:t>Continuous (machinery murmur) at left </a:t>
            </a:r>
            <a:r>
              <a:rPr lang="en-US" dirty="0" err="1" smtClean="0"/>
              <a:t>infraclavicular</a:t>
            </a:r>
            <a:r>
              <a:rPr lang="en-US" dirty="0" smtClean="0"/>
              <a:t> region </a:t>
            </a:r>
          </a:p>
          <a:p>
            <a:pPr lvl="3"/>
            <a:r>
              <a:rPr lang="en-US" dirty="0" smtClean="0"/>
              <a:t>Large PDA: mid-</a:t>
            </a:r>
            <a:r>
              <a:rPr lang="en-US" dirty="0" err="1" smtClean="0"/>
              <a:t>diasolic</a:t>
            </a:r>
            <a:r>
              <a:rPr lang="en-US" dirty="0" smtClean="0"/>
              <a:t> murmur at apex.</a:t>
            </a:r>
          </a:p>
          <a:p>
            <a:pPr lvl="3"/>
            <a:r>
              <a:rPr lang="en-US" dirty="0" smtClean="0"/>
              <a:t>PDA in neonate: ejection systolic murmur. </a:t>
            </a:r>
          </a:p>
          <a:p>
            <a:pPr lvl="2"/>
            <a:r>
              <a:rPr lang="en-US" dirty="0" err="1" smtClean="0"/>
              <a:t>Hepatomegaly</a:t>
            </a:r>
            <a:endParaRPr lang="en-US" dirty="0" smtClean="0"/>
          </a:p>
          <a:p>
            <a:pPr lvl="3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30553"/>
            <a:ext cx="4114800" cy="1207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9694"/>
          </a:solidFill>
        </p:spPr>
        <p:txBody>
          <a:bodyPr/>
          <a:lstStyle/>
          <a:p>
            <a:r>
              <a:rPr lang="en-US" b="1" dirty="0" smtClean="0"/>
              <a:t>PDA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Diagnosis:</a:t>
            </a:r>
          </a:p>
          <a:p>
            <a:pPr lvl="1"/>
            <a:r>
              <a:rPr lang="en-US" dirty="0" smtClean="0"/>
              <a:t>Chest X-ray: </a:t>
            </a:r>
          </a:p>
          <a:p>
            <a:pPr lvl="2"/>
            <a:r>
              <a:rPr lang="en-US" dirty="0" smtClean="0"/>
              <a:t>Increased pulmonary vascular marking</a:t>
            </a:r>
          </a:p>
          <a:p>
            <a:pPr lvl="2"/>
            <a:r>
              <a:rPr lang="en-US" dirty="0" smtClean="0"/>
              <a:t>+/- </a:t>
            </a:r>
            <a:r>
              <a:rPr lang="en-US" dirty="0" err="1" smtClean="0"/>
              <a:t>cardiomegally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ECG:</a:t>
            </a:r>
          </a:p>
          <a:p>
            <a:pPr lvl="2"/>
            <a:r>
              <a:rPr lang="en-US" dirty="0" smtClean="0"/>
              <a:t>Small PDA: Normal</a:t>
            </a:r>
          </a:p>
          <a:p>
            <a:pPr lvl="2"/>
            <a:r>
              <a:rPr lang="en-US" dirty="0" smtClean="0"/>
              <a:t>Mod PDA: LA </a:t>
            </a:r>
            <a:r>
              <a:rPr lang="en-US" dirty="0" err="1" smtClean="0"/>
              <a:t>enlargment</a:t>
            </a:r>
            <a:r>
              <a:rPr lang="en-US" dirty="0" smtClean="0"/>
              <a:t> , LV hypertrophy</a:t>
            </a:r>
          </a:p>
          <a:p>
            <a:pPr lvl="2"/>
            <a:r>
              <a:rPr lang="en-US" dirty="0" smtClean="0"/>
              <a:t>Large PDA: </a:t>
            </a:r>
            <a:r>
              <a:rPr lang="en-US" dirty="0"/>
              <a:t>B</a:t>
            </a:r>
            <a:r>
              <a:rPr lang="en-US" dirty="0" smtClean="0"/>
              <a:t>iventricular hypertrophy.</a:t>
            </a:r>
          </a:p>
          <a:p>
            <a:pPr lvl="1"/>
            <a:r>
              <a:rPr lang="en-US" dirty="0" smtClean="0"/>
              <a:t>ECHO:</a:t>
            </a:r>
          </a:p>
          <a:p>
            <a:pPr lvl="2"/>
            <a:r>
              <a:rPr lang="en-US" dirty="0" smtClean="0"/>
              <a:t>Confirm Diagnosis</a:t>
            </a:r>
          </a:p>
          <a:p>
            <a:pPr lvl="1"/>
            <a:r>
              <a:rPr lang="en-US" dirty="0" smtClean="0"/>
              <a:t>Cardiac </a:t>
            </a:r>
            <a:r>
              <a:rPr lang="en-US" dirty="0" err="1" smtClean="0"/>
              <a:t>Cath</a:t>
            </a:r>
            <a:r>
              <a:rPr lang="en-US" dirty="0" smtClean="0"/>
              <a:t>: not required for </a:t>
            </a:r>
            <a:r>
              <a:rPr lang="en-US" dirty="0" err="1" smtClean="0"/>
              <a:t>Dx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9694"/>
          </a:solidFill>
        </p:spPr>
        <p:txBody>
          <a:bodyPr/>
          <a:lstStyle/>
          <a:p>
            <a:r>
              <a:rPr lang="en-US" b="1" dirty="0" smtClean="0"/>
              <a:t>PDA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Treatment:</a:t>
            </a:r>
          </a:p>
          <a:p>
            <a:pPr lvl="1"/>
            <a:r>
              <a:rPr lang="en-US" dirty="0" smtClean="0"/>
              <a:t>Premature Babies:</a:t>
            </a:r>
          </a:p>
          <a:p>
            <a:pPr lvl="2"/>
            <a:r>
              <a:rPr lang="en-US" dirty="0" smtClean="0"/>
              <a:t>Aggressive mechanical Ventilation due to pulmonary edema</a:t>
            </a:r>
          </a:p>
          <a:p>
            <a:pPr lvl="2"/>
            <a:r>
              <a:rPr lang="en-US" dirty="0"/>
              <a:t>on </a:t>
            </a:r>
            <a:r>
              <a:rPr lang="en-US" dirty="0" smtClean="0"/>
              <a:t>prostaglandins Antagonizing agents</a:t>
            </a:r>
          </a:p>
          <a:p>
            <a:pPr lvl="3"/>
            <a:r>
              <a:rPr lang="en-US" dirty="0" err="1" smtClean="0"/>
              <a:t>Indomethacin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ibuprofen</a:t>
            </a:r>
          </a:p>
          <a:p>
            <a:pPr lvl="1"/>
            <a:r>
              <a:rPr lang="en-US" dirty="0" smtClean="0"/>
              <a:t>Mature Babies: </a:t>
            </a:r>
          </a:p>
          <a:p>
            <a:pPr lvl="2"/>
            <a:r>
              <a:rPr lang="en-US" dirty="0" smtClean="0"/>
              <a:t>Small PDA:</a:t>
            </a:r>
          </a:p>
          <a:p>
            <a:pPr lvl="3"/>
            <a:r>
              <a:rPr lang="en-US" dirty="0"/>
              <a:t>C</a:t>
            </a:r>
            <a:r>
              <a:rPr lang="en-US" dirty="0" smtClean="0"/>
              <a:t>onservative Rx</a:t>
            </a:r>
          </a:p>
          <a:p>
            <a:pPr lvl="2"/>
            <a:r>
              <a:rPr lang="en-US" dirty="0" smtClean="0"/>
              <a:t>Anti-congestive therapy if symptomatic</a:t>
            </a:r>
          </a:p>
          <a:p>
            <a:pPr lvl="1"/>
            <a:r>
              <a:rPr lang="en-US" dirty="0" smtClean="0"/>
              <a:t>PDA closure:</a:t>
            </a:r>
          </a:p>
          <a:p>
            <a:pPr lvl="2"/>
            <a:r>
              <a:rPr lang="en-US" dirty="0" err="1"/>
              <a:t>Transcatheter</a:t>
            </a:r>
            <a:r>
              <a:rPr lang="en-US" dirty="0"/>
              <a:t> </a:t>
            </a:r>
            <a:r>
              <a:rPr lang="en-US" dirty="0" smtClean="0"/>
              <a:t>occlusion: Rx of </a:t>
            </a:r>
            <a:r>
              <a:rPr lang="en-US" dirty="0"/>
              <a:t>choice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usually </a:t>
            </a:r>
            <a:r>
              <a:rPr lang="en-US" dirty="0"/>
              <a:t>performed around 6–12 months of </a:t>
            </a:r>
            <a:r>
              <a:rPr lang="en-US" dirty="0" smtClean="0"/>
              <a:t>age</a:t>
            </a:r>
          </a:p>
          <a:p>
            <a:pPr lvl="2"/>
            <a:r>
              <a:rPr lang="en-US" dirty="0" smtClean="0"/>
              <a:t>Surgical PDA ligation if can’t done in </a:t>
            </a:r>
            <a:r>
              <a:rPr lang="en-US" dirty="0" err="1" smtClean="0"/>
              <a:t>cath</a:t>
            </a:r>
            <a:r>
              <a:rPr lang="en-US" dirty="0" smtClean="0"/>
              <a:t> lab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9694"/>
          </a:solidFill>
        </p:spPr>
        <p:txBody>
          <a:bodyPr/>
          <a:lstStyle/>
          <a:p>
            <a:r>
              <a:rPr lang="en-US" b="1" dirty="0" smtClean="0"/>
              <a:t>PDA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Prognosis:</a:t>
            </a:r>
          </a:p>
          <a:p>
            <a:r>
              <a:rPr lang="en-US" dirty="0" smtClean="0"/>
              <a:t>If left untreated beyond infancy:</a:t>
            </a:r>
          </a:p>
          <a:p>
            <a:pPr lvl="1"/>
            <a:r>
              <a:rPr lang="en-US" dirty="0" smtClean="0"/>
              <a:t>Pulmonary </a:t>
            </a:r>
            <a:r>
              <a:rPr lang="en-US" dirty="0"/>
              <a:t>vascular obstructive </a:t>
            </a:r>
            <a:r>
              <a:rPr lang="en-US" dirty="0" smtClean="0"/>
              <a:t>disease</a:t>
            </a:r>
          </a:p>
          <a:p>
            <a:pPr lvl="2"/>
            <a:r>
              <a:rPr lang="en-US" dirty="0" err="1"/>
              <a:t>Eisenmenger’s</a:t>
            </a:r>
            <a:r>
              <a:rPr lang="en-US" dirty="0"/>
              <a:t> </a:t>
            </a:r>
            <a:r>
              <a:rPr lang="en-US" dirty="0" smtClean="0"/>
              <a:t>syndrome</a:t>
            </a:r>
          </a:p>
          <a:p>
            <a:pPr lvl="3"/>
            <a:r>
              <a:rPr lang="en-US" dirty="0" smtClean="0"/>
              <a:t>Sign and symptom of CHF will disappear</a:t>
            </a:r>
          </a:p>
          <a:p>
            <a:pPr lvl="3"/>
            <a:r>
              <a:rPr lang="en-US" dirty="0" smtClean="0"/>
              <a:t>Patient will become cyanotic</a:t>
            </a:r>
          </a:p>
          <a:p>
            <a:pPr lvl="4"/>
            <a:r>
              <a:rPr lang="en-US" dirty="0" smtClean="0"/>
              <a:t>R-L shunt across VSD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1931"/>
            <a:ext cx="8229600" cy="1143000"/>
          </a:xfrm>
          <a:solidFill>
            <a:srgbClr val="D99694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Acyanotic</a:t>
            </a:r>
            <a:r>
              <a:rPr lang="en-US" b="1" dirty="0" smtClean="0"/>
              <a:t> Heart Disease </a:t>
            </a:r>
            <a:br>
              <a:rPr lang="en-US" b="1" dirty="0" smtClean="0"/>
            </a:br>
            <a:r>
              <a:rPr lang="en-US" b="1" dirty="0" smtClean="0"/>
              <a:t>obstructive lesion</a:t>
            </a:r>
            <a:endParaRPr lang="en-US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9694"/>
          </a:solidFill>
        </p:spPr>
        <p:txBody>
          <a:bodyPr/>
          <a:lstStyle/>
          <a:p>
            <a:r>
              <a:rPr lang="en-US" b="1" dirty="0" smtClean="0"/>
              <a:t>Coarctation of Aorta (</a:t>
            </a:r>
            <a:r>
              <a:rPr lang="en-US" b="1" dirty="0" err="1" smtClean="0"/>
              <a:t>CoA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72" y="1658095"/>
            <a:ext cx="8277909" cy="45394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DEADA"/>
          </a:solidFill>
        </p:spPr>
        <p:txBody>
          <a:bodyPr/>
          <a:lstStyle/>
          <a:p>
            <a:r>
              <a:rPr lang="en-US" b="1" dirty="0" smtClean="0"/>
              <a:t>Classification of CHD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</a:t>
            </a:r>
            <a:r>
              <a:rPr lang="en-US" dirty="0" smtClean="0"/>
              <a:t>ivided </a:t>
            </a:r>
            <a:r>
              <a:rPr lang="en-US" dirty="0"/>
              <a:t>into 2 major </a:t>
            </a:r>
            <a:r>
              <a:rPr lang="en-US" dirty="0" smtClean="0"/>
              <a:t>groups: </a:t>
            </a:r>
          </a:p>
          <a:p>
            <a:pPr lvl="1"/>
            <a:r>
              <a:rPr lang="en-US" dirty="0" smtClean="0"/>
              <a:t>Cyanotic heart diseases.</a:t>
            </a:r>
          </a:p>
          <a:p>
            <a:pPr lvl="1"/>
            <a:r>
              <a:rPr lang="en-US" dirty="0" err="1"/>
              <a:t>A</a:t>
            </a:r>
            <a:r>
              <a:rPr lang="en-US" dirty="0" err="1" smtClean="0"/>
              <a:t>cyanotic</a:t>
            </a:r>
            <a:r>
              <a:rPr lang="en-US" dirty="0" smtClean="0"/>
              <a:t> heart diseases.</a:t>
            </a:r>
          </a:p>
          <a:p>
            <a:r>
              <a:rPr lang="en-US" dirty="0"/>
              <a:t>S</a:t>
            </a:r>
            <a:r>
              <a:rPr lang="en-US" dirty="0" smtClean="0"/>
              <a:t>ubdivided further according to:</a:t>
            </a:r>
          </a:p>
          <a:p>
            <a:pPr lvl="1"/>
            <a:r>
              <a:rPr lang="en-US" dirty="0" smtClean="0"/>
              <a:t>Physical Finding</a:t>
            </a:r>
          </a:p>
          <a:p>
            <a:pPr lvl="1"/>
            <a:r>
              <a:rPr lang="en-US" dirty="0" smtClean="0"/>
              <a:t>Chest X-ray finding</a:t>
            </a:r>
          </a:p>
          <a:p>
            <a:pPr lvl="1"/>
            <a:r>
              <a:rPr lang="en-US" dirty="0" smtClean="0"/>
              <a:t>ECG finding</a:t>
            </a:r>
          </a:p>
          <a:p>
            <a:r>
              <a:rPr lang="en-US" dirty="0" smtClean="0"/>
              <a:t>Diagnosis is confirmed by:</a:t>
            </a:r>
          </a:p>
          <a:p>
            <a:pPr lvl="1"/>
            <a:r>
              <a:rPr lang="en-US" dirty="0" smtClean="0"/>
              <a:t>Echo, Cardiac CT/MRI or Cardiac Catheterization.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9694"/>
          </a:solidFill>
        </p:spPr>
        <p:txBody>
          <a:bodyPr/>
          <a:lstStyle/>
          <a:p>
            <a:r>
              <a:rPr lang="en-US" b="1" dirty="0" smtClean="0"/>
              <a:t>Coarctation of Aorta (</a:t>
            </a:r>
            <a:r>
              <a:rPr lang="en-US" b="1" dirty="0" err="1" smtClean="0"/>
              <a:t>CoA</a:t>
            </a:r>
            <a:r>
              <a:rPr lang="en-US" b="1" dirty="0" smtClean="0"/>
              <a:t>)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CoA</a:t>
            </a:r>
            <a:r>
              <a:rPr lang="en-US" dirty="0" smtClean="0"/>
              <a:t>: narrowing </a:t>
            </a:r>
            <a:r>
              <a:rPr lang="en-US" dirty="0"/>
              <a:t>of the aortic arch such that it causes </a:t>
            </a:r>
            <a:r>
              <a:rPr lang="en-US" dirty="0" smtClean="0"/>
              <a:t>obstruction </a:t>
            </a:r>
            <a:r>
              <a:rPr lang="en-US" dirty="0"/>
              <a:t>to blood </a:t>
            </a:r>
            <a:r>
              <a:rPr lang="en-US" dirty="0" smtClean="0"/>
              <a:t>flow.</a:t>
            </a:r>
          </a:p>
          <a:p>
            <a:pPr lvl="1"/>
            <a:r>
              <a:rPr lang="en-US" dirty="0" smtClean="0"/>
              <a:t>Discrete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iffuse (arch </a:t>
            </a:r>
            <a:r>
              <a:rPr lang="en-US" dirty="0" err="1" smtClean="0"/>
              <a:t>hypoplasia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Can be mild to severe</a:t>
            </a:r>
          </a:p>
          <a:p>
            <a:pPr lvl="1"/>
            <a:r>
              <a:rPr lang="en-US" dirty="0" smtClean="0"/>
              <a:t>Could lead to arch interruption </a:t>
            </a:r>
          </a:p>
          <a:p>
            <a:r>
              <a:rPr lang="en-US" dirty="0" smtClean="0"/>
              <a:t>Incidence: 5-7 % of all CHD</a:t>
            </a:r>
          </a:p>
          <a:p>
            <a:pPr lvl="1"/>
            <a:r>
              <a:rPr lang="en-US" dirty="0" smtClean="0"/>
              <a:t>Associated with Turner syndrome in female</a:t>
            </a:r>
          </a:p>
          <a:p>
            <a:pPr lvl="1"/>
            <a:r>
              <a:rPr lang="en-US" dirty="0" smtClean="0"/>
              <a:t>Arch interruption: associated with </a:t>
            </a:r>
            <a:r>
              <a:rPr lang="en-US" dirty="0" err="1" smtClean="0"/>
              <a:t>DiGeorge</a:t>
            </a:r>
            <a:r>
              <a:rPr lang="en-US" dirty="0" smtClean="0"/>
              <a:t> syndrome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9694"/>
          </a:solidFill>
        </p:spPr>
        <p:txBody>
          <a:bodyPr/>
          <a:lstStyle/>
          <a:p>
            <a:r>
              <a:rPr lang="en-US" b="1" dirty="0" smtClean="0"/>
              <a:t>Coarctation of Aorta (</a:t>
            </a:r>
            <a:r>
              <a:rPr lang="en-US" b="1" dirty="0" err="1" smtClean="0"/>
              <a:t>CoA</a:t>
            </a:r>
            <a:r>
              <a:rPr lang="en-US" b="1" dirty="0" smtClean="0"/>
              <a:t>)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Pathophysiology:</a:t>
            </a:r>
          </a:p>
          <a:p>
            <a:pPr lvl="1"/>
            <a:r>
              <a:rPr lang="en-US" dirty="0" smtClean="0"/>
              <a:t>Critical </a:t>
            </a:r>
            <a:r>
              <a:rPr lang="en-US" dirty="0" err="1" smtClean="0"/>
              <a:t>CoA</a:t>
            </a:r>
            <a:endParaRPr lang="en-US" dirty="0" smtClean="0"/>
          </a:p>
          <a:p>
            <a:pPr lvl="2"/>
            <a:r>
              <a:rPr lang="en-US" dirty="0" smtClean="0"/>
              <a:t>Spontaneous closure of PDA leads </a:t>
            </a:r>
            <a:r>
              <a:rPr lang="en-US" dirty="0" err="1" smtClean="0"/>
              <a:t>t</a:t>
            </a:r>
            <a:endParaRPr lang="en-US" dirty="0" smtClean="0"/>
          </a:p>
          <a:p>
            <a:pPr lvl="3"/>
            <a:r>
              <a:rPr lang="en-US" dirty="0"/>
              <a:t>O</a:t>
            </a:r>
            <a:r>
              <a:rPr lang="en-US" dirty="0" smtClean="0"/>
              <a:t>bstruction of blood flow in distal arch</a:t>
            </a:r>
          </a:p>
          <a:p>
            <a:pPr lvl="4"/>
            <a:r>
              <a:rPr lang="en-US" dirty="0" smtClean="0"/>
              <a:t>Hypotension and Shock</a:t>
            </a:r>
          </a:p>
          <a:p>
            <a:pPr lvl="3"/>
            <a:r>
              <a:rPr lang="en-US" dirty="0" smtClean="0"/>
              <a:t>Acute increase of LV </a:t>
            </a:r>
            <a:r>
              <a:rPr lang="en-US" dirty="0" err="1" smtClean="0"/>
              <a:t>afterlaod</a:t>
            </a:r>
            <a:endParaRPr lang="en-US" dirty="0" smtClean="0"/>
          </a:p>
          <a:p>
            <a:pPr lvl="4"/>
            <a:r>
              <a:rPr lang="en-US" dirty="0" smtClean="0"/>
              <a:t>LV dysfunction </a:t>
            </a:r>
          </a:p>
          <a:p>
            <a:pPr lvl="1"/>
            <a:r>
              <a:rPr lang="en-US" dirty="0" smtClean="0"/>
              <a:t>Milder obstruction:</a:t>
            </a:r>
          </a:p>
          <a:p>
            <a:pPr lvl="2"/>
            <a:r>
              <a:rPr lang="en-US" dirty="0" smtClean="0"/>
              <a:t>Gradually collateral vessels develop connecting proximal aorta with distal arch.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9694"/>
          </a:solidFill>
        </p:spPr>
        <p:txBody>
          <a:bodyPr/>
          <a:lstStyle/>
          <a:p>
            <a:r>
              <a:rPr lang="en-US" b="1" dirty="0" smtClean="0"/>
              <a:t>Coarctation of Aorta (</a:t>
            </a:r>
            <a:r>
              <a:rPr lang="en-US" b="1" dirty="0" err="1" smtClean="0"/>
              <a:t>CoA</a:t>
            </a:r>
            <a:r>
              <a:rPr lang="en-US" b="1" dirty="0" smtClean="0"/>
              <a:t>)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Clinical Features:</a:t>
            </a:r>
          </a:p>
          <a:p>
            <a:pPr lvl="1"/>
            <a:r>
              <a:rPr lang="en-US" dirty="0" smtClean="0"/>
              <a:t>Mild </a:t>
            </a:r>
            <a:r>
              <a:rPr lang="en-US" dirty="0" err="1" smtClean="0"/>
              <a:t>CoA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Asymptomatic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hronic hypertension</a:t>
            </a:r>
          </a:p>
          <a:p>
            <a:pPr lvl="3"/>
            <a:r>
              <a:rPr lang="en-US" dirty="0" smtClean="0"/>
              <a:t>Headache</a:t>
            </a:r>
          </a:p>
          <a:p>
            <a:pPr lvl="3"/>
            <a:r>
              <a:rPr lang="en-US" dirty="0" smtClean="0"/>
              <a:t>Fatigue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troke secondary to rupture of cerebral </a:t>
            </a:r>
            <a:r>
              <a:rPr lang="en-US" dirty="0"/>
              <a:t>aneurysm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Critical </a:t>
            </a:r>
            <a:r>
              <a:rPr lang="en-US" dirty="0" err="1" smtClean="0"/>
              <a:t>CoA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Presented around 7-10 days of life</a:t>
            </a:r>
          </a:p>
          <a:p>
            <a:pPr lvl="2"/>
            <a:r>
              <a:rPr lang="en-US" dirty="0" smtClean="0"/>
              <a:t>Circulatory collapse and shock</a:t>
            </a:r>
          </a:p>
          <a:p>
            <a:pPr lvl="3"/>
            <a:endParaRPr lang="en-US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9694"/>
          </a:solidFill>
        </p:spPr>
        <p:txBody>
          <a:bodyPr/>
          <a:lstStyle/>
          <a:p>
            <a:r>
              <a:rPr lang="en-US" b="1" dirty="0" smtClean="0"/>
              <a:t>Coarctation of Aorta (</a:t>
            </a:r>
            <a:r>
              <a:rPr lang="en-US" b="1" dirty="0" err="1" smtClean="0"/>
              <a:t>CoA</a:t>
            </a:r>
            <a:r>
              <a:rPr lang="en-US" b="1" dirty="0" smtClean="0"/>
              <a:t>)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Features:</a:t>
            </a:r>
          </a:p>
          <a:p>
            <a:pPr lvl="1"/>
            <a:r>
              <a:rPr lang="en-US" dirty="0" smtClean="0"/>
              <a:t>Physical Examination:</a:t>
            </a:r>
          </a:p>
          <a:p>
            <a:pPr lvl="2"/>
            <a:r>
              <a:rPr lang="en-US" dirty="0" smtClean="0"/>
              <a:t>Differential cyanosis (severe </a:t>
            </a:r>
            <a:r>
              <a:rPr lang="en-US" dirty="0" err="1" smtClean="0"/>
              <a:t>CoA</a:t>
            </a:r>
            <a:r>
              <a:rPr lang="en-US" dirty="0" smtClean="0"/>
              <a:t> in newborn)</a:t>
            </a:r>
          </a:p>
          <a:p>
            <a:pPr lvl="2"/>
            <a:r>
              <a:rPr lang="en-US" dirty="0" smtClean="0"/>
              <a:t>Signs of cardiac shock </a:t>
            </a:r>
          </a:p>
          <a:p>
            <a:pPr lvl="2"/>
            <a:r>
              <a:rPr lang="en-US" dirty="0" smtClean="0"/>
              <a:t>Reduced or absent femoral pulses</a:t>
            </a:r>
          </a:p>
          <a:p>
            <a:pPr lvl="2"/>
            <a:r>
              <a:rPr lang="en-US" dirty="0" err="1" smtClean="0"/>
              <a:t>Brachio</a:t>
            </a:r>
            <a:r>
              <a:rPr lang="en-US" dirty="0" smtClean="0"/>
              <a:t>- femoral delay</a:t>
            </a:r>
          </a:p>
          <a:p>
            <a:pPr lvl="2"/>
            <a:r>
              <a:rPr lang="en-US" dirty="0" smtClean="0"/>
              <a:t>4 limb BP: Lower BP in lower limb compare to upper </a:t>
            </a:r>
          </a:p>
          <a:p>
            <a:pPr lvl="2"/>
            <a:r>
              <a:rPr lang="en-US" dirty="0" smtClean="0"/>
              <a:t>Murmur:</a:t>
            </a:r>
          </a:p>
          <a:p>
            <a:pPr lvl="3"/>
            <a:r>
              <a:rPr lang="en-US" dirty="0" smtClean="0"/>
              <a:t>Typically: ejection systolic murmur at the back</a:t>
            </a:r>
          </a:p>
          <a:p>
            <a:pPr lvl="3"/>
            <a:r>
              <a:rPr lang="en-US" dirty="0" smtClean="0"/>
              <a:t>Continues murmur with well develop collateral. </a:t>
            </a:r>
          </a:p>
          <a:p>
            <a:pPr lvl="3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2" y="1417638"/>
            <a:ext cx="3809998" cy="9779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9694"/>
          </a:solidFill>
        </p:spPr>
        <p:txBody>
          <a:bodyPr/>
          <a:lstStyle/>
          <a:p>
            <a:r>
              <a:rPr lang="en-US" b="1" dirty="0" smtClean="0"/>
              <a:t>Coarctation of Aorta (</a:t>
            </a:r>
            <a:r>
              <a:rPr lang="en-US" b="1" dirty="0" err="1" smtClean="0"/>
              <a:t>CoA</a:t>
            </a:r>
            <a:r>
              <a:rPr lang="en-US" b="1" dirty="0" smtClean="0"/>
              <a:t>)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Diagnosis:</a:t>
            </a:r>
          </a:p>
          <a:p>
            <a:pPr lvl="1"/>
            <a:r>
              <a:rPr lang="en-US" dirty="0" smtClean="0"/>
              <a:t>Chest X-ray: </a:t>
            </a:r>
          </a:p>
          <a:p>
            <a:pPr lvl="2"/>
            <a:r>
              <a:rPr lang="en-US" dirty="0" smtClean="0"/>
              <a:t>Severe </a:t>
            </a:r>
            <a:r>
              <a:rPr lang="en-US" dirty="0" err="1" smtClean="0"/>
              <a:t>CoA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Increased pulmonary vascular marking</a:t>
            </a:r>
          </a:p>
          <a:p>
            <a:pPr lvl="3"/>
            <a:r>
              <a:rPr lang="en-US" dirty="0" err="1" smtClean="0"/>
              <a:t>cardiomegally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Delayed </a:t>
            </a:r>
            <a:r>
              <a:rPr lang="en-US" dirty="0" err="1" smtClean="0"/>
              <a:t>Dx</a:t>
            </a:r>
            <a:r>
              <a:rPr lang="en-US" dirty="0" smtClean="0"/>
              <a:t>:</a:t>
            </a:r>
          </a:p>
          <a:p>
            <a:pPr lvl="3"/>
            <a:r>
              <a:rPr lang="en-US" dirty="0" err="1" smtClean="0"/>
              <a:t>Cardiomegaly</a:t>
            </a:r>
            <a:r>
              <a:rPr lang="en-US" dirty="0" smtClean="0"/>
              <a:t>,</a:t>
            </a:r>
            <a:endParaRPr lang="en-US" dirty="0"/>
          </a:p>
          <a:p>
            <a:pPr lvl="3"/>
            <a:r>
              <a:rPr lang="en-US" dirty="0" smtClean="0"/>
              <a:t>prominent </a:t>
            </a:r>
            <a:r>
              <a:rPr lang="en-US" dirty="0"/>
              <a:t>aortic </a:t>
            </a:r>
            <a:r>
              <a:rPr lang="en-US" dirty="0" smtClean="0"/>
              <a:t>knob</a:t>
            </a:r>
          </a:p>
          <a:p>
            <a:pPr lvl="3"/>
            <a:r>
              <a:rPr lang="en-US" dirty="0" smtClean="0"/>
              <a:t>Rib notching</a:t>
            </a:r>
          </a:p>
          <a:p>
            <a:pPr lvl="4"/>
            <a:r>
              <a:rPr lang="en-US" dirty="0" smtClean="0"/>
              <a:t>Due to development </a:t>
            </a:r>
            <a:r>
              <a:rPr lang="en-US" dirty="0"/>
              <a:t>of collateral </a:t>
            </a:r>
            <a:r>
              <a:rPr lang="en-US" dirty="0" smtClean="0"/>
              <a:t>vessels</a:t>
            </a:r>
          </a:p>
          <a:p>
            <a:pPr lvl="4"/>
            <a:r>
              <a:rPr lang="en-US" dirty="0" smtClean="0"/>
              <a:t>Rarely seen before age of 10 years</a:t>
            </a:r>
          </a:p>
          <a:p>
            <a:pPr lvl="1"/>
            <a:r>
              <a:rPr lang="en-US" dirty="0" smtClean="0"/>
              <a:t>ECG:</a:t>
            </a:r>
          </a:p>
          <a:p>
            <a:pPr lvl="2"/>
            <a:r>
              <a:rPr lang="en-US" dirty="0" smtClean="0"/>
              <a:t>Neonate : RV hypertrophy</a:t>
            </a:r>
          </a:p>
          <a:p>
            <a:pPr lvl="2"/>
            <a:r>
              <a:rPr lang="en-US" dirty="0" smtClean="0"/>
              <a:t>Older children: LV  hypertrophy.</a:t>
            </a:r>
          </a:p>
          <a:p>
            <a:pPr lvl="1"/>
            <a:r>
              <a:rPr lang="en-US" dirty="0" smtClean="0"/>
              <a:t>ECHO:</a:t>
            </a:r>
          </a:p>
          <a:p>
            <a:pPr lvl="2"/>
            <a:r>
              <a:rPr lang="en-US" dirty="0" smtClean="0"/>
              <a:t>Usually will establish the diagnosis</a:t>
            </a:r>
          </a:p>
          <a:p>
            <a:pPr lvl="1"/>
            <a:r>
              <a:rPr lang="en-US" dirty="0" smtClean="0"/>
              <a:t>May need Cardiac CT /MRI or Cardiac </a:t>
            </a:r>
            <a:r>
              <a:rPr lang="en-US" dirty="0" err="1" smtClean="0"/>
              <a:t>Cath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110" y="4088768"/>
            <a:ext cx="2054577" cy="2557564"/>
          </a:xfrm>
          <a:prstGeom prst="rect">
            <a:avLst/>
          </a:prstGeom>
        </p:spPr>
      </p:pic>
      <p:pic>
        <p:nvPicPr>
          <p:cNvPr id="6" name="Picture 5" descr="CoA with rib notching.gif"/>
          <p:cNvPicPr>
            <a:picLocks noChangeAspect="1"/>
          </p:cNvPicPr>
          <p:nvPr/>
        </p:nvPicPr>
        <p:blipFill>
          <a:blip r:embed="rId3">
            <a:lum bright="-11000" contrast="17000"/>
          </a:blip>
          <a:stretch>
            <a:fillRect/>
          </a:stretch>
        </p:blipFill>
        <p:spPr>
          <a:xfrm>
            <a:off x="6096000" y="1460305"/>
            <a:ext cx="2590800" cy="2561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9694"/>
          </a:solidFill>
        </p:spPr>
        <p:txBody>
          <a:bodyPr/>
          <a:lstStyle/>
          <a:p>
            <a:r>
              <a:rPr lang="en-US" b="1" dirty="0" smtClean="0"/>
              <a:t>Coarctation of Aorta (</a:t>
            </a:r>
            <a:r>
              <a:rPr lang="en-US" b="1" dirty="0" err="1" smtClean="0"/>
              <a:t>CoA</a:t>
            </a:r>
            <a:r>
              <a:rPr lang="en-US" b="1" dirty="0" smtClean="0"/>
              <a:t>)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Treatment:</a:t>
            </a:r>
          </a:p>
          <a:p>
            <a:pPr lvl="1"/>
            <a:r>
              <a:rPr lang="en-US" dirty="0" smtClean="0"/>
              <a:t>Critical </a:t>
            </a:r>
            <a:r>
              <a:rPr lang="en-US" dirty="0" err="1" smtClean="0"/>
              <a:t>CoA</a:t>
            </a:r>
            <a:endParaRPr lang="en-US" dirty="0" smtClean="0"/>
          </a:p>
          <a:p>
            <a:pPr lvl="2"/>
            <a:r>
              <a:rPr lang="en-US" dirty="0" smtClean="0"/>
              <a:t>Type of Duct dependent lesion</a:t>
            </a:r>
          </a:p>
          <a:p>
            <a:pPr lvl="3"/>
            <a:r>
              <a:rPr lang="en-US" dirty="0" smtClean="0"/>
              <a:t>Prostaglandin E2 to keep PDA open</a:t>
            </a:r>
          </a:p>
          <a:p>
            <a:pPr lvl="1"/>
            <a:r>
              <a:rPr lang="en-US" dirty="0" smtClean="0"/>
              <a:t>Rx is surgical:</a:t>
            </a:r>
          </a:p>
          <a:p>
            <a:pPr lvl="2"/>
            <a:r>
              <a:rPr lang="en-US" dirty="0" smtClean="0"/>
              <a:t>Trans-catheter </a:t>
            </a:r>
            <a:r>
              <a:rPr lang="en-US" dirty="0"/>
              <a:t>balloon angioplasty with stent placement</a:t>
            </a:r>
            <a:r>
              <a:rPr lang="en-US" dirty="0" smtClean="0"/>
              <a:t> is usually reserve for recurrent </a:t>
            </a:r>
            <a:r>
              <a:rPr lang="en-US" dirty="0" err="1" smtClean="0"/>
              <a:t>CoA</a:t>
            </a:r>
            <a:r>
              <a:rPr lang="en-US" dirty="0"/>
              <a:t>.</a:t>
            </a: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9694"/>
          </a:solidFill>
        </p:spPr>
        <p:txBody>
          <a:bodyPr/>
          <a:lstStyle/>
          <a:p>
            <a:r>
              <a:rPr lang="en-US" b="1" dirty="0" smtClean="0"/>
              <a:t>Coarctation of Aorta (</a:t>
            </a:r>
            <a:r>
              <a:rPr lang="en-US" b="1" dirty="0" err="1" smtClean="0"/>
              <a:t>CoA</a:t>
            </a:r>
            <a:r>
              <a:rPr lang="en-US" b="1" dirty="0" smtClean="0"/>
              <a:t>)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Prognosis:</a:t>
            </a:r>
          </a:p>
          <a:p>
            <a:r>
              <a:rPr lang="en-US" dirty="0" smtClean="0"/>
              <a:t>If left untreated beyond infancy:</a:t>
            </a:r>
          </a:p>
          <a:p>
            <a:pPr lvl="1"/>
            <a:r>
              <a:rPr lang="en-US" dirty="0" smtClean="0"/>
              <a:t>Pulmonary </a:t>
            </a:r>
            <a:r>
              <a:rPr lang="en-US" dirty="0"/>
              <a:t>vascular obstructive </a:t>
            </a:r>
            <a:r>
              <a:rPr lang="en-US" dirty="0" smtClean="0"/>
              <a:t>disease</a:t>
            </a:r>
          </a:p>
          <a:p>
            <a:pPr lvl="2"/>
            <a:r>
              <a:rPr lang="en-US" dirty="0" err="1"/>
              <a:t>Eisenmenger’s</a:t>
            </a:r>
            <a:r>
              <a:rPr lang="en-US" dirty="0"/>
              <a:t> </a:t>
            </a:r>
            <a:r>
              <a:rPr lang="en-US" dirty="0" smtClean="0"/>
              <a:t>syndrome</a:t>
            </a:r>
          </a:p>
          <a:p>
            <a:pPr lvl="3"/>
            <a:r>
              <a:rPr lang="en-US" dirty="0" smtClean="0"/>
              <a:t>Sign and symptom of CHF will disappear</a:t>
            </a:r>
          </a:p>
          <a:p>
            <a:pPr lvl="3"/>
            <a:r>
              <a:rPr lang="en-US" dirty="0" smtClean="0"/>
              <a:t>Patient will become cyanotic</a:t>
            </a:r>
          </a:p>
          <a:p>
            <a:pPr lvl="4"/>
            <a:r>
              <a:rPr lang="en-US" dirty="0" smtClean="0"/>
              <a:t>R-L shunt across VSD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9694"/>
          </a:solidFill>
        </p:spPr>
        <p:txBody>
          <a:bodyPr/>
          <a:lstStyle/>
          <a:p>
            <a:r>
              <a:rPr lang="en-US" b="1" dirty="0" smtClean="0"/>
              <a:t>Pulmonary Valve </a:t>
            </a:r>
            <a:r>
              <a:rPr lang="en-US" b="1" dirty="0" err="1" smtClean="0"/>
              <a:t>Stenosis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224" y="1408813"/>
            <a:ext cx="4804943" cy="484219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9694"/>
          </a:solidFill>
        </p:spPr>
        <p:txBody>
          <a:bodyPr/>
          <a:lstStyle/>
          <a:p>
            <a:r>
              <a:rPr lang="en-US" b="1" dirty="0" smtClean="0"/>
              <a:t>Aortic Valve </a:t>
            </a:r>
            <a:r>
              <a:rPr lang="en-US" b="1" dirty="0" err="1" smtClean="0"/>
              <a:t>Stenosis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202" y="1389416"/>
            <a:ext cx="4819862" cy="4949628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9694"/>
          </a:solidFill>
        </p:spPr>
        <p:txBody>
          <a:bodyPr/>
          <a:lstStyle/>
          <a:p>
            <a:r>
              <a:rPr lang="en-US" b="1" dirty="0" smtClean="0"/>
              <a:t>Sub-Aortic </a:t>
            </a:r>
            <a:r>
              <a:rPr lang="en-US" b="1" dirty="0" err="1" smtClean="0"/>
              <a:t>Stenosis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11" y="2240424"/>
            <a:ext cx="8095249" cy="37575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DEADA"/>
          </a:solidFill>
        </p:spPr>
        <p:txBody>
          <a:bodyPr/>
          <a:lstStyle/>
          <a:p>
            <a:r>
              <a:rPr lang="en-US" b="1" dirty="0" smtClean="0"/>
              <a:t>Classification of CHD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75000"/>
            </a:schemeClr>
          </a:solidFill>
          <a:ln>
            <a:solidFill>
              <a:srgbClr val="000090"/>
            </a:solidFill>
          </a:ln>
        </p:spPr>
        <p:txBody>
          <a:bodyPr anchor="ctr"/>
          <a:lstStyle/>
          <a:p>
            <a:pPr algn="ctr"/>
            <a:r>
              <a:rPr lang="en-US" dirty="0" smtClean="0"/>
              <a:t>Cyanotic Heart Disease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u="sng" dirty="0" smtClean="0"/>
              <a:t>Decreased pulmonary flow:</a:t>
            </a:r>
          </a:p>
          <a:p>
            <a:pPr lvl="1"/>
            <a:r>
              <a:rPr lang="en-US" dirty="0" err="1" smtClean="0"/>
              <a:t>Tetralogy</a:t>
            </a:r>
            <a:r>
              <a:rPr lang="en-US" dirty="0" smtClean="0"/>
              <a:t> of </a:t>
            </a:r>
            <a:r>
              <a:rPr lang="en-US" dirty="0" err="1" smtClean="0"/>
              <a:t>Fallot</a:t>
            </a:r>
            <a:endParaRPr lang="en-US" dirty="0" smtClean="0"/>
          </a:p>
          <a:p>
            <a:pPr lvl="1"/>
            <a:r>
              <a:rPr lang="en-US" dirty="0" smtClean="0"/>
              <a:t>Tricuspid </a:t>
            </a:r>
            <a:r>
              <a:rPr lang="en-US" dirty="0" err="1" smtClean="0"/>
              <a:t>atresia</a:t>
            </a:r>
            <a:endParaRPr lang="en-US" dirty="0" smtClean="0"/>
          </a:p>
          <a:p>
            <a:pPr lvl="1"/>
            <a:r>
              <a:rPr lang="en-US" dirty="0" smtClean="0"/>
              <a:t>Other </a:t>
            </a:r>
            <a:r>
              <a:rPr lang="en-US" dirty="0" err="1" smtClean="0"/>
              <a:t>univentricular</a:t>
            </a:r>
            <a:r>
              <a:rPr lang="en-US" dirty="0" smtClean="0"/>
              <a:t> heart with pulmonary </a:t>
            </a:r>
            <a:r>
              <a:rPr lang="en-US" dirty="0" err="1" smtClean="0"/>
              <a:t>stenosis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Increased pulmonary flow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Transposition of great arteries</a:t>
            </a:r>
          </a:p>
          <a:p>
            <a:pPr lvl="1"/>
            <a:r>
              <a:rPr lang="en-US" dirty="0" smtClean="0"/>
              <a:t>Total anomalous pulmonary venous return.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anchor="ctr"/>
          <a:lstStyle/>
          <a:p>
            <a:pPr algn="ctr"/>
            <a:r>
              <a:rPr lang="en-US" dirty="0" err="1" smtClean="0"/>
              <a:t>Acyanotic</a:t>
            </a:r>
            <a:r>
              <a:rPr lang="en-US" dirty="0" smtClean="0"/>
              <a:t> Heart Disease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u="sng" dirty="0" smtClean="0"/>
              <a:t>Left – Right shunt lesions:</a:t>
            </a:r>
          </a:p>
          <a:p>
            <a:pPr lvl="1"/>
            <a:r>
              <a:rPr lang="en-US" dirty="0" smtClean="0"/>
              <a:t>Ventricular </a:t>
            </a:r>
            <a:r>
              <a:rPr lang="en-US" dirty="0" err="1" smtClean="0"/>
              <a:t>septal</a:t>
            </a:r>
            <a:r>
              <a:rPr lang="en-US" dirty="0" smtClean="0"/>
              <a:t> defect</a:t>
            </a:r>
          </a:p>
          <a:p>
            <a:pPr lvl="1"/>
            <a:r>
              <a:rPr lang="en-US" dirty="0" smtClean="0"/>
              <a:t>Atrial </a:t>
            </a:r>
            <a:r>
              <a:rPr lang="en-US" dirty="0" err="1" smtClean="0"/>
              <a:t>Septal</a:t>
            </a:r>
            <a:r>
              <a:rPr lang="en-US" dirty="0" smtClean="0"/>
              <a:t> Defect</a:t>
            </a:r>
          </a:p>
          <a:p>
            <a:pPr lvl="1"/>
            <a:r>
              <a:rPr lang="en-US" dirty="0" err="1" smtClean="0"/>
              <a:t>Atrio</a:t>
            </a:r>
            <a:r>
              <a:rPr lang="en-US" dirty="0" smtClean="0"/>
              <a:t>-ventricular </a:t>
            </a:r>
            <a:r>
              <a:rPr lang="en-US" dirty="0" err="1" smtClean="0"/>
              <a:t>Septal</a:t>
            </a:r>
            <a:r>
              <a:rPr lang="en-US" dirty="0" smtClean="0"/>
              <a:t> Defect</a:t>
            </a:r>
          </a:p>
          <a:p>
            <a:pPr lvl="1"/>
            <a:r>
              <a:rPr lang="en-US" dirty="0" smtClean="0"/>
              <a:t>Patent </a:t>
            </a:r>
            <a:r>
              <a:rPr lang="en-US" dirty="0" err="1" smtClean="0"/>
              <a:t>Ductus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endParaRPr lang="en-US" dirty="0" smtClean="0"/>
          </a:p>
          <a:p>
            <a:r>
              <a:rPr lang="en-US" u="sng" dirty="0" smtClean="0"/>
              <a:t>Obstructive lesions:</a:t>
            </a:r>
          </a:p>
          <a:p>
            <a:pPr lvl="1"/>
            <a:r>
              <a:rPr lang="en-US" dirty="0" smtClean="0"/>
              <a:t>Aortic </a:t>
            </a:r>
            <a:r>
              <a:rPr lang="en-US" dirty="0" err="1" smtClean="0"/>
              <a:t>stenosis</a:t>
            </a:r>
            <a:endParaRPr lang="en-US" dirty="0" smtClean="0"/>
          </a:p>
          <a:p>
            <a:pPr lvl="1"/>
            <a:r>
              <a:rPr lang="en-US" dirty="0" smtClean="0"/>
              <a:t>Pulmonary valve </a:t>
            </a:r>
            <a:r>
              <a:rPr lang="en-US" dirty="0" err="1" smtClean="0"/>
              <a:t>stenosis</a:t>
            </a:r>
            <a:endParaRPr lang="en-US" dirty="0" smtClean="0"/>
          </a:p>
          <a:p>
            <a:pPr lvl="1"/>
            <a:r>
              <a:rPr lang="en-US" dirty="0" smtClean="0"/>
              <a:t>Coarctation of Aorta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9694"/>
          </a:solidFill>
        </p:spPr>
        <p:txBody>
          <a:bodyPr/>
          <a:lstStyle/>
          <a:p>
            <a:r>
              <a:rPr lang="en-US" b="1" dirty="0" smtClean="0"/>
              <a:t>Supra-Valve Aortic </a:t>
            </a:r>
            <a:r>
              <a:rPr lang="en-US" b="1" dirty="0" err="1" smtClean="0"/>
              <a:t>Stenosis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88345"/>
            <a:ext cx="7620000" cy="4292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1931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C</a:t>
            </a:r>
            <a:r>
              <a:rPr lang="en-US" b="1" dirty="0" smtClean="0"/>
              <a:t>yanotic Heart Disease </a:t>
            </a:r>
            <a:endParaRPr lang="en-US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/>
              <a:t>Interrupted Aortic arch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622" y="1629330"/>
            <a:ext cx="5554154" cy="49431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B3D7"/>
          </a:solidFill>
        </p:spPr>
        <p:txBody>
          <a:bodyPr/>
          <a:lstStyle/>
          <a:p>
            <a:r>
              <a:rPr lang="en-US" b="1" dirty="0" err="1"/>
              <a:t>Tetralogy</a:t>
            </a:r>
            <a:r>
              <a:rPr lang="en-US" b="1" dirty="0"/>
              <a:t> of </a:t>
            </a:r>
            <a:r>
              <a:rPr lang="en-US" b="1" dirty="0" err="1"/>
              <a:t>Fallot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685" y="1639255"/>
            <a:ext cx="4652688" cy="4796957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B3D7"/>
          </a:solidFill>
        </p:spPr>
        <p:txBody>
          <a:bodyPr/>
          <a:lstStyle/>
          <a:p>
            <a:r>
              <a:rPr lang="en-US" b="1" dirty="0" err="1" smtClean="0"/>
              <a:t>Tetralogy</a:t>
            </a:r>
            <a:r>
              <a:rPr lang="en-US" b="1" dirty="0" smtClean="0"/>
              <a:t> of </a:t>
            </a:r>
            <a:r>
              <a:rPr lang="en-US" b="1" dirty="0" err="1" smtClean="0"/>
              <a:t>Fallot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779911" cy="4525963"/>
          </a:xfrm>
        </p:spPr>
        <p:txBody>
          <a:bodyPr/>
          <a:lstStyle/>
          <a:p>
            <a:r>
              <a:rPr lang="en-US" dirty="0" smtClean="0"/>
              <a:t>Most common cyanotic CHD</a:t>
            </a:r>
          </a:p>
          <a:p>
            <a:pPr lvl="1"/>
            <a:r>
              <a:rPr lang="en-US" dirty="0" smtClean="0"/>
              <a:t>Incidence: 5-7 % of all CHD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Can be associated with</a:t>
            </a:r>
          </a:p>
          <a:p>
            <a:pPr lvl="1"/>
            <a:r>
              <a:rPr lang="en-US" dirty="0" err="1" smtClean="0"/>
              <a:t>DiGeorge</a:t>
            </a:r>
            <a:r>
              <a:rPr lang="en-US" dirty="0" smtClean="0"/>
              <a:t> Syndrome</a:t>
            </a:r>
            <a:endParaRPr lang="en-US" dirty="0"/>
          </a:p>
        </p:txBody>
      </p:sp>
      <p:pic>
        <p:nvPicPr>
          <p:cNvPr id="4" name="Picture 3" descr="digeorge_syndr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64" y="2138786"/>
            <a:ext cx="2878615" cy="2947317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B3D7"/>
          </a:solidFill>
        </p:spPr>
        <p:txBody>
          <a:bodyPr/>
          <a:lstStyle/>
          <a:p>
            <a:r>
              <a:rPr lang="en-US" b="1" dirty="0" err="1" smtClean="0"/>
              <a:t>Tetralogy</a:t>
            </a:r>
            <a:r>
              <a:rPr lang="en-US" b="1" dirty="0" smtClean="0"/>
              <a:t> of </a:t>
            </a:r>
            <a:r>
              <a:rPr lang="en-US" b="1" dirty="0" err="1" smtClean="0"/>
              <a:t>Fallot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89689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Basic pathology:</a:t>
            </a:r>
          </a:p>
          <a:p>
            <a:pPr lvl="1"/>
            <a:r>
              <a:rPr lang="en-US" dirty="0" smtClean="0"/>
              <a:t> Anterior displacement of outlet septum (</a:t>
            </a:r>
            <a:r>
              <a:rPr lang="en-US" dirty="0" err="1" smtClean="0"/>
              <a:t>Infandibular</a:t>
            </a:r>
            <a:r>
              <a:rPr lang="en-US" dirty="0" smtClean="0"/>
              <a:t> septum)</a:t>
            </a:r>
          </a:p>
          <a:p>
            <a:r>
              <a:rPr lang="en-US" dirty="0" smtClean="0"/>
              <a:t>Four basic components </a:t>
            </a:r>
          </a:p>
          <a:p>
            <a:pPr lvl="1"/>
            <a:r>
              <a:rPr lang="en-US" dirty="0" smtClean="0"/>
              <a:t>Large VSD</a:t>
            </a:r>
          </a:p>
          <a:p>
            <a:pPr lvl="1"/>
            <a:r>
              <a:rPr lang="en-US" dirty="0" smtClean="0"/>
              <a:t>Pulmonary </a:t>
            </a:r>
            <a:r>
              <a:rPr lang="en-US" dirty="0" err="1" smtClean="0"/>
              <a:t>stenosis</a:t>
            </a:r>
            <a:r>
              <a:rPr lang="en-US" dirty="0" smtClean="0"/>
              <a:t> (PS)</a:t>
            </a:r>
          </a:p>
          <a:p>
            <a:pPr lvl="1"/>
            <a:r>
              <a:rPr lang="en-US" dirty="0" smtClean="0"/>
              <a:t>Overriding aorta</a:t>
            </a:r>
          </a:p>
          <a:p>
            <a:pPr lvl="1"/>
            <a:r>
              <a:rPr lang="en-US" dirty="0" smtClean="0"/>
              <a:t>RV hypertrophy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333" y="1998751"/>
            <a:ext cx="3728543" cy="3917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B3D7"/>
          </a:solidFill>
        </p:spPr>
        <p:txBody>
          <a:bodyPr/>
          <a:lstStyle/>
          <a:p>
            <a:r>
              <a:rPr lang="en-US" b="1" dirty="0" err="1"/>
              <a:t>Tetralogy</a:t>
            </a:r>
            <a:r>
              <a:rPr lang="en-US" b="1" dirty="0"/>
              <a:t> of </a:t>
            </a:r>
            <a:r>
              <a:rPr lang="en-US" b="1" dirty="0" err="1"/>
              <a:t>Fallot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07307"/>
            <a:ext cx="3882175" cy="38610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121" y="2107307"/>
            <a:ext cx="3973679" cy="38610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B3D7"/>
          </a:solidFill>
        </p:spPr>
        <p:txBody>
          <a:bodyPr/>
          <a:lstStyle/>
          <a:p>
            <a:r>
              <a:rPr lang="en-US" b="1" dirty="0" err="1" smtClean="0"/>
              <a:t>Tetralogy</a:t>
            </a:r>
            <a:r>
              <a:rPr lang="en-US" b="1" dirty="0" smtClean="0"/>
              <a:t> of </a:t>
            </a:r>
            <a:r>
              <a:rPr lang="en-US" b="1" dirty="0" err="1" smtClean="0"/>
              <a:t>Fallot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Features:</a:t>
            </a:r>
          </a:p>
          <a:p>
            <a:pPr lvl="1"/>
            <a:r>
              <a:rPr lang="en-US" dirty="0" smtClean="0"/>
              <a:t>Depend on the severity of PS</a:t>
            </a:r>
          </a:p>
          <a:p>
            <a:pPr lvl="2"/>
            <a:r>
              <a:rPr lang="en-US" dirty="0" smtClean="0"/>
              <a:t>Most newborn:</a:t>
            </a:r>
          </a:p>
          <a:p>
            <a:pPr lvl="3"/>
            <a:r>
              <a:rPr lang="en-US" dirty="0" smtClean="0"/>
              <a:t>Asymptomatic</a:t>
            </a:r>
          </a:p>
          <a:p>
            <a:pPr lvl="3"/>
            <a:r>
              <a:rPr lang="en-US" dirty="0" smtClean="0"/>
              <a:t>Ejection systolic murmur on routine discharge exam.</a:t>
            </a:r>
          </a:p>
          <a:p>
            <a:pPr lvl="3"/>
            <a:r>
              <a:rPr lang="en-US" dirty="0" smtClean="0"/>
              <a:t>Initially have mild cyanosis which progress with time.</a:t>
            </a:r>
          </a:p>
          <a:p>
            <a:pPr lvl="4"/>
            <a:r>
              <a:rPr lang="en-US" dirty="0" smtClean="0"/>
              <a:t>Might present with </a:t>
            </a:r>
            <a:r>
              <a:rPr lang="en-US" dirty="0" err="1" smtClean="0"/>
              <a:t>hypercyanotic</a:t>
            </a:r>
            <a:r>
              <a:rPr lang="en-US" dirty="0" smtClean="0"/>
              <a:t> spells “</a:t>
            </a:r>
            <a:r>
              <a:rPr lang="en-US" dirty="0" err="1" smtClean="0"/>
              <a:t>tet</a:t>
            </a:r>
            <a:r>
              <a:rPr lang="en-US" dirty="0" smtClean="0"/>
              <a:t> spells” if delayed intervention. </a:t>
            </a:r>
          </a:p>
          <a:p>
            <a:pPr lvl="2"/>
            <a:r>
              <a:rPr lang="en-US" dirty="0" smtClean="0"/>
              <a:t>Newborn with severe PS or pulmonary </a:t>
            </a:r>
            <a:r>
              <a:rPr lang="en-US" dirty="0" err="1" smtClean="0"/>
              <a:t>atresia</a:t>
            </a:r>
            <a:endParaRPr lang="en-US" dirty="0" smtClean="0"/>
          </a:p>
          <a:p>
            <a:pPr lvl="3"/>
            <a:r>
              <a:rPr lang="en-US" dirty="0" smtClean="0"/>
              <a:t>Severe cyanosis when PDA close “Duct dependent lesions”</a:t>
            </a:r>
          </a:p>
          <a:p>
            <a:pPr lvl="3"/>
            <a:r>
              <a:rPr lang="en-US" dirty="0" smtClean="0"/>
              <a:t>Need IV prostaglandin E2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B3D7"/>
          </a:solidFill>
        </p:spPr>
        <p:txBody>
          <a:bodyPr/>
          <a:lstStyle/>
          <a:p>
            <a:r>
              <a:rPr lang="en-US" b="1" dirty="0" err="1" smtClean="0"/>
              <a:t>Tetralogy</a:t>
            </a:r>
            <a:r>
              <a:rPr lang="en-US" b="1" dirty="0" smtClean="0"/>
              <a:t> of </a:t>
            </a:r>
            <a:r>
              <a:rPr lang="en-US" b="1" dirty="0" err="1" smtClean="0"/>
              <a:t>Fallot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Tet</a:t>
            </a:r>
            <a:r>
              <a:rPr lang="en-US" dirty="0" smtClean="0"/>
              <a:t> Spells:</a:t>
            </a:r>
          </a:p>
          <a:p>
            <a:pPr lvl="1"/>
            <a:r>
              <a:rPr lang="en-US" dirty="0" smtClean="0"/>
              <a:t>Usually occur around 9-12 months of age</a:t>
            </a:r>
          </a:p>
          <a:p>
            <a:pPr lvl="1"/>
            <a:r>
              <a:rPr lang="en-US" dirty="0" smtClean="0"/>
              <a:t>Episodes of acute and severe cyanosis</a:t>
            </a:r>
          </a:p>
          <a:p>
            <a:pPr lvl="1"/>
            <a:r>
              <a:rPr lang="en-US" dirty="0" smtClean="0"/>
              <a:t>RX:</a:t>
            </a:r>
          </a:p>
          <a:p>
            <a:pPr lvl="2"/>
            <a:r>
              <a:rPr lang="en-US" dirty="0" smtClean="0"/>
              <a:t>Medical emergency</a:t>
            </a:r>
          </a:p>
          <a:p>
            <a:pPr lvl="3"/>
            <a:r>
              <a:rPr lang="en-US" dirty="0" smtClean="0"/>
              <a:t>Reduced anxiety “Keep child in his mother lab”</a:t>
            </a:r>
          </a:p>
          <a:p>
            <a:pPr lvl="3"/>
            <a:r>
              <a:rPr lang="en-US" dirty="0" smtClean="0"/>
              <a:t>Knee-to-chest position</a:t>
            </a:r>
          </a:p>
          <a:p>
            <a:pPr lvl="3"/>
            <a:r>
              <a:rPr lang="en-US" dirty="0" smtClean="0"/>
              <a:t>Give oxygen </a:t>
            </a:r>
          </a:p>
          <a:p>
            <a:pPr lvl="4"/>
            <a:r>
              <a:rPr lang="en-US" dirty="0" smtClean="0"/>
              <a:t>If these intervention is not effective</a:t>
            </a:r>
          </a:p>
          <a:p>
            <a:pPr lvl="5"/>
            <a:r>
              <a:rPr lang="en-US" dirty="0" smtClean="0"/>
              <a:t>Sedation with morphine</a:t>
            </a:r>
          </a:p>
          <a:p>
            <a:pPr lvl="5"/>
            <a:r>
              <a:rPr lang="en-US" dirty="0" smtClean="0"/>
              <a:t>IV fluid</a:t>
            </a:r>
          </a:p>
          <a:p>
            <a:pPr lvl="5"/>
            <a:r>
              <a:rPr lang="en-US" dirty="0" smtClean="0"/>
              <a:t>Beta Blocker</a:t>
            </a:r>
          </a:p>
          <a:p>
            <a:pPr lvl="5"/>
            <a:r>
              <a:rPr lang="en-US" dirty="0" err="1" smtClean="0"/>
              <a:t>Phenylephrine</a:t>
            </a:r>
            <a:r>
              <a:rPr lang="en-US" dirty="0" smtClean="0"/>
              <a:t> </a:t>
            </a:r>
          </a:p>
          <a:p>
            <a:pPr lvl="4"/>
            <a:r>
              <a:rPr lang="en-US" dirty="0" smtClean="0"/>
              <a:t>Might require emergency surgical intervention.</a:t>
            </a:r>
          </a:p>
          <a:p>
            <a:pPr lvl="3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B3D7"/>
          </a:solidFill>
        </p:spPr>
        <p:txBody>
          <a:bodyPr/>
          <a:lstStyle/>
          <a:p>
            <a:r>
              <a:rPr lang="en-US" b="1" dirty="0" err="1" smtClean="0"/>
              <a:t>Tetralogy</a:t>
            </a:r>
            <a:r>
              <a:rPr lang="en-US" b="1" dirty="0" smtClean="0"/>
              <a:t> of </a:t>
            </a:r>
            <a:r>
              <a:rPr lang="en-US" b="1" dirty="0" err="1" smtClean="0"/>
              <a:t>Fallot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5130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Diagnosis:</a:t>
            </a:r>
          </a:p>
          <a:p>
            <a:pPr lvl="1"/>
            <a:r>
              <a:rPr lang="en-US" dirty="0" smtClean="0"/>
              <a:t>Chest X-ray: Classically show “boot-shaped heart”</a:t>
            </a:r>
          </a:p>
          <a:p>
            <a:pPr lvl="1"/>
            <a:r>
              <a:rPr lang="en-US" dirty="0" smtClean="0"/>
              <a:t>ECG: RVH</a:t>
            </a:r>
          </a:p>
          <a:p>
            <a:pPr lvl="1"/>
            <a:r>
              <a:rPr lang="en-US" dirty="0" smtClean="0"/>
              <a:t>Diagnosis is confirmed mainly by ECHO</a:t>
            </a:r>
          </a:p>
          <a:p>
            <a:pPr lvl="1"/>
            <a:r>
              <a:rPr lang="en-US" dirty="0" smtClean="0"/>
              <a:t>Cardiac CATH: Mostly not required</a:t>
            </a:r>
          </a:p>
          <a:p>
            <a:r>
              <a:rPr lang="en-US" dirty="0" smtClean="0"/>
              <a:t>Treatment:</a:t>
            </a:r>
          </a:p>
          <a:p>
            <a:pPr lvl="1"/>
            <a:r>
              <a:rPr lang="en-US" dirty="0" smtClean="0"/>
              <a:t>TOF Surgical repair</a:t>
            </a:r>
          </a:p>
          <a:p>
            <a:pPr lvl="2"/>
            <a:r>
              <a:rPr lang="en-US" dirty="0" smtClean="0"/>
              <a:t>VSD patch closure</a:t>
            </a:r>
          </a:p>
          <a:p>
            <a:pPr lvl="2"/>
            <a:r>
              <a:rPr lang="en-US" dirty="0" smtClean="0"/>
              <a:t>RV outflow enlargement</a:t>
            </a:r>
          </a:p>
          <a:p>
            <a:pPr lvl="1"/>
            <a:endParaRPr lang="en-US" dirty="0"/>
          </a:p>
        </p:txBody>
      </p:sp>
      <p:pic>
        <p:nvPicPr>
          <p:cNvPr id="5" name="Picture 4" descr="boot shaped hear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1" y="2808111"/>
            <a:ext cx="3253666" cy="28306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5550"/>
            <a:ext cx="8229600" cy="1143000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err="1" smtClean="0"/>
              <a:t>Acyanotic</a:t>
            </a:r>
            <a:r>
              <a:rPr lang="en-US" b="1" dirty="0" smtClean="0"/>
              <a:t> Heart Disease </a:t>
            </a:r>
            <a:br>
              <a:rPr lang="en-US" b="1" dirty="0" smtClean="0"/>
            </a:br>
            <a:r>
              <a:rPr lang="en-US" b="1" dirty="0" smtClean="0"/>
              <a:t>Left – to- Right Shunt lesions</a:t>
            </a:r>
            <a:endParaRPr lang="en-US" b="1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 smtClean="0"/>
              <a:t>Double Outlet Right Ventricle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439" y="1758949"/>
            <a:ext cx="5149015" cy="4768279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r>
              <a:rPr lang="en-US" b="1" dirty="0" smtClean="0"/>
              <a:t>Double Outlet Right Ventricle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05" y="2235954"/>
            <a:ext cx="8767590" cy="3638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B3D7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Pulmonary </a:t>
            </a:r>
            <a:r>
              <a:rPr lang="en-US" b="1" dirty="0" err="1"/>
              <a:t>Atresia</a:t>
            </a:r>
            <a:r>
              <a:rPr lang="en-US" b="1" dirty="0"/>
              <a:t> with Ventricular  </a:t>
            </a:r>
            <a:r>
              <a:rPr lang="en-US" b="1" dirty="0" err="1"/>
              <a:t>Septal</a:t>
            </a:r>
            <a:r>
              <a:rPr lang="en-US" b="1" dirty="0"/>
              <a:t> Defect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798" y="1789907"/>
            <a:ext cx="4582728" cy="4671541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B3D7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Pulmonary </a:t>
            </a:r>
            <a:r>
              <a:rPr lang="en-US" b="1" dirty="0" err="1"/>
              <a:t>Atresia</a:t>
            </a:r>
            <a:r>
              <a:rPr lang="en-US" b="1" dirty="0"/>
              <a:t> with Intact  Ventricular Septum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474" y="1777999"/>
            <a:ext cx="4854361" cy="467457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B3D7"/>
          </a:solidFill>
        </p:spPr>
        <p:txBody>
          <a:bodyPr/>
          <a:lstStyle/>
          <a:p>
            <a:r>
              <a:rPr lang="en-US" b="1" dirty="0"/>
              <a:t>Transposition of the Great Arteries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929" y="1850727"/>
            <a:ext cx="4634218" cy="4616256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B3D7"/>
          </a:solidFill>
        </p:spPr>
        <p:txBody>
          <a:bodyPr/>
          <a:lstStyle/>
          <a:p>
            <a:r>
              <a:rPr lang="en-US" b="1" dirty="0" smtClean="0"/>
              <a:t>Transposition of the Great Arteries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Aorta and pulmonary artery are connected to the wrong ventricle (transposed).</a:t>
            </a:r>
          </a:p>
          <a:p>
            <a:r>
              <a:rPr lang="en-US" dirty="0" smtClean="0"/>
              <a:t>Most common cyanotic CHD presented with cyanosis at birth.	</a:t>
            </a:r>
          </a:p>
          <a:p>
            <a:pPr lvl="1"/>
            <a:r>
              <a:rPr lang="en-US" dirty="0" smtClean="0"/>
              <a:t>Incidence: 3-5 % of all CHD</a:t>
            </a:r>
          </a:p>
          <a:p>
            <a:pPr lvl="1"/>
            <a:r>
              <a:rPr lang="en-US" dirty="0" smtClean="0"/>
              <a:t>More common in male</a:t>
            </a:r>
          </a:p>
          <a:p>
            <a:pPr lvl="1"/>
            <a:r>
              <a:rPr lang="en-US" dirty="0" smtClean="0"/>
              <a:t>Higher incidence in infant of diabetic mother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B3D7"/>
          </a:solidFill>
        </p:spPr>
        <p:txBody>
          <a:bodyPr/>
          <a:lstStyle/>
          <a:p>
            <a:r>
              <a:rPr lang="en-US" b="1" dirty="0" smtClean="0"/>
              <a:t>Transposition of the Great Arteries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Pathophysiology:</a:t>
            </a:r>
          </a:p>
          <a:p>
            <a:pPr lvl="1"/>
            <a:r>
              <a:rPr lang="en-US" dirty="0" smtClean="0"/>
              <a:t>In Normal heart:</a:t>
            </a:r>
          </a:p>
          <a:p>
            <a:pPr lvl="2"/>
            <a:r>
              <a:rPr lang="en-US" dirty="0" smtClean="0"/>
              <a:t>Pulmonary and systemic circulations are in series with one another. </a:t>
            </a:r>
          </a:p>
          <a:p>
            <a:pPr lvl="1"/>
            <a:r>
              <a:rPr lang="en-US" dirty="0" smtClean="0"/>
              <a:t>In D-TGA:</a:t>
            </a:r>
          </a:p>
          <a:p>
            <a:pPr lvl="2"/>
            <a:r>
              <a:rPr lang="en-US" dirty="0" smtClean="0"/>
              <a:t>Pulmonary and systemic circulations are in parallel with one another</a:t>
            </a:r>
          </a:p>
          <a:p>
            <a:pPr lvl="3"/>
            <a:r>
              <a:rPr lang="en-US" dirty="0" smtClean="0"/>
              <a:t>Pulmonary artery arise from LV</a:t>
            </a:r>
          </a:p>
          <a:p>
            <a:pPr lvl="3"/>
            <a:r>
              <a:rPr lang="en-US" dirty="0" smtClean="0"/>
              <a:t>Aorta arise from RV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B3D7"/>
          </a:solidFill>
        </p:spPr>
        <p:txBody>
          <a:bodyPr/>
          <a:lstStyle/>
          <a:p>
            <a:r>
              <a:rPr lang="en-US" b="1" dirty="0" smtClean="0"/>
              <a:t>Transposition of the Great Arteries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Pathophysiology:</a:t>
            </a:r>
          </a:p>
          <a:p>
            <a:pPr lvl="1"/>
            <a:r>
              <a:rPr lang="en-US" dirty="0" smtClean="0"/>
              <a:t>Mixing of oxygenated and deoxygenated blood can occur at three levels:</a:t>
            </a:r>
          </a:p>
          <a:p>
            <a:pPr lvl="2"/>
            <a:r>
              <a:rPr lang="en-US" dirty="0" smtClean="0"/>
              <a:t>Atrial level via ASD/PFO (most important)</a:t>
            </a:r>
          </a:p>
          <a:p>
            <a:pPr lvl="2"/>
            <a:r>
              <a:rPr lang="en-US" dirty="0" smtClean="0"/>
              <a:t>Great arteries level  via PDA</a:t>
            </a:r>
          </a:p>
          <a:p>
            <a:pPr lvl="2"/>
            <a:r>
              <a:rPr lang="en-US" dirty="0" smtClean="0"/>
              <a:t>Ventricular level via VSD (if present)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B3D7"/>
          </a:solidFill>
        </p:spPr>
        <p:txBody>
          <a:bodyPr/>
          <a:lstStyle/>
          <a:p>
            <a:r>
              <a:rPr lang="en-US" b="1" dirty="0" smtClean="0"/>
              <a:t>Transposition of the Great Arteries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 tolerated during fetal life like other CHD</a:t>
            </a:r>
          </a:p>
          <a:p>
            <a:r>
              <a:rPr lang="en-US" dirty="0" smtClean="0"/>
              <a:t>After birth:</a:t>
            </a:r>
          </a:p>
          <a:p>
            <a:pPr lvl="1"/>
            <a:r>
              <a:rPr lang="en-US" dirty="0" smtClean="0"/>
              <a:t>Severely Cyanosis</a:t>
            </a:r>
          </a:p>
          <a:p>
            <a:pPr lvl="2"/>
            <a:r>
              <a:rPr lang="en-US" dirty="0" smtClean="0"/>
              <a:t>“reverse differential cyanosis”</a:t>
            </a:r>
          </a:p>
          <a:p>
            <a:pPr lvl="1"/>
            <a:r>
              <a:rPr lang="en-US" dirty="0" smtClean="0"/>
              <a:t>No signs of respiratory distress</a:t>
            </a:r>
          </a:p>
          <a:p>
            <a:pPr lvl="1"/>
            <a:r>
              <a:rPr lang="en-US" dirty="0" smtClean="0"/>
              <a:t>Single second heart sound</a:t>
            </a:r>
          </a:p>
          <a:p>
            <a:pPr lvl="1"/>
            <a:r>
              <a:rPr lang="en-US" dirty="0" smtClean="0"/>
              <a:t>Typically: no murmur</a:t>
            </a:r>
          </a:p>
          <a:p>
            <a:pPr lvl="1"/>
            <a:r>
              <a:rPr lang="en-US" dirty="0" smtClean="0"/>
              <a:t>Hyper-</a:t>
            </a:r>
            <a:r>
              <a:rPr lang="en-US" dirty="0" err="1" smtClean="0"/>
              <a:t>oxic</a:t>
            </a:r>
            <a:r>
              <a:rPr lang="en-US" dirty="0" smtClean="0"/>
              <a:t> test: fail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B3D7"/>
          </a:solidFill>
        </p:spPr>
        <p:txBody>
          <a:bodyPr/>
          <a:lstStyle/>
          <a:p>
            <a:r>
              <a:rPr lang="en-US" b="1" dirty="0" smtClean="0"/>
              <a:t>Transposition of the Great Arteries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3022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Diagnosis:</a:t>
            </a:r>
          </a:p>
          <a:p>
            <a:pPr lvl="1"/>
            <a:r>
              <a:rPr lang="en-US" dirty="0" smtClean="0"/>
              <a:t>Chest X-ray: </a:t>
            </a:r>
          </a:p>
          <a:p>
            <a:pPr lvl="2"/>
            <a:r>
              <a:rPr lang="en-US" dirty="0" smtClean="0"/>
              <a:t>“egg on a string” appearance</a:t>
            </a:r>
          </a:p>
          <a:p>
            <a:pPr lvl="2"/>
            <a:r>
              <a:rPr lang="en-US" dirty="0" smtClean="0"/>
              <a:t>Increase pulmonary vascular marking. </a:t>
            </a:r>
          </a:p>
          <a:p>
            <a:pPr lvl="1"/>
            <a:r>
              <a:rPr lang="en-US" dirty="0" smtClean="0"/>
              <a:t>ECG: </a:t>
            </a:r>
          </a:p>
          <a:p>
            <a:pPr lvl="2"/>
            <a:r>
              <a:rPr lang="en-US" dirty="0" smtClean="0"/>
              <a:t>Typically normal</a:t>
            </a:r>
          </a:p>
          <a:p>
            <a:pPr lvl="1"/>
            <a:r>
              <a:rPr lang="en-US" dirty="0" smtClean="0"/>
              <a:t>ECHO: </a:t>
            </a:r>
          </a:p>
          <a:p>
            <a:pPr lvl="2"/>
            <a:r>
              <a:rPr lang="en-US" dirty="0" smtClean="0"/>
              <a:t>procedure of choice to establish diagnosis</a:t>
            </a:r>
          </a:p>
          <a:p>
            <a:pPr lvl="1"/>
            <a:r>
              <a:rPr lang="en-US" dirty="0" smtClean="0"/>
              <a:t>Cardiac </a:t>
            </a:r>
            <a:r>
              <a:rPr lang="en-US" dirty="0" err="1" smtClean="0"/>
              <a:t>Cath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might be needed to define coronary arteries anatomy.</a:t>
            </a:r>
          </a:p>
          <a:p>
            <a:pPr lvl="1"/>
            <a:endParaRPr lang="en-US" dirty="0"/>
          </a:p>
        </p:txBody>
      </p:sp>
      <p:pic>
        <p:nvPicPr>
          <p:cNvPr id="4" name="Picture 3" descr="egg on string heart.jpg"/>
          <p:cNvPicPr>
            <a:picLocks noChangeAspect="1"/>
          </p:cNvPicPr>
          <p:nvPr/>
        </p:nvPicPr>
        <p:blipFill>
          <a:blip r:embed="rId2">
            <a:lum bright="-14000" contrast="17000"/>
          </a:blip>
          <a:stretch>
            <a:fillRect/>
          </a:stretch>
        </p:blipFill>
        <p:spPr>
          <a:xfrm>
            <a:off x="5700889" y="2001475"/>
            <a:ext cx="3211689" cy="29877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9694"/>
          </a:solidFill>
        </p:spPr>
        <p:txBody>
          <a:bodyPr/>
          <a:lstStyle/>
          <a:p>
            <a:r>
              <a:rPr lang="en-US" b="1" dirty="0" smtClean="0"/>
              <a:t>VSD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809" y="1432938"/>
            <a:ext cx="4813689" cy="4870769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B3D7"/>
          </a:solidFill>
        </p:spPr>
        <p:txBody>
          <a:bodyPr/>
          <a:lstStyle/>
          <a:p>
            <a:r>
              <a:rPr lang="en-US" b="1" dirty="0" smtClean="0"/>
              <a:t>Transposition of the Great Arteries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Treatment:</a:t>
            </a:r>
          </a:p>
          <a:p>
            <a:pPr lvl="1"/>
            <a:r>
              <a:rPr lang="en-US" dirty="0" smtClean="0"/>
              <a:t>Supportive:</a:t>
            </a:r>
          </a:p>
          <a:p>
            <a:pPr lvl="2"/>
            <a:r>
              <a:rPr lang="en-US" dirty="0" smtClean="0"/>
              <a:t>Prostaglandin E2 (to keep PDA open)</a:t>
            </a:r>
          </a:p>
          <a:p>
            <a:pPr lvl="2"/>
            <a:r>
              <a:rPr lang="en-US" dirty="0" smtClean="0"/>
              <a:t>Balloon atrial </a:t>
            </a:r>
            <a:r>
              <a:rPr lang="en-US" dirty="0" err="1" smtClean="0"/>
              <a:t>septostomy</a:t>
            </a:r>
            <a:r>
              <a:rPr lang="en-US" dirty="0" smtClean="0"/>
              <a:t> (to establish good mixing)</a:t>
            </a:r>
          </a:p>
          <a:p>
            <a:pPr lvl="1"/>
            <a:r>
              <a:rPr lang="en-US" dirty="0" smtClean="0"/>
              <a:t>Definite intervention:</a:t>
            </a:r>
          </a:p>
          <a:p>
            <a:pPr lvl="2"/>
            <a:r>
              <a:rPr lang="en-US" dirty="0" smtClean="0"/>
              <a:t> arterial switch operation (ASO)</a:t>
            </a:r>
          </a:p>
          <a:p>
            <a:pPr lvl="3"/>
            <a:r>
              <a:rPr lang="en-US" dirty="0" smtClean="0"/>
              <a:t>Switch of great arteries</a:t>
            </a:r>
          </a:p>
          <a:p>
            <a:pPr lvl="3"/>
            <a:r>
              <a:rPr lang="en-US" dirty="0" smtClean="0"/>
              <a:t>Moving coronaries to what is called “neo-aorta”</a:t>
            </a:r>
          </a:p>
          <a:p>
            <a:pPr lvl="2"/>
            <a:r>
              <a:rPr lang="en-US" dirty="0" smtClean="0"/>
              <a:t>Atrial switch operation  (not used anymore)</a:t>
            </a:r>
          </a:p>
          <a:p>
            <a:pPr lvl="3"/>
            <a:r>
              <a:rPr lang="en-US" dirty="0" smtClean="0"/>
              <a:t>Mustard and </a:t>
            </a:r>
            <a:r>
              <a:rPr lang="en-US" dirty="0" err="1" smtClean="0"/>
              <a:t>Senning</a:t>
            </a:r>
            <a:r>
              <a:rPr lang="en-US" dirty="0" smtClean="0"/>
              <a:t> procedures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B3D7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Total Anomalous Pulmonary Venous Return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290" y="1636631"/>
            <a:ext cx="4823020" cy="4690623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B3D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Total Anomalous Pulmonary Venous Return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All 4 pulmonary veins returns anomalously to the right atrium instead of the left atrium.</a:t>
            </a:r>
          </a:p>
          <a:p>
            <a:r>
              <a:rPr lang="en-US" dirty="0" smtClean="0"/>
              <a:t>Can be:</a:t>
            </a:r>
          </a:p>
          <a:p>
            <a:pPr lvl="1"/>
            <a:r>
              <a:rPr lang="en-US" dirty="0" err="1" smtClean="0"/>
              <a:t>Supracardiac</a:t>
            </a:r>
            <a:r>
              <a:rPr lang="en-US" dirty="0" smtClean="0"/>
              <a:t> (50%)</a:t>
            </a:r>
          </a:p>
          <a:p>
            <a:pPr lvl="1"/>
            <a:r>
              <a:rPr lang="en-US" dirty="0" smtClean="0"/>
              <a:t>Cardiac (25%)</a:t>
            </a:r>
          </a:p>
          <a:p>
            <a:pPr lvl="1"/>
            <a:r>
              <a:rPr lang="en-US" dirty="0" err="1" smtClean="0"/>
              <a:t>Infracardiac</a:t>
            </a:r>
            <a:r>
              <a:rPr lang="en-US" dirty="0" smtClean="0"/>
              <a:t> (20%)</a:t>
            </a:r>
          </a:p>
          <a:p>
            <a:pPr lvl="1"/>
            <a:r>
              <a:rPr lang="en-US" dirty="0" smtClean="0"/>
              <a:t>Mixed (5%)</a:t>
            </a:r>
          </a:p>
          <a:p>
            <a:r>
              <a:rPr lang="en-US" dirty="0" smtClean="0"/>
              <a:t>Can be:</a:t>
            </a:r>
          </a:p>
          <a:p>
            <a:pPr lvl="1"/>
            <a:r>
              <a:rPr lang="en-US" dirty="0" smtClean="0"/>
              <a:t>Obstructed TAPVR</a:t>
            </a:r>
          </a:p>
          <a:p>
            <a:pPr lvl="1"/>
            <a:r>
              <a:rPr lang="en-US" dirty="0" smtClean="0"/>
              <a:t>Non-obstructed TAPVR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027" y="2570164"/>
            <a:ext cx="3666773" cy="4036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B3D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Total Anomalous Pulmonary Venous Return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36311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Clinical Feature:</a:t>
            </a:r>
          </a:p>
          <a:p>
            <a:pPr lvl="1"/>
            <a:r>
              <a:rPr lang="en-US" dirty="0" smtClean="0"/>
              <a:t>Cyanosis at birth</a:t>
            </a:r>
          </a:p>
          <a:p>
            <a:pPr lvl="1"/>
            <a:r>
              <a:rPr lang="en-US" dirty="0" smtClean="0"/>
              <a:t>Severities depend degree of obstruction</a:t>
            </a:r>
          </a:p>
          <a:p>
            <a:r>
              <a:rPr lang="en-US" dirty="0" smtClean="0"/>
              <a:t>Diagnosis:</a:t>
            </a:r>
          </a:p>
          <a:p>
            <a:pPr lvl="1"/>
            <a:r>
              <a:rPr lang="en-US" dirty="0" smtClean="0"/>
              <a:t>Chest X-ray:</a:t>
            </a:r>
          </a:p>
          <a:p>
            <a:pPr lvl="2"/>
            <a:r>
              <a:rPr lang="en-US" dirty="0" smtClean="0"/>
              <a:t>Increased pulmonary </a:t>
            </a:r>
            <a:r>
              <a:rPr lang="en-US" dirty="0" err="1" smtClean="0"/>
              <a:t>vascualr</a:t>
            </a:r>
            <a:r>
              <a:rPr lang="en-US" dirty="0" smtClean="0"/>
              <a:t> markings</a:t>
            </a:r>
          </a:p>
          <a:p>
            <a:pPr lvl="2"/>
            <a:r>
              <a:rPr lang="en-US" dirty="0" smtClean="0"/>
              <a:t>“Figure of eight” in obstructed </a:t>
            </a:r>
            <a:r>
              <a:rPr lang="en-US" dirty="0" err="1" smtClean="0"/>
              <a:t>supracardiac</a:t>
            </a:r>
            <a:r>
              <a:rPr lang="en-US" dirty="0" smtClean="0"/>
              <a:t> TAPVR</a:t>
            </a:r>
          </a:p>
          <a:p>
            <a:pPr lvl="1"/>
            <a:r>
              <a:rPr lang="en-US" dirty="0" smtClean="0"/>
              <a:t>ECG: RVH</a:t>
            </a:r>
          </a:p>
          <a:p>
            <a:pPr lvl="1"/>
            <a:r>
              <a:rPr lang="en-US" dirty="0" smtClean="0"/>
              <a:t>ECHO: Confirm </a:t>
            </a:r>
            <a:r>
              <a:rPr lang="en-US" dirty="0" err="1" smtClean="0"/>
              <a:t>Dx</a:t>
            </a:r>
            <a:endParaRPr lang="en-US" dirty="0" smtClean="0"/>
          </a:p>
          <a:p>
            <a:pPr lvl="1"/>
            <a:r>
              <a:rPr lang="en-US" dirty="0" smtClean="0"/>
              <a:t>Cardiac CT/MRI: may be need to define venous anatomy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72" y="4497737"/>
            <a:ext cx="3022828" cy="2137481"/>
          </a:xfrm>
          <a:prstGeom prst="rect">
            <a:avLst/>
          </a:prstGeom>
        </p:spPr>
      </p:pic>
      <p:pic>
        <p:nvPicPr>
          <p:cNvPr id="5" name="Picture 4" descr="Figure of eight heart.gif"/>
          <p:cNvPicPr>
            <a:picLocks noChangeAspect="1"/>
          </p:cNvPicPr>
          <p:nvPr/>
        </p:nvPicPr>
        <p:blipFill>
          <a:blip r:embed="rId3">
            <a:lum bright="6000" contrast="-2000"/>
          </a:blip>
          <a:stretch>
            <a:fillRect/>
          </a:stretch>
        </p:blipFill>
        <p:spPr>
          <a:xfrm>
            <a:off x="6043291" y="1467551"/>
            <a:ext cx="2640061" cy="2963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B3D7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Total Anomalous Pulmonary Venous Return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TAPVR is the only cyanotic CHD which can get worse with Prostaglandin E2 infusion. </a:t>
            </a:r>
          </a:p>
          <a:p>
            <a:pPr lvl="1"/>
            <a:r>
              <a:rPr lang="en-US" dirty="0" smtClean="0"/>
              <a:t>Surgical repair is the only available option</a:t>
            </a:r>
          </a:p>
          <a:p>
            <a:pPr lvl="3"/>
            <a:r>
              <a:rPr lang="en-US" dirty="0" smtClean="0"/>
              <a:t>Emergency surgical repair is requires with obstructed TAPVR</a:t>
            </a:r>
          </a:p>
          <a:p>
            <a:pPr lvl="3"/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B3D7"/>
          </a:solidFill>
        </p:spPr>
        <p:txBody>
          <a:bodyPr/>
          <a:lstStyle/>
          <a:p>
            <a:r>
              <a:rPr lang="en-US" b="1" dirty="0" err="1"/>
              <a:t>Hypoplastic</a:t>
            </a:r>
            <a:r>
              <a:rPr lang="en-US" b="1" dirty="0"/>
              <a:t> Left Heart Syndrome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291" y="1586040"/>
            <a:ext cx="4943166" cy="4943166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B3D7"/>
          </a:solidFill>
        </p:spPr>
        <p:txBody>
          <a:bodyPr/>
          <a:lstStyle/>
          <a:p>
            <a:r>
              <a:rPr lang="en-US" b="1" dirty="0" err="1" smtClean="0"/>
              <a:t>Hypoplastic</a:t>
            </a:r>
            <a:r>
              <a:rPr lang="en-US" b="1" dirty="0" smtClean="0"/>
              <a:t> Left Heart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HLHS: one of the most severe form of CHD</a:t>
            </a:r>
          </a:p>
          <a:p>
            <a:pPr lvl="1"/>
            <a:r>
              <a:rPr lang="en-US" dirty="0" smtClean="0"/>
              <a:t>High morbidity and mortality</a:t>
            </a:r>
          </a:p>
          <a:p>
            <a:r>
              <a:rPr lang="en-US" dirty="0" smtClean="0"/>
              <a:t>Incidence: 1-2 % of all CHD</a:t>
            </a:r>
          </a:p>
          <a:p>
            <a:r>
              <a:rPr lang="en-US" dirty="0" smtClean="0"/>
              <a:t>Involved obstruction at multiple level of left heart structures.</a:t>
            </a:r>
          </a:p>
          <a:p>
            <a:pPr lvl="1"/>
            <a:r>
              <a:rPr lang="en-US" dirty="0" smtClean="0"/>
              <a:t>Mitral </a:t>
            </a:r>
            <a:r>
              <a:rPr lang="en-US" dirty="0" err="1" smtClean="0"/>
              <a:t>stenosis</a:t>
            </a:r>
            <a:r>
              <a:rPr lang="en-US" dirty="0" smtClean="0"/>
              <a:t> to mitral </a:t>
            </a:r>
            <a:r>
              <a:rPr lang="en-US" dirty="0" err="1" smtClean="0"/>
              <a:t>atresia</a:t>
            </a:r>
            <a:endParaRPr lang="en-US" dirty="0" smtClean="0"/>
          </a:p>
          <a:p>
            <a:pPr lvl="1"/>
            <a:r>
              <a:rPr lang="en-US" dirty="0" smtClean="0"/>
              <a:t>Variable degree of LV </a:t>
            </a:r>
            <a:r>
              <a:rPr lang="en-US" dirty="0" err="1" smtClean="0"/>
              <a:t>hypoplasia</a:t>
            </a:r>
            <a:endParaRPr lang="en-US" dirty="0" smtClean="0"/>
          </a:p>
          <a:p>
            <a:pPr lvl="1"/>
            <a:r>
              <a:rPr lang="en-US" dirty="0" smtClean="0"/>
              <a:t>Aortic </a:t>
            </a:r>
            <a:r>
              <a:rPr lang="en-US" dirty="0" err="1" smtClean="0"/>
              <a:t>stenosis</a:t>
            </a:r>
            <a:r>
              <a:rPr lang="en-US" dirty="0" smtClean="0"/>
              <a:t> to aortic </a:t>
            </a:r>
            <a:r>
              <a:rPr lang="en-US" dirty="0" err="1" smtClean="0"/>
              <a:t>atresia</a:t>
            </a:r>
            <a:endParaRPr lang="en-US" dirty="0" smtClean="0"/>
          </a:p>
          <a:p>
            <a:pPr lvl="1"/>
            <a:r>
              <a:rPr lang="en-US" dirty="0" smtClean="0"/>
              <a:t>Variable degree of ascending aorta </a:t>
            </a:r>
            <a:r>
              <a:rPr lang="en-US" dirty="0" err="1" smtClean="0"/>
              <a:t>hypoplasia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B3D7"/>
          </a:solidFill>
        </p:spPr>
        <p:txBody>
          <a:bodyPr/>
          <a:lstStyle/>
          <a:p>
            <a:r>
              <a:rPr lang="en-US" b="1" dirty="0" err="1" smtClean="0"/>
              <a:t>Hypoplastic</a:t>
            </a:r>
            <a:r>
              <a:rPr lang="en-US" b="1" dirty="0" smtClean="0"/>
              <a:t> Left Heart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96467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Pathophysiology:</a:t>
            </a:r>
          </a:p>
          <a:p>
            <a:pPr lvl="1"/>
            <a:r>
              <a:rPr lang="en-US" dirty="0" smtClean="0"/>
              <a:t>Typically no adequate forward flow across the aortic valve through the ascending aorta.</a:t>
            </a:r>
          </a:p>
          <a:p>
            <a:pPr lvl="2"/>
            <a:r>
              <a:rPr lang="en-US" dirty="0" smtClean="0"/>
              <a:t>Relies exclusively on PDA flow in a retrograde fashion through ascending aorta and coronary arteries. </a:t>
            </a:r>
          </a:p>
          <a:p>
            <a:pPr lvl="1"/>
            <a:r>
              <a:rPr lang="en-US" dirty="0" smtClean="0"/>
              <a:t>Essential to have atrial communication (ASD/PFO) to shunt blood from left atrium to right atrium. </a:t>
            </a:r>
          </a:p>
          <a:p>
            <a:pPr lvl="2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667" y="1874214"/>
            <a:ext cx="2887131" cy="3936998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B3D7"/>
          </a:solidFill>
        </p:spPr>
        <p:txBody>
          <a:bodyPr/>
          <a:lstStyle/>
          <a:p>
            <a:r>
              <a:rPr lang="en-US" b="1" dirty="0" err="1" smtClean="0"/>
              <a:t>Hypoplastic</a:t>
            </a:r>
            <a:r>
              <a:rPr lang="en-US" b="1" dirty="0" smtClean="0"/>
              <a:t> Left Heart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 Features:</a:t>
            </a:r>
          </a:p>
          <a:p>
            <a:pPr lvl="1"/>
            <a:r>
              <a:rPr lang="en-US" dirty="0" smtClean="0"/>
              <a:t>At birth: Cyanosis at birth</a:t>
            </a:r>
          </a:p>
          <a:p>
            <a:pPr lvl="1"/>
            <a:r>
              <a:rPr lang="en-US" dirty="0" smtClean="0"/>
              <a:t>At 2-4 week of life: Respiratory distress , lethargy, poor pulses/perfusion and other signs of shock </a:t>
            </a:r>
          </a:p>
          <a:p>
            <a:pPr lvl="2"/>
            <a:r>
              <a:rPr lang="en-US" dirty="0" smtClean="0"/>
              <a:t>When PDA is closed.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B3D7"/>
          </a:solidFill>
        </p:spPr>
        <p:txBody>
          <a:bodyPr/>
          <a:lstStyle/>
          <a:p>
            <a:r>
              <a:rPr lang="en-US" b="1" dirty="0" err="1" smtClean="0"/>
              <a:t>Hypoplastic</a:t>
            </a:r>
            <a:r>
              <a:rPr lang="en-US" b="1" dirty="0" smtClean="0"/>
              <a:t> Left Heart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Diagnosis:</a:t>
            </a:r>
          </a:p>
          <a:p>
            <a:pPr lvl="1"/>
            <a:r>
              <a:rPr lang="en-US" dirty="0" smtClean="0"/>
              <a:t>Chest X-ray :</a:t>
            </a:r>
          </a:p>
          <a:p>
            <a:pPr lvl="2"/>
            <a:r>
              <a:rPr lang="en-US" dirty="0" smtClean="0"/>
              <a:t>non-specific</a:t>
            </a:r>
          </a:p>
          <a:p>
            <a:pPr lvl="1"/>
            <a:r>
              <a:rPr lang="en-US" dirty="0" smtClean="0"/>
              <a:t>ECG:</a:t>
            </a:r>
          </a:p>
          <a:p>
            <a:pPr lvl="2"/>
            <a:r>
              <a:rPr lang="en-US" dirty="0" smtClean="0"/>
              <a:t>RVH</a:t>
            </a:r>
          </a:p>
          <a:p>
            <a:pPr lvl="2"/>
            <a:r>
              <a:rPr lang="en-US" dirty="0" smtClean="0"/>
              <a:t>Decrease LV forces</a:t>
            </a:r>
          </a:p>
          <a:p>
            <a:pPr lvl="1"/>
            <a:r>
              <a:rPr lang="en-US" dirty="0" smtClean="0"/>
              <a:t>ECHO:</a:t>
            </a:r>
          </a:p>
          <a:p>
            <a:pPr lvl="2"/>
            <a:r>
              <a:rPr lang="en-US" dirty="0" smtClean="0"/>
              <a:t>Gold standard diagnostic tool</a:t>
            </a:r>
          </a:p>
          <a:p>
            <a:pPr lvl="1"/>
            <a:r>
              <a:rPr lang="en-US" dirty="0" smtClean="0"/>
              <a:t>Cardiac </a:t>
            </a:r>
            <a:r>
              <a:rPr lang="en-US" dirty="0" err="1" smtClean="0"/>
              <a:t>Cath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not needed for </a:t>
            </a:r>
            <a:r>
              <a:rPr lang="en-US" dirty="0" err="1" smtClean="0"/>
              <a:t>Dx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9694"/>
          </a:solidFill>
        </p:spPr>
        <p:txBody>
          <a:bodyPr/>
          <a:lstStyle/>
          <a:p>
            <a:r>
              <a:rPr lang="en-US" b="1" dirty="0" smtClean="0"/>
              <a:t>VSD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9" y="1600200"/>
            <a:ext cx="514491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Most common form of CHD</a:t>
            </a:r>
          </a:p>
          <a:p>
            <a:pPr lvl="1"/>
            <a:r>
              <a:rPr lang="en-US" dirty="0" smtClean="0"/>
              <a:t>30-35 % of CHD</a:t>
            </a:r>
          </a:p>
          <a:p>
            <a:r>
              <a:rPr lang="en-US" dirty="0" smtClean="0"/>
              <a:t>Divided into:</a:t>
            </a:r>
          </a:p>
          <a:p>
            <a:pPr lvl="1"/>
            <a:r>
              <a:rPr lang="en-US" dirty="0" smtClean="0"/>
              <a:t>Defect in </a:t>
            </a:r>
            <a:r>
              <a:rPr lang="en-US" dirty="0" err="1" smtClean="0"/>
              <a:t>membarnous</a:t>
            </a:r>
            <a:r>
              <a:rPr lang="en-US" dirty="0" smtClean="0"/>
              <a:t> septum (70% of all </a:t>
            </a:r>
            <a:r>
              <a:rPr lang="en-US" dirty="0" err="1" smtClean="0"/>
              <a:t>VSDs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Peri</a:t>
            </a:r>
            <a:r>
              <a:rPr lang="en-US" dirty="0" smtClean="0"/>
              <a:t>-membranous VSD</a:t>
            </a:r>
          </a:p>
          <a:p>
            <a:pPr lvl="1"/>
            <a:r>
              <a:rPr lang="en-US" dirty="0" smtClean="0"/>
              <a:t>Defect in muscular septum (30% of all </a:t>
            </a:r>
            <a:r>
              <a:rPr lang="en-US" dirty="0" err="1" smtClean="0"/>
              <a:t>VSDs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Inlet VSD</a:t>
            </a:r>
          </a:p>
          <a:p>
            <a:pPr lvl="2"/>
            <a:r>
              <a:rPr lang="en-US" dirty="0" err="1" smtClean="0"/>
              <a:t>Trabecular</a:t>
            </a:r>
            <a:r>
              <a:rPr lang="en-US" dirty="0" smtClean="0"/>
              <a:t> (muscular) VSD</a:t>
            </a:r>
          </a:p>
          <a:p>
            <a:pPr lvl="2"/>
            <a:r>
              <a:rPr lang="en-US" dirty="0" smtClean="0"/>
              <a:t>Outlet VSD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890" y="1836133"/>
            <a:ext cx="3541887" cy="3801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B3D7"/>
          </a:solidFill>
        </p:spPr>
        <p:txBody>
          <a:bodyPr/>
          <a:lstStyle/>
          <a:p>
            <a:r>
              <a:rPr lang="en-US" b="1" dirty="0" err="1" smtClean="0"/>
              <a:t>Hypoplastic</a:t>
            </a:r>
            <a:r>
              <a:rPr lang="en-US" b="1" dirty="0" smtClean="0"/>
              <a:t> Left Heart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Treatment:</a:t>
            </a:r>
          </a:p>
          <a:p>
            <a:pPr lvl="1"/>
            <a:r>
              <a:rPr lang="en-US" dirty="0" smtClean="0"/>
              <a:t>Start PGE2</a:t>
            </a:r>
          </a:p>
          <a:p>
            <a:pPr lvl="1"/>
            <a:r>
              <a:rPr lang="en-US" dirty="0" smtClean="0"/>
              <a:t>Stabilization in high cardiac centre</a:t>
            </a:r>
          </a:p>
          <a:p>
            <a:r>
              <a:rPr lang="en-US" dirty="0" smtClean="0"/>
              <a:t>Options for treatment:</a:t>
            </a:r>
          </a:p>
          <a:p>
            <a:pPr lvl="1"/>
            <a:r>
              <a:rPr lang="en-US" dirty="0" smtClean="0"/>
              <a:t>Companionate care</a:t>
            </a:r>
          </a:p>
          <a:p>
            <a:pPr lvl="1"/>
            <a:r>
              <a:rPr lang="en-US" dirty="0" smtClean="0"/>
              <a:t>Norwood staged Repair:</a:t>
            </a:r>
          </a:p>
          <a:p>
            <a:pPr lvl="2"/>
            <a:r>
              <a:rPr lang="en-US" dirty="0" smtClean="0"/>
              <a:t>Norwood stage I</a:t>
            </a:r>
          </a:p>
          <a:p>
            <a:pPr lvl="3"/>
            <a:r>
              <a:rPr lang="en-US" dirty="0" smtClean="0"/>
              <a:t>After birth: arch reconstruction and systemic-pulmonary shunt</a:t>
            </a:r>
          </a:p>
          <a:p>
            <a:pPr lvl="2"/>
            <a:r>
              <a:rPr lang="en-US" dirty="0" smtClean="0"/>
              <a:t>Norwood stage II</a:t>
            </a:r>
          </a:p>
          <a:p>
            <a:pPr lvl="3"/>
            <a:r>
              <a:rPr lang="en-US" dirty="0" smtClean="0"/>
              <a:t>3-6 month: Glenn procedure (connecting SVC directly to PA)</a:t>
            </a:r>
          </a:p>
          <a:p>
            <a:pPr lvl="2"/>
            <a:r>
              <a:rPr lang="en-US" dirty="0" smtClean="0"/>
              <a:t>Norwood stage III</a:t>
            </a:r>
          </a:p>
          <a:p>
            <a:pPr lvl="3"/>
            <a:r>
              <a:rPr lang="en-US" dirty="0" smtClean="0"/>
              <a:t>2 years: </a:t>
            </a:r>
            <a:r>
              <a:rPr lang="en-US" dirty="0" err="1" smtClean="0"/>
              <a:t>Fontan</a:t>
            </a:r>
            <a:r>
              <a:rPr lang="en-US" dirty="0" smtClean="0"/>
              <a:t> procedure (Connecting IVC directly to PA)</a:t>
            </a:r>
          </a:p>
          <a:p>
            <a:pPr lvl="1"/>
            <a:r>
              <a:rPr lang="en-US" dirty="0" smtClean="0"/>
              <a:t>Cardiac transplantation</a:t>
            </a:r>
          </a:p>
          <a:p>
            <a:pPr lvl="1"/>
            <a:endParaRPr lang="en-US" dirty="0"/>
          </a:p>
        </p:txBody>
      </p:sp>
      <p:pic>
        <p:nvPicPr>
          <p:cNvPr id="4" name="Picture 3" descr="fontan for HLH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888" y="1600200"/>
            <a:ext cx="1842911" cy="2502023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B3D7"/>
          </a:solidFill>
        </p:spPr>
        <p:txBody>
          <a:bodyPr/>
          <a:lstStyle/>
          <a:p>
            <a:r>
              <a:rPr lang="en-US" b="1" dirty="0"/>
              <a:t>Tricuspid </a:t>
            </a:r>
            <a:r>
              <a:rPr lang="en-US" b="1" dirty="0" err="1"/>
              <a:t>Atresia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799" y="1692216"/>
            <a:ext cx="4857347" cy="4932948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B3D7"/>
          </a:solidFill>
        </p:spPr>
        <p:txBody>
          <a:bodyPr/>
          <a:lstStyle/>
          <a:p>
            <a:r>
              <a:rPr lang="en-US" b="1" dirty="0"/>
              <a:t>Tricuspid </a:t>
            </a:r>
            <a:r>
              <a:rPr lang="en-US" b="1" dirty="0" err="1"/>
              <a:t>Atresia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726" y="1488202"/>
            <a:ext cx="4495490" cy="52237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B3D7"/>
          </a:solidFill>
        </p:spPr>
        <p:txBody>
          <a:bodyPr/>
          <a:lstStyle/>
          <a:p>
            <a:r>
              <a:rPr lang="en-US" b="1" dirty="0" err="1"/>
              <a:t>Ebstein’s</a:t>
            </a:r>
            <a:r>
              <a:rPr lang="en-US" b="1" dirty="0"/>
              <a:t> Anomaly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964" y="1583465"/>
            <a:ext cx="4855704" cy="4817621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B3D7"/>
          </a:solidFill>
        </p:spPr>
        <p:txBody>
          <a:bodyPr/>
          <a:lstStyle/>
          <a:p>
            <a:r>
              <a:rPr lang="en-US" b="1" dirty="0" err="1"/>
              <a:t>Truncus</a:t>
            </a:r>
            <a:r>
              <a:rPr lang="en-US" b="1" dirty="0"/>
              <a:t> </a:t>
            </a:r>
            <a:r>
              <a:rPr lang="en-US" b="1" dirty="0" err="1"/>
              <a:t>Arteriosus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274" y="1745163"/>
            <a:ext cx="4617055" cy="4688637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B3D7"/>
          </a:solidFill>
        </p:spPr>
        <p:txBody>
          <a:bodyPr/>
          <a:lstStyle/>
          <a:p>
            <a:r>
              <a:rPr lang="en-US" b="1" dirty="0" err="1"/>
              <a:t>Truncus</a:t>
            </a:r>
            <a:r>
              <a:rPr lang="en-US" b="1" dirty="0"/>
              <a:t> </a:t>
            </a:r>
            <a:r>
              <a:rPr lang="en-US" b="1" dirty="0" err="1"/>
              <a:t>Arteriosus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989" y="1576407"/>
            <a:ext cx="6586698" cy="50058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B3D7"/>
          </a:solidFill>
        </p:spPr>
        <p:txBody>
          <a:bodyPr/>
          <a:lstStyle/>
          <a:p>
            <a:r>
              <a:rPr lang="en-US" b="1" dirty="0"/>
              <a:t>Single Ventricle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946" y="1742841"/>
            <a:ext cx="4462581" cy="4657377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5B3D7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Complex Cyanotic Congenital Heart Disease: The </a:t>
            </a:r>
            <a:r>
              <a:rPr lang="en-US" b="1" dirty="0" err="1"/>
              <a:t>Heterotaxy</a:t>
            </a:r>
            <a:r>
              <a:rPr lang="en-US" b="1" dirty="0"/>
              <a:t> Syndromes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721" y="1600199"/>
            <a:ext cx="4707951" cy="5135947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2840"/>
            <a:ext cx="82296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END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99694"/>
          </a:solidFill>
        </p:spPr>
        <p:txBody>
          <a:bodyPr/>
          <a:lstStyle/>
          <a:p>
            <a:r>
              <a:rPr lang="en-US" dirty="0" smtClean="0"/>
              <a:t>VSD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Pathophsiology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L-R shunt toward pulmonary circulation. </a:t>
            </a:r>
          </a:p>
          <a:p>
            <a:pPr lvl="2"/>
            <a:r>
              <a:rPr lang="en-US" dirty="0" smtClean="0"/>
              <a:t>Increased </a:t>
            </a:r>
            <a:r>
              <a:rPr lang="en-US" dirty="0" err="1" smtClean="0"/>
              <a:t>Qp:Qs</a:t>
            </a:r>
            <a:r>
              <a:rPr lang="en-US" dirty="0" smtClean="0"/>
              <a:t> ratio</a:t>
            </a:r>
          </a:p>
          <a:p>
            <a:pPr lvl="3"/>
            <a:r>
              <a:rPr lang="en-US" dirty="0" smtClean="0"/>
              <a:t>Increased cardiac output to the pulmonary circulation (</a:t>
            </a:r>
            <a:r>
              <a:rPr lang="en-US" dirty="0" err="1" smtClean="0"/>
              <a:t>Qp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Reduced of </a:t>
            </a:r>
            <a:r>
              <a:rPr lang="en-US" dirty="0"/>
              <a:t>cardiac output to the</a:t>
            </a:r>
            <a:r>
              <a:rPr lang="en-US" dirty="0" smtClean="0"/>
              <a:t> systemic circulation </a:t>
            </a:r>
            <a:r>
              <a:rPr lang="en-US" dirty="0"/>
              <a:t>(Qs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L-R shunt at ventricular level level:</a:t>
            </a:r>
          </a:p>
          <a:p>
            <a:pPr lvl="2"/>
            <a:r>
              <a:rPr lang="en-US" dirty="0" smtClean="0"/>
              <a:t>Dilated LA and LV</a:t>
            </a:r>
          </a:p>
          <a:p>
            <a:pPr lvl="2"/>
            <a:r>
              <a:rPr lang="en-US" dirty="0" smtClean="0"/>
              <a:t>Enlarged pulmonary arteries.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2889</Words>
  <Application>Microsoft Office PowerPoint</Application>
  <PresentationFormat>On-screen Show (4:3)</PresentationFormat>
  <Paragraphs>615</Paragraphs>
  <Slides>88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Office Theme</vt:lpstr>
      <vt:lpstr>Congenital Heart Disease</vt:lpstr>
      <vt:lpstr>INTRODUCTION</vt:lpstr>
      <vt:lpstr>Congenital Heart Disease</vt:lpstr>
      <vt:lpstr>Classification of CHD</vt:lpstr>
      <vt:lpstr>Classification of CHD</vt:lpstr>
      <vt:lpstr>Acyanotic Heart Disease  Left – to- Right Shunt lesions</vt:lpstr>
      <vt:lpstr>VSD</vt:lpstr>
      <vt:lpstr>VSD</vt:lpstr>
      <vt:lpstr>VSD</vt:lpstr>
      <vt:lpstr>VSD</vt:lpstr>
      <vt:lpstr>VSD</vt:lpstr>
      <vt:lpstr>VSD</vt:lpstr>
      <vt:lpstr>VSD</vt:lpstr>
      <vt:lpstr>VSD</vt:lpstr>
      <vt:lpstr>ASD</vt:lpstr>
      <vt:lpstr>ASD</vt:lpstr>
      <vt:lpstr>ASD</vt:lpstr>
      <vt:lpstr>ASD</vt:lpstr>
      <vt:lpstr>ASD</vt:lpstr>
      <vt:lpstr>ASD</vt:lpstr>
      <vt:lpstr>ASD</vt:lpstr>
      <vt:lpstr>AVSD</vt:lpstr>
      <vt:lpstr>AVSD</vt:lpstr>
      <vt:lpstr>AVSD</vt:lpstr>
      <vt:lpstr>AVSD</vt:lpstr>
      <vt:lpstr>AVSD</vt:lpstr>
      <vt:lpstr>AVSD</vt:lpstr>
      <vt:lpstr>AVSD</vt:lpstr>
      <vt:lpstr>PDA</vt:lpstr>
      <vt:lpstr>PDA</vt:lpstr>
      <vt:lpstr>PDA</vt:lpstr>
      <vt:lpstr>PDA</vt:lpstr>
      <vt:lpstr>PDA</vt:lpstr>
      <vt:lpstr>PDA</vt:lpstr>
      <vt:lpstr>PDA</vt:lpstr>
      <vt:lpstr>PDA</vt:lpstr>
      <vt:lpstr>PDA</vt:lpstr>
      <vt:lpstr>Acyanotic Heart Disease  obstructive lesion</vt:lpstr>
      <vt:lpstr>Coarctation of Aorta (CoA)</vt:lpstr>
      <vt:lpstr>Coarctation of Aorta (CoA)  </vt:lpstr>
      <vt:lpstr>Coarctation of Aorta (CoA) </vt:lpstr>
      <vt:lpstr>Coarctation of Aorta (CoA) </vt:lpstr>
      <vt:lpstr>Coarctation of Aorta (CoA) </vt:lpstr>
      <vt:lpstr>Coarctation of Aorta (CoA) </vt:lpstr>
      <vt:lpstr>Coarctation of Aorta (CoA) </vt:lpstr>
      <vt:lpstr>Coarctation of Aorta (CoA) </vt:lpstr>
      <vt:lpstr>Pulmonary Valve Stenosis</vt:lpstr>
      <vt:lpstr>Aortic Valve Stenosis</vt:lpstr>
      <vt:lpstr>Sub-Aortic Stenosis</vt:lpstr>
      <vt:lpstr>Supra-Valve Aortic Stenosis</vt:lpstr>
      <vt:lpstr>Cyanotic Heart Disease </vt:lpstr>
      <vt:lpstr>Interrupted Aortic arch</vt:lpstr>
      <vt:lpstr>Tetralogy of Fallot</vt:lpstr>
      <vt:lpstr>Tetralogy of Fallot</vt:lpstr>
      <vt:lpstr>Tetralogy of Fallot</vt:lpstr>
      <vt:lpstr>Tetralogy of Fallot</vt:lpstr>
      <vt:lpstr>Tetralogy of Fallot</vt:lpstr>
      <vt:lpstr>Tetralogy of Fallot</vt:lpstr>
      <vt:lpstr>Tetralogy of Fallot</vt:lpstr>
      <vt:lpstr>Double Outlet Right Ventricle</vt:lpstr>
      <vt:lpstr>Double Outlet Right Ventricle</vt:lpstr>
      <vt:lpstr>Pulmonary Atresia with Ventricular  Septal Defect </vt:lpstr>
      <vt:lpstr>Pulmonary Atresia with Intact  Ventricular Septum </vt:lpstr>
      <vt:lpstr>Transposition of the Great Arteries </vt:lpstr>
      <vt:lpstr>Transposition of the Great Arteries </vt:lpstr>
      <vt:lpstr>Transposition of the Great Arteries </vt:lpstr>
      <vt:lpstr>Transposition of the Great Arteries </vt:lpstr>
      <vt:lpstr>Transposition of the Great Arteries </vt:lpstr>
      <vt:lpstr>Transposition of the Great Arteries </vt:lpstr>
      <vt:lpstr>Transposition of the Great Arteries </vt:lpstr>
      <vt:lpstr>Total Anomalous Pulmonary Venous Return</vt:lpstr>
      <vt:lpstr>Total Anomalous Pulmonary Venous Return</vt:lpstr>
      <vt:lpstr>Total Anomalous Pulmonary Venous Return</vt:lpstr>
      <vt:lpstr>Total Anomalous Pulmonary Venous Return</vt:lpstr>
      <vt:lpstr>Hypoplastic Left Heart Syndrome</vt:lpstr>
      <vt:lpstr>Hypoplastic Left Heart Syndrome</vt:lpstr>
      <vt:lpstr>Hypoplastic Left Heart Syndrome</vt:lpstr>
      <vt:lpstr>Hypoplastic Left Heart Syndrome</vt:lpstr>
      <vt:lpstr>Hypoplastic Left Heart Syndrome</vt:lpstr>
      <vt:lpstr>Hypoplastic Left Heart Syndrome</vt:lpstr>
      <vt:lpstr>Tricuspid Atresia </vt:lpstr>
      <vt:lpstr>Tricuspid Atresia </vt:lpstr>
      <vt:lpstr>Ebstein’s Anomaly</vt:lpstr>
      <vt:lpstr>Truncus Arteriosus </vt:lpstr>
      <vt:lpstr>Truncus Arteriosus </vt:lpstr>
      <vt:lpstr>Single Ventricle </vt:lpstr>
      <vt:lpstr>Complex Cyanotic Congenital Heart Disease: The Heterotaxy Syndromes</vt:lpstr>
      <vt:lpstr>END</vt:lpstr>
    </vt:vector>
  </TitlesOfParts>
  <Company>BCCH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Heart Disease</dc:title>
  <dc:creator>Mohammed Alghamdi</dc:creator>
  <cp:lastModifiedBy>WebUser</cp:lastModifiedBy>
  <cp:revision>82</cp:revision>
  <dcterms:created xsi:type="dcterms:W3CDTF">2012-02-20T20:58:14Z</dcterms:created>
  <dcterms:modified xsi:type="dcterms:W3CDTF">2012-03-20T10:48:11Z</dcterms:modified>
</cp:coreProperties>
</file>