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8" r:id="rId1"/>
  </p:sldMasterIdLst>
  <p:notesMasterIdLst>
    <p:notesMasterId r:id="rId46"/>
  </p:notesMasterIdLst>
  <p:sldIdLst>
    <p:sldId id="256" r:id="rId2"/>
    <p:sldId id="283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60" r:id="rId25"/>
    <p:sldId id="259" r:id="rId26"/>
    <p:sldId id="261" r:id="rId27"/>
    <p:sldId id="262" r:id="rId28"/>
    <p:sldId id="263" r:id="rId29"/>
    <p:sldId id="287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6" r:id="rId39"/>
    <p:sldId id="285" r:id="rId40"/>
    <p:sldId id="284" r:id="rId41"/>
    <p:sldId id="278" r:id="rId42"/>
    <p:sldId id="279" r:id="rId43"/>
    <p:sldId id="280" r:id="rId44"/>
    <p:sldId id="282" r:id="rId45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DD"/>
    <a:srgbClr val="FF0066"/>
    <a:srgbClr val="FFFF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3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93DA1-9A2D-45CE-A916-F265ECBE2EAF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4D01E-3986-42C5-8EE0-EE9230BF4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E4ECD-3BD7-499F-B243-0015700834E3}" type="slidenum">
              <a:rPr lang="en-US"/>
              <a:pPr/>
              <a:t>4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63412-2C3C-4B38-BAD7-B204EC5FC186}" type="slidenum">
              <a:rPr lang="en-US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4825" y="6194425"/>
            <a:ext cx="3308350" cy="248126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587" y="225275"/>
            <a:ext cx="6298406" cy="5595559"/>
          </a:xfrm>
          <a:noFill/>
          <a:ln/>
        </p:spPr>
        <p:txBody>
          <a:bodyPr anchor="b"/>
          <a:lstStyle/>
          <a:p>
            <a:pPr eaLnBrk="1" hangingPunct="1"/>
            <a:endParaRPr lang="en-US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63412-2C3C-4B38-BAD7-B204EC5FC186}" type="slidenum">
              <a:rPr lang="en-US"/>
              <a:pPr/>
              <a:t>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4825" y="6194425"/>
            <a:ext cx="3308350" cy="248126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587" y="225275"/>
            <a:ext cx="6298406" cy="5595559"/>
          </a:xfrm>
          <a:noFill/>
          <a:ln/>
        </p:spPr>
        <p:txBody>
          <a:bodyPr anchor="b"/>
          <a:lstStyle/>
          <a:p>
            <a:pPr eaLnBrk="1" hangingPunct="1"/>
            <a:endParaRPr lang="en-US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86026-E212-46F6-9C09-F690EF90F4C9}" type="slidenum">
              <a:rPr lang="en-US">
                <a:latin typeface="Arial" charset="0"/>
                <a:cs typeface="Arial" charset="0"/>
              </a:rPr>
              <a:pPr/>
              <a:t>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4688"/>
            <a:ext cx="4579938" cy="3435350"/>
          </a:xfrm>
          <a:ln w="12700" cap="flat">
            <a:solidFill>
              <a:schemeClr val="tx1"/>
            </a:solidFill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48" y="4109803"/>
            <a:ext cx="5847004" cy="5034197"/>
          </a:xfrm>
          <a:noFill/>
          <a:ln/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n-US" b="1" dirty="0" smtClean="0">
                <a:latin typeface="OceanSansAV" pitchFamily="34" charset="0"/>
                <a:cs typeface="Arial" charset="0"/>
              </a:rPr>
              <a:t>Poliomyelitis: epidemiology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OceanSansAV" pitchFamily="34" charset="0"/>
                <a:cs typeface="Arial" charset="0"/>
              </a:rPr>
              <a:t>In 1988 the polio eradication initiative was launched.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OceanSansAV" pitchFamily="34" charset="0"/>
                <a:cs typeface="Arial" charset="0"/>
              </a:rPr>
              <a:t>As outlined by the Global Polio Eradication Initiative strategic Plan 2004-2008 the key steps  of the eradication initiative are 1) the interruption of poliovirus transmission (2004-2005) 2) the achievement of the global certification (2006-2008) and 3) the preparation of global OPV cessation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OceanSansAV" pitchFamily="34" charset="0"/>
                <a:cs typeface="Arial" charset="0"/>
              </a:rPr>
              <a:t>By the end of the year 2007 only four countries remained endemic: India (844 cases); Pakistan (32 cases); Afghanistan (17 cases); Nigeria (282 cases)</a:t>
            </a:r>
            <a:endParaRPr lang="fr-FR" dirty="0" smtClean="0">
              <a:latin typeface="OceanSansAV" pitchFamily="34" charset="0"/>
              <a:cs typeface="Arial" charset="0"/>
            </a:endParaRP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608772" y="8778615"/>
            <a:ext cx="2854394" cy="22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98" tIns="47350" rIns="94698" bIns="47350"/>
          <a:lstStyle/>
          <a:p>
            <a:pPr defTabSz="933131" eaLnBrk="0" hangingPunct="0">
              <a:spcBef>
                <a:spcPct val="30000"/>
              </a:spcBef>
              <a:buSzPct val="80000"/>
            </a:pPr>
            <a:r>
              <a:rPr lang="fr-FR" sz="1000" b="1" i="1" dirty="0">
                <a:latin typeface="OceanSansAV SemiBold" pitchFamily="34" charset="0"/>
              </a:rPr>
              <a:t>[PEDIACEL™ </a:t>
            </a:r>
            <a:r>
              <a:rPr lang="fr-FR" sz="1000" b="1" i="1" dirty="0" err="1">
                <a:latin typeface="OceanSansAV SemiBold" pitchFamily="34" charset="0"/>
              </a:rPr>
              <a:t>Diseases</a:t>
            </a:r>
            <a:r>
              <a:rPr lang="fr-FR" sz="1000" b="1" i="1" dirty="0">
                <a:latin typeface="OceanSansAV SemiBold" pitchFamily="34" charset="0"/>
              </a:rPr>
              <a:t> </a:t>
            </a:r>
            <a:r>
              <a:rPr lang="fr-FR" sz="1000" b="1" i="1" dirty="0" err="1">
                <a:latin typeface="OceanSansAV SemiBold" pitchFamily="34" charset="0"/>
              </a:rPr>
              <a:t>epidemiology</a:t>
            </a:r>
            <a:r>
              <a:rPr lang="fr-FR" sz="1000" b="1" i="1" dirty="0">
                <a:latin typeface="OceanSansAV SemiBold" pitchFamily="34" charset="0"/>
              </a:rPr>
              <a:t>]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</p:spPr>
        <p:txBody>
          <a:bodyPr lIns="91435" tIns="45718" rIns="91435" bIns="45718"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E9D35-81BD-4A0F-888C-6D5CE65DD07A}" type="slidenum">
              <a:rPr lang="en-US"/>
              <a:pPr/>
              <a:t>18</a:t>
            </a:fld>
            <a:endParaRPr lang="en-US"/>
          </a:p>
        </p:txBody>
      </p:sp>
      <p:sp>
        <p:nvSpPr>
          <p:cNvPr id="536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536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4" cy="4113892"/>
          </a:xfrm>
          <a:ln/>
        </p:spPr>
        <p:txBody>
          <a:bodyPr lIns="89492" tIns="44743" rIns="89492" bIns="44743"/>
          <a:lstStyle/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5362692" name="Text Box 4"/>
          <p:cNvSpPr txBox="1">
            <a:spLocks noChangeArrowheads="1"/>
          </p:cNvSpPr>
          <p:nvPr/>
        </p:nvSpPr>
        <p:spPr bwMode="auto">
          <a:xfrm>
            <a:off x="6020099" y="5181298"/>
            <a:ext cx="863000" cy="26334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3158" tIns="46579" rIns="93158" bIns="46579">
            <a:spAutoFit/>
          </a:bodyPr>
          <a:lstStyle/>
          <a:p>
            <a:pPr defTabSz="914461">
              <a:spcBef>
                <a:spcPct val="30000"/>
              </a:spcBef>
            </a:pPr>
            <a:r>
              <a:rPr lang="en-US" sz="1100" dirty="0">
                <a:ea typeface="Geneva" pitchFamily="1" charset="-128"/>
              </a:rPr>
              <a:t>Key Points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48755-18EF-45DF-9D41-8F1DC1041B3D}" type="slidenum">
              <a:rPr lang="en-US"/>
              <a:pPr/>
              <a:t>19</a:t>
            </a:fld>
            <a:endParaRPr lang="en-US"/>
          </a:p>
        </p:txBody>
      </p:sp>
      <p:sp>
        <p:nvSpPr>
          <p:cNvPr id="570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3550" y="6313488"/>
            <a:ext cx="3363913" cy="2524125"/>
          </a:xfrm>
          <a:ln/>
        </p:spPr>
      </p:sp>
      <p:sp>
        <p:nvSpPr>
          <p:cNvPr id="570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majority of incidence change from the hajj areas to the others areas due to the fact of oro-pharengeal carriage of the pathogen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E20B9-2535-4FAA-AA53-3F0E685F6A08}" type="slidenum">
              <a:rPr lang="en-US"/>
              <a:pPr/>
              <a:t>21</a:t>
            </a:fld>
            <a:endParaRPr lang="en-US"/>
          </a:p>
        </p:txBody>
      </p:sp>
      <p:sp>
        <p:nvSpPr>
          <p:cNvPr id="552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552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4" cy="4113892"/>
          </a:xfrm>
          <a:ln/>
        </p:spPr>
        <p:txBody>
          <a:bodyPr lIns="89492" tIns="44743" rIns="89492" bIns="44743"/>
          <a:lstStyle/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5524484" name="Text Box 4"/>
          <p:cNvSpPr txBox="1">
            <a:spLocks noChangeArrowheads="1"/>
          </p:cNvSpPr>
          <p:nvPr/>
        </p:nvSpPr>
        <p:spPr bwMode="auto">
          <a:xfrm>
            <a:off x="6020099" y="5181298"/>
            <a:ext cx="863000" cy="26334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3158" tIns="46579" rIns="93158" bIns="46579">
            <a:spAutoFit/>
          </a:bodyPr>
          <a:lstStyle/>
          <a:p>
            <a:pPr defTabSz="914461">
              <a:spcBef>
                <a:spcPct val="30000"/>
              </a:spcBef>
            </a:pPr>
            <a:r>
              <a:rPr lang="en-US" sz="1100" dirty="0">
                <a:ea typeface="Geneva" pitchFamily="1" charset="-128"/>
              </a:rPr>
              <a:t>Key Points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E4ECD-3BD7-499F-B243-0015700834E3}" type="slidenum">
              <a:rPr lang="en-US"/>
              <a:pPr/>
              <a:t>23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2E9B-5669-4482-8D34-E8A23B09C9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C2D2-9D3F-4263-9D87-3A287B7A67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421C8-0D73-442F-9E23-8717238A9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7818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19200" y="2895600"/>
            <a:ext cx="67818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9950E-432E-47C7-8689-B618EB50B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556A-1FA7-4FAB-B3F3-78133A78E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22691-FBDC-49F4-AA7B-042ED0A8ED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40BB3-3E83-4683-9F2C-E766D36A5E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ECFCB-86E3-433C-AFC3-1DC7E856E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EBC2A-0156-44EB-BC52-DCE1935AFD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9BFE-5427-4F6A-B683-4DE85D9612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02EF0-0956-41F0-A594-1FC5F1577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28028-83E4-4731-819B-DDC09A0F85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87F9DE1-05B8-4172-8323-98F2D8619A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FBCBBA9-E204-4D45-B75D-494B44D7CE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6" descr="medical-vaccinatio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3825" y="381000"/>
            <a:ext cx="714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5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#cite_note-JennerSundayTimes-1"/><Relationship Id="rId3" Type="http://schemas.openxmlformats.org/officeDocument/2006/relationships/hyperlink" Target="http://en.wikipedia.org/wiki/Berkeley,_Gloucestershire" TargetMode="External"/><Relationship Id="rId7" Type="http://schemas.openxmlformats.org/officeDocument/2006/relationships/hyperlink" Target="#cite_note-JennerSundayTimes-1"/><Relationship Id="rId12" Type="http://schemas.openxmlformats.org/officeDocument/2006/relationships/image" Target="../media/image4.jpeg"/><Relationship Id="rId2" Type="http://schemas.openxmlformats.org/officeDocument/2006/relationships/hyperlink" Target="http://en.wikipedia.org/wiki/English_peopl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#cite_note-0"/><Relationship Id="rId11" Type="http://schemas.openxmlformats.org/officeDocument/2006/relationships/hyperlink" Target="http://upload.wikimedia.org/wikipedia/en/8/85/Edward_Jenner_by_James_Northcote.jpg" TargetMode="External"/><Relationship Id="rId5" Type="http://schemas.openxmlformats.org/officeDocument/2006/relationships/hyperlink" Target="#cite_note-0"/><Relationship Id="rId10" Type="http://schemas.openxmlformats.org/officeDocument/2006/relationships/hyperlink" Target="#cite_note-JennerDinWeb-3"/><Relationship Id="rId4" Type="http://schemas.openxmlformats.org/officeDocument/2006/relationships/hyperlink" Target="http://en.wikipedia.org/wiki/Smallpox_vaccine" TargetMode="External"/><Relationship Id="rId9" Type="http://schemas.openxmlformats.org/officeDocument/2006/relationships/hyperlink" Target="#cite_note-JennerBBC-2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wpo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en.wikipedia.org/wiki/Smallpox" TargetMode="External"/><Relationship Id="rId4" Type="http://schemas.openxmlformats.org/officeDocument/2006/relationships/hyperlink" Target="http://en.wikipedia.org/wiki/Edward_Jenner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ccineinformatio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Louis_Pasteur" TargetMode="External"/><Relationship Id="rId5" Type="http://schemas.openxmlformats.org/officeDocument/2006/relationships/hyperlink" Target="http://en.wikipedia.org/wiki/Rabies" TargetMode="External"/><Relationship Id="rId4" Type="http://schemas.openxmlformats.org/officeDocument/2006/relationships/hyperlink" Target="http://en.wikipedia.org/wiki/Inocul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Revolver" TargetMode="External"/><Relationship Id="rId5" Type="http://schemas.openxmlformats.org/officeDocument/2006/relationships/hyperlink" Target="http://en.wikipedia.org/wiki/World_War_I" TargetMode="External"/><Relationship Id="rId4" Type="http://schemas.openxmlformats.org/officeDocument/2006/relationships/hyperlink" Target="http://en.wikipedia.org/wiki/Pari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" charset="0"/>
              </a:rPr>
              <a:t>IMMUNIZATION IN CHILDREN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5257800" cy="2590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FAHAD AL ZAMIL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n-US" sz="600" b="1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Professor &amp; Consultant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Pediatric </a:t>
            </a:r>
            <a:r>
              <a:rPr lang="en-US" sz="2000" b="1" dirty="0" smtClean="0"/>
              <a:t>Infectious </a:t>
            </a:r>
            <a:r>
              <a:rPr lang="en-US" sz="2000" b="1" dirty="0" smtClean="0"/>
              <a:t>Diseases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Head Of Infectious Diseases Unit</a:t>
            </a:r>
            <a:endParaRPr lang="en-US" sz="2000" b="1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King Khalid University Hospital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King Saud University, Riyadh</a:t>
            </a:r>
          </a:p>
        </p:txBody>
      </p:sp>
      <p:pic>
        <p:nvPicPr>
          <p:cNvPr id="3076" name="Picture 6" descr="2573"/>
          <p:cNvPicPr>
            <a:picLocks noChangeAspect="1" noChangeArrowheads="1"/>
          </p:cNvPicPr>
          <p:nvPr/>
        </p:nvPicPr>
        <p:blipFill>
          <a:blip r:embed="rId2" cstate="print"/>
          <a:srcRect l="8861" b="16129"/>
          <a:stretch>
            <a:fillRect/>
          </a:stretch>
        </p:blipFill>
        <p:spPr bwMode="auto">
          <a:xfrm>
            <a:off x="5619750" y="2286000"/>
            <a:ext cx="3143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5791200" y="5638800"/>
            <a:ext cx="2971800" cy="4572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latin typeface="Garamond" pitchFamily="18" charset="0"/>
              </a:rPr>
              <a:t>Keeps Kids Healthy!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2590800" y="14478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000" b="1" dirty="0">
                <a:solidFill>
                  <a:srgbClr val="00B050"/>
                </a:solidFill>
                <a:latin typeface="Arial Narrow" pitchFamily="34" charset="0"/>
              </a:rPr>
              <a:t>736 Cases by Age</a:t>
            </a:r>
          </a:p>
        </p:txBody>
      </p:sp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990600" y="1679575"/>
          <a:ext cx="7413625" cy="4949825"/>
        </p:xfrm>
        <a:graphic>
          <a:graphicData uri="http://schemas.openxmlformats.org/presentationml/2006/ole">
            <p:oleObj spid="_x0000_s2050" name="Chart" r:id="rId3" imgW="6096000" imgH="4067175" progId="MSGraph.Chart.8">
              <p:embed followColorScheme="full"/>
            </p:oleObj>
          </a:graphicData>
        </a:graphic>
      </p:graphicFrame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2765425" y="22098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18%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6118225" y="24384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22%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6553200" y="47752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18%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1927225" y="38100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11%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2841625" y="57150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31%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1262063" y="6415088"/>
            <a:ext cx="94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 1 yrs 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1104900" y="6553200"/>
            <a:ext cx="152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2349500" y="6553200"/>
            <a:ext cx="152400" cy="152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3759200" y="6553200"/>
            <a:ext cx="152400" cy="152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5334000" y="65532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7112000" y="6515100"/>
            <a:ext cx="152400" cy="1524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2501900" y="64135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1-4 yrs </a:t>
            </a:r>
          </a:p>
        </p:txBody>
      </p:sp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3900488" y="6411913"/>
            <a:ext cx="1084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5-14 yrs </a:t>
            </a: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5527675" y="6413500"/>
            <a:ext cx="1281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 15-19 yrs </a:t>
            </a:r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7277100" y="6375400"/>
            <a:ext cx="1114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&gt; 20 yrs </a:t>
            </a:r>
          </a:p>
        </p:txBody>
      </p:sp>
      <p:sp>
        <p:nvSpPr>
          <p:cNvPr id="241683" name="Rectangle 19"/>
          <p:cNvSpPr>
            <a:spLocks noChangeArrowheads="1"/>
          </p:cNvSpPr>
          <p:nvPr/>
        </p:nvSpPr>
        <p:spPr bwMode="auto">
          <a:xfrm>
            <a:off x="381000" y="22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600" b="1" dirty="0">
                <a:solidFill>
                  <a:srgbClr val="00B050"/>
                </a:solidFill>
                <a:latin typeface="Bookman Old Style" pitchFamily="18" charset="0"/>
              </a:rPr>
              <a:t>Measles Outbreak KSA,              January – February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Bookman Old Style" pitchFamily="18" charset="0"/>
              </a:rPr>
              <a:t>Varicella</a:t>
            </a:r>
            <a:r>
              <a:rPr lang="en-US" sz="2800" dirty="0" smtClean="0">
                <a:solidFill>
                  <a:srgbClr val="00B050"/>
                </a:solidFill>
                <a:latin typeface="Bookman Old Style" pitchFamily="18" charset="0"/>
              </a:rPr>
              <a:t>-related hospitalization rates among persons aged &lt;50 years, by year and age group United States, 1994-2002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>
            <p:ph idx="1"/>
          </p:nvPr>
        </p:nvGraphicFramePr>
        <p:xfrm>
          <a:off x="1143000" y="1600200"/>
          <a:ext cx="8686800" cy="4786313"/>
        </p:xfrm>
        <a:graphic>
          <a:graphicData uri="http://schemas.openxmlformats.org/presentationml/2006/ole">
            <p:oleObj spid="_x0000_s3074" name="Chart" r:id="rId3" imgW="8229600" imgH="4533900" progId="MSGraph.Chart.8">
              <p:embed followColorScheme="full"/>
            </p:oleObj>
          </a:graphicData>
        </a:graphic>
      </p:graphicFrame>
      <p:sp>
        <p:nvSpPr>
          <p:cNvPr id="135172" name="Text Box 4"/>
          <p:cNvSpPr txBox="1">
            <a:spLocks noChangeArrowheads="1"/>
          </p:cNvSpPr>
          <p:nvPr/>
        </p:nvSpPr>
        <p:spPr bwMode="auto">
          <a:xfrm rot="16200000">
            <a:off x="-1173956" y="3779044"/>
            <a:ext cx="426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Rate / 100,000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48000" y="6400800"/>
            <a:ext cx="609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FFCC"/>
                </a:solidFill>
              </a:rPr>
              <a:t>JAMA 2005;294:797-802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527175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Bookman Old Style" pitchFamily="18" charset="0"/>
              </a:rPr>
              <a:t>Summary of the studies on anti-HAV </a:t>
            </a:r>
            <a:r>
              <a:rPr lang="en-US" sz="3200" b="1" dirty="0" err="1" smtClean="0">
                <a:solidFill>
                  <a:srgbClr val="00B050"/>
                </a:solidFill>
                <a:latin typeface="Bookman Old Style" pitchFamily="18" charset="0"/>
              </a:rPr>
              <a:t>IgG</a:t>
            </a:r>
            <a:r>
              <a:rPr lang="en-US" sz="3200" b="1" dirty="0" smtClean="0">
                <a:solidFill>
                  <a:srgbClr val="00B050"/>
                </a:solidFill>
                <a:latin typeface="Bookman Old Style" pitchFamily="18" charset="0"/>
              </a:rPr>
              <a:t> prevalence in </a:t>
            </a:r>
            <a:br>
              <a:rPr lang="en-US" sz="32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Bookman Old Style" pitchFamily="18" charset="0"/>
              </a:rPr>
              <a:t>Saudi Arabia (1986-2006)</a:t>
            </a:r>
          </a:p>
        </p:txBody>
      </p:sp>
      <p:graphicFrame>
        <p:nvGraphicFramePr>
          <p:cNvPr id="147459" name="Group 3"/>
          <p:cNvGraphicFramePr>
            <a:graphicFrameLocks noGrp="1"/>
          </p:cNvGraphicFramePr>
          <p:nvPr>
            <p:ph type="tbl" idx="1"/>
          </p:nvPr>
        </p:nvGraphicFramePr>
        <p:xfrm>
          <a:off x="304800" y="1987550"/>
          <a:ext cx="8686800" cy="4640581"/>
        </p:xfrm>
        <a:graphic>
          <a:graphicData uri="http://schemas.openxmlformats.org/drawingml/2006/table">
            <a:tbl>
              <a:tblPr rtl="1"/>
              <a:tblGrid>
                <a:gridCol w="1447800"/>
                <a:gridCol w="1447800"/>
                <a:gridCol w="1447800"/>
                <a:gridCol w="1447800"/>
                <a:gridCol w="1287462"/>
                <a:gridCol w="1608138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 anti-HAV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IgG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 Group (years)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No. of Subjects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 (Region)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Reference 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Western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Ramia et.al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Eastern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Fathalla et.al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Regions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El-Hazmi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Regions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Al-Rashed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Regions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Al-Faleh et.al.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Central (Riyadh)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Arif M et.al.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Central (Riyadh)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Khalil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et.al.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Regions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Faleh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(mostly children)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Central (Riyadh)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Muneef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609600" y="1447800"/>
            <a:ext cx="8231188" cy="1588"/>
          </a:xfrm>
          <a:prstGeom prst="line">
            <a:avLst/>
          </a:prstGeom>
          <a:noFill/>
          <a:ln w="1016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762000" y="609600"/>
            <a:ext cx="7580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800" b="1" dirty="0">
                <a:solidFill>
                  <a:srgbClr val="00B050"/>
                </a:solidFill>
                <a:latin typeface="Bookman Old Style" pitchFamily="18" charset="0"/>
              </a:rPr>
              <a:t>Cycle of Antibiotic Resistance</a:t>
            </a:r>
            <a:endParaRPr lang="en-US" sz="38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4940300" y="4408488"/>
            <a:ext cx="3192463" cy="103981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3" name="Freeform 5"/>
          <p:cNvSpPr>
            <a:spLocks/>
          </p:cNvSpPr>
          <p:nvPr/>
        </p:nvSpPr>
        <p:spPr bwMode="auto">
          <a:xfrm>
            <a:off x="5037138" y="4546600"/>
            <a:ext cx="317500" cy="706438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50" y="111"/>
              </a:cxn>
              <a:cxn ang="0">
                <a:pos x="50" y="445"/>
              </a:cxn>
              <a:cxn ang="0">
                <a:pos x="150" y="445"/>
              </a:cxn>
              <a:cxn ang="0">
                <a:pos x="150" y="111"/>
              </a:cxn>
              <a:cxn ang="0">
                <a:pos x="200" y="111"/>
              </a:cxn>
              <a:cxn ang="0">
                <a:pos x="100" y="0"/>
              </a:cxn>
              <a:cxn ang="0">
                <a:pos x="0" y="111"/>
              </a:cxn>
            </a:cxnLst>
            <a:rect l="0" t="0" r="r" b="b"/>
            <a:pathLst>
              <a:path w="200" h="445">
                <a:moveTo>
                  <a:pt x="0" y="111"/>
                </a:moveTo>
                <a:lnTo>
                  <a:pt x="50" y="111"/>
                </a:lnTo>
                <a:lnTo>
                  <a:pt x="50" y="445"/>
                </a:lnTo>
                <a:lnTo>
                  <a:pt x="150" y="445"/>
                </a:lnTo>
                <a:lnTo>
                  <a:pt x="150" y="111"/>
                </a:lnTo>
                <a:lnTo>
                  <a:pt x="200" y="111"/>
                </a:lnTo>
                <a:lnTo>
                  <a:pt x="100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1309688" y="4021138"/>
            <a:ext cx="2281237" cy="91281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5418138" y="4519613"/>
            <a:ext cx="19129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Prevalence of:</a:t>
            </a:r>
            <a:endParaRPr lang="en-US"/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5418138" y="4854575"/>
            <a:ext cx="71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5545138" y="4854575"/>
            <a:ext cx="154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Serious disease</a:t>
            </a:r>
            <a:endParaRPr lang="en-US"/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5418138" y="5100638"/>
            <a:ext cx="71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5545138" y="5100638"/>
            <a:ext cx="758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Difficult</a:t>
            </a:r>
            <a:endParaRPr lang="en-US"/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6302375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6367463" y="5100638"/>
            <a:ext cx="192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to</a:t>
            </a:r>
            <a:endParaRPr lang="en-US"/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6561138" y="5100638"/>
            <a:ext cx="68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6627813" y="5100638"/>
            <a:ext cx="1243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treat disease</a:t>
            </a:r>
            <a:endParaRPr lang="en-US"/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5408613" y="4510088"/>
            <a:ext cx="19129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FFFF99"/>
                </a:solidFill>
              </a:rPr>
              <a:t>Prevalence of: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5408613" y="4845050"/>
            <a:ext cx="71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•</a:t>
            </a:r>
            <a:endParaRPr lang="en-US"/>
          </a:p>
        </p:txBody>
      </p:sp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5535613" y="4845050"/>
            <a:ext cx="154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99"/>
                </a:solidFill>
              </a:rPr>
              <a:t>Serious disease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47" name="Rectangle 19"/>
          <p:cNvSpPr>
            <a:spLocks noChangeArrowheads="1"/>
          </p:cNvSpPr>
          <p:nvPr/>
        </p:nvSpPr>
        <p:spPr bwMode="auto">
          <a:xfrm>
            <a:off x="5408613" y="5089525"/>
            <a:ext cx="71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•</a:t>
            </a:r>
            <a:endParaRPr lang="en-US"/>
          </a:p>
        </p:txBody>
      </p:sp>
      <p:sp>
        <p:nvSpPr>
          <p:cNvPr id="201748" name="Rectangle 20"/>
          <p:cNvSpPr>
            <a:spLocks noChangeArrowheads="1"/>
          </p:cNvSpPr>
          <p:nvPr/>
        </p:nvSpPr>
        <p:spPr bwMode="auto">
          <a:xfrm>
            <a:off x="5535613" y="5089525"/>
            <a:ext cx="758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99"/>
                </a:solidFill>
              </a:rPr>
              <a:t>Difficult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49" name="Rectangle 21"/>
          <p:cNvSpPr>
            <a:spLocks noChangeArrowheads="1"/>
          </p:cNvSpPr>
          <p:nvPr/>
        </p:nvSpPr>
        <p:spPr bwMode="auto">
          <a:xfrm>
            <a:off x="6292850" y="5089525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-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01750" name="Rectangle 22"/>
          <p:cNvSpPr>
            <a:spLocks noChangeArrowheads="1"/>
          </p:cNvSpPr>
          <p:nvPr/>
        </p:nvSpPr>
        <p:spPr bwMode="auto">
          <a:xfrm>
            <a:off x="6357938" y="5089525"/>
            <a:ext cx="192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99"/>
                </a:solidFill>
              </a:rPr>
              <a:t>to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51" name="Rectangle 23"/>
          <p:cNvSpPr>
            <a:spLocks noChangeArrowheads="1"/>
          </p:cNvSpPr>
          <p:nvPr/>
        </p:nvSpPr>
        <p:spPr bwMode="auto">
          <a:xfrm>
            <a:off x="6551613" y="5089525"/>
            <a:ext cx="68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-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01752" name="Rectangle 24"/>
          <p:cNvSpPr>
            <a:spLocks noChangeArrowheads="1"/>
          </p:cNvSpPr>
          <p:nvPr/>
        </p:nvSpPr>
        <p:spPr bwMode="auto">
          <a:xfrm>
            <a:off x="6618288" y="5089525"/>
            <a:ext cx="1243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99"/>
                </a:solidFill>
              </a:rPr>
              <a:t>treat disease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53" name="Rectangle 25"/>
          <p:cNvSpPr>
            <a:spLocks noChangeArrowheads="1"/>
          </p:cNvSpPr>
          <p:nvPr/>
        </p:nvSpPr>
        <p:spPr bwMode="auto">
          <a:xfrm>
            <a:off x="3317875" y="2139950"/>
            <a:ext cx="2951163" cy="91281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4" name="Rectangle 26"/>
          <p:cNvSpPr>
            <a:spLocks noChangeArrowheads="1"/>
          </p:cNvSpPr>
          <p:nvPr/>
        </p:nvSpPr>
        <p:spPr bwMode="auto">
          <a:xfrm>
            <a:off x="3849688" y="2271713"/>
            <a:ext cx="18970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Prevalence of </a:t>
            </a:r>
            <a:endParaRPr lang="en-US"/>
          </a:p>
        </p:txBody>
      </p:sp>
      <p:sp>
        <p:nvSpPr>
          <p:cNvPr id="201755" name="Rectangle 27"/>
          <p:cNvSpPr>
            <a:spLocks noChangeArrowheads="1"/>
          </p:cNvSpPr>
          <p:nvPr/>
        </p:nvSpPr>
        <p:spPr bwMode="auto">
          <a:xfrm>
            <a:off x="3849688" y="2614613"/>
            <a:ext cx="21621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resistant strains</a:t>
            </a:r>
            <a:endParaRPr lang="en-US"/>
          </a:p>
        </p:txBody>
      </p:sp>
      <p:sp>
        <p:nvSpPr>
          <p:cNvPr id="201756" name="Rectangle 28"/>
          <p:cNvSpPr>
            <a:spLocks noChangeArrowheads="1"/>
          </p:cNvSpPr>
          <p:nvPr/>
        </p:nvSpPr>
        <p:spPr bwMode="auto">
          <a:xfrm>
            <a:off x="3840163" y="2262188"/>
            <a:ext cx="18970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FFFF99"/>
                </a:solidFill>
              </a:rPr>
              <a:t>Prevalence of 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57" name="Rectangle 29"/>
          <p:cNvSpPr>
            <a:spLocks noChangeArrowheads="1"/>
          </p:cNvSpPr>
          <p:nvPr/>
        </p:nvSpPr>
        <p:spPr bwMode="auto">
          <a:xfrm>
            <a:off x="3840163" y="2605088"/>
            <a:ext cx="21621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FFFF99"/>
                </a:solidFill>
              </a:rPr>
              <a:t>resistant strains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58" name="Freeform 30"/>
          <p:cNvSpPr>
            <a:spLocks/>
          </p:cNvSpPr>
          <p:nvPr/>
        </p:nvSpPr>
        <p:spPr bwMode="auto">
          <a:xfrm>
            <a:off x="3414713" y="2232025"/>
            <a:ext cx="319087" cy="706438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50" y="111"/>
              </a:cxn>
              <a:cxn ang="0">
                <a:pos x="50" y="445"/>
              </a:cxn>
              <a:cxn ang="0">
                <a:pos x="150" y="445"/>
              </a:cxn>
              <a:cxn ang="0">
                <a:pos x="150" y="111"/>
              </a:cxn>
              <a:cxn ang="0">
                <a:pos x="201" y="111"/>
              </a:cxn>
              <a:cxn ang="0">
                <a:pos x="100" y="0"/>
              </a:cxn>
              <a:cxn ang="0">
                <a:pos x="0" y="111"/>
              </a:cxn>
            </a:cxnLst>
            <a:rect l="0" t="0" r="r" b="b"/>
            <a:pathLst>
              <a:path w="201" h="445">
                <a:moveTo>
                  <a:pt x="0" y="111"/>
                </a:moveTo>
                <a:lnTo>
                  <a:pt x="50" y="111"/>
                </a:lnTo>
                <a:lnTo>
                  <a:pt x="50" y="445"/>
                </a:lnTo>
                <a:lnTo>
                  <a:pt x="150" y="445"/>
                </a:lnTo>
                <a:lnTo>
                  <a:pt x="150" y="111"/>
                </a:lnTo>
                <a:lnTo>
                  <a:pt x="201" y="111"/>
                </a:lnTo>
                <a:lnTo>
                  <a:pt x="100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9" name="Freeform 31"/>
          <p:cNvSpPr>
            <a:spLocks noEditPoints="1"/>
          </p:cNvSpPr>
          <p:nvPr/>
        </p:nvSpPr>
        <p:spPr bwMode="auto">
          <a:xfrm>
            <a:off x="6354763" y="2735263"/>
            <a:ext cx="655637" cy="1614487"/>
          </a:xfrm>
          <a:custGeom>
            <a:avLst/>
            <a:gdLst/>
            <a:ahLst/>
            <a:cxnLst>
              <a:cxn ang="0">
                <a:pos x="23" y="3"/>
              </a:cxn>
              <a:cxn ang="0">
                <a:pos x="36" y="14"/>
              </a:cxn>
              <a:cxn ang="0">
                <a:pos x="58" y="36"/>
              </a:cxn>
              <a:cxn ang="0">
                <a:pos x="83" y="60"/>
              </a:cxn>
              <a:cxn ang="0">
                <a:pos x="106" y="84"/>
              </a:cxn>
              <a:cxn ang="0">
                <a:pos x="147" y="129"/>
              </a:cxn>
              <a:cxn ang="0">
                <a:pos x="177" y="165"/>
              </a:cxn>
              <a:cxn ang="0">
                <a:pos x="207" y="206"/>
              </a:cxn>
              <a:cxn ang="0">
                <a:pos x="238" y="251"/>
              </a:cxn>
              <a:cxn ang="0">
                <a:pos x="258" y="283"/>
              </a:cxn>
              <a:cxn ang="0">
                <a:pos x="277" y="319"/>
              </a:cxn>
              <a:cxn ang="0">
                <a:pos x="305" y="376"/>
              </a:cxn>
              <a:cxn ang="0">
                <a:pos x="338" y="459"/>
              </a:cxn>
              <a:cxn ang="0">
                <a:pos x="353" y="503"/>
              </a:cxn>
              <a:cxn ang="0">
                <a:pos x="374" y="573"/>
              </a:cxn>
              <a:cxn ang="0">
                <a:pos x="385" y="621"/>
              </a:cxn>
              <a:cxn ang="0">
                <a:pos x="392" y="670"/>
              </a:cxn>
              <a:cxn ang="0">
                <a:pos x="395" y="721"/>
              </a:cxn>
              <a:cxn ang="0">
                <a:pos x="396" y="796"/>
              </a:cxn>
              <a:cxn ang="0">
                <a:pos x="394" y="845"/>
              </a:cxn>
              <a:cxn ang="0">
                <a:pos x="390" y="894"/>
              </a:cxn>
              <a:cxn ang="0">
                <a:pos x="382" y="948"/>
              </a:cxn>
              <a:cxn ang="0">
                <a:pos x="358" y="915"/>
              </a:cxn>
              <a:cxn ang="0">
                <a:pos x="364" y="867"/>
              </a:cxn>
              <a:cxn ang="0">
                <a:pos x="367" y="820"/>
              </a:cxn>
              <a:cxn ang="0">
                <a:pos x="367" y="747"/>
              </a:cxn>
              <a:cxn ang="0">
                <a:pos x="365" y="698"/>
              </a:cxn>
              <a:cxn ang="0">
                <a:pos x="360" y="650"/>
              </a:cxn>
              <a:cxn ang="0">
                <a:pos x="352" y="604"/>
              </a:cxn>
              <a:cxn ang="0">
                <a:pos x="340" y="558"/>
              </a:cxn>
              <a:cxn ang="0">
                <a:pos x="319" y="490"/>
              </a:cxn>
              <a:cxn ang="0">
                <a:pos x="296" y="428"/>
              </a:cxn>
              <a:cxn ang="0">
                <a:pos x="261" y="350"/>
              </a:cxn>
              <a:cxn ang="0">
                <a:pos x="243" y="315"/>
              </a:cxn>
              <a:cxn ang="0">
                <a:pos x="224" y="282"/>
              </a:cxn>
              <a:cxn ang="0">
                <a:pos x="204" y="252"/>
              </a:cxn>
              <a:cxn ang="0">
                <a:pos x="164" y="196"/>
              </a:cxn>
              <a:cxn ang="0">
                <a:pos x="145" y="171"/>
              </a:cxn>
              <a:cxn ang="0">
                <a:pos x="106" y="126"/>
              </a:cxn>
              <a:cxn ang="0">
                <a:pos x="75" y="93"/>
              </a:cxn>
              <a:cxn ang="0">
                <a:pos x="51" y="69"/>
              </a:cxn>
              <a:cxn ang="0">
                <a:pos x="27" y="46"/>
              </a:cxn>
              <a:cxn ang="0">
                <a:pos x="7" y="27"/>
              </a:cxn>
              <a:cxn ang="0">
                <a:pos x="0" y="21"/>
              </a:cxn>
              <a:cxn ang="0">
                <a:pos x="413" y="939"/>
              </a:cxn>
              <a:cxn ang="0">
                <a:pos x="327" y="925"/>
              </a:cxn>
            </a:cxnLst>
            <a:rect l="0" t="0" r="r" b="b"/>
            <a:pathLst>
              <a:path w="413" h="1017">
                <a:moveTo>
                  <a:pt x="20" y="0"/>
                </a:moveTo>
                <a:lnTo>
                  <a:pt x="23" y="3"/>
                </a:lnTo>
                <a:lnTo>
                  <a:pt x="27" y="6"/>
                </a:lnTo>
                <a:lnTo>
                  <a:pt x="36" y="14"/>
                </a:lnTo>
                <a:lnTo>
                  <a:pt x="47" y="25"/>
                </a:lnTo>
                <a:lnTo>
                  <a:pt x="58" y="36"/>
                </a:lnTo>
                <a:lnTo>
                  <a:pt x="71" y="48"/>
                </a:lnTo>
                <a:lnTo>
                  <a:pt x="83" y="60"/>
                </a:lnTo>
                <a:lnTo>
                  <a:pt x="95" y="73"/>
                </a:lnTo>
                <a:lnTo>
                  <a:pt x="106" y="84"/>
                </a:lnTo>
                <a:lnTo>
                  <a:pt x="127" y="106"/>
                </a:lnTo>
                <a:lnTo>
                  <a:pt x="147" y="129"/>
                </a:lnTo>
                <a:lnTo>
                  <a:pt x="167" y="152"/>
                </a:lnTo>
                <a:lnTo>
                  <a:pt x="177" y="165"/>
                </a:lnTo>
                <a:lnTo>
                  <a:pt x="187" y="179"/>
                </a:lnTo>
                <a:lnTo>
                  <a:pt x="207" y="206"/>
                </a:lnTo>
                <a:lnTo>
                  <a:pt x="228" y="235"/>
                </a:lnTo>
                <a:lnTo>
                  <a:pt x="238" y="251"/>
                </a:lnTo>
                <a:lnTo>
                  <a:pt x="248" y="267"/>
                </a:lnTo>
                <a:lnTo>
                  <a:pt x="258" y="283"/>
                </a:lnTo>
                <a:lnTo>
                  <a:pt x="268" y="301"/>
                </a:lnTo>
                <a:lnTo>
                  <a:pt x="277" y="319"/>
                </a:lnTo>
                <a:lnTo>
                  <a:pt x="287" y="337"/>
                </a:lnTo>
                <a:lnTo>
                  <a:pt x="305" y="376"/>
                </a:lnTo>
                <a:lnTo>
                  <a:pt x="322" y="416"/>
                </a:lnTo>
                <a:lnTo>
                  <a:pt x="338" y="459"/>
                </a:lnTo>
                <a:lnTo>
                  <a:pt x="346" y="481"/>
                </a:lnTo>
                <a:lnTo>
                  <a:pt x="353" y="503"/>
                </a:lnTo>
                <a:lnTo>
                  <a:pt x="367" y="549"/>
                </a:lnTo>
                <a:lnTo>
                  <a:pt x="374" y="573"/>
                </a:lnTo>
                <a:lnTo>
                  <a:pt x="380" y="597"/>
                </a:lnTo>
                <a:lnTo>
                  <a:pt x="385" y="621"/>
                </a:lnTo>
                <a:lnTo>
                  <a:pt x="389" y="645"/>
                </a:lnTo>
                <a:lnTo>
                  <a:pt x="392" y="670"/>
                </a:lnTo>
                <a:lnTo>
                  <a:pt x="394" y="695"/>
                </a:lnTo>
                <a:lnTo>
                  <a:pt x="395" y="721"/>
                </a:lnTo>
                <a:lnTo>
                  <a:pt x="396" y="746"/>
                </a:lnTo>
                <a:lnTo>
                  <a:pt x="396" y="796"/>
                </a:lnTo>
                <a:lnTo>
                  <a:pt x="395" y="821"/>
                </a:lnTo>
                <a:lnTo>
                  <a:pt x="394" y="845"/>
                </a:lnTo>
                <a:lnTo>
                  <a:pt x="393" y="869"/>
                </a:lnTo>
                <a:lnTo>
                  <a:pt x="390" y="894"/>
                </a:lnTo>
                <a:lnTo>
                  <a:pt x="387" y="919"/>
                </a:lnTo>
                <a:lnTo>
                  <a:pt x="382" y="948"/>
                </a:lnTo>
                <a:lnTo>
                  <a:pt x="353" y="944"/>
                </a:lnTo>
                <a:lnTo>
                  <a:pt x="358" y="915"/>
                </a:lnTo>
                <a:lnTo>
                  <a:pt x="361" y="891"/>
                </a:lnTo>
                <a:lnTo>
                  <a:pt x="364" y="867"/>
                </a:lnTo>
                <a:lnTo>
                  <a:pt x="366" y="844"/>
                </a:lnTo>
                <a:lnTo>
                  <a:pt x="367" y="820"/>
                </a:lnTo>
                <a:lnTo>
                  <a:pt x="367" y="796"/>
                </a:lnTo>
                <a:lnTo>
                  <a:pt x="367" y="747"/>
                </a:lnTo>
                <a:lnTo>
                  <a:pt x="367" y="722"/>
                </a:lnTo>
                <a:lnTo>
                  <a:pt x="365" y="698"/>
                </a:lnTo>
                <a:lnTo>
                  <a:pt x="363" y="673"/>
                </a:lnTo>
                <a:lnTo>
                  <a:pt x="360" y="650"/>
                </a:lnTo>
                <a:lnTo>
                  <a:pt x="356" y="627"/>
                </a:lnTo>
                <a:lnTo>
                  <a:pt x="352" y="604"/>
                </a:lnTo>
                <a:lnTo>
                  <a:pt x="346" y="581"/>
                </a:lnTo>
                <a:lnTo>
                  <a:pt x="340" y="558"/>
                </a:lnTo>
                <a:lnTo>
                  <a:pt x="326" y="512"/>
                </a:lnTo>
                <a:lnTo>
                  <a:pt x="319" y="490"/>
                </a:lnTo>
                <a:lnTo>
                  <a:pt x="311" y="469"/>
                </a:lnTo>
                <a:lnTo>
                  <a:pt x="296" y="428"/>
                </a:lnTo>
                <a:lnTo>
                  <a:pt x="279" y="388"/>
                </a:lnTo>
                <a:lnTo>
                  <a:pt x="261" y="350"/>
                </a:lnTo>
                <a:lnTo>
                  <a:pt x="252" y="332"/>
                </a:lnTo>
                <a:lnTo>
                  <a:pt x="243" y="315"/>
                </a:lnTo>
                <a:lnTo>
                  <a:pt x="233" y="298"/>
                </a:lnTo>
                <a:lnTo>
                  <a:pt x="224" y="282"/>
                </a:lnTo>
                <a:lnTo>
                  <a:pt x="214" y="267"/>
                </a:lnTo>
                <a:lnTo>
                  <a:pt x="204" y="252"/>
                </a:lnTo>
                <a:lnTo>
                  <a:pt x="184" y="223"/>
                </a:lnTo>
                <a:lnTo>
                  <a:pt x="164" y="196"/>
                </a:lnTo>
                <a:lnTo>
                  <a:pt x="154" y="183"/>
                </a:lnTo>
                <a:lnTo>
                  <a:pt x="145" y="171"/>
                </a:lnTo>
                <a:lnTo>
                  <a:pt x="125" y="148"/>
                </a:lnTo>
                <a:lnTo>
                  <a:pt x="106" y="126"/>
                </a:lnTo>
                <a:lnTo>
                  <a:pt x="86" y="104"/>
                </a:lnTo>
                <a:lnTo>
                  <a:pt x="75" y="93"/>
                </a:lnTo>
                <a:lnTo>
                  <a:pt x="63" y="81"/>
                </a:lnTo>
                <a:lnTo>
                  <a:pt x="51" y="69"/>
                </a:lnTo>
                <a:lnTo>
                  <a:pt x="38" y="57"/>
                </a:lnTo>
                <a:lnTo>
                  <a:pt x="27" y="46"/>
                </a:lnTo>
                <a:lnTo>
                  <a:pt x="16" y="35"/>
                </a:lnTo>
                <a:lnTo>
                  <a:pt x="7" y="27"/>
                </a:lnTo>
                <a:lnTo>
                  <a:pt x="3" y="24"/>
                </a:lnTo>
                <a:lnTo>
                  <a:pt x="0" y="21"/>
                </a:lnTo>
                <a:lnTo>
                  <a:pt x="20" y="0"/>
                </a:lnTo>
                <a:close/>
                <a:moveTo>
                  <a:pt x="413" y="939"/>
                </a:moveTo>
                <a:lnTo>
                  <a:pt x="356" y="1017"/>
                </a:lnTo>
                <a:lnTo>
                  <a:pt x="327" y="925"/>
                </a:lnTo>
                <a:lnTo>
                  <a:pt x="413" y="939"/>
                </a:lnTo>
                <a:close/>
              </a:path>
            </a:pathLst>
          </a:custGeom>
          <a:solidFill>
            <a:srgbClr val="FFFF00"/>
          </a:solidFill>
          <a:ln w="12700" cap="flat">
            <a:solidFill>
              <a:schemeClr val="folHlink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60" name="Freeform 32"/>
          <p:cNvSpPr>
            <a:spLocks noEditPoints="1"/>
          </p:cNvSpPr>
          <p:nvPr/>
        </p:nvSpPr>
        <p:spPr bwMode="auto">
          <a:xfrm>
            <a:off x="2836863" y="5143500"/>
            <a:ext cx="3182937" cy="688975"/>
          </a:xfrm>
          <a:custGeom>
            <a:avLst/>
            <a:gdLst/>
            <a:ahLst/>
            <a:cxnLst>
              <a:cxn ang="0">
                <a:pos x="1989" y="234"/>
              </a:cxn>
              <a:cxn ang="0">
                <a:pos x="1957" y="250"/>
              </a:cxn>
              <a:cxn ang="0">
                <a:pos x="1916" y="269"/>
              </a:cxn>
              <a:cxn ang="0">
                <a:pos x="1824" y="309"/>
              </a:cxn>
              <a:cxn ang="0">
                <a:pos x="1764" y="331"/>
              </a:cxn>
              <a:cxn ang="0">
                <a:pos x="1666" y="362"/>
              </a:cxn>
              <a:cxn ang="0">
                <a:pos x="1587" y="384"/>
              </a:cxn>
              <a:cxn ang="0">
                <a:pos x="1545" y="395"/>
              </a:cxn>
              <a:cxn ang="0">
                <a:pos x="1508" y="404"/>
              </a:cxn>
              <a:cxn ang="0">
                <a:pos x="1457" y="414"/>
              </a:cxn>
              <a:cxn ang="0">
                <a:pos x="1396" y="423"/>
              </a:cxn>
              <a:cxn ang="0">
                <a:pos x="1346" y="427"/>
              </a:cxn>
              <a:cxn ang="0">
                <a:pos x="1264" y="433"/>
              </a:cxn>
              <a:cxn ang="0">
                <a:pos x="1174" y="434"/>
              </a:cxn>
              <a:cxn ang="0">
                <a:pos x="1076" y="432"/>
              </a:cxn>
              <a:cxn ang="0">
                <a:pos x="969" y="425"/>
              </a:cxn>
              <a:cxn ang="0">
                <a:pos x="862" y="413"/>
              </a:cxn>
              <a:cxn ang="0">
                <a:pos x="755" y="392"/>
              </a:cxn>
              <a:cxn ang="0">
                <a:pos x="652" y="367"/>
              </a:cxn>
              <a:cxn ang="0">
                <a:pos x="606" y="354"/>
              </a:cxn>
              <a:cxn ang="0">
                <a:pos x="566" y="342"/>
              </a:cxn>
              <a:cxn ang="0">
                <a:pos x="521" y="327"/>
              </a:cxn>
              <a:cxn ang="0">
                <a:pos x="463" y="304"/>
              </a:cxn>
              <a:cxn ang="0">
                <a:pos x="405" y="278"/>
              </a:cxn>
              <a:cxn ang="0">
                <a:pos x="353" y="254"/>
              </a:cxn>
              <a:cxn ang="0">
                <a:pos x="314" y="233"/>
              </a:cxn>
              <a:cxn ang="0">
                <a:pos x="280" y="213"/>
              </a:cxn>
              <a:cxn ang="0">
                <a:pos x="236" y="185"/>
              </a:cxn>
              <a:cxn ang="0">
                <a:pos x="182" y="148"/>
              </a:cxn>
              <a:cxn ang="0">
                <a:pos x="104" y="92"/>
              </a:cxn>
              <a:cxn ang="0">
                <a:pos x="51" y="54"/>
              </a:cxn>
              <a:cxn ang="0">
                <a:pos x="102" y="55"/>
              </a:cxn>
              <a:cxn ang="0">
                <a:pos x="179" y="110"/>
              </a:cxn>
              <a:cxn ang="0">
                <a:pos x="235" y="149"/>
              </a:cxn>
              <a:cxn ang="0">
                <a:pos x="282" y="180"/>
              </a:cxn>
              <a:cxn ang="0">
                <a:pos x="318" y="202"/>
              </a:cxn>
              <a:cxn ang="0">
                <a:pos x="348" y="219"/>
              </a:cxn>
              <a:cxn ang="0">
                <a:pos x="399" y="244"/>
              </a:cxn>
              <a:cxn ang="0">
                <a:pos x="456" y="269"/>
              </a:cxn>
              <a:cxn ang="0">
                <a:pos x="511" y="293"/>
              </a:cxn>
              <a:cxn ang="0">
                <a:pos x="563" y="311"/>
              </a:cxn>
              <a:cxn ang="0">
                <a:pos x="600" y="322"/>
              </a:cxn>
              <a:cxn ang="0">
                <a:pos x="643" y="335"/>
              </a:cxn>
              <a:cxn ang="0">
                <a:pos x="726" y="356"/>
              </a:cxn>
              <a:cxn ang="0">
                <a:pos x="832" y="379"/>
              </a:cxn>
              <a:cxn ang="0">
                <a:pos x="935" y="393"/>
              </a:cxn>
              <a:cxn ang="0">
                <a:pos x="1043" y="401"/>
              </a:cxn>
              <a:cxn ang="0">
                <a:pos x="1143" y="405"/>
              </a:cxn>
              <a:cxn ang="0">
                <a:pos x="1234" y="405"/>
              </a:cxn>
              <a:cxn ang="0">
                <a:pos x="1318" y="401"/>
              </a:cxn>
              <a:cxn ang="0">
                <a:pos x="1381" y="395"/>
              </a:cxn>
              <a:cxn ang="0">
                <a:pos x="1433" y="389"/>
              </a:cxn>
              <a:cxn ang="0">
                <a:pos x="1491" y="378"/>
              </a:cxn>
              <a:cxn ang="0">
                <a:pos x="1525" y="370"/>
              </a:cxn>
              <a:cxn ang="0">
                <a:pos x="1565" y="360"/>
              </a:cxn>
              <a:cxn ang="0">
                <a:pos x="1626" y="343"/>
              </a:cxn>
              <a:cxn ang="0">
                <a:pos x="1723" y="314"/>
              </a:cxn>
              <a:cxn ang="0">
                <a:pos x="1784" y="293"/>
              </a:cxn>
              <a:cxn ang="0">
                <a:pos x="1874" y="256"/>
              </a:cxn>
              <a:cxn ang="0">
                <a:pos x="1931" y="229"/>
              </a:cxn>
              <a:cxn ang="0">
                <a:pos x="1967" y="213"/>
              </a:cxn>
              <a:cxn ang="0">
                <a:pos x="1993" y="201"/>
              </a:cxn>
              <a:cxn ang="0">
                <a:pos x="0" y="0"/>
              </a:cxn>
            </a:cxnLst>
            <a:rect l="0" t="0" r="r" b="b"/>
            <a:pathLst>
              <a:path w="2005" h="434">
                <a:moveTo>
                  <a:pt x="2005" y="227"/>
                </a:moveTo>
                <a:lnTo>
                  <a:pt x="1998" y="230"/>
                </a:lnTo>
                <a:lnTo>
                  <a:pt x="1989" y="234"/>
                </a:lnTo>
                <a:lnTo>
                  <a:pt x="1979" y="239"/>
                </a:lnTo>
                <a:lnTo>
                  <a:pt x="1968" y="244"/>
                </a:lnTo>
                <a:lnTo>
                  <a:pt x="1957" y="250"/>
                </a:lnTo>
                <a:lnTo>
                  <a:pt x="1944" y="256"/>
                </a:lnTo>
                <a:lnTo>
                  <a:pt x="1930" y="262"/>
                </a:lnTo>
                <a:lnTo>
                  <a:pt x="1916" y="269"/>
                </a:lnTo>
                <a:lnTo>
                  <a:pt x="1886" y="282"/>
                </a:lnTo>
                <a:lnTo>
                  <a:pt x="1855" y="296"/>
                </a:lnTo>
                <a:lnTo>
                  <a:pt x="1824" y="309"/>
                </a:lnTo>
                <a:lnTo>
                  <a:pt x="1794" y="320"/>
                </a:lnTo>
                <a:lnTo>
                  <a:pt x="1779" y="326"/>
                </a:lnTo>
                <a:lnTo>
                  <a:pt x="1764" y="331"/>
                </a:lnTo>
                <a:lnTo>
                  <a:pt x="1732" y="341"/>
                </a:lnTo>
                <a:lnTo>
                  <a:pt x="1699" y="352"/>
                </a:lnTo>
                <a:lnTo>
                  <a:pt x="1666" y="362"/>
                </a:lnTo>
                <a:lnTo>
                  <a:pt x="1634" y="371"/>
                </a:lnTo>
                <a:lnTo>
                  <a:pt x="1602" y="380"/>
                </a:lnTo>
                <a:lnTo>
                  <a:pt x="1587" y="384"/>
                </a:lnTo>
                <a:lnTo>
                  <a:pt x="1572" y="388"/>
                </a:lnTo>
                <a:lnTo>
                  <a:pt x="1558" y="392"/>
                </a:lnTo>
                <a:lnTo>
                  <a:pt x="1545" y="395"/>
                </a:lnTo>
                <a:lnTo>
                  <a:pt x="1532" y="398"/>
                </a:lnTo>
                <a:lnTo>
                  <a:pt x="1520" y="401"/>
                </a:lnTo>
                <a:lnTo>
                  <a:pt x="1508" y="404"/>
                </a:lnTo>
                <a:lnTo>
                  <a:pt x="1497" y="406"/>
                </a:lnTo>
                <a:lnTo>
                  <a:pt x="1477" y="411"/>
                </a:lnTo>
                <a:lnTo>
                  <a:pt x="1457" y="414"/>
                </a:lnTo>
                <a:lnTo>
                  <a:pt x="1437" y="417"/>
                </a:lnTo>
                <a:lnTo>
                  <a:pt x="1417" y="420"/>
                </a:lnTo>
                <a:lnTo>
                  <a:pt x="1396" y="423"/>
                </a:lnTo>
                <a:lnTo>
                  <a:pt x="1384" y="424"/>
                </a:lnTo>
                <a:lnTo>
                  <a:pt x="1372" y="425"/>
                </a:lnTo>
                <a:lnTo>
                  <a:pt x="1346" y="427"/>
                </a:lnTo>
                <a:lnTo>
                  <a:pt x="1320" y="429"/>
                </a:lnTo>
                <a:lnTo>
                  <a:pt x="1292" y="431"/>
                </a:lnTo>
                <a:lnTo>
                  <a:pt x="1264" y="433"/>
                </a:lnTo>
                <a:lnTo>
                  <a:pt x="1235" y="433"/>
                </a:lnTo>
                <a:lnTo>
                  <a:pt x="1205" y="434"/>
                </a:lnTo>
                <a:lnTo>
                  <a:pt x="1174" y="434"/>
                </a:lnTo>
                <a:lnTo>
                  <a:pt x="1143" y="434"/>
                </a:lnTo>
                <a:lnTo>
                  <a:pt x="1110" y="433"/>
                </a:lnTo>
                <a:lnTo>
                  <a:pt x="1076" y="432"/>
                </a:lnTo>
                <a:lnTo>
                  <a:pt x="1041" y="430"/>
                </a:lnTo>
                <a:lnTo>
                  <a:pt x="1005" y="428"/>
                </a:lnTo>
                <a:lnTo>
                  <a:pt x="969" y="425"/>
                </a:lnTo>
                <a:lnTo>
                  <a:pt x="933" y="422"/>
                </a:lnTo>
                <a:lnTo>
                  <a:pt x="897" y="418"/>
                </a:lnTo>
                <a:lnTo>
                  <a:pt x="862" y="413"/>
                </a:lnTo>
                <a:lnTo>
                  <a:pt x="827" y="407"/>
                </a:lnTo>
                <a:lnTo>
                  <a:pt x="791" y="400"/>
                </a:lnTo>
                <a:lnTo>
                  <a:pt x="755" y="392"/>
                </a:lnTo>
                <a:lnTo>
                  <a:pt x="719" y="384"/>
                </a:lnTo>
                <a:lnTo>
                  <a:pt x="685" y="375"/>
                </a:lnTo>
                <a:lnTo>
                  <a:pt x="652" y="367"/>
                </a:lnTo>
                <a:lnTo>
                  <a:pt x="636" y="363"/>
                </a:lnTo>
                <a:lnTo>
                  <a:pt x="620" y="358"/>
                </a:lnTo>
                <a:lnTo>
                  <a:pt x="606" y="354"/>
                </a:lnTo>
                <a:lnTo>
                  <a:pt x="592" y="350"/>
                </a:lnTo>
                <a:lnTo>
                  <a:pt x="579" y="346"/>
                </a:lnTo>
                <a:lnTo>
                  <a:pt x="566" y="342"/>
                </a:lnTo>
                <a:lnTo>
                  <a:pt x="554" y="339"/>
                </a:lnTo>
                <a:lnTo>
                  <a:pt x="543" y="335"/>
                </a:lnTo>
                <a:lnTo>
                  <a:pt x="521" y="327"/>
                </a:lnTo>
                <a:lnTo>
                  <a:pt x="501" y="319"/>
                </a:lnTo>
                <a:lnTo>
                  <a:pt x="482" y="312"/>
                </a:lnTo>
                <a:lnTo>
                  <a:pt x="463" y="304"/>
                </a:lnTo>
                <a:lnTo>
                  <a:pt x="444" y="295"/>
                </a:lnTo>
                <a:lnTo>
                  <a:pt x="424" y="286"/>
                </a:lnTo>
                <a:lnTo>
                  <a:pt x="405" y="278"/>
                </a:lnTo>
                <a:lnTo>
                  <a:pt x="388" y="270"/>
                </a:lnTo>
                <a:lnTo>
                  <a:pt x="370" y="262"/>
                </a:lnTo>
                <a:lnTo>
                  <a:pt x="353" y="254"/>
                </a:lnTo>
                <a:lnTo>
                  <a:pt x="335" y="244"/>
                </a:lnTo>
                <a:lnTo>
                  <a:pt x="325" y="239"/>
                </a:lnTo>
                <a:lnTo>
                  <a:pt x="314" y="233"/>
                </a:lnTo>
                <a:lnTo>
                  <a:pt x="304" y="227"/>
                </a:lnTo>
                <a:lnTo>
                  <a:pt x="292" y="220"/>
                </a:lnTo>
                <a:lnTo>
                  <a:pt x="280" y="213"/>
                </a:lnTo>
                <a:lnTo>
                  <a:pt x="267" y="205"/>
                </a:lnTo>
                <a:lnTo>
                  <a:pt x="252" y="195"/>
                </a:lnTo>
                <a:lnTo>
                  <a:pt x="236" y="185"/>
                </a:lnTo>
                <a:lnTo>
                  <a:pt x="219" y="173"/>
                </a:lnTo>
                <a:lnTo>
                  <a:pt x="201" y="161"/>
                </a:lnTo>
                <a:lnTo>
                  <a:pt x="182" y="148"/>
                </a:lnTo>
                <a:lnTo>
                  <a:pt x="163" y="134"/>
                </a:lnTo>
                <a:lnTo>
                  <a:pt x="123" y="106"/>
                </a:lnTo>
                <a:lnTo>
                  <a:pt x="104" y="92"/>
                </a:lnTo>
                <a:lnTo>
                  <a:pt x="85" y="79"/>
                </a:lnTo>
                <a:lnTo>
                  <a:pt x="66" y="65"/>
                </a:lnTo>
                <a:lnTo>
                  <a:pt x="51" y="54"/>
                </a:lnTo>
                <a:lnTo>
                  <a:pt x="68" y="31"/>
                </a:lnTo>
                <a:lnTo>
                  <a:pt x="83" y="42"/>
                </a:lnTo>
                <a:lnTo>
                  <a:pt x="102" y="55"/>
                </a:lnTo>
                <a:lnTo>
                  <a:pt x="121" y="69"/>
                </a:lnTo>
                <a:lnTo>
                  <a:pt x="140" y="83"/>
                </a:lnTo>
                <a:lnTo>
                  <a:pt x="179" y="110"/>
                </a:lnTo>
                <a:lnTo>
                  <a:pt x="198" y="124"/>
                </a:lnTo>
                <a:lnTo>
                  <a:pt x="217" y="137"/>
                </a:lnTo>
                <a:lnTo>
                  <a:pt x="235" y="149"/>
                </a:lnTo>
                <a:lnTo>
                  <a:pt x="252" y="161"/>
                </a:lnTo>
                <a:lnTo>
                  <a:pt x="268" y="171"/>
                </a:lnTo>
                <a:lnTo>
                  <a:pt x="282" y="180"/>
                </a:lnTo>
                <a:lnTo>
                  <a:pt x="295" y="188"/>
                </a:lnTo>
                <a:lnTo>
                  <a:pt x="307" y="196"/>
                </a:lnTo>
                <a:lnTo>
                  <a:pt x="318" y="202"/>
                </a:lnTo>
                <a:lnTo>
                  <a:pt x="329" y="208"/>
                </a:lnTo>
                <a:lnTo>
                  <a:pt x="338" y="214"/>
                </a:lnTo>
                <a:lnTo>
                  <a:pt x="348" y="219"/>
                </a:lnTo>
                <a:lnTo>
                  <a:pt x="365" y="228"/>
                </a:lnTo>
                <a:lnTo>
                  <a:pt x="382" y="236"/>
                </a:lnTo>
                <a:lnTo>
                  <a:pt x="399" y="244"/>
                </a:lnTo>
                <a:lnTo>
                  <a:pt x="417" y="251"/>
                </a:lnTo>
                <a:lnTo>
                  <a:pt x="436" y="260"/>
                </a:lnTo>
                <a:lnTo>
                  <a:pt x="456" y="269"/>
                </a:lnTo>
                <a:lnTo>
                  <a:pt x="474" y="277"/>
                </a:lnTo>
                <a:lnTo>
                  <a:pt x="493" y="285"/>
                </a:lnTo>
                <a:lnTo>
                  <a:pt x="511" y="293"/>
                </a:lnTo>
                <a:lnTo>
                  <a:pt x="531" y="300"/>
                </a:lnTo>
                <a:lnTo>
                  <a:pt x="552" y="307"/>
                </a:lnTo>
                <a:lnTo>
                  <a:pt x="563" y="311"/>
                </a:lnTo>
                <a:lnTo>
                  <a:pt x="575" y="315"/>
                </a:lnTo>
                <a:lnTo>
                  <a:pt x="587" y="319"/>
                </a:lnTo>
                <a:lnTo>
                  <a:pt x="600" y="322"/>
                </a:lnTo>
                <a:lnTo>
                  <a:pt x="614" y="326"/>
                </a:lnTo>
                <a:lnTo>
                  <a:pt x="628" y="331"/>
                </a:lnTo>
                <a:lnTo>
                  <a:pt x="643" y="335"/>
                </a:lnTo>
                <a:lnTo>
                  <a:pt x="659" y="339"/>
                </a:lnTo>
                <a:lnTo>
                  <a:pt x="692" y="348"/>
                </a:lnTo>
                <a:lnTo>
                  <a:pt x="726" y="356"/>
                </a:lnTo>
                <a:lnTo>
                  <a:pt x="761" y="364"/>
                </a:lnTo>
                <a:lnTo>
                  <a:pt x="796" y="372"/>
                </a:lnTo>
                <a:lnTo>
                  <a:pt x="832" y="379"/>
                </a:lnTo>
                <a:lnTo>
                  <a:pt x="866" y="384"/>
                </a:lnTo>
                <a:lnTo>
                  <a:pt x="900" y="389"/>
                </a:lnTo>
                <a:lnTo>
                  <a:pt x="935" y="393"/>
                </a:lnTo>
                <a:lnTo>
                  <a:pt x="971" y="396"/>
                </a:lnTo>
                <a:lnTo>
                  <a:pt x="1007" y="399"/>
                </a:lnTo>
                <a:lnTo>
                  <a:pt x="1043" y="401"/>
                </a:lnTo>
                <a:lnTo>
                  <a:pt x="1077" y="403"/>
                </a:lnTo>
                <a:lnTo>
                  <a:pt x="1111" y="404"/>
                </a:lnTo>
                <a:lnTo>
                  <a:pt x="1143" y="405"/>
                </a:lnTo>
                <a:lnTo>
                  <a:pt x="1174" y="406"/>
                </a:lnTo>
                <a:lnTo>
                  <a:pt x="1205" y="405"/>
                </a:lnTo>
                <a:lnTo>
                  <a:pt x="1234" y="405"/>
                </a:lnTo>
                <a:lnTo>
                  <a:pt x="1263" y="404"/>
                </a:lnTo>
                <a:lnTo>
                  <a:pt x="1291" y="402"/>
                </a:lnTo>
                <a:lnTo>
                  <a:pt x="1318" y="401"/>
                </a:lnTo>
                <a:lnTo>
                  <a:pt x="1344" y="399"/>
                </a:lnTo>
                <a:lnTo>
                  <a:pt x="1369" y="396"/>
                </a:lnTo>
                <a:lnTo>
                  <a:pt x="1381" y="395"/>
                </a:lnTo>
                <a:lnTo>
                  <a:pt x="1392" y="394"/>
                </a:lnTo>
                <a:lnTo>
                  <a:pt x="1413" y="391"/>
                </a:lnTo>
                <a:lnTo>
                  <a:pt x="1433" y="389"/>
                </a:lnTo>
                <a:lnTo>
                  <a:pt x="1452" y="386"/>
                </a:lnTo>
                <a:lnTo>
                  <a:pt x="1471" y="382"/>
                </a:lnTo>
                <a:lnTo>
                  <a:pt x="1491" y="378"/>
                </a:lnTo>
                <a:lnTo>
                  <a:pt x="1502" y="376"/>
                </a:lnTo>
                <a:lnTo>
                  <a:pt x="1513" y="373"/>
                </a:lnTo>
                <a:lnTo>
                  <a:pt x="1525" y="370"/>
                </a:lnTo>
                <a:lnTo>
                  <a:pt x="1537" y="367"/>
                </a:lnTo>
                <a:lnTo>
                  <a:pt x="1551" y="364"/>
                </a:lnTo>
                <a:lnTo>
                  <a:pt x="1565" y="360"/>
                </a:lnTo>
                <a:lnTo>
                  <a:pt x="1579" y="356"/>
                </a:lnTo>
                <a:lnTo>
                  <a:pt x="1594" y="352"/>
                </a:lnTo>
                <a:lnTo>
                  <a:pt x="1626" y="343"/>
                </a:lnTo>
                <a:lnTo>
                  <a:pt x="1658" y="334"/>
                </a:lnTo>
                <a:lnTo>
                  <a:pt x="1691" y="324"/>
                </a:lnTo>
                <a:lnTo>
                  <a:pt x="1723" y="314"/>
                </a:lnTo>
                <a:lnTo>
                  <a:pt x="1754" y="304"/>
                </a:lnTo>
                <a:lnTo>
                  <a:pt x="1769" y="299"/>
                </a:lnTo>
                <a:lnTo>
                  <a:pt x="1784" y="293"/>
                </a:lnTo>
                <a:lnTo>
                  <a:pt x="1813" y="282"/>
                </a:lnTo>
                <a:lnTo>
                  <a:pt x="1843" y="269"/>
                </a:lnTo>
                <a:lnTo>
                  <a:pt x="1874" y="256"/>
                </a:lnTo>
                <a:lnTo>
                  <a:pt x="1904" y="243"/>
                </a:lnTo>
                <a:lnTo>
                  <a:pt x="1918" y="236"/>
                </a:lnTo>
                <a:lnTo>
                  <a:pt x="1931" y="229"/>
                </a:lnTo>
                <a:lnTo>
                  <a:pt x="1944" y="224"/>
                </a:lnTo>
                <a:lnTo>
                  <a:pt x="1956" y="218"/>
                </a:lnTo>
                <a:lnTo>
                  <a:pt x="1967" y="213"/>
                </a:lnTo>
                <a:lnTo>
                  <a:pt x="1977" y="208"/>
                </a:lnTo>
                <a:lnTo>
                  <a:pt x="1986" y="204"/>
                </a:lnTo>
                <a:lnTo>
                  <a:pt x="1993" y="201"/>
                </a:lnTo>
                <a:lnTo>
                  <a:pt x="2005" y="227"/>
                </a:lnTo>
                <a:close/>
                <a:moveTo>
                  <a:pt x="46" y="86"/>
                </a:moveTo>
                <a:lnTo>
                  <a:pt x="0" y="0"/>
                </a:lnTo>
                <a:lnTo>
                  <a:pt x="96" y="16"/>
                </a:lnTo>
                <a:lnTo>
                  <a:pt x="46" y="86"/>
                </a:lnTo>
                <a:close/>
              </a:path>
            </a:pathLst>
          </a:custGeom>
          <a:solidFill>
            <a:srgbClr val="FFFF00"/>
          </a:solidFill>
          <a:ln w="12700" cap="flat">
            <a:solidFill>
              <a:schemeClr val="folHlink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61" name="Rectangle 33"/>
          <p:cNvSpPr>
            <a:spLocks noChangeArrowheads="1"/>
          </p:cNvSpPr>
          <p:nvPr/>
        </p:nvSpPr>
        <p:spPr bwMode="auto">
          <a:xfrm>
            <a:off x="1863725" y="4164013"/>
            <a:ext cx="933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Use of </a:t>
            </a:r>
            <a:endParaRPr lang="en-US"/>
          </a:p>
        </p:txBody>
      </p:sp>
      <p:sp>
        <p:nvSpPr>
          <p:cNvPr id="201762" name="Rectangle 34"/>
          <p:cNvSpPr>
            <a:spLocks noChangeArrowheads="1"/>
          </p:cNvSpPr>
          <p:nvPr/>
        </p:nvSpPr>
        <p:spPr bwMode="auto">
          <a:xfrm>
            <a:off x="1863725" y="4505325"/>
            <a:ext cx="14017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antibiotics</a:t>
            </a:r>
            <a:endParaRPr lang="en-US"/>
          </a:p>
        </p:txBody>
      </p:sp>
      <p:sp>
        <p:nvSpPr>
          <p:cNvPr id="201763" name="Rectangle 35"/>
          <p:cNvSpPr>
            <a:spLocks noChangeArrowheads="1"/>
          </p:cNvSpPr>
          <p:nvPr/>
        </p:nvSpPr>
        <p:spPr bwMode="auto">
          <a:xfrm>
            <a:off x="1854200" y="4154488"/>
            <a:ext cx="933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FFFF99"/>
                </a:solidFill>
              </a:rPr>
              <a:t>Use of 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64" name="Rectangle 36"/>
          <p:cNvSpPr>
            <a:spLocks noChangeArrowheads="1"/>
          </p:cNvSpPr>
          <p:nvPr/>
        </p:nvSpPr>
        <p:spPr bwMode="auto">
          <a:xfrm>
            <a:off x="1854200" y="4494213"/>
            <a:ext cx="14017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FFFF99"/>
                </a:solidFill>
              </a:rPr>
              <a:t>antibiotics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65" name="Freeform 37"/>
          <p:cNvSpPr>
            <a:spLocks/>
          </p:cNvSpPr>
          <p:nvPr/>
        </p:nvSpPr>
        <p:spPr bwMode="auto">
          <a:xfrm>
            <a:off x="1462088" y="4095750"/>
            <a:ext cx="319087" cy="706438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50" y="111"/>
              </a:cxn>
              <a:cxn ang="0">
                <a:pos x="50" y="445"/>
              </a:cxn>
              <a:cxn ang="0">
                <a:pos x="151" y="445"/>
              </a:cxn>
              <a:cxn ang="0">
                <a:pos x="151" y="111"/>
              </a:cxn>
              <a:cxn ang="0">
                <a:pos x="201" y="111"/>
              </a:cxn>
              <a:cxn ang="0">
                <a:pos x="100" y="0"/>
              </a:cxn>
              <a:cxn ang="0">
                <a:pos x="0" y="111"/>
              </a:cxn>
            </a:cxnLst>
            <a:rect l="0" t="0" r="r" b="b"/>
            <a:pathLst>
              <a:path w="201" h="445">
                <a:moveTo>
                  <a:pt x="0" y="111"/>
                </a:moveTo>
                <a:lnTo>
                  <a:pt x="50" y="111"/>
                </a:lnTo>
                <a:lnTo>
                  <a:pt x="50" y="445"/>
                </a:lnTo>
                <a:lnTo>
                  <a:pt x="151" y="445"/>
                </a:lnTo>
                <a:lnTo>
                  <a:pt x="151" y="111"/>
                </a:lnTo>
                <a:lnTo>
                  <a:pt x="201" y="111"/>
                </a:lnTo>
                <a:lnTo>
                  <a:pt x="100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66" name="Freeform 38"/>
          <p:cNvSpPr>
            <a:spLocks noEditPoints="1"/>
          </p:cNvSpPr>
          <p:nvPr/>
        </p:nvSpPr>
        <p:spPr bwMode="auto">
          <a:xfrm>
            <a:off x="2382838" y="2608263"/>
            <a:ext cx="893762" cy="1430337"/>
          </a:xfrm>
          <a:custGeom>
            <a:avLst/>
            <a:gdLst/>
            <a:ahLst/>
            <a:cxnLst>
              <a:cxn ang="0">
                <a:pos x="0" y="893"/>
              </a:cxn>
              <a:cxn ang="0">
                <a:pos x="1" y="879"/>
              </a:cxn>
              <a:cxn ang="0">
                <a:pos x="1" y="860"/>
              </a:cxn>
              <a:cxn ang="0">
                <a:pos x="2" y="827"/>
              </a:cxn>
              <a:cxn ang="0">
                <a:pos x="4" y="780"/>
              </a:cxn>
              <a:cxn ang="0">
                <a:pos x="7" y="745"/>
              </a:cxn>
              <a:cxn ang="0">
                <a:pos x="12" y="715"/>
              </a:cxn>
              <a:cxn ang="0">
                <a:pos x="20" y="676"/>
              </a:cxn>
              <a:cxn ang="0">
                <a:pos x="37" y="619"/>
              </a:cxn>
              <a:cxn ang="0">
                <a:pos x="68" y="540"/>
              </a:cxn>
              <a:cxn ang="0">
                <a:pos x="96" y="478"/>
              </a:cxn>
              <a:cxn ang="0">
                <a:pos x="117" y="437"/>
              </a:cxn>
              <a:cxn ang="0">
                <a:pos x="142" y="397"/>
              </a:cxn>
              <a:cxn ang="0">
                <a:pos x="169" y="355"/>
              </a:cxn>
              <a:cxn ang="0">
                <a:pos x="214" y="295"/>
              </a:cxn>
              <a:cxn ang="0">
                <a:pos x="244" y="257"/>
              </a:cxn>
              <a:cxn ang="0">
                <a:pos x="274" y="222"/>
              </a:cxn>
              <a:cxn ang="0">
                <a:pos x="320" y="172"/>
              </a:cxn>
              <a:cxn ang="0">
                <a:pos x="354" y="140"/>
              </a:cxn>
              <a:cxn ang="0">
                <a:pos x="383" y="114"/>
              </a:cxn>
              <a:cxn ang="0">
                <a:pos x="406" y="96"/>
              </a:cxn>
              <a:cxn ang="0">
                <a:pos x="443" y="68"/>
              </a:cxn>
              <a:cxn ang="0">
                <a:pos x="496" y="31"/>
              </a:cxn>
              <a:cxn ang="0">
                <a:pos x="486" y="73"/>
              </a:cxn>
              <a:cxn ang="0">
                <a:pos x="436" y="110"/>
              </a:cxn>
              <a:cxn ang="0">
                <a:pos x="413" y="128"/>
              </a:cxn>
              <a:cxn ang="0">
                <a:pos x="392" y="145"/>
              </a:cxn>
              <a:cxn ang="0">
                <a:pos x="357" y="177"/>
              </a:cxn>
              <a:cxn ang="0">
                <a:pos x="325" y="208"/>
              </a:cxn>
              <a:cxn ang="0">
                <a:pos x="281" y="258"/>
              </a:cxn>
              <a:cxn ang="0">
                <a:pos x="252" y="293"/>
              </a:cxn>
              <a:cxn ang="0">
                <a:pos x="207" y="352"/>
              </a:cxn>
              <a:cxn ang="0">
                <a:pos x="180" y="392"/>
              </a:cxn>
              <a:cxn ang="0">
                <a:pos x="154" y="431"/>
              </a:cxn>
              <a:cxn ang="0">
                <a:pos x="132" y="471"/>
              </a:cxn>
              <a:cxn ang="0">
                <a:pos x="112" y="511"/>
              </a:cxn>
              <a:cxn ang="0">
                <a:pos x="78" y="590"/>
              </a:cxn>
              <a:cxn ang="0">
                <a:pos x="53" y="664"/>
              </a:cxn>
              <a:cxn ang="0">
                <a:pos x="44" y="701"/>
              </a:cxn>
              <a:cxn ang="0">
                <a:pos x="37" y="739"/>
              </a:cxn>
              <a:cxn ang="0">
                <a:pos x="34" y="759"/>
              </a:cxn>
              <a:cxn ang="0">
                <a:pos x="31" y="805"/>
              </a:cxn>
              <a:cxn ang="0">
                <a:pos x="30" y="850"/>
              </a:cxn>
              <a:cxn ang="0">
                <a:pos x="30" y="870"/>
              </a:cxn>
              <a:cxn ang="0">
                <a:pos x="29" y="888"/>
              </a:cxn>
              <a:cxn ang="0">
                <a:pos x="29" y="901"/>
              </a:cxn>
              <a:cxn ang="0">
                <a:pos x="467" y="15"/>
              </a:cxn>
              <a:cxn ang="0">
                <a:pos x="517" y="86"/>
              </a:cxn>
            </a:cxnLst>
            <a:rect l="0" t="0" r="r" b="b"/>
            <a:pathLst>
              <a:path w="563" h="901">
                <a:moveTo>
                  <a:pt x="0" y="899"/>
                </a:moveTo>
                <a:lnTo>
                  <a:pt x="0" y="893"/>
                </a:lnTo>
                <a:lnTo>
                  <a:pt x="1" y="887"/>
                </a:lnTo>
                <a:lnTo>
                  <a:pt x="1" y="879"/>
                </a:lnTo>
                <a:lnTo>
                  <a:pt x="1" y="870"/>
                </a:lnTo>
                <a:lnTo>
                  <a:pt x="1" y="860"/>
                </a:lnTo>
                <a:lnTo>
                  <a:pt x="1" y="850"/>
                </a:lnTo>
                <a:lnTo>
                  <a:pt x="2" y="827"/>
                </a:lnTo>
                <a:lnTo>
                  <a:pt x="2" y="804"/>
                </a:lnTo>
                <a:lnTo>
                  <a:pt x="4" y="780"/>
                </a:lnTo>
                <a:lnTo>
                  <a:pt x="6" y="757"/>
                </a:lnTo>
                <a:lnTo>
                  <a:pt x="7" y="745"/>
                </a:lnTo>
                <a:lnTo>
                  <a:pt x="8" y="735"/>
                </a:lnTo>
                <a:lnTo>
                  <a:pt x="12" y="715"/>
                </a:lnTo>
                <a:lnTo>
                  <a:pt x="16" y="695"/>
                </a:lnTo>
                <a:lnTo>
                  <a:pt x="20" y="676"/>
                </a:lnTo>
                <a:lnTo>
                  <a:pt x="25" y="657"/>
                </a:lnTo>
                <a:lnTo>
                  <a:pt x="37" y="619"/>
                </a:lnTo>
                <a:lnTo>
                  <a:pt x="51" y="580"/>
                </a:lnTo>
                <a:lnTo>
                  <a:pt x="68" y="540"/>
                </a:lnTo>
                <a:lnTo>
                  <a:pt x="86" y="499"/>
                </a:lnTo>
                <a:lnTo>
                  <a:pt x="96" y="478"/>
                </a:lnTo>
                <a:lnTo>
                  <a:pt x="106" y="458"/>
                </a:lnTo>
                <a:lnTo>
                  <a:pt x="117" y="437"/>
                </a:lnTo>
                <a:lnTo>
                  <a:pt x="129" y="417"/>
                </a:lnTo>
                <a:lnTo>
                  <a:pt x="142" y="397"/>
                </a:lnTo>
                <a:lnTo>
                  <a:pt x="155" y="376"/>
                </a:lnTo>
                <a:lnTo>
                  <a:pt x="169" y="355"/>
                </a:lnTo>
                <a:lnTo>
                  <a:pt x="184" y="335"/>
                </a:lnTo>
                <a:lnTo>
                  <a:pt x="214" y="295"/>
                </a:lnTo>
                <a:lnTo>
                  <a:pt x="229" y="275"/>
                </a:lnTo>
                <a:lnTo>
                  <a:pt x="244" y="257"/>
                </a:lnTo>
                <a:lnTo>
                  <a:pt x="259" y="239"/>
                </a:lnTo>
                <a:lnTo>
                  <a:pt x="274" y="222"/>
                </a:lnTo>
                <a:lnTo>
                  <a:pt x="304" y="189"/>
                </a:lnTo>
                <a:lnTo>
                  <a:pt x="320" y="172"/>
                </a:lnTo>
                <a:lnTo>
                  <a:pt x="337" y="156"/>
                </a:lnTo>
                <a:lnTo>
                  <a:pt x="354" y="140"/>
                </a:lnTo>
                <a:lnTo>
                  <a:pt x="373" y="123"/>
                </a:lnTo>
                <a:lnTo>
                  <a:pt x="383" y="114"/>
                </a:lnTo>
                <a:lnTo>
                  <a:pt x="394" y="105"/>
                </a:lnTo>
                <a:lnTo>
                  <a:pt x="406" y="96"/>
                </a:lnTo>
                <a:lnTo>
                  <a:pt x="418" y="87"/>
                </a:lnTo>
                <a:lnTo>
                  <a:pt x="443" y="68"/>
                </a:lnTo>
                <a:lnTo>
                  <a:pt x="469" y="50"/>
                </a:lnTo>
                <a:lnTo>
                  <a:pt x="496" y="31"/>
                </a:lnTo>
                <a:lnTo>
                  <a:pt x="512" y="54"/>
                </a:lnTo>
                <a:lnTo>
                  <a:pt x="486" y="73"/>
                </a:lnTo>
                <a:lnTo>
                  <a:pt x="461" y="91"/>
                </a:lnTo>
                <a:lnTo>
                  <a:pt x="436" y="110"/>
                </a:lnTo>
                <a:lnTo>
                  <a:pt x="424" y="119"/>
                </a:lnTo>
                <a:lnTo>
                  <a:pt x="413" y="128"/>
                </a:lnTo>
                <a:lnTo>
                  <a:pt x="402" y="136"/>
                </a:lnTo>
                <a:lnTo>
                  <a:pt x="392" y="145"/>
                </a:lnTo>
                <a:lnTo>
                  <a:pt x="374" y="161"/>
                </a:lnTo>
                <a:lnTo>
                  <a:pt x="357" y="177"/>
                </a:lnTo>
                <a:lnTo>
                  <a:pt x="341" y="192"/>
                </a:lnTo>
                <a:lnTo>
                  <a:pt x="325" y="208"/>
                </a:lnTo>
                <a:lnTo>
                  <a:pt x="296" y="241"/>
                </a:lnTo>
                <a:lnTo>
                  <a:pt x="281" y="258"/>
                </a:lnTo>
                <a:lnTo>
                  <a:pt x="267" y="275"/>
                </a:lnTo>
                <a:lnTo>
                  <a:pt x="252" y="293"/>
                </a:lnTo>
                <a:lnTo>
                  <a:pt x="237" y="312"/>
                </a:lnTo>
                <a:lnTo>
                  <a:pt x="207" y="352"/>
                </a:lnTo>
                <a:lnTo>
                  <a:pt x="193" y="372"/>
                </a:lnTo>
                <a:lnTo>
                  <a:pt x="180" y="392"/>
                </a:lnTo>
                <a:lnTo>
                  <a:pt x="166" y="412"/>
                </a:lnTo>
                <a:lnTo>
                  <a:pt x="154" y="431"/>
                </a:lnTo>
                <a:lnTo>
                  <a:pt x="143" y="451"/>
                </a:lnTo>
                <a:lnTo>
                  <a:pt x="132" y="471"/>
                </a:lnTo>
                <a:lnTo>
                  <a:pt x="122" y="491"/>
                </a:lnTo>
                <a:lnTo>
                  <a:pt x="112" y="511"/>
                </a:lnTo>
                <a:lnTo>
                  <a:pt x="94" y="551"/>
                </a:lnTo>
                <a:lnTo>
                  <a:pt x="78" y="590"/>
                </a:lnTo>
                <a:lnTo>
                  <a:pt x="65" y="628"/>
                </a:lnTo>
                <a:lnTo>
                  <a:pt x="53" y="664"/>
                </a:lnTo>
                <a:lnTo>
                  <a:pt x="48" y="683"/>
                </a:lnTo>
                <a:lnTo>
                  <a:pt x="44" y="701"/>
                </a:lnTo>
                <a:lnTo>
                  <a:pt x="40" y="720"/>
                </a:lnTo>
                <a:lnTo>
                  <a:pt x="37" y="739"/>
                </a:lnTo>
                <a:lnTo>
                  <a:pt x="35" y="749"/>
                </a:lnTo>
                <a:lnTo>
                  <a:pt x="34" y="759"/>
                </a:lnTo>
                <a:lnTo>
                  <a:pt x="32" y="781"/>
                </a:lnTo>
                <a:lnTo>
                  <a:pt x="31" y="805"/>
                </a:lnTo>
                <a:lnTo>
                  <a:pt x="31" y="828"/>
                </a:lnTo>
                <a:lnTo>
                  <a:pt x="30" y="850"/>
                </a:lnTo>
                <a:lnTo>
                  <a:pt x="30" y="861"/>
                </a:lnTo>
                <a:lnTo>
                  <a:pt x="30" y="870"/>
                </a:lnTo>
                <a:lnTo>
                  <a:pt x="30" y="879"/>
                </a:lnTo>
                <a:lnTo>
                  <a:pt x="29" y="888"/>
                </a:lnTo>
                <a:lnTo>
                  <a:pt x="29" y="895"/>
                </a:lnTo>
                <a:lnTo>
                  <a:pt x="29" y="901"/>
                </a:lnTo>
                <a:lnTo>
                  <a:pt x="0" y="899"/>
                </a:lnTo>
                <a:close/>
                <a:moveTo>
                  <a:pt x="467" y="15"/>
                </a:moveTo>
                <a:lnTo>
                  <a:pt x="563" y="0"/>
                </a:lnTo>
                <a:lnTo>
                  <a:pt x="517" y="86"/>
                </a:lnTo>
                <a:lnTo>
                  <a:pt x="467" y="15"/>
                </a:lnTo>
                <a:close/>
              </a:path>
            </a:pathLst>
          </a:custGeom>
          <a:solidFill>
            <a:srgbClr val="FFFF00"/>
          </a:solidFill>
          <a:ln w="12700" cap="flat">
            <a:solidFill>
              <a:schemeClr val="folHlink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Bookman Old Style" pitchFamily="18" charset="0"/>
              </a:rPr>
              <a:t>Meningitis in Saudi Children </a:t>
            </a:r>
            <a:br>
              <a:rPr lang="en-US" sz="3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en-US" sz="3600" b="1" dirty="0" smtClean="0">
                <a:solidFill>
                  <a:srgbClr val="00B050"/>
                </a:solidFill>
                <a:latin typeface="Bookman Old Style" pitchFamily="18" charset="0"/>
              </a:rPr>
              <a:t>under 5 Years of Age</a:t>
            </a: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924050"/>
          <a:ext cx="8305800" cy="4016376"/>
        </p:xfrm>
        <a:graphic>
          <a:graphicData uri="http://schemas.openxmlformats.org/drawingml/2006/table">
            <a:tbl>
              <a:tblPr/>
              <a:tblGrid>
                <a:gridCol w="3048000"/>
                <a:gridCol w="2297113"/>
                <a:gridCol w="296068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Etiology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cs typeface="Arial" charset="0"/>
                        </a:rPr>
                        <a:t># of Cases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Incidence/100,000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H. influenzae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type 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 (28)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N. meningitides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 (18)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 pneumoniae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(11)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 bacteria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(11)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Aseptic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 (32)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208 (100)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8762" name="Text Box 42"/>
          <p:cNvSpPr txBox="1">
            <a:spLocks noChangeArrowheads="1"/>
          </p:cNvSpPr>
          <p:nvPr/>
        </p:nvSpPr>
        <p:spPr bwMode="auto">
          <a:xfrm>
            <a:off x="228600" y="6019800"/>
            <a:ext cx="784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</a:rPr>
              <a:t>Y Al Mazrou et. al. J trop pediatr 2004; 50(3): 131-6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371600"/>
          </a:xfrm>
          <a:noFill/>
          <a:ln/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  <a:latin typeface="Bookman Old Style" pitchFamily="18" charset="0"/>
              </a:rPr>
              <a:t>Causes of 4.1 million deaths in under-five  (out of 10.5 million total deaths) in 2002</a:t>
            </a:r>
            <a:endParaRPr lang="en-US" sz="3200" dirty="0" smtClean="0">
              <a:solidFill>
                <a:srgbClr val="00B050"/>
              </a:solidFill>
              <a:latin typeface="Bookman Old Style" pitchFamily="18" charset="0"/>
            </a:endParaRPr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>
            <p:ph idx="1"/>
          </p:nvPr>
        </p:nvGraphicFramePr>
        <p:xfrm>
          <a:off x="-12700" y="1700213"/>
          <a:ext cx="9156700" cy="4730750"/>
        </p:xfrm>
        <a:graphic>
          <a:graphicData uri="http://schemas.openxmlformats.org/presentationml/2006/ole">
            <p:oleObj spid="_x0000_s4098" name="Chart" r:id="rId3" imgW="8229600" imgH="4524375" progId="MSGraph.Chart.8">
              <p:embed followColorScheme="full"/>
            </p:oleObj>
          </a:graphicData>
        </a:graphic>
      </p:graphicFrame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79388" y="6092825"/>
            <a:ext cx="2916237" cy="3143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ea typeface="ＭＳ Ｐゴシック" pitchFamily="-128" charset="-128"/>
              </a:rPr>
              <a:t>Source: World Health Report 2004</a:t>
            </a:r>
            <a:endParaRPr lang="en-US" sz="1400">
              <a:ea typeface="ＭＳ Ｐゴシック" pitchFamily="-128" charset="-128"/>
            </a:endParaRPr>
          </a:p>
        </p:txBody>
      </p:sp>
      <p:sp>
        <p:nvSpPr>
          <p:cNvPr id="155653" name="AutoShape 5"/>
          <p:cNvSpPr>
            <a:spLocks/>
          </p:cNvSpPr>
          <p:nvPr/>
        </p:nvSpPr>
        <p:spPr bwMode="auto">
          <a:xfrm>
            <a:off x="7467600" y="1905000"/>
            <a:ext cx="304800" cy="2895600"/>
          </a:xfrm>
          <a:prstGeom prst="rightBrace">
            <a:avLst>
              <a:gd name="adj1" fmla="val 791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7924800" y="32004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CC00"/>
                </a:solidFill>
                <a:ea typeface="ＭＳ Ｐゴシック" pitchFamily="-128" charset="-128"/>
              </a:rPr>
              <a:t>34%</a:t>
            </a:r>
          </a:p>
        </p:txBody>
      </p:sp>
      <p:sp>
        <p:nvSpPr>
          <p:cNvPr id="155655" name="AutoShape 7"/>
          <p:cNvSpPr>
            <a:spLocks/>
          </p:cNvSpPr>
          <p:nvPr/>
        </p:nvSpPr>
        <p:spPr bwMode="auto">
          <a:xfrm rot="16200000">
            <a:off x="5312568" y="4777582"/>
            <a:ext cx="246063" cy="2590800"/>
          </a:xfrm>
          <a:prstGeom prst="leftBrace">
            <a:avLst>
              <a:gd name="adj1" fmla="val 8774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5130800" y="61785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99"/>
                </a:solidFill>
                <a:ea typeface="ＭＳ Ｐゴシック" pitchFamily="-128" charset="-128"/>
              </a:rPr>
              <a:t>27%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7235825" y="5157788"/>
            <a:ext cx="1657350" cy="1212850"/>
          </a:xfrm>
          <a:prstGeom prst="rect">
            <a:avLst/>
          </a:prstGeom>
          <a:solidFill>
            <a:srgbClr val="FFFF66"/>
          </a:solidFill>
          <a:ln w="25400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ea typeface="ＭＳ Ｐゴシック" pitchFamily="-128" charset="-128"/>
              </a:rPr>
              <a:t>Available New Vaccines</a:t>
            </a:r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 flipH="1" flipV="1">
            <a:off x="6516688" y="5373688"/>
            <a:ext cx="64770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 flipH="1">
            <a:off x="4716463" y="5589588"/>
            <a:ext cx="2447925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762625"/>
            <a:ext cx="9144000" cy="81915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en-US" sz="2000" dirty="0" smtClean="0"/>
              <a:t>Four-month-old female with gangrene of hands and lower extremities due to meningococcemia</a:t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17411" name="Picture 2" descr="C:\Documents and Settings\DrAlZamil\My Documents\menicdc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290513"/>
            <a:ext cx="7967662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menicdc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566738"/>
            <a:ext cx="85788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16000" y="5994400"/>
            <a:ext cx="69230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Four-month-old female with gangrene of hand due to meningococcemia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28600"/>
            <a:ext cx="8458200" cy="11430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Reported Cases of Meningococcal Disease</a:t>
            </a:r>
            <a:br>
              <a:rPr lang="en-US" sz="2800" b="1" dirty="0">
                <a:solidFill>
                  <a:srgbClr val="00B050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Saudi Arabia, 1970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  <a:t> – 2008</a:t>
            </a:r>
          </a:p>
        </p:txBody>
      </p:sp>
      <p:graphicFrame>
        <p:nvGraphicFramePr>
          <p:cNvPr id="536166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65125" y="1524000"/>
          <a:ext cx="8407400" cy="4487863"/>
        </p:xfrm>
        <a:graphic>
          <a:graphicData uri="http://schemas.openxmlformats.org/presentationml/2006/ole">
            <p:oleObj spid="_x0000_s5122" name="Chart" r:id="rId4" imgW="8382000" imgH="4791075" progId="MSGraph.Chart.8">
              <p:embed followColorScheme="full"/>
            </p:oleObj>
          </a:graphicData>
        </a:graphic>
      </p:graphicFrame>
      <p:sp>
        <p:nvSpPr>
          <p:cNvPr id="5361668" name="Rectangle 4"/>
          <p:cNvSpPr>
            <a:spLocks noChangeArrowheads="1"/>
          </p:cNvSpPr>
          <p:nvPr/>
        </p:nvSpPr>
        <p:spPr bwMode="auto">
          <a:xfrm>
            <a:off x="152400" y="6219825"/>
            <a:ext cx="801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>
                <a:effectLst/>
                <a:ea typeface="Geneva" pitchFamily="1" charset="-128"/>
                <a:cs typeface="Times New Roman" pitchFamily="18" charset="0"/>
              </a:rPr>
              <a:t>Source: Kingdom of Saudi Arabia, Ministry of Health, February 2009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1"/>
            <a:ext cx="8077200" cy="12192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  <a:t>Meningococcal Cases by Region,</a:t>
            </a:r>
            <a:b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</a:br>
            <a: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  <a:t>Saudi Arabia, 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1999 - 2003</a:t>
            </a:r>
          </a:p>
        </p:txBody>
      </p:sp>
      <p:graphicFrame>
        <p:nvGraphicFramePr>
          <p:cNvPr id="5520387" name="Object 3"/>
          <p:cNvGraphicFramePr>
            <a:graphicFrameLocks noChangeAspect="1"/>
          </p:cNvGraphicFramePr>
          <p:nvPr/>
        </p:nvGraphicFramePr>
        <p:xfrm>
          <a:off x="762000" y="1676400"/>
          <a:ext cx="7772400" cy="4824412"/>
        </p:xfrm>
        <a:graphic>
          <a:graphicData uri="http://schemas.openxmlformats.org/presentationml/2006/ole">
            <p:oleObj spid="_x0000_s6146" name="Chart" r:id="rId4" imgW="7772400" imgH="41148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Historical Milestones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37550" cy="4951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1000 years ago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Chinese inhaled dried crusts  from smallpox pustules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1721:	“</a:t>
            </a:r>
            <a:r>
              <a:rPr lang="en-US" sz="2400" dirty="0" err="1" smtClean="0"/>
              <a:t>variolation</a:t>
            </a:r>
            <a:r>
              <a:rPr lang="en-US" sz="2400" dirty="0" smtClean="0"/>
              <a:t>” was introduced from Turkey to Britain by Lady Montagu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1796:	Edward Jenner: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scientific attempt of immunization (cowpox)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	Anthrax 1881, Rabies 1885, Diphtheria antitoxin 1891, Plague 1895, Cholera 1896, Typhoid 1898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Early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	BCG 1921, Diphtheria </a:t>
            </a:r>
            <a:r>
              <a:rPr lang="en-US" sz="2400" dirty="0" err="1" smtClean="0"/>
              <a:t>toxoid</a:t>
            </a:r>
            <a:r>
              <a:rPr lang="en-US" sz="2400" dirty="0" smtClean="0"/>
              <a:t> 1923, </a:t>
            </a:r>
            <a:r>
              <a:rPr lang="en-US" sz="2400" dirty="0" err="1" smtClean="0"/>
              <a:t>Pertusis</a:t>
            </a:r>
            <a:r>
              <a:rPr lang="en-US" sz="2400" dirty="0" smtClean="0"/>
              <a:t> 1926, Tetanus 1927, Yellow fever 1937, Influenza 1941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Post World War II:	Polio, MMR, Pneumococcal, Meningococcal, </a:t>
            </a:r>
            <a:r>
              <a:rPr lang="en-US" sz="2400" dirty="0" err="1" smtClean="0"/>
              <a:t>HiB</a:t>
            </a:r>
            <a:r>
              <a:rPr lang="en-US" sz="2400" dirty="0" smtClean="0"/>
              <a:t>, Hepatitis B, Hepatitis 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1980:	Eradication of Smallpox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What’s New in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Century??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0999"/>
            <a:ext cx="8305800" cy="1066801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  <a:t>Meningococcal Cases by Age Group,</a:t>
            </a:r>
            <a:b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</a:br>
            <a: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  <a:t>Saudi Arabia, 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1999 - 2003</a:t>
            </a:r>
          </a:p>
        </p:txBody>
      </p:sp>
      <p:graphicFrame>
        <p:nvGraphicFramePr>
          <p:cNvPr id="5522435" name="Object 3"/>
          <p:cNvGraphicFramePr>
            <a:graphicFrameLocks noChangeAspect="1"/>
          </p:cNvGraphicFramePr>
          <p:nvPr/>
        </p:nvGraphicFramePr>
        <p:xfrm>
          <a:off x="533400" y="1676400"/>
          <a:ext cx="7772400" cy="4824412"/>
        </p:xfrm>
        <a:graphic>
          <a:graphicData uri="http://schemas.openxmlformats.org/presentationml/2006/ole">
            <p:oleObj spid="_x0000_s7170" name="Chart" r:id="rId3" imgW="7772400" imgH="41148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493713"/>
            <a:ext cx="8501063" cy="677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Meningococcal Disease by </a:t>
            </a:r>
            <a:r>
              <a:rPr lang="en-US" sz="2800" b="1" dirty="0" err="1">
                <a:solidFill>
                  <a:srgbClr val="00B050"/>
                </a:solidFill>
                <a:latin typeface="Verdana" pitchFamily="34" charset="0"/>
              </a:rPr>
              <a:t>Serogroup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*</a:t>
            </a:r>
            <a:br>
              <a:rPr lang="en-US" sz="2800" b="1" dirty="0">
                <a:solidFill>
                  <a:srgbClr val="00B050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Saudi Arabia, 1994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  <a:t> – 2008</a:t>
            </a:r>
          </a:p>
        </p:txBody>
      </p:sp>
      <p:graphicFrame>
        <p:nvGraphicFramePr>
          <p:cNvPr id="552345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04800" y="1676400"/>
          <a:ext cx="8658225" cy="4640263"/>
        </p:xfrm>
        <a:graphic>
          <a:graphicData uri="http://schemas.openxmlformats.org/presentationml/2006/ole">
            <p:oleObj spid="_x0000_s8194" name="Chart" r:id="rId4" imgW="8382000" imgH="4791075" progId="MSGraph.Chart.8">
              <p:embed followColorScheme="full"/>
            </p:oleObj>
          </a:graphicData>
        </a:graphic>
      </p:graphicFrame>
      <p:sp>
        <p:nvSpPr>
          <p:cNvPr id="5523460" name="Rectangle 4"/>
          <p:cNvSpPr>
            <a:spLocks noChangeArrowheads="1"/>
          </p:cNvSpPr>
          <p:nvPr/>
        </p:nvSpPr>
        <p:spPr bwMode="auto">
          <a:xfrm>
            <a:off x="0" y="6373813"/>
            <a:ext cx="801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>
                <a:effectLst/>
                <a:ea typeface="Geneva" pitchFamily="1" charset="-128"/>
                <a:cs typeface="Times New Roman" pitchFamily="18" charset="0"/>
              </a:rPr>
              <a:t>Source: Kingdom of Saudi Arabia, Ministry of Health, February 2009 </a:t>
            </a:r>
          </a:p>
        </p:txBody>
      </p:sp>
      <p:sp>
        <p:nvSpPr>
          <p:cNvPr id="5523461" name="Rectangle 5"/>
          <p:cNvSpPr>
            <a:spLocks noChangeArrowheads="1"/>
          </p:cNvSpPr>
          <p:nvPr/>
        </p:nvSpPr>
        <p:spPr bwMode="auto">
          <a:xfrm>
            <a:off x="5708650" y="1219200"/>
            <a:ext cx="3435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>
                <a:solidFill>
                  <a:srgbClr val="00B050"/>
                </a:solidFill>
                <a:effectLst/>
                <a:ea typeface="Geneva" pitchFamily="1" charset="-128"/>
                <a:cs typeface="Times New Roman" pitchFamily="18" charset="0"/>
              </a:rPr>
              <a:t>*</a:t>
            </a:r>
            <a:r>
              <a:rPr lang="en-US" sz="2400" dirty="0">
                <a:solidFill>
                  <a:srgbClr val="00B050"/>
                </a:solidFill>
                <a:effectLst/>
                <a:ea typeface="Geneva" pitchFamily="1" charset="-128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effectLst/>
                <a:ea typeface="Geneva" pitchFamily="1" charset="-128"/>
                <a:cs typeface="Times New Roman" pitchFamily="18" charset="0"/>
              </a:rPr>
              <a:t>Cases for whom a </a:t>
            </a:r>
            <a:r>
              <a:rPr lang="en-US" sz="1600" b="1" dirty="0" err="1">
                <a:solidFill>
                  <a:srgbClr val="00B050"/>
                </a:solidFill>
                <a:effectLst/>
                <a:ea typeface="Geneva" pitchFamily="1" charset="-128"/>
                <a:cs typeface="Times New Roman" pitchFamily="18" charset="0"/>
              </a:rPr>
              <a:t>serogroup</a:t>
            </a:r>
            <a:endParaRPr lang="en-US" sz="1600" b="1" dirty="0">
              <a:solidFill>
                <a:srgbClr val="00B050"/>
              </a:solidFill>
              <a:effectLst/>
              <a:ea typeface="Geneva" pitchFamily="1" charset="-128"/>
              <a:cs typeface="Times New Roman" pitchFamily="18" charset="0"/>
            </a:endParaRPr>
          </a:p>
          <a:p>
            <a:pPr marL="174625" indent="-174625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rgbClr val="00B050"/>
                </a:solidFill>
                <a:effectLst/>
                <a:ea typeface="Geneva" pitchFamily="1" charset="-128"/>
                <a:cs typeface="Times New Roman" pitchFamily="18" charset="0"/>
              </a:rPr>
              <a:t>	was identified and reported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5938AB65"/>
          <p:cNvPicPr>
            <a:picLocks noChangeAspect="1" noChangeArrowheads="1"/>
          </p:cNvPicPr>
          <p:nvPr/>
        </p:nvPicPr>
        <p:blipFill>
          <a:blip r:embed="rId2" cstate="print"/>
          <a:srcRect l="47595" t="580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381000"/>
            <a:ext cx="8004175" cy="5883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nb-NO" b="1" dirty="0">
                <a:solidFill>
                  <a:srgbClr val="00B050"/>
                </a:solidFill>
              </a:rPr>
              <a:t>The Nobel Prize in Physiology </a:t>
            </a:r>
            <a:r>
              <a:rPr lang="nb-NO" b="1" dirty="0" smtClean="0">
                <a:solidFill>
                  <a:srgbClr val="00B050"/>
                </a:solidFill>
              </a:rPr>
              <a:t>for </a:t>
            </a:r>
            <a:r>
              <a:rPr lang="nb-NO" b="1" dirty="0">
                <a:solidFill>
                  <a:srgbClr val="00B050"/>
                </a:solidFill>
              </a:rPr>
              <a:t>Medicine 2008  Harald </a:t>
            </a:r>
            <a:r>
              <a:rPr lang="nb-NO" b="1" dirty="0" smtClean="0">
                <a:solidFill>
                  <a:srgbClr val="00B050"/>
                </a:solidFill>
              </a:rPr>
              <a:t>Zur </a:t>
            </a:r>
            <a:r>
              <a:rPr lang="nb-NO" b="1" dirty="0">
                <a:solidFill>
                  <a:srgbClr val="00B050"/>
                </a:solidFill>
              </a:rPr>
              <a:t>Haussen</a:t>
            </a:r>
          </a:p>
          <a:p>
            <a:r>
              <a:rPr lang="en-US" b="1" dirty="0">
                <a:solidFill>
                  <a:srgbClr val="00B050"/>
                </a:solidFill>
              </a:rPr>
              <a:t>"for his discovery of human </a:t>
            </a:r>
            <a:r>
              <a:rPr lang="en-US" b="1" dirty="0" err="1">
                <a:solidFill>
                  <a:srgbClr val="00B050"/>
                </a:solidFill>
              </a:rPr>
              <a:t>papilloma</a:t>
            </a:r>
            <a:r>
              <a:rPr lang="en-US" b="1" dirty="0">
                <a:solidFill>
                  <a:srgbClr val="00B050"/>
                </a:solidFill>
              </a:rPr>
              <a:t> viruses causing cervical cancer"</a:t>
            </a:r>
            <a:endParaRPr lang="nb-NO" b="1" dirty="0">
              <a:solidFill>
                <a:srgbClr val="00B050"/>
              </a:solidFill>
            </a:endParaRPr>
          </a:p>
        </p:txBody>
      </p:sp>
      <p:pic>
        <p:nvPicPr>
          <p:cNvPr id="137219" name="Picture 3" descr="Harald zur Haus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14600"/>
            <a:ext cx="2632075" cy="3687763"/>
          </a:xfrm>
          <a:prstGeom prst="rect">
            <a:avLst/>
          </a:prstGeom>
          <a:noFill/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5943600" y="5486400"/>
            <a:ext cx="26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rgbClr val="00B050"/>
                </a:solidFill>
              </a:rPr>
              <a:t>October 6th 2008</a:t>
            </a:r>
          </a:p>
        </p:txBody>
      </p:sp>
      <p:pic>
        <p:nvPicPr>
          <p:cNvPr id="137221" name="Picture 5" descr="Nobel Prize® medal - registered trademark of the Nobel Found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14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IMMUNITY &amp; IMMUNIZATION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82700" y="1905000"/>
            <a:ext cx="7562850" cy="4191000"/>
          </a:xfrm>
        </p:spPr>
        <p:txBody>
          <a:bodyPr/>
          <a:lstStyle/>
          <a:p>
            <a:pPr marL="812800" indent="-812800" eaLnBrk="1" hangingPunct="1">
              <a:lnSpc>
                <a:spcPct val="130000"/>
              </a:lnSpc>
              <a:buFontTx/>
              <a:buNone/>
              <a:defRPr/>
            </a:pPr>
            <a:r>
              <a:rPr lang="en-US" sz="3600" b="1" dirty="0" smtClean="0">
                <a:solidFill>
                  <a:srgbClr val="33CC33"/>
                </a:solidFill>
              </a:rPr>
              <a:t>II.	Immunizations:</a:t>
            </a:r>
          </a:p>
          <a:p>
            <a:pPr marL="812800" indent="-812800" eaLnBrk="1" hangingPunct="1">
              <a:lnSpc>
                <a:spcPct val="130000"/>
              </a:lnSpc>
              <a:buFontTx/>
              <a:buNone/>
              <a:defRPr/>
            </a:pPr>
            <a:r>
              <a:rPr lang="en-US" sz="3600" b="1" dirty="0" smtClean="0"/>
              <a:t>	</a:t>
            </a:r>
            <a:r>
              <a:rPr lang="en-US" sz="3600" b="1" dirty="0" smtClean="0">
                <a:solidFill>
                  <a:srgbClr val="FFFF00"/>
                </a:solidFill>
              </a:rPr>
              <a:t>A.	Types:</a:t>
            </a:r>
          </a:p>
          <a:p>
            <a:pPr marL="812800" indent="-812800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	 	● Active</a:t>
            </a:r>
            <a:endParaRPr lang="ar-SA" sz="3600" b="1" dirty="0" smtClean="0"/>
          </a:p>
          <a:p>
            <a:pPr marL="812800" indent="-812800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	 	● Passive</a:t>
            </a:r>
          </a:p>
        </p:txBody>
      </p:sp>
      <p:pic>
        <p:nvPicPr>
          <p:cNvPr id="8196" name="Picture 4" descr="in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28875"/>
            <a:ext cx="3048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33CC33"/>
                </a:solidFill>
                <a:latin typeface="Arial" charset="0"/>
              </a:rPr>
              <a:t>IMMUNITY &amp; IMMUNIZATION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5063" y="1905000"/>
            <a:ext cx="7339012" cy="4191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rgbClr val="33CC33"/>
                </a:solidFill>
              </a:rPr>
              <a:t>Active: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● </a:t>
            </a:r>
            <a:r>
              <a:rPr lang="en-US" sz="3600" b="1" dirty="0" smtClean="0"/>
              <a:t>Immunizing antigens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●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/>
              <a:t>Site, route and dose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● Scheduling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●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/>
              <a:t>Simultaneous administration of vaccines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33CC33"/>
                </a:solidFill>
                <a:latin typeface="Arial" charset="0"/>
              </a:rPr>
              <a:t>IMMUNITY &amp; IMMUNIZATION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09675" y="1905000"/>
            <a:ext cx="7635875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rgbClr val="33CC33"/>
                </a:solidFill>
              </a:rPr>
              <a:t>Immunization in special clinical circumstances: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/>
              <a:t>● Preterm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FF00"/>
                </a:solidFill>
              </a:rPr>
              <a:t>● Pregnancy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/>
              <a:t>● Immunodeficient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FF00"/>
                </a:solidFill>
              </a:rPr>
              <a:t>● Asplenic children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73075"/>
            <a:ext cx="8385175" cy="1203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33CC33"/>
                </a:solidFill>
                <a:latin typeface="Arial" charset="0"/>
              </a:rPr>
              <a:t>IMMUNITY &amp; IMMUNIZATION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09675" y="1905000"/>
            <a:ext cx="7635875" cy="4191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●</a:t>
            </a:r>
            <a:r>
              <a:rPr lang="en-US" dirty="0" smtClean="0"/>
              <a:t> </a:t>
            </a:r>
            <a:r>
              <a:rPr lang="en-US" sz="3600" b="1" dirty="0" smtClean="0"/>
              <a:t>History and family seizures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● Children with chronic diseases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● Foreign travel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33CC33"/>
                </a:solidFill>
                <a:latin typeface="Arial" charset="0"/>
              </a:rPr>
              <a:t>IMMUNITY &amp; IMMUNIZATION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85838" y="1905000"/>
            <a:ext cx="7859712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● Lapsed immunizations and unknown immunization status.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● Reimmunization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● Interference with immunoglobulin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● Vaccine safety and contraindications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● Immunization after exposure to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38200" y="274638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Revised Basic Vaccination Schedule Activated in </a:t>
            </a:r>
            <a:r>
              <a:rPr lang="en-US" sz="2400" u="sng" dirty="0" smtClean="0">
                <a:latin typeface="Arial" charset="0"/>
              </a:rPr>
              <a:t>January 1</a:t>
            </a:r>
            <a:r>
              <a:rPr lang="en-US" sz="2400" u="sng" baseline="30000" dirty="0" smtClean="0">
                <a:latin typeface="Arial" charset="0"/>
              </a:rPr>
              <a:t>st</a:t>
            </a:r>
            <a:r>
              <a:rPr lang="en-US" sz="2400" u="sng" dirty="0" smtClean="0">
                <a:latin typeface="Arial" charset="0"/>
              </a:rPr>
              <a:t>, 2009</a:t>
            </a:r>
            <a:endParaRPr lang="en-US" sz="4000" b="0" u="sng" dirty="0" smtClean="0"/>
          </a:p>
        </p:txBody>
      </p:sp>
      <p:graphicFrame>
        <p:nvGraphicFramePr>
          <p:cNvPr id="11382" name="Group 118"/>
          <p:cNvGraphicFramePr>
            <a:graphicFrameLocks noGrp="1"/>
          </p:cNvGraphicFramePr>
          <p:nvPr>
            <p:ph type="tbl" idx="1"/>
          </p:nvPr>
        </p:nvGraphicFramePr>
        <p:xfrm>
          <a:off x="914399" y="1447800"/>
          <a:ext cx="7924801" cy="5472114"/>
        </p:xfrm>
        <a:graphic>
          <a:graphicData uri="http://schemas.openxmlformats.org/drawingml/2006/table">
            <a:tbl>
              <a:tblPr rtl="1"/>
              <a:tblGrid>
                <a:gridCol w="3038856"/>
                <a:gridCol w="3358922"/>
                <a:gridCol w="1527023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اللقاح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 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الدرن ، الالتهاب الكبدي (ب)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BCG,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HepB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At birth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شلل الاطفال المحلل ( الثلاثي البكتيري،الالتهاب الكبدي ب، المستديمة النزلية)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IPV (DTP,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HepB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Hib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PCV)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شلل الأطفال الفموي (الثلاثي البكتيري، الالتهاب الكبدي ب، المستديمة النزلية)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OPV (DTP,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HepB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Hib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PCV)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 </a:t>
                      </a: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 شلل الاطفال الفموي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OPV (DTP,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HepB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Hib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PCV)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الحصبة المفرد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Measles (Mono)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 </a:t>
                      </a: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شلل الاطفال الفموي، الثلاثي الفيروسي، الجديري المائي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OPV, MMR,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Varicella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PCV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شلل الاطفال الفموي (الثلاثي البكتيري،المستديمة النزلية) ، الالتهاب الكبدي(أ)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OPV (DTP,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Hib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HepA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الالتهاب الكبدي(أ)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HepA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24 months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raditional Arabic" pitchFamily="2" charset="-78"/>
                        </a:rPr>
                        <a:t>شلل الأطفال، الثلاثي البكتيري، الثلاثي الفيروسي، الجديري المائي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raditional Arabic" pitchFamily="2" charset="-7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OPV, DTP, MMR,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Varicella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 – 6 Years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9906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Edward Jenner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04800" y="1828800"/>
            <a:ext cx="4953000" cy="45243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Edward Anthony Jenner</a:t>
            </a:r>
            <a:r>
              <a:rPr lang="en-US" sz="2400" dirty="0" smtClean="0"/>
              <a:t> </a:t>
            </a:r>
            <a:r>
              <a:rPr lang="en-US" sz="2400" b="1" dirty="0" smtClean="0"/>
              <a:t>(17 May 1749 – 26 January 1823) was an </a:t>
            </a:r>
            <a:r>
              <a:rPr lang="en-US" sz="2400" b="1" dirty="0" smtClean="0">
                <a:hlinkClick r:id="rId2" action="ppaction://hlinkfile" tooltip="English people"/>
              </a:rPr>
              <a:t>English</a:t>
            </a:r>
            <a:r>
              <a:rPr lang="en-US" sz="2400" b="1" dirty="0" smtClean="0"/>
              <a:t> scientist who studied his natural surroundings in </a:t>
            </a:r>
            <a:r>
              <a:rPr lang="en-US" sz="2400" b="1" dirty="0" smtClean="0">
                <a:hlinkClick r:id="rId3" action="ppaction://hlinkfile" tooltip="Berkeley, Gloucestershire"/>
              </a:rPr>
              <a:t>Berkeley, Gloucestershire</a:t>
            </a:r>
            <a:r>
              <a:rPr lang="en-US" sz="2400" b="1" dirty="0" smtClean="0"/>
              <a:t>.  Jenner is widely credited as the pioneer of</a:t>
            </a:r>
            <a:r>
              <a:rPr lang="en-US" sz="2400" dirty="0" smtClean="0"/>
              <a:t> </a:t>
            </a:r>
            <a:r>
              <a:rPr lang="en-US" sz="2400" b="1" dirty="0" smtClean="0">
                <a:hlinkClick r:id="rId4" action="ppaction://hlinkfile" tooltip="Smallpox vaccine"/>
              </a:rPr>
              <a:t>smallpox</a:t>
            </a:r>
            <a:r>
              <a:rPr lang="en-US" sz="2400" dirty="0" smtClean="0">
                <a:hlinkClick r:id="rId4" action="ppaction://hlinkfile" tooltip="Smallpox vaccine"/>
              </a:rPr>
              <a:t> </a:t>
            </a:r>
            <a:r>
              <a:rPr lang="en-US" sz="2400" b="1" dirty="0" smtClean="0">
                <a:hlinkClick r:id="rId4" action="ppaction://hlinkfile" tooltip="Smallpox vaccine"/>
              </a:rPr>
              <a:t>vaccine</a:t>
            </a:r>
            <a:r>
              <a:rPr lang="en-US" sz="2400" b="1" dirty="0" smtClean="0"/>
              <a:t>,</a:t>
            </a:r>
            <a:r>
              <a:rPr lang="en-US" sz="2400" b="1" baseline="30000" dirty="0" smtClean="0">
                <a:hlinkClick r:id="rId5" action="ppaction://hlinkfile"/>
              </a:rPr>
              <a:t>[</a:t>
            </a:r>
            <a:r>
              <a:rPr lang="en-US" sz="2400" baseline="30000" dirty="0" smtClean="0">
                <a:hlinkClick r:id="rId6" action="ppaction://hlinkfile"/>
              </a:rPr>
              <a:t>1]</a:t>
            </a:r>
            <a:r>
              <a:rPr lang="en-US" sz="2400" dirty="0" smtClean="0"/>
              <a:t> </a:t>
            </a:r>
            <a:r>
              <a:rPr lang="en-US" sz="2400" b="1" dirty="0" smtClean="0"/>
              <a:t>and is sometimes referred to as the</a:t>
            </a:r>
            <a:r>
              <a:rPr lang="en-US" sz="2400" dirty="0" smtClean="0"/>
              <a:t> </a:t>
            </a:r>
            <a:r>
              <a:rPr lang="en-US" sz="2400" b="1" dirty="0" smtClean="0"/>
              <a:t>"Father of Immunology";</a:t>
            </a:r>
            <a:r>
              <a:rPr lang="en-US" sz="2400" dirty="0" smtClean="0"/>
              <a:t> </a:t>
            </a:r>
            <a:r>
              <a:rPr lang="en-US" sz="2400" b="1" dirty="0" smtClean="0"/>
              <a:t>his works have been said to have "saved more lives than the work of any other man".</a:t>
            </a:r>
            <a:r>
              <a:rPr lang="en-US" sz="2400" b="1" baseline="30000" dirty="0" smtClean="0">
                <a:hlinkClick r:id="rId7" action="ppaction://hlinkfile"/>
              </a:rPr>
              <a:t>[</a:t>
            </a:r>
            <a:r>
              <a:rPr lang="en-US" sz="2400" baseline="30000" dirty="0" smtClean="0">
                <a:hlinkClick r:id="rId8" action="ppaction://hlinkfile"/>
              </a:rPr>
              <a:t>2]</a:t>
            </a:r>
            <a:r>
              <a:rPr lang="en-US" sz="2400" baseline="30000" dirty="0" smtClean="0">
                <a:hlinkClick r:id="rId9" action="ppaction://hlinkfile"/>
              </a:rPr>
              <a:t>[3]</a:t>
            </a:r>
            <a:r>
              <a:rPr lang="en-US" sz="2400" baseline="30000" dirty="0" smtClean="0">
                <a:hlinkClick r:id="rId10" action="ppaction://hlinkfile"/>
              </a:rPr>
              <a:t>[4]</a:t>
            </a:r>
            <a:endParaRPr lang="en-US" sz="2400" dirty="0"/>
          </a:p>
        </p:txBody>
      </p:sp>
      <p:pic>
        <p:nvPicPr>
          <p:cNvPr id="299013" name="Picture 5" descr="File:Edward Jenner by James Northcote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0" y="1676400"/>
            <a:ext cx="3352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33CC33"/>
                </a:solidFill>
                <a:latin typeface="Arial" charset="0"/>
              </a:rPr>
              <a:t>VACCINES AVAILABLE FOR ACTIVE IMMUNIZATION</a:t>
            </a:r>
            <a:endParaRPr lang="en-US" sz="2000" smtClean="0"/>
          </a:p>
        </p:txBody>
      </p:sp>
      <p:graphicFrame>
        <p:nvGraphicFramePr>
          <p:cNvPr id="13398" name="Group 86"/>
          <p:cNvGraphicFramePr>
            <a:graphicFrameLocks noGrp="1"/>
          </p:cNvGraphicFramePr>
          <p:nvPr>
            <p:ph type="tbl" idx="1"/>
          </p:nvPr>
        </p:nvGraphicFramePr>
        <p:xfrm>
          <a:off x="685800" y="1676400"/>
          <a:ext cx="7924800" cy="4981576"/>
        </p:xfrm>
        <a:graphic>
          <a:graphicData uri="http://schemas.openxmlformats.org/drawingml/2006/table">
            <a:tbl>
              <a:tblPr rtl="1"/>
              <a:tblGrid>
                <a:gridCol w="3657600"/>
                <a:gridCol w="2667000"/>
                <a:gridCol w="1600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Intradermal (Preferred) or subcutaneous</a:t>
                      </a:r>
                      <a:endParaRPr kumimoji="0" lang="ar-S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BCG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 intramuscular or intradermal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Cholera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Toxoids and inactivated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DTP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924800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400" smtClean="0">
                <a:solidFill>
                  <a:srgbClr val="33CC33"/>
                </a:solidFill>
                <a:latin typeface="Arial" charset="0"/>
              </a:rPr>
              <a:t>VACCINES AVAILABLE FOR ACTIVE IMMUNIZATION (cont)</a:t>
            </a:r>
          </a:p>
        </p:txBody>
      </p:sp>
      <p:graphicFrame>
        <p:nvGraphicFramePr>
          <p:cNvPr id="15445" name="Group 85"/>
          <p:cNvGraphicFramePr>
            <a:graphicFrameLocks noGrp="1"/>
          </p:cNvGraphicFramePr>
          <p:nvPr/>
        </p:nvGraphicFramePr>
        <p:xfrm>
          <a:off x="457200" y="1600200"/>
          <a:ext cx="8305800" cy="4160520"/>
        </p:xfrm>
        <a:graphic>
          <a:graphicData uri="http://schemas.openxmlformats.org/drawingml/2006/table">
            <a:tbl>
              <a:tblPr rtl="1"/>
              <a:tblGrid>
                <a:gridCol w="3460750"/>
                <a:gridCol w="2178050"/>
                <a:gridCol w="2667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Rubella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Toxoids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Tetanus &amp; TD, DT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 (Boosters may be intradermal)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Typhoid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Yellow fever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86800" cy="60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400" smtClean="0">
                <a:solidFill>
                  <a:srgbClr val="33CC33"/>
                </a:solidFill>
                <a:latin typeface="Arial" charset="0"/>
              </a:rPr>
              <a:t>VACCINES AVAILABLE FOR ACTIVE IMMUNIZATION (cont)</a:t>
            </a:r>
          </a:p>
        </p:txBody>
      </p:sp>
      <p:graphicFrame>
        <p:nvGraphicFramePr>
          <p:cNvPr id="16493" name="Group 109"/>
          <p:cNvGraphicFramePr>
            <a:graphicFrameLocks noGrp="1"/>
          </p:cNvGraphicFramePr>
          <p:nvPr/>
        </p:nvGraphicFramePr>
        <p:xfrm>
          <a:off x="457200" y="1600200"/>
          <a:ext cx="8229600" cy="4785360"/>
        </p:xfrm>
        <a:graphic>
          <a:graphicData uri="http://schemas.openxmlformats.org/drawingml/2006/table">
            <a:tbl>
              <a:tblPr rtl="1"/>
              <a:tblGrid>
                <a:gridCol w="2590800"/>
                <a:gridCol w="2743200"/>
                <a:gridCol w="2895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MMR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Mumps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Plague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 or 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Polysaccharide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Pneumococcal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Rabies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86800" cy="60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400" smtClean="0">
                <a:solidFill>
                  <a:srgbClr val="33CC33"/>
                </a:solidFill>
                <a:latin typeface="Arial" charset="0"/>
              </a:rPr>
              <a:t>VACCINES AVAILABLE FOR ACTIVE IMMUNIZATION (cont)</a:t>
            </a:r>
          </a:p>
        </p:txBody>
      </p:sp>
      <p:graphicFrame>
        <p:nvGraphicFramePr>
          <p:cNvPr id="17524" name="Group 116"/>
          <p:cNvGraphicFramePr>
            <a:graphicFrameLocks noGrp="1"/>
          </p:cNvGraphicFramePr>
          <p:nvPr/>
        </p:nvGraphicFramePr>
        <p:xfrm>
          <a:off x="457200" y="1600200"/>
          <a:ext cx="8458200" cy="5047361"/>
        </p:xfrm>
        <a:graphic>
          <a:graphicData uri="http://schemas.openxmlformats.org/drawingml/2006/table">
            <a:tbl>
              <a:tblPr rtl="1"/>
              <a:tblGrid>
                <a:gridCol w="2819400"/>
                <a:gridCol w="3048000"/>
                <a:gridCol w="2590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viral antigen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Hep. 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 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Polysaccharide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Haemop. 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 (Preferred)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 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Influenza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IPV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Measles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Polysaccharide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Meningococcal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smtClean="0"/>
              <a:t>	</a:t>
            </a:r>
            <a:r>
              <a:rPr lang="en-US" sz="4000" b="1" smtClean="0">
                <a:solidFill>
                  <a:srgbClr val="FF33CC"/>
                </a:solidFill>
              </a:rPr>
              <a:t>Misconceptions concerning vaccine contraindications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1400" b="1" smtClean="0">
              <a:solidFill>
                <a:srgbClr val="FF33CC"/>
              </a:solidFill>
            </a:endParaRPr>
          </a:p>
          <a:p>
            <a:pPr algn="just" eaLnBrk="1" hangingPunct="1">
              <a:buClr>
                <a:schemeClr val="tx1"/>
              </a:buClr>
              <a:buSzPct val="130000"/>
              <a:defRPr/>
            </a:pPr>
            <a:r>
              <a:rPr lang="en-US" b="1" smtClean="0"/>
              <a:t>Mild acute illness with low-grade fever or mild diarrhea illness in an otherwise well child.</a:t>
            </a:r>
          </a:p>
          <a:p>
            <a:pPr algn="just" eaLnBrk="1" hangingPunct="1">
              <a:buClr>
                <a:schemeClr val="tx1"/>
              </a:buClr>
              <a:buSzPct val="130000"/>
              <a:defRPr/>
            </a:pPr>
            <a:r>
              <a:rPr lang="en-US" b="1" smtClean="0"/>
              <a:t>Current antimicrobial therapy or the convalescent phase of illness.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30000"/>
              </a:lnSpc>
              <a:buClr>
                <a:schemeClr val="tx1"/>
              </a:buClr>
              <a:buSzPct val="130000"/>
              <a:defRPr/>
            </a:pPr>
            <a:r>
              <a:rPr lang="en-US" sz="3600" b="1" smtClean="0"/>
              <a:t>Recent infection to an infectious disease</a:t>
            </a:r>
          </a:p>
          <a:p>
            <a:pPr algn="just" eaLnBrk="1" hangingPunct="1">
              <a:lnSpc>
                <a:spcPct val="130000"/>
              </a:lnSpc>
              <a:buClr>
                <a:schemeClr val="tx1"/>
              </a:buClr>
              <a:buSzPct val="130000"/>
              <a:defRPr/>
            </a:pPr>
            <a:r>
              <a:rPr lang="en-US" sz="3600" b="1" smtClean="0"/>
              <a:t>Breast feeding</a:t>
            </a:r>
          </a:p>
          <a:p>
            <a:pPr algn="just" eaLnBrk="1" hangingPunct="1">
              <a:lnSpc>
                <a:spcPct val="130000"/>
              </a:lnSpc>
              <a:buClr>
                <a:schemeClr val="tx1"/>
              </a:buClr>
              <a:buSzPct val="130000"/>
              <a:defRPr/>
            </a:pPr>
            <a:r>
              <a:rPr lang="en-US" sz="3600" b="1" smtClean="0"/>
              <a:t>A history of non-specific allergies or relatives with allergies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130000"/>
              <a:defRPr/>
            </a:pPr>
            <a:r>
              <a:rPr lang="en-US" b="1" smtClean="0"/>
              <a:t>Reaction to a previous DTP dose that involved only soreness, redness, or swelling in the immediate vicinity of the vaccination site or temperature less than 105F (40.5 C).</a:t>
            </a: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130000"/>
              <a:defRPr/>
            </a:pPr>
            <a:r>
              <a:rPr lang="en-US" b="1" smtClean="0"/>
              <a:t>Prematurity</a:t>
            </a: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130000"/>
              <a:defRPr/>
            </a:pPr>
            <a:r>
              <a:rPr lang="en-US" b="1" smtClean="0"/>
              <a:t>Pregnancy of mother or other household contact.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130000"/>
              <a:defRPr/>
            </a:pPr>
            <a:r>
              <a:rPr lang="en-US" b="1" smtClean="0"/>
              <a:t>Family history of Sudden Infant Death Syndrome in children considered for DTP vaccination.</a:t>
            </a: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130000"/>
              <a:defRPr/>
            </a:pPr>
            <a:r>
              <a:rPr lang="en-US" b="1" smtClean="0"/>
              <a:t>Family history of an adverse event, unrelated to immunosuppression, after vaccination.</a:t>
            </a: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130000"/>
              <a:defRPr/>
            </a:pPr>
            <a:r>
              <a:rPr lang="en-US" b="1" smtClean="0"/>
              <a:t>Malnutrition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scan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"/>
            <a:ext cx="52943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551a7f1"/>
          <p:cNvPicPr>
            <a:picLocks noChangeAspect="1" noChangeArrowheads="1"/>
          </p:cNvPicPr>
          <p:nvPr/>
        </p:nvPicPr>
        <p:blipFill>
          <a:blip r:embed="rId2" cstate="print"/>
          <a:srcRect b="60298"/>
          <a:stretch>
            <a:fillRect/>
          </a:stretch>
        </p:blipFill>
        <p:spPr bwMode="auto">
          <a:xfrm>
            <a:off x="0" y="533400"/>
            <a:ext cx="9144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57150" y="1781175"/>
            <a:ext cx="1301750" cy="388938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127000" y="3281363"/>
            <a:ext cx="13176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47625" y="5124450"/>
            <a:ext cx="13176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7100888" y="5124450"/>
            <a:ext cx="11779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77788" y="4235450"/>
            <a:ext cx="1111250" cy="48895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James Phipps</a:t>
            </a:r>
            <a:endParaRPr lang="en-US" sz="28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4572000" cy="409342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</a:rPr>
              <a:t>James Phipps (1788-1853), as an eight year old boy, and the son of Edward Jenner's gardener, was the first person given the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  <a:hlinkClick r:id="rId3" action="ppaction://hlinkfile" tooltip="Cowpox"/>
              </a:rPr>
              <a:t>cowpox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</a:rPr>
              <a:t>vaccine by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hlinkClick r:id="rId4" action="ppaction://hlinkfile" tooltip="Edward Jenner"/>
              </a:rPr>
              <a:t>Edward Jenner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</a:rPr>
              <a:t>. Phipps was often used as an living proof that Jenner's vaccine worked.</a:t>
            </a:r>
          </a:p>
          <a:p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</a:rPr>
              <a:t>Phipps was exposed to the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hlinkClick r:id="rId5" action="ppaction://hlinkfile" tooltip="Smallpox"/>
              </a:rPr>
              <a:t>smallpox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</a:rPr>
              <a:t>  virus multiple times over the next twenty years, but successfully resisted infection, proving the efficacy of Jenner's vaccination.</a:t>
            </a:r>
            <a:endParaRPr lang="en-US" sz="20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323586" name="Picture 2" descr="C:\Documents and Settings\DrAlZamil\My Documents\JennerVaccinatingJamesPhipps14May17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6259" y="914400"/>
            <a:ext cx="3807726" cy="4724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53000" y="58674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Edward Jenner Vaccinating 8 year old James Phipps on 14 May 1796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m551a7f2"/>
          <p:cNvPicPr>
            <a:picLocks noChangeAspect="1" noChangeArrowheads="1"/>
          </p:cNvPicPr>
          <p:nvPr/>
        </p:nvPicPr>
        <p:blipFill>
          <a:blip r:embed="rId2" cstate="print"/>
          <a:srcRect b="64900"/>
          <a:stretch>
            <a:fillRect/>
          </a:stretch>
        </p:blipFill>
        <p:spPr bwMode="auto">
          <a:xfrm>
            <a:off x="0" y="733425"/>
            <a:ext cx="91440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Oval 5"/>
          <p:cNvSpPr>
            <a:spLocks noChangeArrowheads="1"/>
          </p:cNvSpPr>
          <p:nvPr/>
        </p:nvSpPr>
        <p:spPr bwMode="auto">
          <a:xfrm>
            <a:off x="-47625" y="1995488"/>
            <a:ext cx="1968500" cy="481012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4032250" y="2443163"/>
            <a:ext cx="8985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-9525" y="3227388"/>
            <a:ext cx="8985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33CC"/>
                </a:solidFill>
              </a:rPr>
              <a:t>Questions to be answered: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b="1" smtClean="0"/>
              <a:t>Q.	Is it possible to immunize a child with neurological disorder?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b="1" smtClean="0"/>
              <a:t>Q.	Is it possible to immunized a child during a minor illness?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b="1" smtClean="0"/>
              <a:t>Q.	My child is having eczema and evidence of atopy.  Can he be immunized?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33CC"/>
                </a:solidFill>
              </a:rPr>
              <a:t>Questions to be answered: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smtClean="0"/>
              <a:t>Q.	Is it possible to administer multiple vaccines simultaneously?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smtClean="0"/>
              <a:t>Q.	Does the lapse in the immunization schedule require re-institution of the entire series?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smtClean="0"/>
              <a:t>Q.	If a child immunization status is unknown – what to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33CC"/>
                </a:solidFill>
              </a:rPr>
              <a:t>Questions to be answered: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Q.	Is it possible to give vaccines during immunosuppressive therapy?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Q.	Is it possible to immunize a child who recently received immune globulins?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smtClean="0"/>
              <a:t>Q.	When to immunize a child born prematurely?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smtClean="0"/>
              <a:t>Q.	My child is allergic to egg, can he be immunized?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Further Reading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http://www.vaccineinformation.org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Red Book 2009 (28</a:t>
            </a:r>
            <a:r>
              <a:rPr lang="en-US" baseline="30000" dirty="0" smtClean="0"/>
              <a:t>th</a:t>
            </a:r>
            <a:r>
              <a:rPr lang="en-US" dirty="0" smtClean="0"/>
              <a:t> Edition) Report of the Committee on Infectious diseases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Immunization – Childhood and Travel Health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217488"/>
            <a:ext cx="8355012" cy="954087"/>
          </a:xfrm>
          <a:noFill/>
          <a:ln/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Louis Pasteur</a:t>
            </a: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Verdana" pitchFamily="34" charset="0"/>
              </a:rPr>
              <a:t>27 December, 1822 – 28 September, 1895</a:t>
            </a: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65250"/>
            <a:ext cx="5018088" cy="5492750"/>
          </a:xfrm>
          <a:solidFill>
            <a:schemeClr val="bg1">
              <a:lumMod val="40000"/>
              <a:lumOff val="60000"/>
            </a:schemeClr>
          </a:solidFill>
          <a:ln/>
        </p:spPr>
        <p:txBody>
          <a:bodyPr/>
          <a:lstStyle/>
          <a:p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The great revolution in the vaccination science occurred thanks to the genius </a:t>
            </a:r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</a:rPr>
              <a:t>French chemist and microbiologist </a:t>
            </a:r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100" b="1" u="sng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Louis Pasteur</a:t>
            </a:r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 who developed an attenuated vaccines to prevent cholera, anthrax and rabies. </a:t>
            </a:r>
          </a:p>
          <a:p>
            <a:endParaRPr lang="en-US" sz="2100" b="1" dirty="0" smtClean="0">
              <a:solidFill>
                <a:schemeClr val="accent4">
                  <a:lumMod val="25000"/>
                </a:schemeClr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Louis Pasteur was the first person to use the terms Vaccine and attenuated.</a:t>
            </a:r>
          </a:p>
          <a:p>
            <a:endParaRPr lang="en-US" sz="2100" b="1" dirty="0" smtClean="0">
              <a:solidFill>
                <a:schemeClr val="accent4">
                  <a:lumMod val="25000"/>
                </a:schemeClr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</a:rPr>
              <a:t>His body lies beneath the Institute Pasteur in France</a:t>
            </a:r>
            <a:endParaRPr lang="en-US" sz="2100" b="1" dirty="0" smtClean="0">
              <a:solidFill>
                <a:schemeClr val="accent4">
                  <a:lumMod val="25000"/>
                </a:schemeClr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5541" name="Picture 5" descr="louis-past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304" y="1897517"/>
            <a:ext cx="3921125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DrAlZamil\My Documents\joseph mei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86" y="1190171"/>
            <a:ext cx="3831771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8515" y="1905000"/>
            <a:ext cx="5065485" cy="42011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Joseph Meister</a:t>
            </a:r>
            <a:r>
              <a:rPr lang="en-US" sz="2000" b="1" dirty="0" smtClean="0"/>
              <a:t> (21 February 1876 - 16 June 1940) was the first person to be </a:t>
            </a:r>
            <a:r>
              <a:rPr lang="en-US" sz="2000" b="1" dirty="0" smtClean="0">
                <a:hlinkClick r:id="rId4" action="ppaction://hlinkfile" tooltip="Inoculation"/>
              </a:rPr>
              <a:t>inoculated</a:t>
            </a:r>
            <a:r>
              <a:rPr lang="en-US" sz="2000" b="1" dirty="0" smtClean="0"/>
              <a:t> against </a:t>
            </a:r>
            <a:r>
              <a:rPr lang="en-US" sz="2000" b="1" dirty="0" smtClean="0">
                <a:hlinkClick r:id="rId5" action="ppaction://hlinkfile" tooltip="Rabies"/>
              </a:rPr>
              <a:t>rabies</a:t>
            </a:r>
            <a:r>
              <a:rPr lang="en-US" sz="2000" b="1" dirty="0" smtClean="0"/>
              <a:t> by </a:t>
            </a:r>
            <a:r>
              <a:rPr lang="en-US" sz="2000" b="1" dirty="0" smtClean="0">
                <a:hlinkClick r:id="rId6" action="ppaction://hlinkfile" tooltip="Louis Pasteur"/>
              </a:rPr>
              <a:t>Louis Pasteur</a:t>
            </a:r>
            <a:r>
              <a:rPr lang="en-US" sz="2000" b="1" dirty="0" smtClean="0"/>
              <a:t>, and the first person to be successfully treated for the infection.</a:t>
            </a:r>
          </a:p>
          <a:p>
            <a:r>
              <a:rPr lang="en-US" sz="2000" b="1" dirty="0" smtClean="0"/>
              <a:t>In 1885, nine-year-old Meister was bitten by a rabid dog after provoking it by poking it with a stick. Pasteur decided to treat the boy with a rabies virus grown in rabbits and weakened by drying, a treatment he had earlier tried on dogs. The treatment was successful and the boy did not develop rabies.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2414" y="946705"/>
            <a:ext cx="280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1" dirty="0" smtClean="0"/>
              <a:t>Joseph Meister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5-joseph-meister-arti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114" y="290286"/>
            <a:ext cx="5762171" cy="5617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1" y="6027003"/>
            <a:ext cx="7445828" cy="830997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</a:rPr>
              <a:t>Article from the French newspaper “Le Petit Journal” regarding Joseph Meister’s reported suicide during the German occupation of </a:t>
            </a:r>
            <a:r>
              <a:rPr lang="en-US" sz="1200" b="1" dirty="0">
                <a:solidFill>
                  <a:schemeClr val="accent4">
                    <a:lumMod val="25000"/>
                  </a:schemeClr>
                </a:solidFill>
              </a:rPr>
              <a:t>P</a:t>
            </a: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</a:rPr>
              <a:t>aris during World War 1. During the German occupation of </a:t>
            </a:r>
            <a:r>
              <a:rPr lang="en-US" sz="1200" b="1" dirty="0" smtClean="0">
                <a:solidFill>
                  <a:schemeClr val="accent4">
                    <a:lumMod val="10000"/>
                  </a:schemeClr>
                </a:solidFill>
                <a:hlinkClick r:id="rId4" action="ppaction://hlinkfile" tooltip="Paris"/>
              </a:rPr>
              <a:t>Paris</a:t>
            </a: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</a:rPr>
              <a:t>, Meister committed suicide by shooting himself with his </a:t>
            </a: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  <a:hlinkClick r:id="rId5" action="ppaction://hlinkfile" tooltip="World War I"/>
              </a:rPr>
              <a:t>World War I</a:t>
            </a: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</a:rPr>
              <a:t> service </a:t>
            </a: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  <a:hlinkClick r:id="rId6" action="ppaction://hlinkfile" tooltip="Revolver"/>
              </a:rPr>
              <a:t>revolver</a:t>
            </a:r>
            <a:r>
              <a:rPr lang="en-US" sz="12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</a:rPr>
              <a:t> rather than allow German  soldiers  enter Pasteur’s crypt(secret burial place or tomb).</a:t>
            </a:r>
            <a:endParaRPr lang="en-US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611313"/>
            <a:ext cx="9144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288000" rIns="288000">
            <a:spAutoFit/>
          </a:bodyPr>
          <a:lstStyle/>
          <a:p>
            <a:pPr algn="ctr" eaLnBrk="0" hangingPunct="0">
              <a:buClr>
                <a:srgbClr val="F0027F"/>
              </a:buClr>
              <a:buSzPct val="45000"/>
              <a:buFont typeface="Monotype Sorts" pitchFamily="2" charset="2"/>
              <a:buNone/>
            </a:pPr>
            <a:r>
              <a:rPr lang="en-US" sz="1400" b="1" dirty="0">
                <a:latin typeface="Calibri" pitchFamily="34" charset="0"/>
              </a:rPr>
              <a:t>Poliomyelitis global annual reported incidence and third-dose polio vaccine coverage 1980-2006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5288" y="5799138"/>
            <a:ext cx="6421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b="1">
                <a:latin typeface="Calibri" pitchFamily="34" charset="0"/>
              </a:rPr>
              <a:t>WHO estimates for 2007: 1278 reported cases worldwide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0" y="836613"/>
            <a:ext cx="91440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288000" rIns="288000">
            <a:spAutoFit/>
          </a:bodyPr>
          <a:lstStyle/>
          <a:p>
            <a:r>
              <a:rPr lang="en-US" b="1" dirty="0">
                <a:latin typeface="Calibri" pitchFamily="34" charset="0"/>
              </a:rPr>
              <a:t>The global decline in reported poliomyelitis incidence in the 1980s is consistent with the overall increases in immunization coverage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85225" cy="792163"/>
          </a:xfrm>
          <a:noFill/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B050"/>
                </a:solidFill>
                <a:latin typeface="Bookman Old Style" pitchFamily="18" charset="0"/>
              </a:rPr>
              <a:t>POLIOMYELITIS Global Epidemiology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87563" y="5419725"/>
            <a:ext cx="5603875" cy="457200"/>
            <a:chOff x="1127" y="3336"/>
            <a:chExt cx="3530" cy="288"/>
          </a:xfrm>
        </p:grpSpPr>
        <p:sp>
          <p:nvSpPr>
            <p:cNvPr id="27661" name="Text Box 8"/>
            <p:cNvSpPr txBox="1">
              <a:spLocks noChangeArrowheads="1"/>
            </p:cNvSpPr>
            <p:nvPr/>
          </p:nvSpPr>
          <p:spPr bwMode="auto">
            <a:xfrm>
              <a:off x="1198" y="3336"/>
              <a:ext cx="7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Number of cases</a:t>
              </a:r>
              <a:endParaRPr lang="fr-FR" sz="1200" b="1"/>
            </a:p>
          </p:txBody>
        </p:sp>
        <p:pic>
          <p:nvPicPr>
            <p:cNvPr id="27662" name="Picture 9" descr="legende_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3339"/>
              <a:ext cx="22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10" descr="legende_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7" y="3339"/>
              <a:ext cx="22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4" name="Text Box 11"/>
            <p:cNvSpPr txBox="1">
              <a:spLocks noChangeArrowheads="1"/>
            </p:cNvSpPr>
            <p:nvPr/>
          </p:nvSpPr>
          <p:spPr bwMode="auto">
            <a:xfrm>
              <a:off x="2317" y="3336"/>
              <a:ext cx="7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Official Coverage</a:t>
              </a:r>
              <a:endParaRPr lang="fr-FR" sz="1200" b="1"/>
            </a:p>
          </p:txBody>
        </p:sp>
        <p:sp>
          <p:nvSpPr>
            <p:cNvPr id="27665" name="Text Box 12"/>
            <p:cNvSpPr txBox="1">
              <a:spLocks noChangeArrowheads="1"/>
            </p:cNvSpPr>
            <p:nvPr/>
          </p:nvSpPr>
          <p:spPr bwMode="auto">
            <a:xfrm>
              <a:off x="3390" y="3336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WHO/UNICEF estimated coverage</a:t>
              </a:r>
              <a:endParaRPr lang="fr-FR" sz="1200" b="1"/>
            </a:p>
          </p:txBody>
        </p:sp>
        <p:pic>
          <p:nvPicPr>
            <p:cNvPr id="27666" name="Picture 13" descr="legende_0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7" y="3339"/>
              <a:ext cx="12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5" name="Text Box 14"/>
          <p:cNvSpPr txBox="1">
            <a:spLocks noChangeArrowheads="1"/>
          </p:cNvSpPr>
          <p:nvPr/>
        </p:nvSpPr>
        <p:spPr bwMode="auto">
          <a:xfrm rot="-5400000">
            <a:off x="84137" y="3605213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N</a:t>
            </a:r>
            <a:r>
              <a:rPr lang="en-US" sz="1600" b="1" dirty="0" smtClean="0"/>
              <a:t>umber </a:t>
            </a:r>
            <a:r>
              <a:rPr lang="en-US" sz="1600" b="1" dirty="0"/>
              <a:t>of cases</a:t>
            </a:r>
          </a:p>
        </p:txBody>
      </p:sp>
      <p:sp>
        <p:nvSpPr>
          <p:cNvPr id="27656" name="Text Box 15"/>
          <p:cNvSpPr txBox="1">
            <a:spLocks noChangeArrowheads="1"/>
          </p:cNvSpPr>
          <p:nvPr/>
        </p:nvSpPr>
        <p:spPr bwMode="auto">
          <a:xfrm rot="-5400000">
            <a:off x="6643688" y="3629025"/>
            <a:ext cx="286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err="1"/>
              <a:t>immunization</a:t>
            </a:r>
            <a:r>
              <a:rPr lang="fr-FR" sz="1600" b="1" dirty="0"/>
              <a:t> </a:t>
            </a:r>
            <a:r>
              <a:rPr lang="fr-FR" sz="1600" b="1" dirty="0" err="1"/>
              <a:t>coverge</a:t>
            </a:r>
            <a:r>
              <a:rPr lang="fr-FR" sz="1600" b="1" dirty="0"/>
              <a:t> (%)</a:t>
            </a:r>
          </a:p>
        </p:txBody>
      </p:sp>
      <p:sp>
        <p:nvSpPr>
          <p:cNvPr id="27657" name="Text Box 16"/>
          <p:cNvSpPr txBox="1">
            <a:spLocks noChangeArrowheads="1"/>
          </p:cNvSpPr>
          <p:nvPr/>
        </p:nvSpPr>
        <p:spPr bwMode="auto">
          <a:xfrm>
            <a:off x="1331913" y="2209800"/>
            <a:ext cx="7207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70000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60000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50000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40000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30000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20000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10000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0</a:t>
            </a:r>
          </a:p>
        </p:txBody>
      </p:sp>
      <p:pic>
        <p:nvPicPr>
          <p:cNvPr id="27658" name="Picture 17" descr="graph-p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2950" y="2346325"/>
            <a:ext cx="5629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7596188" y="2271713"/>
            <a:ext cx="720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100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90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80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70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60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50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40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30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20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10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0</a:t>
            </a:r>
          </a:p>
        </p:txBody>
      </p:sp>
      <p:sp>
        <p:nvSpPr>
          <p:cNvPr id="27660" name="Rectangle 19"/>
          <p:cNvSpPr>
            <a:spLocks noChangeArrowheads="1"/>
          </p:cNvSpPr>
          <p:nvPr/>
        </p:nvSpPr>
        <p:spPr bwMode="auto">
          <a:xfrm>
            <a:off x="0" y="6200775"/>
            <a:ext cx="896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[1] WHO. Vaccine preventable diseases monitoring system Global Summary 2007. WHO. Immunization Vaccines and Biologicals. Global and regional summary.  Accessed Feb 2008.  Available from: </a:t>
            </a:r>
            <a:r>
              <a:rPr lang="fr-FR" sz="800" b="1"/>
              <a:t>http://whqlibdoc.who.int/hq/2007/WHO_IVB_2007_eng.pdf</a:t>
            </a:r>
          </a:p>
          <a:p>
            <a:r>
              <a:rPr lang="en-US" sz="800" b="1"/>
              <a:t>[2] </a:t>
            </a:r>
            <a:r>
              <a:rPr lang="fr-FR" sz="800" b="1"/>
              <a:t>WHO Global Polio Eradication Initiative Wild poliovirus weekly update. Accessed February 2008. Available from: http://www.polioeradication.org/casecount.asp </a:t>
            </a:r>
          </a:p>
          <a:p>
            <a:r>
              <a:rPr lang="fr-FR" sz="800" b="1"/>
              <a:t>[3] </a:t>
            </a:r>
            <a:r>
              <a:rPr lang="en-US" sz="800" b="1"/>
              <a:t>WHO. Global Polio Eradication Initiative Strategic Plan 2004-2008. 2003</a:t>
            </a:r>
            <a:endParaRPr lang="fr-FR" sz="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473075"/>
            <a:ext cx="7608888" cy="1431925"/>
          </a:xfrm>
          <a:noFill/>
          <a:ln/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Bookman Old Style" pitchFamily="18" charset="0"/>
              </a:rPr>
              <a:t>Polio Incidence, KSA</a:t>
            </a:r>
            <a:br>
              <a:rPr lang="en-US" sz="3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en-US" sz="3300" b="1" dirty="0" smtClean="0">
                <a:solidFill>
                  <a:srgbClr val="00B050"/>
                </a:solidFill>
                <a:latin typeface="Bookman Old Style" pitchFamily="18" charset="0"/>
              </a:rPr>
              <a:t>1980 – 2007</a:t>
            </a: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204913" y="2117725"/>
          <a:ext cx="6719887" cy="4054475"/>
        </p:xfrm>
        <a:graphic>
          <a:graphicData uri="http://schemas.openxmlformats.org/presentationml/2006/ole">
            <p:oleObj spid="_x0000_s1026" name="Chart" r:id="rId3" imgW="7543800" imgH="411480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1013</TotalTime>
  <Words>1671</Words>
  <Application>Microsoft Office PowerPoint</Application>
  <PresentationFormat>On-screen Show (4:3)</PresentationFormat>
  <Paragraphs>396</Paragraphs>
  <Slides>44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Flow</vt:lpstr>
      <vt:lpstr>Chart</vt:lpstr>
      <vt:lpstr>IMMUNIZATION IN CHILDREN</vt:lpstr>
      <vt:lpstr>Historical Milestones</vt:lpstr>
      <vt:lpstr>Slide 3</vt:lpstr>
      <vt:lpstr>Slide 4</vt:lpstr>
      <vt:lpstr>Louis Pasteur 27 December, 1822 – 28 September, 1895 </vt:lpstr>
      <vt:lpstr>Slide 6</vt:lpstr>
      <vt:lpstr>Slide 7</vt:lpstr>
      <vt:lpstr>POLIOMYELITIS Global Epidemiology</vt:lpstr>
      <vt:lpstr>Polio Incidence, KSA 1980 – 2007</vt:lpstr>
      <vt:lpstr>Slide 10</vt:lpstr>
      <vt:lpstr>Varicella-related hospitalization rates among persons aged &lt;50 years, by year and age group United States, 1994-2002</vt:lpstr>
      <vt:lpstr>Summary of the studies on anti-HAV IgG prevalence in  Saudi Arabia (1986-2006)</vt:lpstr>
      <vt:lpstr>Slide 13</vt:lpstr>
      <vt:lpstr>Meningitis in Saudi Children  under 5 Years of Age</vt:lpstr>
      <vt:lpstr>Causes of 4.1 million deaths in under-five  (out of 10.5 million total deaths) in 2002</vt:lpstr>
      <vt:lpstr>Slide 16</vt:lpstr>
      <vt:lpstr>Slide 17</vt:lpstr>
      <vt:lpstr>Reported Cases of Meningococcal Disease Saudi Arabia, 1970 – 2008</vt:lpstr>
      <vt:lpstr>Meningococcal Cases by Region, Saudi Arabia, 1999 - 2003</vt:lpstr>
      <vt:lpstr>Meningococcal Cases by Age Group, Saudi Arabia, 1999 - 2003</vt:lpstr>
      <vt:lpstr>Meningococcal Disease by Serogroup* Saudi Arabia, 1994 – 2008</vt:lpstr>
      <vt:lpstr>Slide 22</vt:lpstr>
      <vt:lpstr>Slide 23</vt:lpstr>
      <vt:lpstr>IMMUNITY &amp; IMMUNIZATION</vt:lpstr>
      <vt:lpstr>IMMUNITY &amp; IMMUNIZATION</vt:lpstr>
      <vt:lpstr>IMMUNITY &amp; IMMUNIZATION</vt:lpstr>
      <vt:lpstr>IMMUNITY &amp; IMMUNIZATION</vt:lpstr>
      <vt:lpstr>IMMUNITY &amp; IMMUNIZATION</vt:lpstr>
      <vt:lpstr>Revised Basic Vaccination Schedule Activated in January 1st, 2009</vt:lpstr>
      <vt:lpstr>VACCINES AVAILABLE FOR ACTIVE IMMUNIZATION</vt:lpstr>
      <vt:lpstr>VACCINES AVAILABLE FOR ACTIVE IMMUNIZATION (cont)</vt:lpstr>
      <vt:lpstr>VACCINES AVAILABLE FOR ACTIVE IMMUNIZATION (cont)</vt:lpstr>
      <vt:lpstr>VACCINES AVAILABLE FOR ACTIVE IMMUNIZATION (cont)</vt:lpstr>
      <vt:lpstr>Immunization</vt:lpstr>
      <vt:lpstr>Immunization</vt:lpstr>
      <vt:lpstr>Immunization</vt:lpstr>
      <vt:lpstr>Immunization</vt:lpstr>
      <vt:lpstr>Slide 38</vt:lpstr>
      <vt:lpstr>Slide 39</vt:lpstr>
      <vt:lpstr>Slide 40</vt:lpstr>
      <vt:lpstr>IMMUNIZATION</vt:lpstr>
      <vt:lpstr>IMMUNIZATION</vt:lpstr>
      <vt:lpstr>IMMUNIZATION</vt:lpstr>
      <vt:lpstr>Further Reading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IMMUNITY AND IMMUNIZATION</dc:title>
  <dc:creator>**</dc:creator>
  <cp:lastModifiedBy>DrAlZamil</cp:lastModifiedBy>
  <cp:revision>56</cp:revision>
  <dcterms:created xsi:type="dcterms:W3CDTF">2005-09-13T11:07:22Z</dcterms:created>
  <dcterms:modified xsi:type="dcterms:W3CDTF">2012-09-03T05:26:31Z</dcterms:modified>
</cp:coreProperties>
</file>